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6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80" r:id="rId19"/>
    <p:sldId id="279" r:id="rId20"/>
    <p:sldId id="282" r:id="rId21"/>
    <p:sldId id="278" r:id="rId22"/>
    <p:sldId id="277" r:id="rId23"/>
    <p:sldId id="276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99B8B1-61EE-41E9-A218-676A3602DFE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9F872F1-8890-45DE-ACA0-AA4A9369705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pt-BR" sz="4400" dirty="0" smtClean="0"/>
            <a:t>9 etapas para a criação de um </a:t>
          </a:r>
        </a:p>
        <a:p>
          <a:pPr rtl="0"/>
          <a:r>
            <a:rPr lang="pt-BR" sz="4400" dirty="0" smtClean="0"/>
            <a:t>vídeo de sucesso </a:t>
          </a:r>
          <a:endParaRPr lang="pt-BR" sz="4400" dirty="0"/>
        </a:p>
      </dgm:t>
    </dgm:pt>
    <dgm:pt modelId="{4878822A-6EE5-4906-944A-0488F9A95324}" type="parTrans" cxnId="{60E9F479-304A-4F8C-BC77-D3C340E8BFF8}">
      <dgm:prSet/>
      <dgm:spPr/>
      <dgm:t>
        <a:bodyPr/>
        <a:lstStyle/>
        <a:p>
          <a:endParaRPr lang="pt-BR"/>
        </a:p>
      </dgm:t>
    </dgm:pt>
    <dgm:pt modelId="{7DEDDC1F-D99E-4BE2-8B7F-A65FBAE30993}" type="sibTrans" cxnId="{60E9F479-304A-4F8C-BC77-D3C340E8BFF8}">
      <dgm:prSet/>
      <dgm:spPr/>
      <dgm:t>
        <a:bodyPr/>
        <a:lstStyle/>
        <a:p>
          <a:endParaRPr lang="pt-BR"/>
        </a:p>
      </dgm:t>
    </dgm:pt>
    <dgm:pt modelId="{E1C6FF99-2CF7-4FDB-A489-2A6CD3675C56}" type="pres">
      <dgm:prSet presAssocID="{7D99B8B1-61EE-41E9-A218-676A3602DFE5}" presName="Name0" presStyleCnt="0">
        <dgm:presLayoutVars>
          <dgm:dir/>
          <dgm:animLvl val="lvl"/>
          <dgm:resizeHandles val="exact"/>
        </dgm:presLayoutVars>
      </dgm:prSet>
      <dgm:spPr/>
    </dgm:pt>
    <dgm:pt modelId="{ABFF58AB-75CF-462C-A2CB-AA228A1E9D84}" type="pres">
      <dgm:prSet presAssocID="{D9F872F1-8890-45DE-ACA0-AA4A9369705C}" presName="linNode" presStyleCnt="0"/>
      <dgm:spPr/>
    </dgm:pt>
    <dgm:pt modelId="{D9B258F4-082E-434E-82EA-1607D18E9885}" type="pres">
      <dgm:prSet presAssocID="{D9F872F1-8890-45DE-ACA0-AA4A9369705C}" presName="parentText" presStyleLbl="node1" presStyleIdx="0" presStyleCnt="1" custScaleX="215643">
        <dgm:presLayoutVars>
          <dgm:chMax val="1"/>
          <dgm:bulletEnabled val="1"/>
        </dgm:presLayoutVars>
      </dgm:prSet>
      <dgm:spPr/>
    </dgm:pt>
  </dgm:ptLst>
  <dgm:cxnLst>
    <dgm:cxn modelId="{60E9F479-304A-4F8C-BC77-D3C340E8BFF8}" srcId="{7D99B8B1-61EE-41E9-A218-676A3602DFE5}" destId="{D9F872F1-8890-45DE-ACA0-AA4A9369705C}" srcOrd="0" destOrd="0" parTransId="{4878822A-6EE5-4906-944A-0488F9A95324}" sibTransId="{7DEDDC1F-D99E-4BE2-8B7F-A65FBAE30993}"/>
    <dgm:cxn modelId="{F0D0D765-D904-4268-A39E-1EE23F470F33}" type="presOf" srcId="{7D99B8B1-61EE-41E9-A218-676A3602DFE5}" destId="{E1C6FF99-2CF7-4FDB-A489-2A6CD3675C56}" srcOrd="0" destOrd="0" presId="urn:microsoft.com/office/officeart/2005/8/layout/vList5"/>
    <dgm:cxn modelId="{8DFA0BEB-080A-4186-A501-D0BC80B3D9DE}" type="presOf" srcId="{D9F872F1-8890-45DE-ACA0-AA4A9369705C}" destId="{D9B258F4-082E-434E-82EA-1607D18E9885}" srcOrd="0" destOrd="0" presId="urn:microsoft.com/office/officeart/2005/8/layout/vList5"/>
    <dgm:cxn modelId="{A90B621C-0B6C-4E05-B47B-902AC93FB648}" type="presParOf" srcId="{E1C6FF99-2CF7-4FDB-A489-2A6CD3675C56}" destId="{ABFF58AB-75CF-462C-A2CB-AA228A1E9D84}" srcOrd="0" destOrd="0" presId="urn:microsoft.com/office/officeart/2005/8/layout/vList5"/>
    <dgm:cxn modelId="{A07F4FEF-EF2E-47A5-9010-0398E1CE3197}" type="presParOf" srcId="{ABFF58AB-75CF-462C-A2CB-AA228A1E9D84}" destId="{D9B258F4-082E-434E-82EA-1607D18E98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99B8B1-61EE-41E9-A218-676A3602DFE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9F872F1-8890-45DE-ACA0-AA4A9369705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pt-BR" sz="4400" dirty="0" smtClean="0"/>
            <a:t>SALVANDO SUA APRESENTAÇÃO COMO VÍDEO </a:t>
          </a:r>
          <a:endParaRPr lang="pt-BR" sz="4400" dirty="0"/>
        </a:p>
      </dgm:t>
    </dgm:pt>
    <dgm:pt modelId="{4878822A-6EE5-4906-944A-0488F9A95324}" type="parTrans" cxnId="{60E9F479-304A-4F8C-BC77-D3C340E8BFF8}">
      <dgm:prSet/>
      <dgm:spPr/>
      <dgm:t>
        <a:bodyPr/>
        <a:lstStyle/>
        <a:p>
          <a:endParaRPr lang="pt-BR"/>
        </a:p>
      </dgm:t>
    </dgm:pt>
    <dgm:pt modelId="{7DEDDC1F-D99E-4BE2-8B7F-A65FBAE30993}" type="sibTrans" cxnId="{60E9F479-304A-4F8C-BC77-D3C340E8BFF8}">
      <dgm:prSet/>
      <dgm:spPr/>
      <dgm:t>
        <a:bodyPr/>
        <a:lstStyle/>
        <a:p>
          <a:endParaRPr lang="pt-BR"/>
        </a:p>
      </dgm:t>
    </dgm:pt>
    <dgm:pt modelId="{E1C6FF99-2CF7-4FDB-A489-2A6CD3675C56}" type="pres">
      <dgm:prSet presAssocID="{7D99B8B1-61EE-41E9-A218-676A3602DFE5}" presName="Name0" presStyleCnt="0">
        <dgm:presLayoutVars>
          <dgm:dir/>
          <dgm:animLvl val="lvl"/>
          <dgm:resizeHandles val="exact"/>
        </dgm:presLayoutVars>
      </dgm:prSet>
      <dgm:spPr/>
    </dgm:pt>
    <dgm:pt modelId="{ABFF58AB-75CF-462C-A2CB-AA228A1E9D84}" type="pres">
      <dgm:prSet presAssocID="{D9F872F1-8890-45DE-ACA0-AA4A9369705C}" presName="linNode" presStyleCnt="0"/>
      <dgm:spPr/>
    </dgm:pt>
    <dgm:pt modelId="{D9B258F4-082E-434E-82EA-1607D18E9885}" type="pres">
      <dgm:prSet presAssocID="{D9F872F1-8890-45DE-ACA0-AA4A9369705C}" presName="parentText" presStyleLbl="node1" presStyleIdx="0" presStyleCnt="1" custScaleX="21564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0E9F479-304A-4F8C-BC77-D3C340E8BFF8}" srcId="{7D99B8B1-61EE-41E9-A218-676A3602DFE5}" destId="{D9F872F1-8890-45DE-ACA0-AA4A9369705C}" srcOrd="0" destOrd="0" parTransId="{4878822A-6EE5-4906-944A-0488F9A95324}" sibTransId="{7DEDDC1F-D99E-4BE2-8B7F-A65FBAE30993}"/>
    <dgm:cxn modelId="{ADB575EE-71EC-4533-87C0-34A29A99AE2A}" type="presOf" srcId="{D9F872F1-8890-45DE-ACA0-AA4A9369705C}" destId="{D9B258F4-082E-434E-82EA-1607D18E9885}" srcOrd="0" destOrd="0" presId="urn:microsoft.com/office/officeart/2005/8/layout/vList5"/>
    <dgm:cxn modelId="{EB21DF24-F8F5-4D40-9156-55FD7975E703}" type="presOf" srcId="{7D99B8B1-61EE-41E9-A218-676A3602DFE5}" destId="{E1C6FF99-2CF7-4FDB-A489-2A6CD3675C56}" srcOrd="0" destOrd="0" presId="urn:microsoft.com/office/officeart/2005/8/layout/vList5"/>
    <dgm:cxn modelId="{CE98B4ED-7A52-4C28-8778-BADCF6B35DB0}" type="presParOf" srcId="{E1C6FF99-2CF7-4FDB-A489-2A6CD3675C56}" destId="{ABFF58AB-75CF-462C-A2CB-AA228A1E9D84}" srcOrd="0" destOrd="0" presId="urn:microsoft.com/office/officeart/2005/8/layout/vList5"/>
    <dgm:cxn modelId="{644F9BDF-4E29-4882-88BF-18AA30783F14}" type="presParOf" srcId="{ABFF58AB-75CF-462C-A2CB-AA228A1E9D84}" destId="{D9B258F4-082E-434E-82EA-1607D18E98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99B8B1-61EE-41E9-A218-676A3602DFE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9F872F1-8890-45DE-ACA0-AA4A9369705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pt-BR" sz="4400" dirty="0" smtClean="0"/>
            <a:t>PARA INSERIR AUDIO NO SLIDES</a:t>
          </a:r>
          <a:endParaRPr lang="pt-BR" sz="4400" dirty="0"/>
        </a:p>
      </dgm:t>
    </dgm:pt>
    <dgm:pt modelId="{4878822A-6EE5-4906-944A-0488F9A95324}" type="parTrans" cxnId="{60E9F479-304A-4F8C-BC77-D3C340E8BFF8}">
      <dgm:prSet/>
      <dgm:spPr/>
      <dgm:t>
        <a:bodyPr/>
        <a:lstStyle/>
        <a:p>
          <a:endParaRPr lang="pt-BR"/>
        </a:p>
      </dgm:t>
    </dgm:pt>
    <dgm:pt modelId="{7DEDDC1F-D99E-4BE2-8B7F-A65FBAE30993}" type="sibTrans" cxnId="{60E9F479-304A-4F8C-BC77-D3C340E8BFF8}">
      <dgm:prSet/>
      <dgm:spPr/>
      <dgm:t>
        <a:bodyPr/>
        <a:lstStyle/>
        <a:p>
          <a:endParaRPr lang="pt-BR"/>
        </a:p>
      </dgm:t>
    </dgm:pt>
    <dgm:pt modelId="{E1C6FF99-2CF7-4FDB-A489-2A6CD3675C56}" type="pres">
      <dgm:prSet presAssocID="{7D99B8B1-61EE-41E9-A218-676A3602DFE5}" presName="Name0" presStyleCnt="0">
        <dgm:presLayoutVars>
          <dgm:dir/>
          <dgm:animLvl val="lvl"/>
          <dgm:resizeHandles val="exact"/>
        </dgm:presLayoutVars>
      </dgm:prSet>
      <dgm:spPr/>
    </dgm:pt>
    <dgm:pt modelId="{ABFF58AB-75CF-462C-A2CB-AA228A1E9D84}" type="pres">
      <dgm:prSet presAssocID="{D9F872F1-8890-45DE-ACA0-AA4A9369705C}" presName="linNode" presStyleCnt="0"/>
      <dgm:spPr/>
    </dgm:pt>
    <dgm:pt modelId="{D9B258F4-082E-434E-82EA-1607D18E9885}" type="pres">
      <dgm:prSet presAssocID="{D9F872F1-8890-45DE-ACA0-AA4A9369705C}" presName="parentText" presStyleLbl="node1" presStyleIdx="0" presStyleCnt="1" custScaleX="21564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0E9F479-304A-4F8C-BC77-D3C340E8BFF8}" srcId="{7D99B8B1-61EE-41E9-A218-676A3602DFE5}" destId="{D9F872F1-8890-45DE-ACA0-AA4A9369705C}" srcOrd="0" destOrd="0" parTransId="{4878822A-6EE5-4906-944A-0488F9A95324}" sibTransId="{7DEDDC1F-D99E-4BE2-8B7F-A65FBAE30993}"/>
    <dgm:cxn modelId="{78A61975-43FA-4960-9A95-3CA9393CBAC4}" type="presOf" srcId="{D9F872F1-8890-45DE-ACA0-AA4A9369705C}" destId="{D9B258F4-082E-434E-82EA-1607D18E9885}" srcOrd="0" destOrd="0" presId="urn:microsoft.com/office/officeart/2005/8/layout/vList5"/>
    <dgm:cxn modelId="{D90F62FE-5053-4006-B2B5-FA4A920BF14F}" type="presOf" srcId="{7D99B8B1-61EE-41E9-A218-676A3602DFE5}" destId="{E1C6FF99-2CF7-4FDB-A489-2A6CD3675C56}" srcOrd="0" destOrd="0" presId="urn:microsoft.com/office/officeart/2005/8/layout/vList5"/>
    <dgm:cxn modelId="{1F13CE22-9441-4899-95F1-6FA36394A586}" type="presParOf" srcId="{E1C6FF99-2CF7-4FDB-A489-2A6CD3675C56}" destId="{ABFF58AB-75CF-462C-A2CB-AA228A1E9D84}" srcOrd="0" destOrd="0" presId="urn:microsoft.com/office/officeart/2005/8/layout/vList5"/>
    <dgm:cxn modelId="{1CE5BE99-15F5-4956-92CD-1CD39CC278E1}" type="presParOf" srcId="{ABFF58AB-75CF-462C-A2CB-AA228A1E9D84}" destId="{D9B258F4-082E-434E-82EA-1607D18E98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99B8B1-61EE-41E9-A218-676A3602DFE5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D9F872F1-8890-45DE-ACA0-AA4A9369705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rtl="0"/>
          <a:r>
            <a:rPr lang="pt-BR" sz="4400" dirty="0" smtClean="0"/>
            <a:t>Diretrizes do trabalho</a:t>
          </a:r>
          <a:endParaRPr lang="pt-BR" sz="4400" dirty="0"/>
        </a:p>
      </dgm:t>
    </dgm:pt>
    <dgm:pt modelId="{4878822A-6EE5-4906-944A-0488F9A95324}" type="parTrans" cxnId="{60E9F479-304A-4F8C-BC77-D3C340E8BFF8}">
      <dgm:prSet/>
      <dgm:spPr/>
      <dgm:t>
        <a:bodyPr/>
        <a:lstStyle/>
        <a:p>
          <a:endParaRPr lang="pt-BR"/>
        </a:p>
      </dgm:t>
    </dgm:pt>
    <dgm:pt modelId="{7DEDDC1F-D99E-4BE2-8B7F-A65FBAE30993}" type="sibTrans" cxnId="{60E9F479-304A-4F8C-BC77-D3C340E8BFF8}">
      <dgm:prSet/>
      <dgm:spPr/>
      <dgm:t>
        <a:bodyPr/>
        <a:lstStyle/>
        <a:p>
          <a:endParaRPr lang="pt-BR"/>
        </a:p>
      </dgm:t>
    </dgm:pt>
    <dgm:pt modelId="{E1C6FF99-2CF7-4FDB-A489-2A6CD3675C56}" type="pres">
      <dgm:prSet presAssocID="{7D99B8B1-61EE-41E9-A218-676A3602DFE5}" presName="Name0" presStyleCnt="0">
        <dgm:presLayoutVars>
          <dgm:dir/>
          <dgm:animLvl val="lvl"/>
          <dgm:resizeHandles val="exact"/>
        </dgm:presLayoutVars>
      </dgm:prSet>
      <dgm:spPr/>
    </dgm:pt>
    <dgm:pt modelId="{ABFF58AB-75CF-462C-A2CB-AA228A1E9D84}" type="pres">
      <dgm:prSet presAssocID="{D9F872F1-8890-45DE-ACA0-AA4A9369705C}" presName="linNode" presStyleCnt="0"/>
      <dgm:spPr/>
    </dgm:pt>
    <dgm:pt modelId="{D9B258F4-082E-434E-82EA-1607D18E9885}" type="pres">
      <dgm:prSet presAssocID="{D9F872F1-8890-45DE-ACA0-AA4A9369705C}" presName="parentText" presStyleLbl="node1" presStyleIdx="0" presStyleCnt="1" custScaleX="21564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0E9F479-304A-4F8C-BC77-D3C340E8BFF8}" srcId="{7D99B8B1-61EE-41E9-A218-676A3602DFE5}" destId="{D9F872F1-8890-45DE-ACA0-AA4A9369705C}" srcOrd="0" destOrd="0" parTransId="{4878822A-6EE5-4906-944A-0488F9A95324}" sibTransId="{7DEDDC1F-D99E-4BE2-8B7F-A65FBAE30993}"/>
    <dgm:cxn modelId="{9D05DDC5-2160-41CC-BFA3-C9663A25147B}" type="presOf" srcId="{D9F872F1-8890-45DE-ACA0-AA4A9369705C}" destId="{D9B258F4-082E-434E-82EA-1607D18E9885}" srcOrd="0" destOrd="0" presId="urn:microsoft.com/office/officeart/2005/8/layout/vList5"/>
    <dgm:cxn modelId="{F8AAB58E-F355-4617-B2AC-67061424541C}" type="presOf" srcId="{7D99B8B1-61EE-41E9-A218-676A3602DFE5}" destId="{E1C6FF99-2CF7-4FDB-A489-2A6CD3675C56}" srcOrd="0" destOrd="0" presId="urn:microsoft.com/office/officeart/2005/8/layout/vList5"/>
    <dgm:cxn modelId="{FE1A7589-8497-4BE8-A60C-14086DEC8333}" type="presParOf" srcId="{E1C6FF99-2CF7-4FDB-A489-2A6CD3675C56}" destId="{ABFF58AB-75CF-462C-A2CB-AA228A1E9D84}" srcOrd="0" destOrd="0" presId="urn:microsoft.com/office/officeart/2005/8/layout/vList5"/>
    <dgm:cxn modelId="{CA283F00-6CA7-4A73-8FD1-848768A53CE4}" type="presParOf" srcId="{ABFF58AB-75CF-462C-A2CB-AA228A1E9D84}" destId="{D9B258F4-082E-434E-82EA-1607D18E988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258F4-082E-434E-82EA-1607D18E9885}">
      <dsp:nvSpPr>
        <dsp:cNvPr id="0" name=""/>
        <dsp:cNvSpPr/>
      </dsp:nvSpPr>
      <dsp:spPr>
        <a:xfrm>
          <a:off x="1268968" y="947"/>
          <a:ext cx="8808087" cy="193887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9 etapas para a criação de um </a:t>
          </a:r>
        </a:p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vídeo de sucesso </a:t>
          </a:r>
          <a:endParaRPr lang="pt-BR" sz="4400" kern="1200" dirty="0"/>
        </a:p>
      </dsp:txBody>
      <dsp:txXfrm>
        <a:off x="1363616" y="95595"/>
        <a:ext cx="8618791" cy="1749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258F4-082E-434E-82EA-1607D18E9885}">
      <dsp:nvSpPr>
        <dsp:cNvPr id="0" name=""/>
        <dsp:cNvSpPr/>
      </dsp:nvSpPr>
      <dsp:spPr>
        <a:xfrm>
          <a:off x="1268968" y="947"/>
          <a:ext cx="8808087" cy="193887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SALVANDO SUA APRESENTAÇÃO COMO VÍDEO </a:t>
          </a:r>
          <a:endParaRPr lang="pt-BR" sz="4400" kern="1200" dirty="0"/>
        </a:p>
      </dsp:txBody>
      <dsp:txXfrm>
        <a:off x="1363616" y="95595"/>
        <a:ext cx="8618791" cy="17495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258F4-082E-434E-82EA-1607D18E9885}">
      <dsp:nvSpPr>
        <dsp:cNvPr id="0" name=""/>
        <dsp:cNvSpPr/>
      </dsp:nvSpPr>
      <dsp:spPr>
        <a:xfrm>
          <a:off x="1268968" y="0"/>
          <a:ext cx="8808087" cy="194076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PARA INSERIR AUDIO NO SLIDES</a:t>
          </a:r>
          <a:endParaRPr lang="pt-BR" sz="4400" kern="1200" dirty="0"/>
        </a:p>
      </dsp:txBody>
      <dsp:txXfrm>
        <a:off x="1363708" y="94740"/>
        <a:ext cx="8618607" cy="17512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258F4-082E-434E-82EA-1607D18E9885}">
      <dsp:nvSpPr>
        <dsp:cNvPr id="0" name=""/>
        <dsp:cNvSpPr/>
      </dsp:nvSpPr>
      <dsp:spPr>
        <a:xfrm>
          <a:off x="1268968" y="0"/>
          <a:ext cx="8808087" cy="194076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400" kern="1200" dirty="0" smtClean="0"/>
            <a:t>Diretrizes do trabalho</a:t>
          </a:r>
          <a:endParaRPr lang="pt-BR" sz="4400" kern="1200" dirty="0"/>
        </a:p>
      </dsp:txBody>
      <dsp:txXfrm>
        <a:off x="1363708" y="94740"/>
        <a:ext cx="8618607" cy="1751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9950" y="13251"/>
            <a:ext cx="1162050" cy="8096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6048375"/>
            <a:ext cx="116205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2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29950" y="13251"/>
            <a:ext cx="1162050" cy="8096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6048375"/>
            <a:ext cx="1162050" cy="809625"/>
          </a:xfrm>
          <a:prstGeom prst="rect">
            <a:avLst/>
          </a:prstGeom>
        </p:spPr>
      </p:pic>
      <p:sp>
        <p:nvSpPr>
          <p:cNvPr id="9" name="Triângulo retângulo 8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Triângulo retângulo 9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reto 10"/>
          <p:cNvCxnSpPr>
            <a:stCxn id="9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31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riângulo retângulo 6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riângulo retângulo 7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/>
          <p:cNvCxnSpPr>
            <a:stCxn id="7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887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riângulo retângulo 7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riângulo retângulo 8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/>
          <p:cNvCxnSpPr>
            <a:stCxn id="8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09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riângulo retângulo 9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riângulo retângulo 10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reto 11"/>
          <p:cNvCxnSpPr>
            <a:stCxn id="10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598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riângulo retângulo 5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retângulo 6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reto 7"/>
          <p:cNvCxnSpPr>
            <a:stCxn id="6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269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  <p:sp>
        <p:nvSpPr>
          <p:cNvPr id="15" name="Triângulo retângulo 14"/>
          <p:cNvSpPr/>
          <p:nvPr userDrawn="1"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riângulo retângulo 15"/>
          <p:cNvSpPr/>
          <p:nvPr userDrawn="1"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7" name="Conector reto 16"/>
          <p:cNvCxnSpPr>
            <a:stCxn id="15" idx="0"/>
          </p:cNvCxnSpPr>
          <p:nvPr userDrawn="1"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 userDrawn="1"/>
        </p:nvCxnSpPr>
        <p:spPr>
          <a:xfrm>
            <a:off x="1162051" y="6858000"/>
            <a:ext cx="11029949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497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883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588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67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23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EC725-518F-4232-BB4C-4E443439B2C3}" type="datetimeFigureOut">
              <a:rPr lang="pt-BR" smtClean="0"/>
              <a:t>12/11/2017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0796-B8B6-48B9-B977-10EEB9778A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700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aulas/video2018.pdf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novaescolademarketing.com.br/videos/criacao-de-um-video-para-youtub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novaescolademarketing.com.br/videos/criacao-de-um-video-para-youtub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novaescolademarketing.com.br/videos/criacao-de-um-video-para-youtub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novaescolademarketing.com.br/videos/criacao-de-um-video-para-youtub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novaescolademarketing.com.br/videos/criacao-de-um-video-para-youtube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50168" y="2963959"/>
            <a:ext cx="10515600" cy="68431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4400" dirty="0" smtClean="0"/>
              <a:t>ELABORAÇÃO  / EDIÇÃO DE VÍDEOS </a:t>
            </a:r>
            <a:endParaRPr lang="pt-BR" sz="4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556310" y="5980838"/>
            <a:ext cx="563569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Prof. André Aparecido da Silva</a:t>
            </a:r>
          </a:p>
          <a:p>
            <a:pPr algn="ctr"/>
            <a:r>
              <a:rPr lang="pt-BR" sz="1400" dirty="0" smtClean="0"/>
              <a:t>Disponível em: </a:t>
            </a:r>
            <a:r>
              <a:rPr lang="pt-BR" sz="1400" dirty="0" smtClean="0">
                <a:hlinkClick r:id="rId2"/>
              </a:rPr>
              <a:t>http://www.oxnar.com.br/aulas/video2018.pdf</a:t>
            </a:r>
            <a:r>
              <a:rPr lang="pt-BR" sz="1400" dirty="0" smtClean="0"/>
              <a:t>  </a:t>
            </a:r>
            <a:endParaRPr lang="pt-BR" sz="1400" dirty="0"/>
          </a:p>
        </p:txBody>
      </p:sp>
      <p:sp>
        <p:nvSpPr>
          <p:cNvPr id="17" name="Triângulo retângulo 16"/>
          <p:cNvSpPr/>
          <p:nvPr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retângulo 17"/>
          <p:cNvSpPr/>
          <p:nvPr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>
            <a:stCxn id="17" idx="0"/>
          </p:cNvCxnSpPr>
          <p:nvPr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74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Começando...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Desde que comecei a criar vídeos – tanto para TV como para a internet – o que mais me chamava a atenção era o número de pessoas que perdiam seu tempo gravando e regravando e regravando.. e tudo isso porque o vídeo não ficou bom.</a:t>
            </a:r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Se </a:t>
            </a:r>
            <a:r>
              <a:rPr lang="pt-BR" dirty="0"/>
              <a:t>você começa a gravar seus vídeos apertando o botão </a:t>
            </a:r>
            <a:r>
              <a:rPr lang="pt-BR" dirty="0" smtClean="0"/>
              <a:t>“</a:t>
            </a:r>
            <a:r>
              <a:rPr lang="pt-BR" dirty="0" err="1" smtClean="0"/>
              <a:t>rec</a:t>
            </a:r>
            <a:r>
              <a:rPr lang="pt-BR" dirty="0" smtClean="0"/>
              <a:t>” </a:t>
            </a:r>
            <a:r>
              <a:rPr lang="pt-BR" dirty="0"/>
              <a:t>da câmera, você faz parte da esmagadora maioria que começa a fazer vídeos da maneira mais complicada possível.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2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32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Vídeos Jogados fora!!!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17167"/>
          </a:xfrm>
        </p:spPr>
        <p:txBody>
          <a:bodyPr/>
          <a:lstStyle/>
          <a:p>
            <a:pPr algn="just"/>
            <a:r>
              <a:rPr lang="pt-BR" dirty="0" smtClean="0"/>
              <a:t>Isso </a:t>
            </a:r>
            <a:r>
              <a:rPr lang="pt-BR" dirty="0"/>
              <a:t>sem contar as pessoas que jogaram seus vídeos fora ou deletaram do computador por perceber que o vídeo não ia para lugar nenhum ou que haviam tantos assuntos picotados que não formavam um vídeo, não completavam a ideia e eram diferentes da ideia </a:t>
            </a:r>
            <a:r>
              <a:rPr lang="pt-BR" dirty="0" smtClean="0"/>
              <a:t>principal.</a:t>
            </a:r>
            <a:endParaRPr lang="pt-BR" dirty="0"/>
          </a:p>
          <a:p>
            <a:pPr marL="0" indent="0" algn="just">
              <a:buNone/>
            </a:pPr>
            <a:endParaRPr lang="pt-BR" dirty="0" smtClean="0"/>
          </a:p>
        </p:txBody>
      </p:sp>
      <p:sp>
        <p:nvSpPr>
          <p:cNvPr id="4" name="Retângulo 3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2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216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Vídeos Jogados fora!!!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Em </a:t>
            </a:r>
            <a:r>
              <a:rPr lang="pt-BR" dirty="0"/>
              <a:t>2016, o jornal </a:t>
            </a:r>
            <a:r>
              <a:rPr lang="pt-BR" dirty="0" err="1"/>
              <a:t>Sunday</a:t>
            </a:r>
            <a:r>
              <a:rPr lang="pt-BR" dirty="0"/>
              <a:t> Times entrevistou 3.000 americanos para fazer a famosa pergunta: </a:t>
            </a:r>
            <a:r>
              <a:rPr lang="pt-BR" i="1" dirty="0"/>
              <a:t>Qual o seu maior medo na vida?</a:t>
            </a:r>
            <a:r>
              <a:rPr lang="pt-BR" dirty="0"/>
              <a:t> e já não é a primeira vez que o </a:t>
            </a:r>
            <a:r>
              <a:rPr lang="pt-BR" b="1" dirty="0"/>
              <a:t>medo de morrer </a:t>
            </a:r>
            <a:r>
              <a:rPr lang="pt-BR" dirty="0"/>
              <a:t>não chega no top3, assim como </a:t>
            </a:r>
            <a:r>
              <a:rPr lang="pt-BR" b="1" dirty="0"/>
              <a:t>medo de falar em </a:t>
            </a:r>
            <a:r>
              <a:rPr lang="pt-BR" b="1" dirty="0" smtClean="0"/>
              <a:t>público</a:t>
            </a:r>
            <a:r>
              <a:rPr lang="pt-BR" dirty="0"/>
              <a:t> continua firme e forte na primeira posição.</a:t>
            </a:r>
          </a:p>
          <a:p>
            <a:pPr algn="just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2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407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58681"/>
              </p:ext>
            </p:extLst>
          </p:nvPr>
        </p:nvGraphicFramePr>
        <p:xfrm>
          <a:off x="382555" y="2397967"/>
          <a:ext cx="11346025" cy="19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riângulo retângulo 16"/>
          <p:cNvSpPr/>
          <p:nvPr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retângulo 17"/>
          <p:cNvSpPr/>
          <p:nvPr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>
            <a:stCxn id="17" idx="0"/>
          </p:cNvCxnSpPr>
          <p:nvPr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78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1 - </a:t>
            </a:r>
            <a:r>
              <a:rPr lang="pt-BR" b="1" dirty="0"/>
              <a:t>Busca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26486" cy="4351338"/>
          </a:xfrm>
        </p:spPr>
        <p:txBody>
          <a:bodyPr/>
          <a:lstStyle/>
          <a:p>
            <a:pPr algn="just"/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assunto de um vídeo já não sai 100% da cabeça do seu criador faz muito tempo. Hoje em dia, um vídeo para figurar entre os mais vistos ou mesmo para cativar o seu público, deve ser encontrável e principalmente solucionar um problema da audiência. E para isso é de extrema importância que se pense onde começa e como são feitas as buscas para esse conteúdo.</a:t>
            </a:r>
          </a:p>
        </p:txBody>
      </p:sp>
      <p:pic>
        <p:nvPicPr>
          <p:cNvPr id="1026" name="Picture 2" descr="Configurando a busca no Windows 8.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6480" y="4125296"/>
            <a:ext cx="3405675" cy="255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751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2 - Roteiro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65788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Pesquise anteriormente o que se quer mostrar. 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Crie um passo a passo do que vai acontecer no seu vídeo. </a:t>
            </a:r>
            <a:r>
              <a:rPr lang="pt-BR" sz="3600" dirty="0"/>
              <a:t> </a:t>
            </a:r>
            <a:r>
              <a:rPr lang="pt-BR" sz="3600" dirty="0" smtClean="0"/>
              <a:t>Coloque narrações e poucos textos.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110" y="4156952"/>
            <a:ext cx="4568890" cy="270104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7765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3 - Produção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153821"/>
            <a:ext cx="10515600" cy="435133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Se </a:t>
            </a:r>
            <a:r>
              <a:rPr lang="pt-BR" dirty="0"/>
              <a:t>o conteúdo é bem pensado, o conteúdo visual também. O </a:t>
            </a:r>
            <a:r>
              <a:rPr lang="pt-BR" dirty="0" smtClean="0"/>
              <a:t>cenário quando for gravar, acessórios </a:t>
            </a:r>
            <a:r>
              <a:rPr lang="pt-BR" dirty="0"/>
              <a:t>e tudo o que irá aparecer no vídeo deve ser listado e preparado para que não aconteçam surpresas durante a gravação.</a:t>
            </a:r>
          </a:p>
        </p:txBody>
      </p:sp>
      <p:pic>
        <p:nvPicPr>
          <p:cNvPr id="2050" name="Picture 2" descr="Resultado de imagem para produção do 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00500"/>
            <a:ext cx="4953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15699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4 - Equipamento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Não </a:t>
            </a:r>
            <a:r>
              <a:rPr lang="pt-BR" dirty="0"/>
              <a:t>é a câmera “de ponta” que vai fazer o melhor vídeo. Se preocupe em escolher a câmera e equipamento que você precisa, de acordo com a filmagem que você vai fazer. Se é uma entrevista, uma DSLR vai bem (como as </a:t>
            </a:r>
            <a:r>
              <a:rPr lang="pt-BR" dirty="0" err="1"/>
              <a:t>canon</a:t>
            </a:r>
            <a:r>
              <a:rPr lang="pt-BR" dirty="0"/>
              <a:t> t6i e t5i por exemplo), se é um conteúdo externo de aventura, as implacáveis </a:t>
            </a:r>
            <a:r>
              <a:rPr lang="pt-BR" dirty="0" err="1"/>
              <a:t>action</a:t>
            </a:r>
            <a:r>
              <a:rPr lang="pt-BR" dirty="0"/>
              <a:t> </a:t>
            </a:r>
            <a:r>
              <a:rPr lang="pt-BR" dirty="0" err="1"/>
              <a:t>cam</a:t>
            </a:r>
            <a:r>
              <a:rPr lang="pt-BR" dirty="0"/>
              <a:t> (</a:t>
            </a:r>
            <a:r>
              <a:rPr lang="pt-BR" dirty="0" err="1"/>
              <a:t>gopro</a:t>
            </a:r>
            <a:r>
              <a:rPr lang="pt-BR" dirty="0"/>
              <a:t>, </a:t>
            </a:r>
            <a:r>
              <a:rPr lang="pt-BR" dirty="0" err="1"/>
              <a:t>sony</a:t>
            </a:r>
            <a:r>
              <a:rPr lang="pt-BR" dirty="0"/>
              <a:t> </a:t>
            </a:r>
            <a:r>
              <a:rPr lang="pt-BR" dirty="0" err="1"/>
              <a:t>actioncam</a:t>
            </a:r>
            <a:r>
              <a:rPr lang="pt-BR" dirty="0"/>
              <a:t>, </a:t>
            </a:r>
            <a:r>
              <a:rPr lang="pt-BR" dirty="0" err="1"/>
              <a:t>xiaomi</a:t>
            </a:r>
            <a:r>
              <a:rPr lang="pt-BR" dirty="0"/>
              <a:t>, </a:t>
            </a:r>
            <a:r>
              <a:rPr lang="pt-BR" dirty="0" err="1"/>
              <a:t>etc</a:t>
            </a:r>
            <a:r>
              <a:rPr lang="pt-BR" dirty="0"/>
              <a:t>… ) são o tiro certo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3074" name="Picture 2" descr="Resultado de imagem para equipamentos de ví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588" y="4436576"/>
            <a:ext cx="3030619" cy="242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5778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5 - Gravação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153821"/>
            <a:ext cx="10515600" cy="4351338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Tempo </a:t>
            </a:r>
            <a:r>
              <a:rPr lang="pt-BR" dirty="0"/>
              <a:t>é dinheiro, e dentro do estúdio é muito mais dinheiro ainda. Equipe, espaço, iluminação. É extremamente importante que você estude o roteiro e chegue pronto para </a:t>
            </a:r>
            <a:r>
              <a:rPr lang="pt-BR" dirty="0" smtClean="0"/>
              <a:t>gravar.</a:t>
            </a:r>
            <a:endParaRPr lang="pt-BR" dirty="0"/>
          </a:p>
          <a:p>
            <a:pPr algn="just"/>
            <a:r>
              <a:rPr lang="pt-BR" dirty="0"/>
              <a:t>Agora, gravando em casa ou no escritório, tenha em mente que o barulho externo – como sirenes, chuva, carros </a:t>
            </a:r>
            <a:r>
              <a:rPr lang="pt-BR" dirty="0" smtClean="0"/>
              <a:t>passando </a:t>
            </a:r>
            <a:r>
              <a:rPr lang="pt-BR" dirty="0"/>
              <a:t>ou mesmo uma obra que começou naquele dia – podem atrapalhar muito o áudio do seu vídeo.</a:t>
            </a:r>
          </a:p>
          <a:p>
            <a:endParaRPr lang="pt-BR" dirty="0"/>
          </a:p>
        </p:txBody>
      </p:sp>
      <p:pic>
        <p:nvPicPr>
          <p:cNvPr id="4098" name="Picture 2" descr="Resultado de imagem para gravação  de ví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306" y="4320073"/>
            <a:ext cx="4814694" cy="253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415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6 – Organização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34408"/>
          </a:xfrm>
        </p:spPr>
        <p:txBody>
          <a:bodyPr/>
          <a:lstStyle/>
          <a:p>
            <a:pPr marL="0" indent="0" algn="just">
              <a:buNone/>
            </a:pPr>
            <a:r>
              <a:rPr lang="pt-BR" sz="3600" dirty="0" smtClean="0"/>
              <a:t>Com </a:t>
            </a:r>
            <a:r>
              <a:rPr lang="pt-BR" sz="3600" dirty="0"/>
              <a:t>tudo gravado e roteirizado, você precisa </a:t>
            </a:r>
            <a:r>
              <a:rPr lang="pt-BR" sz="3600" dirty="0" smtClean="0"/>
              <a:t>fazer a </a:t>
            </a:r>
            <a:r>
              <a:rPr lang="pt-BR" sz="3600" dirty="0"/>
              <a:t>organização desse material. São vídeos, áudios, fotos, roteiros e </a:t>
            </a:r>
            <a:r>
              <a:rPr lang="pt-BR" sz="3600" dirty="0" err="1"/>
              <a:t>inserts</a:t>
            </a:r>
            <a:r>
              <a:rPr lang="pt-BR" sz="3600" dirty="0"/>
              <a:t> que precisam estar bem organizados em pastas para que você ganhe tempo de produção e finalização.</a:t>
            </a:r>
          </a:p>
        </p:txBody>
      </p:sp>
      <p:pic>
        <p:nvPicPr>
          <p:cNvPr id="5122" name="Picture 2" descr="Resultado de imagem para organiz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871" y="4131807"/>
            <a:ext cx="3631129" cy="272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95783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Resultado de imagem para edi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882" y="4764555"/>
            <a:ext cx="3785118" cy="209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7 - Edição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46171"/>
          </a:xfrm>
        </p:spPr>
        <p:txBody>
          <a:bodyPr/>
          <a:lstStyle/>
          <a:p>
            <a:pPr algn="just"/>
            <a:r>
              <a:rPr lang="pt-BR" dirty="0"/>
              <a:t>Gosto de dizer que edição é como montar um lego. Você pega o vídeo bruto e com isso vai “quebrando” e montando os pedaços de vídeo de acordo com a sua história. É nesse parte que a gente vai seguir o roteiro e as ideias para ganhar tempo.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nessa hora também que você vai se arrepender de não ter feito um roteiro direito ou de ter deixado algo errado com a ilusão de que “isso arrumamos na edição depois</a:t>
            </a:r>
            <a:r>
              <a:rPr lang="pt-BR" dirty="0" smtClean="0"/>
              <a:t>”.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4522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8 - Pulverização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Com </a:t>
            </a:r>
            <a:r>
              <a:rPr lang="pt-BR" dirty="0"/>
              <a:t>o vídeo pronto chegou a hora de criar conteúdo </a:t>
            </a:r>
            <a:r>
              <a:rPr lang="pt-BR" dirty="0" err="1" smtClean="0"/>
              <a:t>multi</a:t>
            </a:r>
            <a:r>
              <a:rPr lang="pt-BR" dirty="0" smtClean="0"/>
              <a:t> plataforma </a:t>
            </a:r>
            <a:r>
              <a:rPr lang="pt-BR" dirty="0"/>
              <a:t>em volta desse conteúdo. Dividir, </a:t>
            </a:r>
            <a:r>
              <a:rPr lang="pt-BR" dirty="0" smtClean="0"/>
              <a:t>desculpar </a:t>
            </a:r>
            <a:r>
              <a:rPr lang="pt-BR" dirty="0"/>
              <a:t>e recriar novas postagens e publicações com base nesse vídeo pronto, é uma ótima pedida para pulverizar esse conteúdo em outras redes sociais.</a:t>
            </a:r>
          </a:p>
          <a:p>
            <a:pPr algn="just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2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1116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9 -Otimização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04791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 err="1"/>
              <a:t>YouTube</a:t>
            </a:r>
            <a:r>
              <a:rPr lang="pt-BR" dirty="0"/>
              <a:t> ainda é o rei quando se fala de buscas e indexações. É por isso que dedicamos um bom tempo em otimizar e preparar o vídeo para que ele apareça nas buscas da nossa audiência. Dessa maneira fechamos o ciclo do vídeo, utilizando todo o trabalho que fizemos lá na primeira etapa de pesquisa de buscas e palavras-chave.</a:t>
            </a:r>
          </a:p>
          <a:p>
            <a:pPr algn="just"/>
            <a:endParaRPr lang="pt-BR" dirty="0"/>
          </a:p>
        </p:txBody>
      </p:sp>
      <p:pic>
        <p:nvPicPr>
          <p:cNvPr id="7170" name="Picture 2" descr="Resultado de imagem para youtub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431" y="4371325"/>
            <a:ext cx="4245430" cy="238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32859" y="6488668"/>
            <a:ext cx="101423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Material retirado do site: </a:t>
            </a:r>
            <a:r>
              <a:rPr lang="pt-BR" dirty="0" smtClean="0">
                <a:hlinkClick r:id="rId3"/>
              </a:rPr>
              <a:t>http://novaescolademarketing.com.br/videos/criacao-de-um-video-para-youtube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64088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6408087"/>
              </p:ext>
            </p:extLst>
          </p:nvPr>
        </p:nvGraphicFramePr>
        <p:xfrm>
          <a:off x="382555" y="2397967"/>
          <a:ext cx="11346025" cy="19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riângulo retângulo 16"/>
          <p:cNvSpPr/>
          <p:nvPr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retângulo 17"/>
          <p:cNvSpPr/>
          <p:nvPr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>
            <a:stCxn id="17" idx="0"/>
          </p:cNvCxnSpPr>
          <p:nvPr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10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Abra o menu Arquivo e clique em Salvar como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520" y="1427078"/>
            <a:ext cx="3841989" cy="2222285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30659" y="1507524"/>
            <a:ext cx="345990" cy="1831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 flipH="1" flipV="1">
            <a:off x="576649" y="1791478"/>
            <a:ext cx="1905294" cy="506652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08" y="1791478"/>
            <a:ext cx="7178380" cy="4152122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4628013" y="3498980"/>
            <a:ext cx="1212950" cy="4665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de seta reta 9"/>
          <p:cNvCxnSpPr/>
          <p:nvPr/>
        </p:nvCxnSpPr>
        <p:spPr>
          <a:xfrm flipV="1">
            <a:off x="2481943" y="4013764"/>
            <a:ext cx="2146070" cy="28442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047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404" y="1932667"/>
            <a:ext cx="4974772" cy="4421479"/>
          </a:xfrm>
        </p:spPr>
        <p:txBody>
          <a:bodyPr>
            <a:normAutofit/>
          </a:bodyPr>
          <a:lstStyle/>
          <a:p>
            <a:r>
              <a:rPr lang="pt-BR" dirty="0" smtClean="0"/>
              <a:t>Navegue nos tipos de  arquivos e escolha um formato de vídeo: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sz="2800" dirty="0" smtClean="0"/>
              <a:t>* Vídeo MPG-4;</a:t>
            </a:r>
            <a:r>
              <a:rPr lang="pt-BR" sz="2800" dirty="0" smtClean="0"/>
              <a:t/>
            </a:r>
            <a:br>
              <a:rPr lang="pt-BR" sz="2800" dirty="0" smtClean="0"/>
            </a:br>
            <a:r>
              <a:rPr lang="pt-BR" sz="2800" dirty="0" smtClean="0"/>
              <a:t>* Vídeo do Windows Média;</a:t>
            </a:r>
            <a:br>
              <a:rPr lang="pt-BR" sz="2800" dirty="0" smtClean="0"/>
            </a:br>
            <a:endParaRPr lang="pt-BR" sz="2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114" y="83976"/>
            <a:ext cx="7562205" cy="6858000"/>
          </a:xfrm>
          <a:prstGeom prst="rect">
            <a:avLst/>
          </a:prstGeom>
        </p:spPr>
      </p:pic>
      <p:cxnSp>
        <p:nvCxnSpPr>
          <p:cNvPr id="8" name="Conector de seta reta 7"/>
          <p:cNvCxnSpPr/>
          <p:nvPr/>
        </p:nvCxnSpPr>
        <p:spPr>
          <a:xfrm>
            <a:off x="2444620" y="5262465"/>
            <a:ext cx="3564294" cy="17728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V="1">
            <a:off x="4226767" y="5598367"/>
            <a:ext cx="1782147" cy="4665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8873413" y="4879910"/>
            <a:ext cx="3387012" cy="160043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Atenção:</a:t>
            </a:r>
          </a:p>
          <a:p>
            <a:pPr algn="just"/>
            <a:r>
              <a:rPr lang="pt-BR" sz="2000" dirty="0" smtClean="0"/>
              <a:t>Este processo deverá demorar bastante dependendo do tamanho e dos recursos usados na apresentação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3717937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0567239"/>
              </p:ext>
            </p:extLst>
          </p:nvPr>
        </p:nvGraphicFramePr>
        <p:xfrm>
          <a:off x="382555" y="2397967"/>
          <a:ext cx="11346025" cy="19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riângulo retângulo 16"/>
          <p:cNvSpPr/>
          <p:nvPr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retângulo 17"/>
          <p:cNvSpPr/>
          <p:nvPr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>
            <a:stCxn id="17" idx="0"/>
          </p:cNvCxnSpPr>
          <p:nvPr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167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3307"/>
            <a:ext cx="10515600" cy="159738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Apresentação de Slides</a:t>
            </a:r>
            <a:r>
              <a:rPr lang="pt-BR" dirty="0" smtClean="0">
                <a:sym typeface="Wingdings" panose="05000000000000000000" pitchFamily="2" charset="2"/>
              </a:rPr>
              <a:t></a:t>
            </a:r>
            <a:br>
              <a:rPr lang="pt-BR" dirty="0" smtClean="0">
                <a:sym typeface="Wingdings" panose="05000000000000000000" pitchFamily="2" charset="2"/>
              </a:rPr>
            </a:br>
            <a:r>
              <a:rPr lang="pt-BR" dirty="0">
                <a:sym typeface="Wingdings" panose="05000000000000000000" pitchFamily="2" charset="2"/>
              </a:rPr>
              <a:t> </a:t>
            </a:r>
            <a:r>
              <a:rPr lang="pt-BR" dirty="0" smtClean="0">
                <a:sym typeface="Wingdings" panose="05000000000000000000" pitchFamily="2" charset="2"/>
              </a:rPr>
              <a:t>                Gravar Apresentação de Slides  </a:t>
            </a:r>
            <a:br>
              <a:rPr lang="pt-BR" dirty="0" smtClean="0">
                <a:sym typeface="Wingdings" panose="05000000000000000000" pitchFamily="2" charset="2"/>
              </a:rPr>
            </a:br>
            <a:r>
              <a:rPr lang="pt-BR" dirty="0">
                <a:sym typeface="Wingdings" panose="05000000000000000000" pitchFamily="2" charset="2"/>
              </a:rPr>
              <a:t> </a:t>
            </a:r>
            <a:r>
              <a:rPr lang="pt-BR" dirty="0" smtClean="0">
                <a:sym typeface="Wingdings" panose="05000000000000000000" pitchFamily="2" charset="2"/>
              </a:rPr>
              <a:t>                           Iniciar Gravação do começo.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159" y="2071397"/>
            <a:ext cx="8223841" cy="478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691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3307"/>
            <a:ext cx="10515600" cy="1597382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Apresentação de Slides</a:t>
            </a:r>
            <a:r>
              <a:rPr lang="pt-BR" dirty="0" smtClean="0">
                <a:sym typeface="Wingdings" panose="05000000000000000000" pitchFamily="2" charset="2"/>
              </a:rPr>
              <a:t></a:t>
            </a:r>
            <a:br>
              <a:rPr lang="pt-BR" dirty="0" smtClean="0">
                <a:sym typeface="Wingdings" panose="05000000000000000000" pitchFamily="2" charset="2"/>
              </a:rPr>
            </a:br>
            <a:r>
              <a:rPr lang="pt-BR" dirty="0">
                <a:sym typeface="Wingdings" panose="05000000000000000000" pitchFamily="2" charset="2"/>
              </a:rPr>
              <a:t> </a:t>
            </a:r>
            <a:r>
              <a:rPr lang="pt-BR" dirty="0" smtClean="0">
                <a:sym typeface="Wingdings" panose="05000000000000000000" pitchFamily="2" charset="2"/>
              </a:rPr>
              <a:t>                Gravar Apresentação de Slides  </a:t>
            </a:r>
            <a:br>
              <a:rPr lang="pt-BR" dirty="0" smtClean="0">
                <a:sym typeface="Wingdings" panose="05000000000000000000" pitchFamily="2" charset="2"/>
              </a:rPr>
            </a:br>
            <a:r>
              <a:rPr lang="pt-BR" dirty="0">
                <a:sym typeface="Wingdings" panose="05000000000000000000" pitchFamily="2" charset="2"/>
              </a:rPr>
              <a:t> </a:t>
            </a:r>
            <a:r>
              <a:rPr lang="pt-BR" dirty="0" smtClean="0">
                <a:sym typeface="Wingdings" panose="05000000000000000000" pitchFamily="2" charset="2"/>
              </a:rPr>
              <a:t>                           Iniciar Gravação do começo.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8513" y="2591286"/>
            <a:ext cx="3638550" cy="1171575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3666931" y="3517641"/>
            <a:ext cx="3200400" cy="277119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/>
          <p:cNvSpPr/>
          <p:nvPr/>
        </p:nvSpPr>
        <p:spPr>
          <a:xfrm>
            <a:off x="2718513" y="3275045"/>
            <a:ext cx="3638550" cy="177282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6951306" y="6018245"/>
            <a:ext cx="421743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Detalhe: Neste computador não disponho de microfone para fazer a narração.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8683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ço Reservado para Conteú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372563"/>
              </p:ext>
            </p:extLst>
          </p:nvPr>
        </p:nvGraphicFramePr>
        <p:xfrm>
          <a:off x="382555" y="2397967"/>
          <a:ext cx="11346025" cy="19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Triângulo retângulo 16"/>
          <p:cNvSpPr/>
          <p:nvPr/>
        </p:nvSpPr>
        <p:spPr>
          <a:xfrm rot="10800000">
            <a:off x="10954139" y="1489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retângulo 17"/>
          <p:cNvSpPr/>
          <p:nvPr/>
        </p:nvSpPr>
        <p:spPr>
          <a:xfrm>
            <a:off x="0" y="6029065"/>
            <a:ext cx="1237861" cy="828935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reto 19"/>
          <p:cNvCxnSpPr>
            <a:stCxn id="17" idx="0"/>
          </p:cNvCxnSpPr>
          <p:nvPr/>
        </p:nvCxnSpPr>
        <p:spPr>
          <a:xfrm>
            <a:off x="12192000" y="830424"/>
            <a:ext cx="0" cy="6027576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840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Sobre o vídeo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Escolha um dos temas ou sugira um dos possíveis temas;</a:t>
            </a:r>
          </a:p>
          <a:p>
            <a:r>
              <a:rPr lang="pt-BR" dirty="0" smtClean="0"/>
              <a:t>Pode ser realizado em equipes de até 04 pessoas;</a:t>
            </a:r>
          </a:p>
          <a:p>
            <a:r>
              <a:rPr lang="pt-BR" dirty="0" smtClean="0"/>
              <a:t>Valor desta atividade 3,0 pontos;</a:t>
            </a:r>
          </a:p>
          <a:p>
            <a:r>
              <a:rPr lang="pt-BR" dirty="0" smtClean="0"/>
              <a:t>Entrega: 26/11/2017;</a:t>
            </a:r>
          </a:p>
          <a:p>
            <a:r>
              <a:rPr lang="pt-BR" dirty="0" smtClean="0"/>
              <a:t>O vídeo poderá ser postado no </a:t>
            </a:r>
            <a:r>
              <a:rPr lang="pt-BR" dirty="0" err="1" smtClean="0"/>
              <a:t>youtube</a:t>
            </a:r>
            <a:r>
              <a:rPr lang="pt-BR" dirty="0" smtClean="0"/>
              <a:t> somente senão aparecer imagens de vocês;</a:t>
            </a:r>
          </a:p>
          <a:p>
            <a:r>
              <a:rPr lang="pt-BR" dirty="0" smtClean="0"/>
              <a:t>O vídeo só será usado em sala de aula;</a:t>
            </a:r>
          </a:p>
          <a:p>
            <a:r>
              <a:rPr lang="pt-BR" dirty="0" smtClean="0"/>
              <a:t>A duração do vídeo deve ser entre 2 e 5 minutos;</a:t>
            </a:r>
          </a:p>
          <a:p>
            <a:r>
              <a:rPr lang="pt-BR" dirty="0" smtClean="0"/>
              <a:t>Os nomes dos integrantes das equipes deverão aparecer ao final do vídeo;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2770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Temas para o vídeo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O Colégio </a:t>
            </a:r>
            <a:r>
              <a:rPr lang="pt-BR" dirty="0"/>
              <a:t>V</a:t>
            </a:r>
            <a:r>
              <a:rPr lang="pt-BR" dirty="0" smtClean="0"/>
              <a:t>ictor do Amaral;</a:t>
            </a:r>
          </a:p>
          <a:p>
            <a:r>
              <a:rPr lang="pt-BR" dirty="0" smtClean="0"/>
              <a:t>A turma do 2AA;</a:t>
            </a:r>
          </a:p>
          <a:p>
            <a:r>
              <a:rPr lang="pt-BR" dirty="0" smtClean="0"/>
              <a:t>Administração de empresas;</a:t>
            </a:r>
          </a:p>
          <a:p>
            <a:r>
              <a:rPr lang="pt-BR" dirty="0" smtClean="0"/>
              <a:t>Seu time de futebol;</a:t>
            </a:r>
          </a:p>
          <a:p>
            <a:r>
              <a:rPr lang="pt-BR" dirty="0" smtClean="0"/>
              <a:t>Tecnologia e Internet; </a:t>
            </a:r>
          </a:p>
          <a:p>
            <a:r>
              <a:rPr lang="pt-BR" dirty="0" smtClean="0"/>
              <a:t>Sugira um tema (os quais serão aceitos caso não sejam temas muito polêmicos). 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00501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1028</Words>
  <Application>Microsoft Office PowerPoint</Application>
  <PresentationFormat>Widescreen</PresentationFormat>
  <Paragraphs>83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Começando...</vt:lpstr>
      <vt:lpstr>Vídeos Jogados fora!!!</vt:lpstr>
      <vt:lpstr>Vídeos Jogados fora!!!</vt:lpstr>
      <vt:lpstr>Apresentação do PowerPoint</vt:lpstr>
      <vt:lpstr>1 - Busca</vt:lpstr>
      <vt:lpstr>2 - Roteiro</vt:lpstr>
      <vt:lpstr>3 - Produção</vt:lpstr>
      <vt:lpstr>4 - Equipamento</vt:lpstr>
      <vt:lpstr>5 - Gravação</vt:lpstr>
      <vt:lpstr>6 – Organização</vt:lpstr>
      <vt:lpstr>7 - Edição</vt:lpstr>
      <vt:lpstr>8 - Pulverização</vt:lpstr>
      <vt:lpstr>9 -Otimização</vt:lpstr>
      <vt:lpstr>Apresentação do PowerPoint</vt:lpstr>
      <vt:lpstr>Abra o menu Arquivo e clique em Salvar como</vt:lpstr>
      <vt:lpstr>Navegue nos tipos de  arquivos e escolha um formato de vídeo:  * Vídeo MPG-4; * Vídeo do Windows Média; </vt:lpstr>
      <vt:lpstr>Apresentação do PowerPoint</vt:lpstr>
      <vt:lpstr>Apresentação de Slides                  Gravar Apresentação de Slides                               Iniciar Gravação do começo.</vt:lpstr>
      <vt:lpstr>Apresentação de Slides                  Gravar Apresentação de Slides                               Iniciar Gravação do começo.</vt:lpstr>
      <vt:lpstr>Apresentação do PowerPoint</vt:lpstr>
      <vt:lpstr>Sobre o vídeo</vt:lpstr>
      <vt:lpstr>Temas para o vídeo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Usuário do Windows</cp:lastModifiedBy>
  <cp:revision>18</cp:revision>
  <dcterms:created xsi:type="dcterms:W3CDTF">2017-11-12T23:23:39Z</dcterms:created>
  <dcterms:modified xsi:type="dcterms:W3CDTF">2017-11-13T02:05:06Z</dcterms:modified>
</cp:coreProperties>
</file>