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6" r:id="rId41"/>
    <p:sldId id="295" r:id="rId42"/>
    <p:sldId id="297" r:id="rId43"/>
    <p:sldId id="298" r:id="rId44"/>
    <p:sldId id="311" r:id="rId45"/>
    <p:sldId id="312" r:id="rId46"/>
    <p:sldId id="313" r:id="rId47"/>
    <p:sldId id="310" r:id="rId48"/>
  </p:sldIdLst>
  <p:sldSz cx="9144000" cy="5143500" type="screen16x9"/>
  <p:notesSz cx="6858000" cy="9144000"/>
  <p:embeddedFontLst>
    <p:embeddedFont>
      <p:font typeface="Lato" panose="020B0604020202020204" charset="0"/>
      <p:regular r:id="rId50"/>
      <p:bold r:id="rId51"/>
      <p:italic r:id="rId52"/>
      <p:boldItalic r:id="rId53"/>
    </p:embeddedFont>
    <p:embeddedFont>
      <p:font typeface="Raleway" panose="020B0604020202020204" charset="0"/>
      <p:regular r:id="rId54"/>
      <p:bold r:id="rId55"/>
      <p:italic r:id="rId56"/>
      <p:boldItalic r:id="rId5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52C3445-D9A3-49DF-BAA5-43C1C388E0BD}">
  <a:tblStyle styleId="{E52C3445-D9A3-49DF-BAA5-43C1C388E0B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90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8.fntdata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b9a0b07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cb9a0b07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d5b15f0a3_5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d5b15f0a3_5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723630543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723630543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44fdaa2b7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44fdaa2b7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44fdaa2b7f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44fdaa2b7f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44fdaa2b7f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44fdaa2b7f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44f7b9f65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44f7b9f65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44fdaa2b7f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44fdaa2b7f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44fdaa2b7f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44fdaa2b7f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44fdaa2b7f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44fdaa2b7f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44fdaa2b7f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44fdaa2b7f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44fdaa2b7f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44fdaa2b7f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44fdaa2b7f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44fdaa2b7f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44fdaa2b7f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44fdaa2b7f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e965474a9_3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e965474a9_3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cb9a0b074_1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cb9a0b074_1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44fdaa2b7f_1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44fdaa2b7f_1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44fdaa2b7f_1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44fdaa2b7f_1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44fdaa2b7f_1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44fdaa2b7f_1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44fdaa2b7f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44fdaa2b7f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45035a00f8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45035a00f8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45035a00f8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45035a00f8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45035a00f8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45035a00f8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45066729d2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45066729d2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45066729d2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45066729d2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45066729d2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45066729d2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45066729d2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45066729d2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45066729d2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45066729d2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45066729d2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45066729d2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45066729d2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45066729d2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45066729d2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45066729d2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44fdaa2b7f_1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44fdaa2b7f_1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45066729d2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45066729d2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45066729d2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45066729d2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45066729d2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45066729d2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45066729d2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45066729d2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45066729d2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45066729d2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45066729d2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45066729d2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45066729d2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45066729d2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723630543_1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723630543_1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45066729d2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45066729d2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cb9a0b074_1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cb9a0b074_1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45035a00f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45035a00f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cb9a0b074_1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cb9a0b074_1_2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" name="Google Shape;63;p11"/>
          <p:cNvSpPr txBox="1">
            <a:spLocks noGrp="1"/>
          </p:cNvSpPr>
          <p:nvPr>
            <p:ph type="title" hasCustomPrompt="1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wiss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aulas/logica/tabelaverdade.ppt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>
            <a:spLocks noGrp="1"/>
          </p:cNvSpPr>
          <p:nvPr>
            <p:ph type="ctrTitle"/>
          </p:nvPr>
        </p:nvSpPr>
        <p:spPr>
          <a:xfrm>
            <a:off x="628975" y="1355500"/>
            <a:ext cx="8092800" cy="188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/>
              <a:t>TABELA VERDADE </a:t>
            </a: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/>
              <a:t>E </a:t>
            </a: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/>
              <a:t>CONECTIVOS LÓGICOS</a:t>
            </a:r>
            <a:endParaRPr sz="3600"/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prof. André Aparecido da Silva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Disponível em: </a:t>
            </a:r>
            <a:r>
              <a:rPr lang="pt-BR" sz="1200" u="sng">
                <a:solidFill>
                  <a:schemeClr val="hlink"/>
                </a:solidFill>
                <a:hlinkClick r:id="rId3"/>
              </a:rPr>
              <a:t>http://www.oxnar.com.br/aulas/logica/tabelaverdade.pptx</a:t>
            </a:r>
            <a:r>
              <a:rPr lang="pt-BR" sz="1200"/>
              <a:t> </a:t>
            </a:r>
            <a:r>
              <a:rPr lang="pt-BR" sz="2400"/>
              <a:t> </a:t>
            </a:r>
            <a:endParaRPr sz="2400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>
            <a:spLocks noGrp="1"/>
          </p:cNvSpPr>
          <p:nvPr>
            <p:ph type="title" idx="4294967295"/>
          </p:nvPr>
        </p:nvSpPr>
        <p:spPr>
          <a:xfrm>
            <a:off x="409950" y="42650"/>
            <a:ext cx="51972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3600">
                <a:solidFill>
                  <a:schemeClr val="dk1"/>
                </a:solidFill>
              </a:rPr>
              <a:t>Conectivos</a:t>
            </a:r>
            <a:endParaRPr sz="2400"/>
          </a:p>
        </p:txBody>
      </p:sp>
      <p:graphicFrame>
        <p:nvGraphicFramePr>
          <p:cNvPr id="79" name="Google Shape;79;p14"/>
          <p:cNvGraphicFramePr/>
          <p:nvPr/>
        </p:nvGraphicFramePr>
        <p:xfrm>
          <a:off x="612075" y="1239900"/>
          <a:ext cx="7239000" cy="3474540"/>
        </p:xfrm>
        <a:graphic>
          <a:graphicData uri="http://schemas.openxmlformats.org/drawingml/2006/table">
            <a:tbl>
              <a:tblPr>
                <a:noFill/>
                <a:tableStyleId>{E52C3445-D9A3-49DF-BAA5-43C1C388E0BD}</a:tableStyleId>
              </a:tblPr>
              <a:tblGrid>
                <a:gridCol w="1495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6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7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NÃO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3000"/>
                        <a:t>~</a:t>
                      </a:r>
                      <a:endParaRPr sz="3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NEGAÇÃO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E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3600"/>
                        <a:t>^</a:t>
                      </a:r>
                      <a:endParaRPr sz="36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CONJUNÇÃO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OU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DISJUNÇÃO INCLUSIVA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OU OU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 u="sng">
                          <a:solidFill>
                            <a:schemeClr val="dk2"/>
                          </a:solidFill>
                        </a:rPr>
                        <a:t>v</a:t>
                      </a:r>
                      <a:endParaRPr u="sng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chemeClr val="dk2"/>
                          </a:solidFill>
                        </a:rPr>
                        <a:t>DISJUNÇÃO EXCLUSIVA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SE ENTÃO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→ 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CONDICIONAL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SE E SOMENTE SE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BICONDICIONAL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80" name="Google Shape;8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8825" y="4271725"/>
            <a:ext cx="419100" cy="19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075" y="162725"/>
            <a:ext cx="7926174" cy="4818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 descr="Pedaço de fita adesiva prendendo uma nota ao slid"/>
          <p:cNvPicPr preferRelativeResize="0"/>
          <p:nvPr/>
        </p:nvPicPr>
        <p:blipFill rotWithShape="1">
          <a:blip r:embed="rId4">
            <a:alphaModFix/>
          </a:blip>
          <a:srcRect l="9244" t="5926" r="2118" b="10011"/>
          <a:stretch/>
        </p:blipFill>
        <p:spPr>
          <a:xfrm rot="154828">
            <a:off x="3536000" y="147301"/>
            <a:ext cx="2072000" cy="7360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5"/>
          <p:cNvSpPr txBox="1"/>
          <p:nvPr/>
        </p:nvSpPr>
        <p:spPr>
          <a:xfrm>
            <a:off x="1591150" y="687400"/>
            <a:ext cx="6268500" cy="7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Onde são usados?</a:t>
            </a:r>
            <a:endParaRPr sz="3000" b="1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8" name="Google Shape;88;p15"/>
          <p:cNvSpPr txBox="1">
            <a:spLocks noGrp="1"/>
          </p:cNvSpPr>
          <p:nvPr>
            <p:ph type="body" idx="4294967295"/>
          </p:nvPr>
        </p:nvSpPr>
        <p:spPr>
          <a:xfrm>
            <a:off x="1591150" y="1377475"/>
            <a:ext cx="6216600" cy="33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81000" algn="just" rtl="0">
              <a:spcBef>
                <a:spcPts val="700"/>
              </a:spcBef>
              <a:spcAft>
                <a:spcPts val="700"/>
              </a:spcAft>
              <a:buClr>
                <a:schemeClr val="dk1"/>
              </a:buClr>
              <a:buSzPts val="2400"/>
              <a:buFont typeface="Raleway"/>
              <a:buChar char="➔"/>
            </a:pPr>
            <a:r>
              <a:rPr lang="pt-BR" sz="2400">
                <a:latin typeface="Raleway"/>
                <a:ea typeface="Raleway"/>
                <a:cs typeface="Raleway"/>
                <a:sym typeface="Raleway"/>
              </a:rPr>
              <a:t>Os conectivos nas representações das proposições, ou seja, nas sentenças declarativas formada por palavras ou símbolos, que você tenha a condição de julgar se é verdadeira ou falsa.  </a:t>
            </a:r>
            <a:endParaRPr sz="24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075" y="162725"/>
            <a:ext cx="7926174" cy="4818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6" descr="Pedaço de fita adesiva prendendo uma nota ao slid"/>
          <p:cNvPicPr preferRelativeResize="0"/>
          <p:nvPr/>
        </p:nvPicPr>
        <p:blipFill rotWithShape="1">
          <a:blip r:embed="rId4">
            <a:alphaModFix/>
          </a:blip>
          <a:srcRect l="9244" t="5926" r="2118" b="10011"/>
          <a:stretch/>
        </p:blipFill>
        <p:spPr>
          <a:xfrm rot="154828">
            <a:off x="3536000" y="147301"/>
            <a:ext cx="2072000" cy="73605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6"/>
          <p:cNvSpPr txBox="1"/>
          <p:nvPr/>
        </p:nvSpPr>
        <p:spPr>
          <a:xfrm>
            <a:off x="1591150" y="687400"/>
            <a:ext cx="6268500" cy="7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Divisão das proposições</a:t>
            </a:r>
            <a:endParaRPr sz="3000" b="1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6" name="Google Shape;96;p16"/>
          <p:cNvSpPr txBox="1">
            <a:spLocks noGrp="1"/>
          </p:cNvSpPr>
          <p:nvPr>
            <p:ph type="body" idx="4294967295"/>
          </p:nvPr>
        </p:nvSpPr>
        <p:spPr>
          <a:xfrm>
            <a:off x="1591150" y="1377475"/>
            <a:ext cx="6216600" cy="33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81000" algn="just" rtl="0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Char char="➔"/>
            </a:pPr>
            <a:r>
              <a:rPr lang="pt-BR" sz="2400">
                <a:latin typeface="Raleway"/>
                <a:ea typeface="Raleway"/>
                <a:cs typeface="Raleway"/>
                <a:sym typeface="Raleway"/>
              </a:rPr>
              <a:t>As proposições são divididas em simples e compostas.</a:t>
            </a:r>
            <a:endParaRPr sz="24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just" rtl="0">
              <a:spcBef>
                <a:spcPts val="700"/>
              </a:spcBef>
              <a:spcAft>
                <a:spcPts val="0"/>
              </a:spcAft>
              <a:buNone/>
            </a:pPr>
            <a:endParaRPr sz="24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81000" algn="just" rtl="0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Char char="➔"/>
            </a:pPr>
            <a:r>
              <a:rPr lang="pt-BR" sz="2400">
                <a:latin typeface="Raleway"/>
                <a:ea typeface="Raleway"/>
                <a:cs typeface="Raleway"/>
                <a:sym typeface="Raleway"/>
              </a:rPr>
              <a:t>Quando a proposição é simples ou quando a proposição é composta?</a:t>
            </a:r>
            <a:endParaRPr sz="24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just" rtl="0">
              <a:spcBef>
                <a:spcPts val="700"/>
              </a:spcBef>
              <a:spcAft>
                <a:spcPts val="700"/>
              </a:spcAft>
              <a:buNone/>
            </a:pPr>
            <a:endParaRPr sz="24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075" y="162725"/>
            <a:ext cx="7926174" cy="4818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7" descr="Pedaço de fita adesiva prendendo uma nota ao slid"/>
          <p:cNvPicPr preferRelativeResize="0"/>
          <p:nvPr/>
        </p:nvPicPr>
        <p:blipFill rotWithShape="1">
          <a:blip r:embed="rId4">
            <a:alphaModFix/>
          </a:blip>
          <a:srcRect l="9244" t="5926" r="2118" b="10011"/>
          <a:stretch/>
        </p:blipFill>
        <p:spPr>
          <a:xfrm rot="154828">
            <a:off x="3536000" y="147301"/>
            <a:ext cx="2072000" cy="73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7"/>
          <p:cNvSpPr txBox="1"/>
          <p:nvPr/>
        </p:nvSpPr>
        <p:spPr>
          <a:xfrm>
            <a:off x="1591150" y="687400"/>
            <a:ext cx="6268500" cy="7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Proposição simples</a:t>
            </a:r>
            <a:endParaRPr sz="3000" b="1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4" name="Google Shape;104;p17"/>
          <p:cNvSpPr txBox="1">
            <a:spLocks noGrp="1"/>
          </p:cNvSpPr>
          <p:nvPr>
            <p:ph type="body" idx="4294967295"/>
          </p:nvPr>
        </p:nvSpPr>
        <p:spPr>
          <a:xfrm>
            <a:off x="1591150" y="1377475"/>
            <a:ext cx="6216600" cy="33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just" rtl="0">
              <a:spcBef>
                <a:spcPts val="700"/>
              </a:spcBef>
              <a:spcAft>
                <a:spcPts val="0"/>
              </a:spcAft>
              <a:buNone/>
            </a:pPr>
            <a:endParaRPr sz="24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81000" algn="just" rtl="0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Char char="➔"/>
            </a:pPr>
            <a:r>
              <a:rPr lang="pt-BR" sz="2400">
                <a:latin typeface="Raleway"/>
                <a:ea typeface="Raleway"/>
                <a:cs typeface="Raleway"/>
                <a:sym typeface="Raleway"/>
              </a:rPr>
              <a:t>É quando vem apenas ela, sem a junção com demais proposições.</a:t>
            </a:r>
            <a:endParaRPr sz="24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just" rtl="0">
              <a:spcBef>
                <a:spcPts val="700"/>
              </a:spcBef>
              <a:spcAft>
                <a:spcPts val="700"/>
              </a:spcAft>
              <a:buNone/>
            </a:pPr>
            <a:endParaRPr sz="24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7988" y="162725"/>
            <a:ext cx="7926174" cy="481804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8"/>
          <p:cNvSpPr txBox="1"/>
          <p:nvPr/>
        </p:nvSpPr>
        <p:spPr>
          <a:xfrm>
            <a:off x="1870625" y="664450"/>
            <a:ext cx="6268500" cy="762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  <a:reflection stA="10000" endPos="30000" dist="38100" dir="5400000" fadeDir="5400012" sy="-100000" algn="bl" rotWithShape="0"/>
          </a:effectLst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Proposição simples</a:t>
            </a:r>
            <a:endParaRPr sz="3000" b="1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1" name="Google Shape;111;p18"/>
          <p:cNvSpPr txBox="1">
            <a:spLocks noGrp="1"/>
          </p:cNvSpPr>
          <p:nvPr>
            <p:ph type="body" idx="4294967295"/>
          </p:nvPr>
        </p:nvSpPr>
        <p:spPr>
          <a:xfrm>
            <a:off x="1591150" y="1377475"/>
            <a:ext cx="6216600" cy="33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latin typeface="Raleway"/>
                <a:ea typeface="Raleway"/>
                <a:cs typeface="Raleway"/>
                <a:sym typeface="Raleway"/>
              </a:rPr>
              <a:t>Exemplos:</a:t>
            </a:r>
            <a:endParaRPr sz="2400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just" rtl="0">
              <a:spcBef>
                <a:spcPts val="700"/>
              </a:spcBef>
              <a:spcAft>
                <a:spcPts val="0"/>
              </a:spcAft>
              <a:buNone/>
            </a:pPr>
            <a:r>
              <a:rPr lang="pt-BR" sz="2400" dirty="0">
                <a:latin typeface="Raleway"/>
                <a:ea typeface="Raleway"/>
                <a:cs typeface="Raleway"/>
                <a:sym typeface="Raleway"/>
              </a:rPr>
              <a:t> </a:t>
            </a:r>
            <a:endParaRPr sz="2400" dirty="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81000" algn="just" rtl="0">
              <a:spcBef>
                <a:spcPts val="700"/>
              </a:spcBef>
              <a:spcAft>
                <a:spcPts val="0"/>
              </a:spcAft>
              <a:buSzPts val="2400"/>
              <a:buFont typeface="Raleway"/>
              <a:buChar char="●"/>
            </a:pPr>
            <a:r>
              <a:rPr lang="pt-BR" sz="2400" dirty="0">
                <a:latin typeface="Raleway"/>
                <a:ea typeface="Raleway"/>
                <a:cs typeface="Raleway"/>
                <a:sym typeface="Raleway"/>
              </a:rPr>
              <a:t>O Paraná é maior produtor de grãos do Brasil .</a:t>
            </a:r>
          </a:p>
          <a:p>
            <a:pPr marL="76200" lvl="0" indent="0" algn="just" rtl="0">
              <a:spcBef>
                <a:spcPts val="700"/>
              </a:spcBef>
              <a:spcAft>
                <a:spcPts val="0"/>
              </a:spcAft>
              <a:buSzPts val="2400"/>
              <a:buNone/>
            </a:pPr>
            <a:endParaRPr sz="2400" dirty="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Char char="●"/>
            </a:pPr>
            <a:r>
              <a:rPr lang="pt-BR" sz="2400" dirty="0">
                <a:latin typeface="Raleway"/>
                <a:ea typeface="Raleway"/>
                <a:cs typeface="Raleway"/>
                <a:sym typeface="Raleway"/>
              </a:rPr>
              <a:t>O Rio de Janeiro é o maior produtor de petróleo do Brasil. </a:t>
            </a:r>
            <a:endParaRPr sz="2400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just" rtl="0">
              <a:spcBef>
                <a:spcPts val="700"/>
              </a:spcBef>
              <a:spcAft>
                <a:spcPts val="700"/>
              </a:spcAft>
              <a:buNone/>
            </a:pPr>
            <a:endParaRPr sz="2400" dirty="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/>
          <p:nvPr/>
        </p:nvSpPr>
        <p:spPr>
          <a:xfrm>
            <a:off x="768400" y="586775"/>
            <a:ext cx="6189300" cy="64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PROPOSIÇÃO COMPOSTA</a:t>
            </a:r>
            <a:endParaRPr sz="2400"/>
          </a:p>
        </p:txBody>
      </p:sp>
      <p:sp>
        <p:nvSpPr>
          <p:cNvPr id="117" name="Google Shape;117;p19"/>
          <p:cNvSpPr txBox="1"/>
          <p:nvPr/>
        </p:nvSpPr>
        <p:spPr>
          <a:xfrm>
            <a:off x="789350" y="1564750"/>
            <a:ext cx="7195200" cy="28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É A PROPOSIÇÃO FORMADA POR DUAS OU MAIS PROPOSIÇÕES SIMPLES “LIGADAS” POR UM CONECTIVO.</a:t>
            </a:r>
            <a:endParaRPr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/>
          <p:nvPr/>
        </p:nvSpPr>
        <p:spPr>
          <a:xfrm>
            <a:off x="768400" y="586775"/>
            <a:ext cx="7928400" cy="64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EXEMPLOS DE PROPOSIÇÃO COMPOSTA</a:t>
            </a:r>
            <a:endParaRPr sz="2400"/>
          </a:p>
        </p:txBody>
      </p:sp>
      <p:sp>
        <p:nvSpPr>
          <p:cNvPr id="123" name="Google Shape;123;p20"/>
          <p:cNvSpPr txBox="1"/>
          <p:nvPr/>
        </p:nvSpPr>
        <p:spPr>
          <a:xfrm>
            <a:off x="789350" y="1564750"/>
            <a:ext cx="7195200" cy="28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O número 712 é par </a:t>
            </a:r>
            <a:r>
              <a:rPr lang="pt-BR" sz="2400">
                <a:solidFill>
                  <a:schemeClr val="dk1"/>
                </a:solidFill>
              </a:rPr>
              <a:t>e</a:t>
            </a:r>
            <a:r>
              <a:rPr lang="pt-BR" sz="2400"/>
              <a:t> o número 712 é divisível por 3.</a:t>
            </a:r>
            <a:endParaRPr sz="24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O número dois é par </a:t>
            </a:r>
            <a:r>
              <a:rPr lang="pt-BR" sz="2400">
                <a:solidFill>
                  <a:schemeClr val="dk1"/>
                </a:solidFill>
              </a:rPr>
              <a:t>ou</a:t>
            </a:r>
            <a:r>
              <a:rPr lang="pt-BR" sz="2400"/>
              <a:t> o número dois é primo.  </a:t>
            </a:r>
            <a:endParaRPr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8" name="Google Shape;128;p21"/>
          <p:cNvGraphicFramePr/>
          <p:nvPr/>
        </p:nvGraphicFramePr>
        <p:xfrm>
          <a:off x="612075" y="1239900"/>
          <a:ext cx="7239000" cy="3230700"/>
        </p:xfrm>
        <a:graphic>
          <a:graphicData uri="http://schemas.openxmlformats.org/drawingml/2006/table">
            <a:tbl>
              <a:tblPr>
                <a:noFill/>
                <a:tableStyleId>{E52C3445-D9A3-49DF-BAA5-43C1C388E0BD}</a:tableStyleId>
              </a:tblPr>
              <a:tblGrid>
                <a:gridCol w="1495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6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7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NOME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/>
                        <a:t>SIMBOLO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SIGNIFICADO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E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3600"/>
                        <a:t>^</a:t>
                      </a:r>
                      <a:endParaRPr sz="36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CONJUNÇÃO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OU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DISJUNÇÃO INCLUSIVA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OU OU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 u="sng">
                          <a:solidFill>
                            <a:schemeClr val="dk2"/>
                          </a:solidFill>
                        </a:rPr>
                        <a:t>v</a:t>
                      </a:r>
                      <a:endParaRPr u="sng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chemeClr val="dk2"/>
                          </a:solidFill>
                        </a:rPr>
                        <a:t>DISJUNÇÃO EXCLUSIVA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SE ENTÃO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→ 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CONDICIONAL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SE E SOMENTE SE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BICONDICIONAL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29" name="Google Shape;12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5825" y="4083100"/>
            <a:ext cx="4191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1"/>
          <p:cNvSpPr txBox="1"/>
          <p:nvPr/>
        </p:nvSpPr>
        <p:spPr>
          <a:xfrm>
            <a:off x="579775" y="160675"/>
            <a:ext cx="7271400" cy="7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AS PROPOSIÇÃO COMPOSTA SÃO LIGADAS ATRAVÉS DOS CONECTIVOS  ABAIXO</a:t>
            </a:r>
            <a:endParaRPr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5" name="Google Shape;135;p22"/>
          <p:cNvGraphicFramePr/>
          <p:nvPr/>
        </p:nvGraphicFramePr>
        <p:xfrm>
          <a:off x="612075" y="1239900"/>
          <a:ext cx="7239000" cy="1950600"/>
        </p:xfrm>
        <a:graphic>
          <a:graphicData uri="http://schemas.openxmlformats.org/drawingml/2006/table">
            <a:tbl>
              <a:tblPr>
                <a:noFill/>
                <a:tableStyleId>{E52C3445-D9A3-49DF-BAA5-43C1C388E0BD}</a:tableStyleId>
              </a:tblPr>
              <a:tblGrid>
                <a:gridCol w="1495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6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7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NOME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/>
                        <a:t>SIMBOLO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SIGNIFICADO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OU OU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 u="sng">
                          <a:solidFill>
                            <a:schemeClr val="dk2"/>
                          </a:solidFill>
                        </a:rPr>
                        <a:t>v</a:t>
                      </a:r>
                      <a:endParaRPr u="sng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chemeClr val="dk2"/>
                          </a:solidFill>
                        </a:rPr>
                        <a:t>DISJUNÇÃO EXCLUSIVA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SE ENTÃO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→ 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CONDICIONAL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SE E SOMENTE SE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BICONDICIONAL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36" name="Google Shape;13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6925" y="2715450"/>
            <a:ext cx="4191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2"/>
          <p:cNvSpPr txBox="1"/>
          <p:nvPr/>
        </p:nvSpPr>
        <p:spPr>
          <a:xfrm>
            <a:off x="579775" y="160675"/>
            <a:ext cx="7271400" cy="7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CONECTORES</a:t>
            </a:r>
            <a:endParaRPr sz="2400"/>
          </a:p>
        </p:txBody>
      </p:sp>
      <p:cxnSp>
        <p:nvCxnSpPr>
          <p:cNvPr id="138" name="Google Shape;138;p22"/>
          <p:cNvCxnSpPr/>
          <p:nvPr/>
        </p:nvCxnSpPr>
        <p:spPr>
          <a:xfrm>
            <a:off x="2926925" y="2905950"/>
            <a:ext cx="2039700" cy="1082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9" name="Google Shape;139;p22"/>
          <p:cNvCxnSpPr/>
          <p:nvPr/>
        </p:nvCxnSpPr>
        <p:spPr>
          <a:xfrm>
            <a:off x="2766250" y="2465875"/>
            <a:ext cx="2193600" cy="1536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0" name="Google Shape;140;p22"/>
          <p:cNvCxnSpPr/>
          <p:nvPr/>
        </p:nvCxnSpPr>
        <p:spPr>
          <a:xfrm>
            <a:off x="2728800" y="2006700"/>
            <a:ext cx="2265900" cy="2016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41" name="Google Shape;141;p22"/>
          <p:cNvSpPr txBox="1"/>
          <p:nvPr/>
        </p:nvSpPr>
        <p:spPr>
          <a:xfrm>
            <a:off x="4365925" y="4128425"/>
            <a:ext cx="3821100" cy="7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22"/>
          <p:cNvSpPr txBox="1"/>
          <p:nvPr/>
        </p:nvSpPr>
        <p:spPr>
          <a:xfrm>
            <a:off x="1997850" y="4121425"/>
            <a:ext cx="6266100" cy="775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APESAR DE FORMADO POR MAIS DE UMA PALAVRA (OU OU; SE ENTÃO, SE E SOMENTE SE, REPRESENTAM APENAS UM CONECTOR)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3"/>
          <p:cNvSpPr txBox="1"/>
          <p:nvPr/>
        </p:nvSpPr>
        <p:spPr>
          <a:xfrm>
            <a:off x="768400" y="1164150"/>
            <a:ext cx="7195200" cy="28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O número 712 é par </a:t>
            </a:r>
            <a:r>
              <a:rPr lang="pt-BR" sz="2400">
                <a:solidFill>
                  <a:schemeClr val="dk1"/>
                </a:solidFill>
              </a:rPr>
              <a:t>(proposição p)</a:t>
            </a:r>
            <a:r>
              <a:rPr lang="pt-BR" sz="2400"/>
              <a:t> </a:t>
            </a:r>
            <a:endParaRPr sz="24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</a:rPr>
              <a:t>e</a:t>
            </a:r>
            <a:r>
              <a:rPr lang="pt-BR" sz="2400"/>
              <a:t>  </a:t>
            </a:r>
            <a:r>
              <a:rPr lang="pt-BR" sz="2400">
                <a:solidFill>
                  <a:schemeClr val="dk1"/>
                </a:solidFill>
              </a:rPr>
              <a:t>(conectivo das proposições)</a:t>
            </a:r>
            <a:endParaRPr sz="24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o número 712 é divisível por 3. </a:t>
            </a:r>
            <a:r>
              <a:rPr lang="pt-BR" sz="2400">
                <a:solidFill>
                  <a:schemeClr val="dk1"/>
                </a:solidFill>
              </a:rPr>
              <a:t>(proposição q).</a:t>
            </a:r>
            <a:endParaRPr sz="240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" name="Google Shape;148;p23"/>
          <p:cNvSpPr txBox="1"/>
          <p:nvPr/>
        </p:nvSpPr>
        <p:spPr>
          <a:xfrm>
            <a:off x="768400" y="586775"/>
            <a:ext cx="7811100" cy="64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/>
              <a:t>EXEMPLO DAS PROPOSIÇÃO COMPOSTA REPRESENTADAS NA TABELA VERDADE</a:t>
            </a:r>
            <a:endParaRPr sz="15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4"/>
          <p:cNvSpPr txBox="1"/>
          <p:nvPr/>
        </p:nvSpPr>
        <p:spPr>
          <a:xfrm>
            <a:off x="1003300" y="3185525"/>
            <a:ext cx="7195200" cy="17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O número 712 é par </a:t>
            </a:r>
            <a:r>
              <a:rPr lang="pt-BR" sz="2400">
                <a:solidFill>
                  <a:schemeClr val="dk1"/>
                </a:solidFill>
              </a:rPr>
              <a:t>e</a:t>
            </a:r>
            <a:r>
              <a:rPr lang="pt-BR" sz="2400"/>
              <a:t> o número 712 é divisível por 3. </a:t>
            </a:r>
            <a:r>
              <a:rPr lang="pt-BR" sz="2400">
                <a:solidFill>
                  <a:schemeClr val="dk1"/>
                </a:solidFill>
              </a:rPr>
              <a:t>(proposição p).</a:t>
            </a:r>
            <a:endParaRPr sz="240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</a:rPr>
              <a:t>                                                (712 / 3 = 237,33)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154" name="Google Shape;154;p24"/>
          <p:cNvSpPr txBox="1"/>
          <p:nvPr/>
        </p:nvSpPr>
        <p:spPr>
          <a:xfrm>
            <a:off x="768400" y="586775"/>
            <a:ext cx="7811100" cy="64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/>
              <a:t>EXEMPLO DAS PROPOSIÇÃO COMPOSTA REPRESENTADAS NA TABELA VERDADE</a:t>
            </a:r>
            <a:endParaRPr sz="1500"/>
          </a:p>
        </p:txBody>
      </p:sp>
      <p:graphicFrame>
        <p:nvGraphicFramePr>
          <p:cNvPr id="155" name="Google Shape;155;p24"/>
          <p:cNvGraphicFramePr/>
          <p:nvPr/>
        </p:nvGraphicFramePr>
        <p:xfrm>
          <a:off x="911025" y="1156825"/>
          <a:ext cx="5806975" cy="1981050"/>
        </p:xfrm>
        <a:graphic>
          <a:graphicData uri="http://schemas.openxmlformats.org/drawingml/2006/table">
            <a:tbl>
              <a:tblPr>
                <a:noFill/>
                <a:tableStyleId>{E52C3445-D9A3-49DF-BAA5-43C1C388E0BD}</a:tableStyleId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9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9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9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9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40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9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p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q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p^q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pvq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~p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~q</a:t>
                      </a: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~(p^q)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~(pvq)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5"/>
          <p:cNvSpPr txBox="1"/>
          <p:nvPr/>
        </p:nvSpPr>
        <p:spPr>
          <a:xfrm>
            <a:off x="1036625" y="3196675"/>
            <a:ext cx="7195200" cy="17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O número 712 é par </a:t>
            </a:r>
            <a:r>
              <a:rPr lang="pt-BR" sz="2400">
                <a:solidFill>
                  <a:schemeClr val="dk1"/>
                </a:solidFill>
              </a:rPr>
              <a:t>e</a:t>
            </a:r>
            <a:r>
              <a:rPr lang="pt-BR" sz="2400"/>
              <a:t> o número 712 é divisível por 3. </a:t>
            </a:r>
            <a:r>
              <a:rPr lang="pt-BR" sz="2400">
                <a:solidFill>
                  <a:schemeClr val="dk1"/>
                </a:solidFill>
              </a:rPr>
              <a:t>(proposição p).</a:t>
            </a:r>
            <a:endParaRPr sz="240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</a:rPr>
              <a:t>                                                (712 / 3 = 237,33)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161" name="Google Shape;161;p25"/>
          <p:cNvSpPr txBox="1"/>
          <p:nvPr/>
        </p:nvSpPr>
        <p:spPr>
          <a:xfrm>
            <a:off x="768400" y="586775"/>
            <a:ext cx="7811100" cy="64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/>
              <a:t>EXEMPLO DAS PROPOSIÇÃO COMPOSTA REPRESENTADAS NA TABELA VERDADE</a:t>
            </a:r>
            <a:endParaRPr sz="1500"/>
          </a:p>
        </p:txBody>
      </p:sp>
      <p:graphicFrame>
        <p:nvGraphicFramePr>
          <p:cNvPr id="162" name="Google Shape;162;p25"/>
          <p:cNvGraphicFramePr/>
          <p:nvPr/>
        </p:nvGraphicFramePr>
        <p:xfrm>
          <a:off x="911025" y="1156825"/>
          <a:ext cx="6188175" cy="1981050"/>
        </p:xfrm>
        <a:graphic>
          <a:graphicData uri="http://schemas.openxmlformats.org/drawingml/2006/table">
            <a:tbl>
              <a:tblPr>
                <a:noFill/>
                <a:tableStyleId>{E52C3445-D9A3-49DF-BAA5-43C1C388E0BD}</a:tableStyleId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9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9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9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9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40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606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p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q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p^q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pvq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~p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~q</a:t>
                      </a: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~(p^q)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~(pvq)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6"/>
          <p:cNvSpPr txBox="1"/>
          <p:nvPr/>
        </p:nvSpPr>
        <p:spPr>
          <a:xfrm>
            <a:off x="1036625" y="3196675"/>
            <a:ext cx="7195200" cy="17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pt-BR" sz="2400">
                <a:solidFill>
                  <a:schemeClr val="dk2"/>
                </a:solidFill>
              </a:rPr>
              <a:t>O número dois é par </a:t>
            </a:r>
            <a:r>
              <a:rPr lang="pt-BR" sz="2400">
                <a:solidFill>
                  <a:schemeClr val="dk1"/>
                </a:solidFill>
              </a:rPr>
              <a:t>ou</a:t>
            </a:r>
            <a:r>
              <a:rPr lang="pt-BR" sz="2400">
                <a:solidFill>
                  <a:schemeClr val="dk2"/>
                </a:solidFill>
              </a:rPr>
              <a:t> o número dois é primo.  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168" name="Google Shape;168;p26"/>
          <p:cNvSpPr txBox="1"/>
          <p:nvPr/>
        </p:nvSpPr>
        <p:spPr>
          <a:xfrm>
            <a:off x="768400" y="586775"/>
            <a:ext cx="7811100" cy="64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/>
              <a:t>EXEMPLO DAS PROPOSIÇÃO COMPOSTA REPRESENTADAS NA TABELA VERDADE</a:t>
            </a:r>
            <a:endParaRPr sz="1500"/>
          </a:p>
        </p:txBody>
      </p:sp>
      <p:graphicFrame>
        <p:nvGraphicFramePr>
          <p:cNvPr id="169" name="Google Shape;169;p26"/>
          <p:cNvGraphicFramePr/>
          <p:nvPr/>
        </p:nvGraphicFramePr>
        <p:xfrm>
          <a:off x="911025" y="1156825"/>
          <a:ext cx="6188175" cy="1981050"/>
        </p:xfrm>
        <a:graphic>
          <a:graphicData uri="http://schemas.openxmlformats.org/drawingml/2006/table">
            <a:tbl>
              <a:tblPr>
                <a:noFill/>
                <a:tableStyleId>{E52C3445-D9A3-49DF-BAA5-43C1C388E0BD}</a:tableStyleId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9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9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9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9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40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606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p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q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p^q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pvq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~p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~q</a:t>
                      </a: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~(p^q)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~(pvq)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7"/>
          <p:cNvSpPr txBox="1">
            <a:spLocks noGrp="1"/>
          </p:cNvSpPr>
          <p:nvPr>
            <p:ph type="title"/>
          </p:nvPr>
        </p:nvSpPr>
        <p:spPr>
          <a:xfrm>
            <a:off x="265500" y="191265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>
                <a:solidFill>
                  <a:schemeClr val="dk2"/>
                </a:solidFill>
              </a:rPr>
              <a:t>MAIS EXEMPLOS</a:t>
            </a:r>
            <a:endParaRPr sz="2400" b="0">
              <a:solidFill>
                <a:schemeClr val="dk2"/>
              </a:solidFill>
            </a:endParaRPr>
          </a:p>
        </p:txBody>
      </p:sp>
      <p:pic>
        <p:nvPicPr>
          <p:cNvPr id="175" name="Google Shape;17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775" y="162725"/>
            <a:ext cx="8326700" cy="481804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8"/>
          <p:cNvSpPr txBox="1"/>
          <p:nvPr/>
        </p:nvSpPr>
        <p:spPr>
          <a:xfrm>
            <a:off x="1201500" y="687400"/>
            <a:ext cx="5086800" cy="7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2. Exemplo</a:t>
            </a:r>
            <a:endParaRPr sz="3000" b="1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2" name="Google Shape;182;p28"/>
          <p:cNvSpPr txBox="1">
            <a:spLocks noGrp="1"/>
          </p:cNvSpPr>
          <p:nvPr>
            <p:ph type="body" idx="4294967295"/>
          </p:nvPr>
        </p:nvSpPr>
        <p:spPr>
          <a:xfrm>
            <a:off x="1032350" y="1398425"/>
            <a:ext cx="6561000" cy="33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Char char="➔"/>
            </a:pPr>
            <a:r>
              <a:rPr lang="pt-BR" sz="3000">
                <a:latin typeface="Raleway"/>
                <a:ea typeface="Raleway"/>
                <a:cs typeface="Raleway"/>
                <a:sym typeface="Raleway"/>
              </a:rPr>
              <a:t>Vou levar a Ana na praia </a:t>
            </a:r>
            <a:endParaRPr sz="30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ctr" rtl="0">
              <a:spcBef>
                <a:spcPts val="700"/>
              </a:spcBef>
              <a:spcAft>
                <a:spcPts val="0"/>
              </a:spcAft>
              <a:buNone/>
            </a:pPr>
            <a:r>
              <a:rPr lang="pt-BR" sz="3000">
                <a:latin typeface="Raleway"/>
                <a:ea typeface="Raleway"/>
                <a:cs typeface="Raleway"/>
                <a:sym typeface="Raleway"/>
              </a:rPr>
              <a:t>e </a:t>
            </a:r>
            <a:endParaRPr sz="30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ctr" rtl="0">
              <a:spcBef>
                <a:spcPts val="700"/>
              </a:spcBef>
              <a:spcAft>
                <a:spcPts val="0"/>
              </a:spcAft>
              <a:buNone/>
            </a:pPr>
            <a:r>
              <a:rPr lang="pt-BR" sz="3000">
                <a:latin typeface="Raleway"/>
                <a:ea typeface="Raleway"/>
                <a:cs typeface="Raleway"/>
                <a:sym typeface="Raleway"/>
              </a:rPr>
              <a:t>vou levar a Ana ao cinema.</a:t>
            </a:r>
            <a:endParaRPr sz="30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ctr" rtl="0">
              <a:spcBef>
                <a:spcPts val="700"/>
              </a:spcBef>
              <a:spcAft>
                <a:spcPts val="0"/>
              </a:spcAft>
              <a:buNone/>
            </a:pPr>
            <a:endParaRPr sz="30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ctr" rtl="0">
              <a:spcBef>
                <a:spcPts val="700"/>
              </a:spcBef>
              <a:spcAft>
                <a:spcPts val="700"/>
              </a:spcAft>
              <a:buNone/>
            </a:pPr>
            <a:r>
              <a:rPr lang="pt-BR" sz="3000">
                <a:latin typeface="Raleway"/>
                <a:ea typeface="Raleway"/>
                <a:cs typeface="Raleway"/>
                <a:sym typeface="Raleway"/>
              </a:rPr>
              <a:t>São proposições ?</a:t>
            </a:r>
            <a:endParaRPr sz="30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775" y="162725"/>
            <a:ext cx="8326700" cy="4818049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9"/>
          <p:cNvSpPr txBox="1"/>
          <p:nvPr/>
        </p:nvSpPr>
        <p:spPr>
          <a:xfrm>
            <a:off x="1201500" y="687400"/>
            <a:ext cx="5086800" cy="7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2. Exemplo</a:t>
            </a:r>
            <a:endParaRPr sz="3000" b="1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9" name="Google Shape;189;p29"/>
          <p:cNvSpPr txBox="1">
            <a:spLocks noGrp="1"/>
          </p:cNvSpPr>
          <p:nvPr>
            <p:ph type="body" idx="4294967295"/>
          </p:nvPr>
        </p:nvSpPr>
        <p:spPr>
          <a:xfrm>
            <a:off x="1032350" y="1398425"/>
            <a:ext cx="6561000" cy="33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latin typeface="Raleway"/>
                <a:ea typeface="Raleway"/>
                <a:cs typeface="Raleway"/>
                <a:sym typeface="Raleway"/>
              </a:rPr>
              <a:t>Vou levar a Ana na praia</a:t>
            </a:r>
            <a:r>
              <a:rPr lang="pt-BR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(Proposição p) 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pt-BR" sz="2400">
                <a:latin typeface="Raleway"/>
                <a:ea typeface="Raleway"/>
                <a:cs typeface="Raleway"/>
                <a:sym typeface="Raleway"/>
              </a:rPr>
              <a:t>e </a:t>
            </a:r>
            <a:r>
              <a:rPr lang="pt-BR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(Conectivo) </a:t>
            </a:r>
            <a:r>
              <a:rPr lang="pt-BR" sz="2400">
                <a:latin typeface="Raleway"/>
                <a:ea typeface="Raleway"/>
                <a:cs typeface="Raleway"/>
                <a:sym typeface="Raleway"/>
              </a:rPr>
              <a:t> </a:t>
            </a:r>
            <a:endParaRPr sz="24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pt-BR" sz="2400">
                <a:latin typeface="Raleway"/>
                <a:ea typeface="Raleway"/>
                <a:cs typeface="Raleway"/>
                <a:sym typeface="Raleway"/>
              </a:rPr>
              <a:t>vou levar a Ana ao cinema.</a:t>
            </a:r>
            <a:r>
              <a:rPr lang="pt-BR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(Proposição q) 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700"/>
              </a:spcBef>
              <a:spcAft>
                <a:spcPts val="0"/>
              </a:spcAft>
              <a:buNone/>
            </a:pPr>
            <a:endParaRPr sz="24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pt-BR" sz="240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pt-BR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(p ^ q) 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700"/>
              </a:spcBef>
              <a:spcAft>
                <a:spcPts val="700"/>
              </a:spcAft>
              <a:buNone/>
            </a:pPr>
            <a:endParaRPr sz="24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775" y="162725"/>
            <a:ext cx="8326700" cy="4818049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0"/>
          <p:cNvSpPr txBox="1"/>
          <p:nvPr/>
        </p:nvSpPr>
        <p:spPr>
          <a:xfrm>
            <a:off x="1201500" y="687400"/>
            <a:ext cx="5086800" cy="7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2. Exemplo</a:t>
            </a:r>
            <a:endParaRPr sz="3000" b="1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6" name="Google Shape;196;p30"/>
          <p:cNvSpPr txBox="1">
            <a:spLocks noGrp="1"/>
          </p:cNvSpPr>
          <p:nvPr>
            <p:ph type="body" idx="4294967295"/>
          </p:nvPr>
        </p:nvSpPr>
        <p:spPr>
          <a:xfrm>
            <a:off x="1060275" y="1419400"/>
            <a:ext cx="6561000" cy="208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Proposição p: </a:t>
            </a:r>
            <a:r>
              <a:rPr lang="pt-BR" sz="2400">
                <a:latin typeface="Raleway"/>
                <a:ea typeface="Raleway"/>
                <a:cs typeface="Raleway"/>
                <a:sym typeface="Raleway"/>
              </a:rPr>
              <a:t>Levarei a Ana ao cinema.</a:t>
            </a:r>
            <a:r>
              <a:rPr lang="pt-BR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pt-BR" sz="2400">
                <a:latin typeface="Raleway"/>
                <a:ea typeface="Raleway"/>
                <a:cs typeface="Raleway"/>
                <a:sym typeface="Raleway"/>
              </a:rPr>
              <a:t>e </a:t>
            </a:r>
            <a:r>
              <a:rPr lang="pt-BR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(Conectivo) </a:t>
            </a:r>
            <a:r>
              <a:rPr lang="pt-BR" sz="2400">
                <a:latin typeface="Raleway"/>
                <a:ea typeface="Raleway"/>
                <a:cs typeface="Raleway"/>
                <a:sym typeface="Raleway"/>
              </a:rPr>
              <a:t> </a:t>
            </a:r>
            <a:endParaRPr sz="24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(Proposição p)</a:t>
            </a:r>
            <a:r>
              <a:rPr lang="pt-BR" sz="2400">
                <a:latin typeface="Raleway"/>
                <a:ea typeface="Raleway"/>
                <a:cs typeface="Raleway"/>
                <a:sym typeface="Raleway"/>
              </a:rPr>
              <a:t>levarei a Ana ao cinema.</a:t>
            </a:r>
            <a:r>
              <a:rPr lang="pt-BR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24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700"/>
              </a:spcBef>
              <a:spcAft>
                <a:spcPts val="700"/>
              </a:spcAft>
              <a:buNone/>
            </a:pPr>
            <a:r>
              <a:rPr lang="pt-BR" sz="240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pt-BR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(p ^ q) </a:t>
            </a:r>
            <a:endParaRPr sz="24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1" name="Google Shape;201;p31"/>
          <p:cNvGraphicFramePr/>
          <p:nvPr/>
        </p:nvGraphicFramePr>
        <p:xfrm>
          <a:off x="1272425" y="2054775"/>
          <a:ext cx="1774425" cy="1981050"/>
        </p:xfrm>
        <a:graphic>
          <a:graphicData uri="http://schemas.openxmlformats.org/drawingml/2006/table">
            <a:tbl>
              <a:tblPr>
                <a:noFill/>
                <a:tableStyleId>{E52C3445-D9A3-49DF-BAA5-43C1C388E0BD}</a:tableStyleId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9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p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q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p^q</a:t>
                      </a:r>
                      <a:endParaRPr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2" name="Google Shape;202;p31"/>
          <p:cNvSpPr txBox="1"/>
          <p:nvPr/>
        </p:nvSpPr>
        <p:spPr>
          <a:xfrm>
            <a:off x="712525" y="656625"/>
            <a:ext cx="707640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A tabela para a situação anterior</a:t>
            </a:r>
            <a:endParaRPr sz="2400"/>
          </a:p>
        </p:txBody>
      </p:sp>
      <p:cxnSp>
        <p:nvCxnSpPr>
          <p:cNvPr id="203" name="Google Shape;203;p31"/>
          <p:cNvCxnSpPr/>
          <p:nvPr/>
        </p:nvCxnSpPr>
        <p:spPr>
          <a:xfrm>
            <a:off x="3055675" y="2613225"/>
            <a:ext cx="3228600" cy="615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04" name="Google Shape;204;p31"/>
          <p:cNvSpPr txBox="1"/>
          <p:nvPr/>
        </p:nvSpPr>
        <p:spPr>
          <a:xfrm>
            <a:off x="6339500" y="2751500"/>
            <a:ext cx="2689200" cy="1017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Com o conector “e”, só temos como verdadeiro quando “todas” as proposições forem verdadeiras.   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775" y="162725"/>
            <a:ext cx="8326700" cy="4818049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2"/>
          <p:cNvSpPr txBox="1"/>
          <p:nvPr/>
        </p:nvSpPr>
        <p:spPr>
          <a:xfrm>
            <a:off x="912550" y="687400"/>
            <a:ext cx="7673700" cy="7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2. Exemplo (Testando com o conector ou)</a:t>
            </a:r>
            <a:endParaRPr sz="2400" b="1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1" name="Google Shape;211;p32"/>
          <p:cNvSpPr txBox="1">
            <a:spLocks noGrp="1"/>
          </p:cNvSpPr>
          <p:nvPr>
            <p:ph type="body" idx="4294967295"/>
          </p:nvPr>
        </p:nvSpPr>
        <p:spPr>
          <a:xfrm>
            <a:off x="1032350" y="1398425"/>
            <a:ext cx="6561000" cy="33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latin typeface="Raleway"/>
                <a:ea typeface="Raleway"/>
                <a:cs typeface="Raleway"/>
                <a:sym typeface="Raleway"/>
              </a:rPr>
              <a:t>Vou levar a Ana na praia</a:t>
            </a:r>
            <a:r>
              <a:rPr lang="pt-BR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(Proposição p) 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pt-BR" sz="2400">
                <a:latin typeface="Raleway"/>
                <a:ea typeface="Raleway"/>
                <a:cs typeface="Raleway"/>
                <a:sym typeface="Raleway"/>
              </a:rPr>
              <a:t>ou </a:t>
            </a:r>
            <a:r>
              <a:rPr lang="pt-BR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(Conectivo) </a:t>
            </a:r>
            <a:r>
              <a:rPr lang="pt-BR" sz="2400">
                <a:latin typeface="Raleway"/>
                <a:ea typeface="Raleway"/>
                <a:cs typeface="Raleway"/>
                <a:sym typeface="Raleway"/>
              </a:rPr>
              <a:t> </a:t>
            </a:r>
            <a:endParaRPr sz="24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pt-BR" sz="2400">
                <a:latin typeface="Raleway"/>
                <a:ea typeface="Raleway"/>
                <a:cs typeface="Raleway"/>
                <a:sym typeface="Raleway"/>
              </a:rPr>
              <a:t>vou levar a Ana ao cinema.</a:t>
            </a:r>
            <a:r>
              <a:rPr lang="pt-BR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(Proposição q) 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700"/>
              </a:spcBef>
              <a:spcAft>
                <a:spcPts val="0"/>
              </a:spcAft>
              <a:buNone/>
            </a:pPr>
            <a:endParaRPr sz="24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pt-BR" sz="240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pt-BR"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(p v q) </a:t>
            </a:r>
            <a:endParaRPr sz="24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0" algn="l" rtl="0">
              <a:spcBef>
                <a:spcPts val="700"/>
              </a:spcBef>
              <a:spcAft>
                <a:spcPts val="700"/>
              </a:spcAft>
              <a:buNone/>
            </a:pPr>
            <a:endParaRPr sz="24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12" name="Google Shape;212;p32"/>
          <p:cNvSpPr txBox="1"/>
          <p:nvPr/>
        </p:nvSpPr>
        <p:spPr>
          <a:xfrm>
            <a:off x="2143125" y="500075"/>
            <a:ext cx="4714800" cy="54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DISJUNÇÃO INCLUSIVA</a:t>
            </a:r>
            <a:endParaRPr sz="2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7" name="Google Shape;217;p33"/>
          <p:cNvGraphicFramePr/>
          <p:nvPr/>
        </p:nvGraphicFramePr>
        <p:xfrm>
          <a:off x="564000" y="1584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{E52C3445-D9A3-49DF-BAA5-43C1C388E0BD}</a:tableStyleId>
              </a:tblPr>
              <a:tblGrid>
                <a:gridCol w="53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1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p</a:t>
                      </a:r>
                      <a:endParaRPr sz="24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q</a:t>
                      </a:r>
                      <a:endParaRPr sz="24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pvq</a:t>
                      </a:r>
                      <a:endParaRPr sz="2400"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18" name="Google Shape;218;p33"/>
          <p:cNvSpPr txBox="1"/>
          <p:nvPr/>
        </p:nvSpPr>
        <p:spPr>
          <a:xfrm>
            <a:off x="712525" y="656625"/>
            <a:ext cx="707640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A tabela para a situação anterior</a:t>
            </a:r>
            <a:endParaRPr sz="2400"/>
          </a:p>
        </p:txBody>
      </p:sp>
      <p:cxnSp>
        <p:nvCxnSpPr>
          <p:cNvPr id="219" name="Google Shape;219;p33"/>
          <p:cNvCxnSpPr/>
          <p:nvPr/>
        </p:nvCxnSpPr>
        <p:spPr>
          <a:xfrm>
            <a:off x="2845600" y="2952750"/>
            <a:ext cx="2464500" cy="321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20" name="Google Shape;220;p33"/>
          <p:cNvSpPr txBox="1"/>
          <p:nvPr/>
        </p:nvSpPr>
        <p:spPr>
          <a:xfrm>
            <a:off x="5323175" y="2571750"/>
            <a:ext cx="3441000" cy="136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/>
              <a:t>Com o conector “OU”, temos como verdadeiro quando “PELO MENOS” as proposições for verdadeira.   </a:t>
            </a:r>
            <a:endParaRPr sz="2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4"/>
          <p:cNvSpPr txBox="1"/>
          <p:nvPr/>
        </p:nvSpPr>
        <p:spPr>
          <a:xfrm>
            <a:off x="119050" y="71450"/>
            <a:ext cx="9024900" cy="11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9615"/>
              </a:lnSpc>
              <a:spcBef>
                <a:spcPts val="1500"/>
              </a:spcBef>
              <a:spcAft>
                <a:spcPts val="400"/>
              </a:spcAft>
              <a:buNone/>
            </a:pPr>
            <a:r>
              <a:rPr lang="pt-BR" sz="2400" b="1"/>
              <a:t>Conectivo “ou...ou...” (</a:t>
            </a:r>
            <a:r>
              <a:rPr lang="pt-BR" sz="2400" b="1" u="sng"/>
              <a:t>V</a:t>
            </a:r>
            <a:r>
              <a:rPr lang="pt-BR" sz="2400" b="1"/>
              <a:t>)</a:t>
            </a:r>
            <a:endParaRPr sz="2400" b="1"/>
          </a:p>
        </p:txBody>
      </p:sp>
      <p:sp>
        <p:nvSpPr>
          <p:cNvPr id="226" name="Google Shape;226;p34"/>
          <p:cNvSpPr txBox="1"/>
          <p:nvPr/>
        </p:nvSpPr>
        <p:spPr>
          <a:xfrm>
            <a:off x="404825" y="964400"/>
            <a:ext cx="8167500" cy="3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4E4E4E"/>
                </a:solidFill>
              </a:rPr>
              <a:t>Que expressa </a:t>
            </a:r>
            <a:r>
              <a:rPr lang="pt-BR" sz="2400" i="1">
                <a:solidFill>
                  <a:srgbClr val="4E4E4E"/>
                </a:solidFill>
              </a:rPr>
              <a:t>disjunção exclusiva</a:t>
            </a:r>
            <a:r>
              <a:rPr lang="pt-BR" sz="2400">
                <a:solidFill>
                  <a:srgbClr val="4E4E4E"/>
                </a:solidFill>
              </a:rPr>
              <a:t> e tem como símbolo “</a:t>
            </a:r>
            <a:r>
              <a:rPr lang="pt-BR" sz="2400" u="sng">
                <a:solidFill>
                  <a:srgbClr val="4E4E4E"/>
                </a:solidFill>
              </a:rPr>
              <a:t>∨</a:t>
            </a:r>
            <a:r>
              <a:rPr lang="pt-BR" sz="2400">
                <a:solidFill>
                  <a:srgbClr val="4E4E4E"/>
                </a:solidFill>
              </a:rPr>
              <a:t>”.</a:t>
            </a:r>
            <a:endParaRPr sz="2400">
              <a:solidFill>
                <a:srgbClr val="4E4E4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4E4E4E"/>
              </a:solidFill>
            </a:endParaRPr>
          </a:p>
          <a:p>
            <a:pPr marL="457200" lvl="0" indent="-381000" algn="l" rtl="0">
              <a:lnSpc>
                <a:spcPct val="195652"/>
              </a:lnSpc>
              <a:spcBef>
                <a:spcPts val="0"/>
              </a:spcBef>
              <a:spcAft>
                <a:spcPts val="0"/>
              </a:spcAft>
              <a:buClr>
                <a:srgbClr val="4E4E4E"/>
              </a:buClr>
              <a:buSzPts val="2400"/>
              <a:buChar char="●"/>
            </a:pPr>
            <a:r>
              <a:rPr lang="pt-BR" sz="2400">
                <a:solidFill>
                  <a:srgbClr val="4E4E4E"/>
                </a:solidFill>
              </a:rPr>
              <a:t>Exemplo: </a:t>
            </a:r>
            <a:r>
              <a:rPr lang="pt-BR" sz="2400" i="1" u="sng">
                <a:solidFill>
                  <a:srgbClr val="4E4E4E"/>
                </a:solidFill>
              </a:rPr>
              <a:t>Ou</a:t>
            </a:r>
            <a:r>
              <a:rPr lang="pt-BR" sz="2400" i="1">
                <a:solidFill>
                  <a:srgbClr val="4E4E4E"/>
                </a:solidFill>
              </a:rPr>
              <a:t> caso </a:t>
            </a:r>
            <a:r>
              <a:rPr lang="pt-BR" sz="2400" i="1" u="sng">
                <a:solidFill>
                  <a:srgbClr val="4E4E4E"/>
                </a:solidFill>
              </a:rPr>
              <a:t>ou</a:t>
            </a:r>
            <a:r>
              <a:rPr lang="pt-BR" sz="2400" i="1">
                <a:solidFill>
                  <a:srgbClr val="4E4E4E"/>
                </a:solidFill>
              </a:rPr>
              <a:t> compro uma bicicleta.</a:t>
            </a:r>
            <a:endParaRPr sz="2400" i="1">
              <a:solidFill>
                <a:srgbClr val="4E4E4E"/>
              </a:solidFill>
            </a:endParaRPr>
          </a:p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endParaRPr sz="1800">
              <a:solidFill>
                <a:srgbClr val="4E4E4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E4E4E"/>
              </a:solidFill>
            </a:endParaRPr>
          </a:p>
        </p:txBody>
      </p:sp>
      <p:cxnSp>
        <p:nvCxnSpPr>
          <p:cNvPr id="227" name="Google Shape;227;p34"/>
          <p:cNvCxnSpPr/>
          <p:nvPr/>
        </p:nvCxnSpPr>
        <p:spPr>
          <a:xfrm>
            <a:off x="2286000" y="2786075"/>
            <a:ext cx="309600" cy="1666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28" name="Google Shape;228;p34"/>
          <p:cNvCxnSpPr/>
          <p:nvPr/>
        </p:nvCxnSpPr>
        <p:spPr>
          <a:xfrm flipH="1">
            <a:off x="2785925" y="2726525"/>
            <a:ext cx="702600" cy="1714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29" name="Google Shape;229;p34"/>
          <p:cNvCxnSpPr/>
          <p:nvPr/>
        </p:nvCxnSpPr>
        <p:spPr>
          <a:xfrm>
            <a:off x="3605200" y="2902750"/>
            <a:ext cx="901800" cy="1666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0" name="Google Shape;230;p34"/>
          <p:cNvCxnSpPr/>
          <p:nvPr/>
        </p:nvCxnSpPr>
        <p:spPr>
          <a:xfrm flipH="1">
            <a:off x="5061425" y="2843200"/>
            <a:ext cx="2046600" cy="1714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31" name="Google Shape;231;p34"/>
          <p:cNvSpPr txBox="1"/>
          <p:nvPr/>
        </p:nvSpPr>
        <p:spPr>
          <a:xfrm>
            <a:off x="2536025" y="4569550"/>
            <a:ext cx="3927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p</a:t>
            </a:r>
            <a:endParaRPr sz="1800"/>
          </a:p>
        </p:txBody>
      </p:sp>
      <p:sp>
        <p:nvSpPr>
          <p:cNvPr id="232" name="Google Shape;232;p34"/>
          <p:cNvSpPr txBox="1"/>
          <p:nvPr/>
        </p:nvSpPr>
        <p:spPr>
          <a:xfrm>
            <a:off x="4587863" y="4569550"/>
            <a:ext cx="3927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q</a:t>
            </a:r>
            <a:endParaRPr sz="1800"/>
          </a:p>
        </p:txBody>
      </p:sp>
      <p:sp>
        <p:nvSpPr>
          <p:cNvPr id="233" name="Google Shape;233;p34"/>
          <p:cNvSpPr txBox="1"/>
          <p:nvPr/>
        </p:nvSpPr>
        <p:spPr>
          <a:xfrm>
            <a:off x="4286250" y="571525"/>
            <a:ext cx="3857700" cy="54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DISJUNÇÃO EXCLUSIVA</a:t>
            </a:r>
            <a:endParaRPr sz="2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5"/>
          <p:cNvSpPr txBox="1"/>
          <p:nvPr/>
        </p:nvSpPr>
        <p:spPr>
          <a:xfrm>
            <a:off x="119050" y="71450"/>
            <a:ext cx="9024900" cy="11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9615"/>
              </a:lnSpc>
              <a:spcBef>
                <a:spcPts val="1500"/>
              </a:spcBef>
              <a:spcAft>
                <a:spcPts val="400"/>
              </a:spcAft>
              <a:buNone/>
            </a:pPr>
            <a:r>
              <a:rPr lang="pt-BR" sz="2400" b="1"/>
              <a:t>Conectivo “ou...ou...” (</a:t>
            </a:r>
            <a:r>
              <a:rPr lang="pt-BR" sz="2400" b="1" u="sng"/>
              <a:t>V</a:t>
            </a:r>
            <a:r>
              <a:rPr lang="pt-BR" sz="2400" b="1"/>
              <a:t>)</a:t>
            </a:r>
            <a:endParaRPr sz="2400" b="1"/>
          </a:p>
        </p:txBody>
      </p:sp>
      <p:sp>
        <p:nvSpPr>
          <p:cNvPr id="239" name="Google Shape;239;p35"/>
          <p:cNvSpPr txBox="1"/>
          <p:nvPr/>
        </p:nvSpPr>
        <p:spPr>
          <a:xfrm>
            <a:off x="481150" y="821600"/>
            <a:ext cx="8167500" cy="6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4E4E4E"/>
              </a:solidFill>
            </a:endParaRPr>
          </a:p>
          <a:p>
            <a:pPr marL="457200" lvl="0" indent="-381000" algn="l" rtl="0">
              <a:lnSpc>
                <a:spcPct val="195652"/>
              </a:lnSpc>
              <a:spcBef>
                <a:spcPts val="0"/>
              </a:spcBef>
              <a:spcAft>
                <a:spcPts val="0"/>
              </a:spcAft>
              <a:buClr>
                <a:srgbClr val="4E4E4E"/>
              </a:buClr>
              <a:buSzPts val="2400"/>
              <a:buChar char="●"/>
            </a:pPr>
            <a:r>
              <a:rPr lang="pt-BR" sz="2400">
                <a:solidFill>
                  <a:srgbClr val="4E4E4E"/>
                </a:solidFill>
              </a:rPr>
              <a:t>Exemplo: </a:t>
            </a:r>
            <a:r>
              <a:rPr lang="pt-BR" sz="2400" i="1" u="sng">
                <a:solidFill>
                  <a:srgbClr val="4E4E4E"/>
                </a:solidFill>
              </a:rPr>
              <a:t>Ou</a:t>
            </a:r>
            <a:r>
              <a:rPr lang="pt-BR" sz="2400" i="1">
                <a:solidFill>
                  <a:srgbClr val="4E4E4E"/>
                </a:solidFill>
              </a:rPr>
              <a:t> caso </a:t>
            </a:r>
            <a:r>
              <a:rPr lang="pt-BR" sz="2400" i="1" u="sng">
                <a:solidFill>
                  <a:srgbClr val="4E4E4E"/>
                </a:solidFill>
              </a:rPr>
              <a:t>ou</a:t>
            </a:r>
            <a:r>
              <a:rPr lang="pt-BR" sz="2400" i="1">
                <a:solidFill>
                  <a:srgbClr val="4E4E4E"/>
                </a:solidFill>
              </a:rPr>
              <a:t> compro uma bicicleta.</a:t>
            </a:r>
            <a:endParaRPr sz="1800">
              <a:solidFill>
                <a:srgbClr val="4E4E4E"/>
              </a:solidFill>
            </a:endParaRPr>
          </a:p>
        </p:txBody>
      </p:sp>
      <p:cxnSp>
        <p:nvCxnSpPr>
          <p:cNvPr id="240" name="Google Shape;240;p35"/>
          <p:cNvCxnSpPr/>
          <p:nvPr/>
        </p:nvCxnSpPr>
        <p:spPr>
          <a:xfrm>
            <a:off x="2381200" y="1131100"/>
            <a:ext cx="345300" cy="928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1" name="Google Shape;241;p35"/>
          <p:cNvCxnSpPr/>
          <p:nvPr/>
        </p:nvCxnSpPr>
        <p:spPr>
          <a:xfrm flipH="1">
            <a:off x="3036175" y="1113250"/>
            <a:ext cx="523800" cy="964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2" name="Google Shape;242;p35"/>
          <p:cNvCxnSpPr/>
          <p:nvPr/>
        </p:nvCxnSpPr>
        <p:spPr>
          <a:xfrm>
            <a:off x="3607600" y="1238250"/>
            <a:ext cx="1761900" cy="1155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3" name="Google Shape;243;p35"/>
          <p:cNvCxnSpPr/>
          <p:nvPr/>
        </p:nvCxnSpPr>
        <p:spPr>
          <a:xfrm flipH="1">
            <a:off x="5702950" y="1131100"/>
            <a:ext cx="1619400" cy="1226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44" name="Google Shape;244;p35"/>
          <p:cNvSpPr txBox="1"/>
          <p:nvPr/>
        </p:nvSpPr>
        <p:spPr>
          <a:xfrm>
            <a:off x="2726500" y="2077750"/>
            <a:ext cx="3927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p</a:t>
            </a:r>
            <a:endParaRPr sz="1800"/>
          </a:p>
        </p:txBody>
      </p:sp>
      <p:sp>
        <p:nvSpPr>
          <p:cNvPr id="245" name="Google Shape;245;p35"/>
          <p:cNvSpPr txBox="1"/>
          <p:nvPr/>
        </p:nvSpPr>
        <p:spPr>
          <a:xfrm>
            <a:off x="5310238" y="2369400"/>
            <a:ext cx="3927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/>
              <a:t>q</a:t>
            </a:r>
            <a:endParaRPr sz="1800"/>
          </a:p>
        </p:txBody>
      </p:sp>
      <p:graphicFrame>
        <p:nvGraphicFramePr>
          <p:cNvPr id="246" name="Google Shape;246;p35"/>
          <p:cNvGraphicFramePr/>
          <p:nvPr/>
        </p:nvGraphicFramePr>
        <p:xfrm>
          <a:off x="404825" y="2383100"/>
          <a:ext cx="2268525" cy="2743050"/>
        </p:xfrm>
        <a:graphic>
          <a:graphicData uri="http://schemas.openxmlformats.org/drawingml/2006/table">
            <a:tbl>
              <a:tblPr>
                <a:noFill/>
                <a:tableStyleId>{E52C3445-D9A3-49DF-BAA5-43C1C388E0BD}</a:tableStyleId>
              </a:tblPr>
              <a:tblGrid>
                <a:gridCol w="53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1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p</a:t>
                      </a:r>
                      <a:endParaRPr sz="24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q</a:t>
                      </a:r>
                      <a:endParaRPr sz="24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p</a:t>
                      </a:r>
                      <a:r>
                        <a:rPr lang="pt-BR" sz="2400" u="sng"/>
                        <a:t>v</a:t>
                      </a:r>
                      <a:r>
                        <a:rPr lang="pt-BR" sz="2400"/>
                        <a:t>q</a:t>
                      </a:r>
                      <a:endParaRPr sz="2400"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47" name="Google Shape;247;p35"/>
          <p:cNvCxnSpPr>
            <a:endCxn id="248" idx="1"/>
          </p:cNvCxnSpPr>
          <p:nvPr/>
        </p:nvCxnSpPr>
        <p:spPr>
          <a:xfrm rot="10800000" flipH="1">
            <a:off x="2690900" y="3745100"/>
            <a:ext cx="3648600" cy="267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48" name="Google Shape;248;p35"/>
          <p:cNvSpPr txBox="1"/>
          <p:nvPr/>
        </p:nvSpPr>
        <p:spPr>
          <a:xfrm>
            <a:off x="6339500" y="2751500"/>
            <a:ext cx="2689200" cy="198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/>
              <a:t>Com o conector “OU OU”, temos como verdadeiro quando “APENAS UMA” as proposições for verdadeira.   </a:t>
            </a:r>
            <a:endParaRPr sz="2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6"/>
          <p:cNvSpPr txBox="1"/>
          <p:nvPr/>
        </p:nvSpPr>
        <p:spPr>
          <a:xfrm>
            <a:off x="642950" y="500075"/>
            <a:ext cx="7560600" cy="8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/>
              <a:t>Se…. então</a:t>
            </a:r>
            <a:endParaRPr sz="3000"/>
          </a:p>
        </p:txBody>
      </p:sp>
      <p:sp>
        <p:nvSpPr>
          <p:cNvPr id="254" name="Google Shape;254;p36"/>
          <p:cNvSpPr txBox="1"/>
          <p:nvPr/>
        </p:nvSpPr>
        <p:spPr>
          <a:xfrm>
            <a:off x="821525" y="1607350"/>
            <a:ext cx="83226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/>
              <a:t>Se nasci em Curitiba, então, sou Paranaense.</a:t>
            </a:r>
            <a:endParaRPr sz="3000"/>
          </a:p>
        </p:txBody>
      </p:sp>
      <p:cxnSp>
        <p:nvCxnSpPr>
          <p:cNvPr id="255" name="Google Shape;255;p36"/>
          <p:cNvCxnSpPr/>
          <p:nvPr/>
        </p:nvCxnSpPr>
        <p:spPr>
          <a:xfrm>
            <a:off x="976325" y="2107425"/>
            <a:ext cx="1381200" cy="228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56" name="Google Shape;256;p36"/>
          <p:cNvCxnSpPr/>
          <p:nvPr/>
        </p:nvCxnSpPr>
        <p:spPr>
          <a:xfrm flipH="1">
            <a:off x="2595700" y="2033600"/>
            <a:ext cx="1926300" cy="2371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57" name="Google Shape;257;p36"/>
          <p:cNvCxnSpPr/>
          <p:nvPr/>
        </p:nvCxnSpPr>
        <p:spPr>
          <a:xfrm>
            <a:off x="5688825" y="2076500"/>
            <a:ext cx="1381200" cy="228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58" name="Google Shape;258;p36"/>
          <p:cNvCxnSpPr/>
          <p:nvPr/>
        </p:nvCxnSpPr>
        <p:spPr>
          <a:xfrm flipH="1">
            <a:off x="7238875" y="2107425"/>
            <a:ext cx="1388400" cy="2119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59" name="Google Shape;259;p36"/>
          <p:cNvSpPr txBox="1"/>
          <p:nvPr/>
        </p:nvSpPr>
        <p:spPr>
          <a:xfrm>
            <a:off x="2000250" y="4548200"/>
            <a:ext cx="11310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p</a:t>
            </a:r>
            <a:endParaRPr b="1"/>
          </a:p>
        </p:txBody>
      </p:sp>
      <p:sp>
        <p:nvSpPr>
          <p:cNvPr id="260" name="Google Shape;260;p36"/>
          <p:cNvSpPr txBox="1"/>
          <p:nvPr/>
        </p:nvSpPr>
        <p:spPr>
          <a:xfrm>
            <a:off x="6450800" y="4688700"/>
            <a:ext cx="11310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q</a:t>
            </a:r>
            <a:endParaRPr b="1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7"/>
          <p:cNvSpPr txBox="1"/>
          <p:nvPr/>
        </p:nvSpPr>
        <p:spPr>
          <a:xfrm>
            <a:off x="642950" y="0"/>
            <a:ext cx="7560600" cy="8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/>
              <a:t>Se…. então</a:t>
            </a:r>
            <a:endParaRPr sz="3000"/>
          </a:p>
        </p:txBody>
      </p:sp>
      <p:sp>
        <p:nvSpPr>
          <p:cNvPr id="266" name="Google Shape;266;p37"/>
          <p:cNvSpPr txBox="1"/>
          <p:nvPr/>
        </p:nvSpPr>
        <p:spPr>
          <a:xfrm>
            <a:off x="726275" y="678675"/>
            <a:ext cx="83226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/>
              <a:t>Se nasci em Curitiba, então, sou Paranaense.</a:t>
            </a:r>
            <a:endParaRPr sz="3000"/>
          </a:p>
        </p:txBody>
      </p:sp>
      <p:cxnSp>
        <p:nvCxnSpPr>
          <p:cNvPr id="267" name="Google Shape;267;p37"/>
          <p:cNvCxnSpPr/>
          <p:nvPr/>
        </p:nvCxnSpPr>
        <p:spPr>
          <a:xfrm>
            <a:off x="833450" y="1202550"/>
            <a:ext cx="1404900" cy="1035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68" name="Google Shape;268;p37"/>
          <p:cNvCxnSpPr/>
          <p:nvPr/>
        </p:nvCxnSpPr>
        <p:spPr>
          <a:xfrm flipH="1">
            <a:off x="2845475" y="1116750"/>
            <a:ext cx="1652700" cy="1074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69" name="Google Shape;269;p37"/>
          <p:cNvCxnSpPr>
            <a:endCxn id="270" idx="2"/>
          </p:cNvCxnSpPr>
          <p:nvPr/>
        </p:nvCxnSpPr>
        <p:spPr>
          <a:xfrm>
            <a:off x="5665125" y="1116900"/>
            <a:ext cx="1577400" cy="1345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71" name="Google Shape;271;p37"/>
          <p:cNvCxnSpPr/>
          <p:nvPr/>
        </p:nvCxnSpPr>
        <p:spPr>
          <a:xfrm flipH="1">
            <a:off x="7393825" y="1116750"/>
            <a:ext cx="1102500" cy="1133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72" name="Google Shape;272;p37"/>
          <p:cNvSpPr txBox="1"/>
          <p:nvPr/>
        </p:nvSpPr>
        <p:spPr>
          <a:xfrm>
            <a:off x="1940725" y="2057400"/>
            <a:ext cx="11310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p</a:t>
            </a:r>
            <a:endParaRPr b="1"/>
          </a:p>
        </p:txBody>
      </p:sp>
      <p:sp>
        <p:nvSpPr>
          <p:cNvPr id="270" name="Google Shape;270;p37"/>
          <p:cNvSpPr txBox="1"/>
          <p:nvPr/>
        </p:nvSpPr>
        <p:spPr>
          <a:xfrm>
            <a:off x="6677025" y="2057400"/>
            <a:ext cx="11310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q</a:t>
            </a:r>
            <a:endParaRPr b="1"/>
          </a:p>
        </p:txBody>
      </p:sp>
      <p:graphicFrame>
        <p:nvGraphicFramePr>
          <p:cNvPr id="273" name="Google Shape;273;p37"/>
          <p:cNvGraphicFramePr/>
          <p:nvPr/>
        </p:nvGraphicFramePr>
        <p:xfrm>
          <a:off x="3740113" y="2057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{E52C3445-D9A3-49DF-BAA5-43C1C388E0BD}</a:tableStyleId>
              </a:tblPr>
              <a:tblGrid>
                <a:gridCol w="53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1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p</a:t>
                      </a:r>
                      <a:endParaRPr sz="24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q</a:t>
                      </a:r>
                      <a:endParaRPr sz="24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p → q</a:t>
                      </a:r>
                      <a:endParaRPr sz="2400"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8"/>
          <p:cNvSpPr txBox="1"/>
          <p:nvPr/>
        </p:nvSpPr>
        <p:spPr>
          <a:xfrm>
            <a:off x="642950" y="0"/>
            <a:ext cx="7560600" cy="8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/>
              <a:t>Se…. então</a:t>
            </a:r>
            <a:endParaRPr sz="3000"/>
          </a:p>
        </p:txBody>
      </p:sp>
      <p:sp>
        <p:nvSpPr>
          <p:cNvPr id="279" name="Google Shape;279;p38"/>
          <p:cNvSpPr txBox="1"/>
          <p:nvPr/>
        </p:nvSpPr>
        <p:spPr>
          <a:xfrm>
            <a:off x="726275" y="678675"/>
            <a:ext cx="83226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/>
              <a:t>Se nasci em Curitiba, então, sou Paranaense.</a:t>
            </a:r>
            <a:endParaRPr sz="3000"/>
          </a:p>
        </p:txBody>
      </p:sp>
      <p:cxnSp>
        <p:nvCxnSpPr>
          <p:cNvPr id="280" name="Google Shape;280;p38"/>
          <p:cNvCxnSpPr/>
          <p:nvPr/>
        </p:nvCxnSpPr>
        <p:spPr>
          <a:xfrm rot="10800000" flipH="1">
            <a:off x="2595575" y="1762100"/>
            <a:ext cx="2000400" cy="726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81" name="Google Shape;281;p38"/>
          <p:cNvSpPr txBox="1"/>
          <p:nvPr/>
        </p:nvSpPr>
        <p:spPr>
          <a:xfrm>
            <a:off x="4572000" y="1307425"/>
            <a:ext cx="4214700" cy="58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Eu nasci em Curitiba e eu sou paranaense.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 Verdadeiro</a:t>
            </a:r>
            <a:endParaRPr b="1"/>
          </a:p>
        </p:txBody>
      </p:sp>
      <p:graphicFrame>
        <p:nvGraphicFramePr>
          <p:cNvPr id="282" name="Google Shape;282;p38"/>
          <p:cNvGraphicFramePr/>
          <p:nvPr/>
        </p:nvGraphicFramePr>
        <p:xfrm>
          <a:off x="297638" y="1724025"/>
          <a:ext cx="2268525" cy="2743050"/>
        </p:xfrm>
        <a:graphic>
          <a:graphicData uri="http://schemas.openxmlformats.org/drawingml/2006/table">
            <a:tbl>
              <a:tblPr>
                <a:noFill/>
                <a:tableStyleId>{E52C3445-D9A3-49DF-BAA5-43C1C388E0BD}</a:tableStyleId>
              </a:tblPr>
              <a:tblGrid>
                <a:gridCol w="53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1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p</a:t>
                      </a:r>
                      <a:endParaRPr sz="24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q</a:t>
                      </a:r>
                      <a:endParaRPr sz="24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p → q</a:t>
                      </a:r>
                      <a:endParaRPr sz="2400"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83" name="Google Shape;283;p38"/>
          <p:cNvCxnSpPr/>
          <p:nvPr/>
        </p:nvCxnSpPr>
        <p:spPr>
          <a:xfrm rot="10800000" flipH="1">
            <a:off x="2595575" y="2367050"/>
            <a:ext cx="2000400" cy="726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84" name="Google Shape;284;p38"/>
          <p:cNvSpPr txBox="1"/>
          <p:nvPr/>
        </p:nvSpPr>
        <p:spPr>
          <a:xfrm>
            <a:off x="4625375" y="2095625"/>
            <a:ext cx="4214700" cy="58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Eu nasci em Curitiba e eu não sou paranaense.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 Falso</a:t>
            </a:r>
            <a:endParaRPr b="1"/>
          </a:p>
        </p:txBody>
      </p:sp>
      <p:cxnSp>
        <p:nvCxnSpPr>
          <p:cNvPr id="285" name="Google Shape;285;p38"/>
          <p:cNvCxnSpPr/>
          <p:nvPr/>
        </p:nvCxnSpPr>
        <p:spPr>
          <a:xfrm rot="10800000" flipH="1">
            <a:off x="2566175" y="3298075"/>
            <a:ext cx="1946400" cy="388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86" name="Google Shape;286;p38"/>
          <p:cNvSpPr txBox="1"/>
          <p:nvPr/>
        </p:nvSpPr>
        <p:spPr>
          <a:xfrm>
            <a:off x="4572000" y="3092125"/>
            <a:ext cx="4214700" cy="80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Eu nao nasci em Curitiba e eu sou paranaense.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 verdadeiro</a:t>
            </a:r>
            <a:endParaRPr b="1"/>
          </a:p>
        </p:txBody>
      </p:sp>
      <p:sp>
        <p:nvSpPr>
          <p:cNvPr id="287" name="Google Shape;287;p38"/>
          <p:cNvSpPr txBox="1"/>
          <p:nvPr/>
        </p:nvSpPr>
        <p:spPr>
          <a:xfrm>
            <a:off x="4155275" y="4149400"/>
            <a:ext cx="4988700" cy="80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Eu nao nasci em Curitiba e eu não sou paranaense.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 verdadeiro</a:t>
            </a:r>
            <a:endParaRPr b="1"/>
          </a:p>
        </p:txBody>
      </p:sp>
      <p:cxnSp>
        <p:nvCxnSpPr>
          <p:cNvPr id="288" name="Google Shape;288;p38"/>
          <p:cNvCxnSpPr>
            <a:endCxn id="287" idx="1"/>
          </p:cNvCxnSpPr>
          <p:nvPr/>
        </p:nvCxnSpPr>
        <p:spPr>
          <a:xfrm>
            <a:off x="2566175" y="4149550"/>
            <a:ext cx="1589100" cy="399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9"/>
          <p:cNvSpPr txBox="1"/>
          <p:nvPr/>
        </p:nvSpPr>
        <p:spPr>
          <a:xfrm>
            <a:off x="642950" y="0"/>
            <a:ext cx="7560600" cy="8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/>
              <a:t>Se…. então</a:t>
            </a:r>
            <a:endParaRPr sz="3000"/>
          </a:p>
        </p:txBody>
      </p:sp>
      <p:sp>
        <p:nvSpPr>
          <p:cNvPr id="294" name="Google Shape;294;p39"/>
          <p:cNvSpPr txBox="1"/>
          <p:nvPr/>
        </p:nvSpPr>
        <p:spPr>
          <a:xfrm>
            <a:off x="726275" y="678675"/>
            <a:ext cx="83226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/>
              <a:t>Se nasci em Curitiba, então, sou Paranaense.</a:t>
            </a:r>
            <a:endParaRPr sz="3000"/>
          </a:p>
        </p:txBody>
      </p:sp>
      <p:graphicFrame>
        <p:nvGraphicFramePr>
          <p:cNvPr id="295" name="Google Shape;295;p39"/>
          <p:cNvGraphicFramePr/>
          <p:nvPr/>
        </p:nvGraphicFramePr>
        <p:xfrm>
          <a:off x="297638" y="1724025"/>
          <a:ext cx="2268525" cy="2743050"/>
        </p:xfrm>
        <a:graphic>
          <a:graphicData uri="http://schemas.openxmlformats.org/drawingml/2006/table">
            <a:tbl>
              <a:tblPr>
                <a:noFill/>
                <a:tableStyleId>{E52C3445-D9A3-49DF-BAA5-43C1C388E0BD}</a:tableStyleId>
              </a:tblPr>
              <a:tblGrid>
                <a:gridCol w="53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1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p</a:t>
                      </a:r>
                      <a:endParaRPr sz="24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q</a:t>
                      </a:r>
                      <a:endParaRPr sz="24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p → q</a:t>
                      </a:r>
                      <a:endParaRPr sz="2400"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96" name="Google Shape;296;p39"/>
          <p:cNvSpPr/>
          <p:nvPr/>
        </p:nvSpPr>
        <p:spPr>
          <a:xfrm>
            <a:off x="3798100" y="1869275"/>
            <a:ext cx="4500600" cy="32739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39"/>
          <p:cNvSpPr txBox="1"/>
          <p:nvPr/>
        </p:nvSpPr>
        <p:spPr>
          <a:xfrm>
            <a:off x="4738675" y="1478775"/>
            <a:ext cx="3310200" cy="4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PARANÁ</a:t>
            </a:r>
            <a:endParaRPr/>
          </a:p>
        </p:txBody>
      </p:sp>
      <p:sp>
        <p:nvSpPr>
          <p:cNvPr id="298" name="Google Shape;298;p39"/>
          <p:cNvSpPr/>
          <p:nvPr/>
        </p:nvSpPr>
        <p:spPr>
          <a:xfrm>
            <a:off x="5548325" y="3143250"/>
            <a:ext cx="1226400" cy="5121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Curitiba</a:t>
            </a:r>
            <a:endParaRPr/>
          </a:p>
        </p:txBody>
      </p:sp>
      <p:sp>
        <p:nvSpPr>
          <p:cNvPr id="299" name="Google Shape;299;p39"/>
          <p:cNvSpPr/>
          <p:nvPr/>
        </p:nvSpPr>
        <p:spPr>
          <a:xfrm>
            <a:off x="5236375" y="2152650"/>
            <a:ext cx="1226400" cy="5121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Pinhais</a:t>
            </a:r>
            <a:endParaRPr/>
          </a:p>
        </p:txBody>
      </p:sp>
      <p:sp>
        <p:nvSpPr>
          <p:cNvPr id="300" name="Google Shape;300;p39"/>
          <p:cNvSpPr/>
          <p:nvPr/>
        </p:nvSpPr>
        <p:spPr>
          <a:xfrm>
            <a:off x="5043500" y="3793325"/>
            <a:ext cx="1419300" cy="5121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Piraquara</a:t>
            </a:r>
            <a:endParaRPr/>
          </a:p>
        </p:txBody>
      </p:sp>
      <p:sp>
        <p:nvSpPr>
          <p:cNvPr id="301" name="Google Shape;301;p39"/>
          <p:cNvSpPr/>
          <p:nvPr/>
        </p:nvSpPr>
        <p:spPr>
          <a:xfrm>
            <a:off x="6322225" y="2576550"/>
            <a:ext cx="1638300" cy="5121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Mandirituba</a:t>
            </a:r>
            <a:endParaRPr/>
          </a:p>
        </p:txBody>
      </p:sp>
      <p:sp>
        <p:nvSpPr>
          <p:cNvPr id="302" name="Google Shape;302;p39"/>
          <p:cNvSpPr/>
          <p:nvPr/>
        </p:nvSpPr>
        <p:spPr>
          <a:xfrm>
            <a:off x="6462800" y="3538575"/>
            <a:ext cx="1638300" cy="5121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Apucarana</a:t>
            </a:r>
            <a:endParaRPr/>
          </a:p>
        </p:txBody>
      </p:sp>
      <p:sp>
        <p:nvSpPr>
          <p:cNvPr id="303" name="Google Shape;303;p39"/>
          <p:cNvSpPr/>
          <p:nvPr/>
        </p:nvSpPr>
        <p:spPr>
          <a:xfrm>
            <a:off x="5548325" y="4305425"/>
            <a:ext cx="1907400" cy="5121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Campo Largo</a:t>
            </a:r>
            <a:endParaRPr/>
          </a:p>
        </p:txBody>
      </p:sp>
      <p:sp>
        <p:nvSpPr>
          <p:cNvPr id="304" name="Google Shape;304;p39"/>
          <p:cNvSpPr/>
          <p:nvPr/>
        </p:nvSpPr>
        <p:spPr>
          <a:xfrm>
            <a:off x="4048125" y="2759900"/>
            <a:ext cx="1357200" cy="5121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Bocaiúva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0"/>
          <p:cNvSpPr txBox="1"/>
          <p:nvPr/>
        </p:nvSpPr>
        <p:spPr>
          <a:xfrm>
            <a:off x="642950" y="0"/>
            <a:ext cx="7560600" cy="8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/>
              <a:t>Se…. então</a:t>
            </a:r>
            <a:endParaRPr sz="3000"/>
          </a:p>
        </p:txBody>
      </p:sp>
      <p:sp>
        <p:nvSpPr>
          <p:cNvPr id="310" name="Google Shape;310;p40"/>
          <p:cNvSpPr txBox="1"/>
          <p:nvPr/>
        </p:nvSpPr>
        <p:spPr>
          <a:xfrm>
            <a:off x="726275" y="678675"/>
            <a:ext cx="83226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/>
              <a:t>Se nasci em Curitiba, então, sou Paranaense.</a:t>
            </a:r>
            <a:endParaRPr sz="3000"/>
          </a:p>
        </p:txBody>
      </p:sp>
      <p:graphicFrame>
        <p:nvGraphicFramePr>
          <p:cNvPr id="311" name="Google Shape;311;p40"/>
          <p:cNvGraphicFramePr/>
          <p:nvPr/>
        </p:nvGraphicFramePr>
        <p:xfrm>
          <a:off x="297638" y="1724025"/>
          <a:ext cx="2268525" cy="2743050"/>
        </p:xfrm>
        <a:graphic>
          <a:graphicData uri="http://schemas.openxmlformats.org/drawingml/2006/table">
            <a:tbl>
              <a:tblPr>
                <a:noFill/>
                <a:tableStyleId>{E52C3445-D9A3-49DF-BAA5-43C1C388E0BD}</a:tableStyleId>
              </a:tblPr>
              <a:tblGrid>
                <a:gridCol w="53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1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p</a:t>
                      </a:r>
                      <a:endParaRPr sz="24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q</a:t>
                      </a:r>
                      <a:endParaRPr sz="24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p → q</a:t>
                      </a:r>
                      <a:endParaRPr sz="2400"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12" name="Google Shape;312;p40"/>
          <p:cNvSpPr txBox="1"/>
          <p:nvPr/>
        </p:nvSpPr>
        <p:spPr>
          <a:xfrm>
            <a:off x="2678900" y="2268825"/>
            <a:ext cx="6369900" cy="14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/>
              <a:t>O se… então, só será falso quando a proposição primeira for verdadeira e a segunda proposição for falsa.</a:t>
            </a:r>
            <a:endParaRPr sz="3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1"/>
          <p:cNvSpPr txBox="1"/>
          <p:nvPr/>
        </p:nvSpPr>
        <p:spPr>
          <a:xfrm>
            <a:off x="1345400" y="702475"/>
            <a:ext cx="65604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SE E SOMENTE SE</a:t>
            </a:r>
            <a:endParaRPr sz="2400"/>
          </a:p>
        </p:txBody>
      </p:sp>
      <p:sp>
        <p:nvSpPr>
          <p:cNvPr id="318" name="Google Shape;318;p41"/>
          <p:cNvSpPr txBox="1"/>
          <p:nvPr/>
        </p:nvSpPr>
        <p:spPr>
          <a:xfrm>
            <a:off x="0" y="1547825"/>
            <a:ext cx="9144000" cy="11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/>
              <a:t>COMPRO UM CARRO </a:t>
            </a:r>
            <a:r>
              <a:rPr lang="pt-BR" sz="1900">
                <a:solidFill>
                  <a:schemeClr val="dk1"/>
                </a:solidFill>
              </a:rPr>
              <a:t>SE E SOMENTE SE</a:t>
            </a:r>
            <a:r>
              <a:rPr lang="pt-BR" sz="1900"/>
              <a:t> FOR APROVADO NO MESTRADO.</a:t>
            </a:r>
            <a:endParaRPr sz="1900"/>
          </a:p>
        </p:txBody>
      </p:sp>
      <p:cxnSp>
        <p:nvCxnSpPr>
          <p:cNvPr id="319" name="Google Shape;319;p41"/>
          <p:cNvCxnSpPr/>
          <p:nvPr/>
        </p:nvCxnSpPr>
        <p:spPr>
          <a:xfrm>
            <a:off x="5483200" y="1896450"/>
            <a:ext cx="791400" cy="78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0" name="Google Shape;320;p41"/>
          <p:cNvCxnSpPr/>
          <p:nvPr/>
        </p:nvCxnSpPr>
        <p:spPr>
          <a:xfrm flipH="1">
            <a:off x="6536500" y="1839000"/>
            <a:ext cx="2147100" cy="887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1" name="Google Shape;321;p41"/>
          <p:cNvCxnSpPr/>
          <p:nvPr/>
        </p:nvCxnSpPr>
        <p:spPr>
          <a:xfrm flipH="1">
            <a:off x="1452425" y="1915200"/>
            <a:ext cx="1168500" cy="127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2" name="Google Shape;322;p41"/>
          <p:cNvCxnSpPr/>
          <p:nvPr/>
        </p:nvCxnSpPr>
        <p:spPr>
          <a:xfrm>
            <a:off x="118225" y="1915200"/>
            <a:ext cx="1101000" cy="1313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23" name="Google Shape;323;p41"/>
          <p:cNvSpPr txBox="1"/>
          <p:nvPr/>
        </p:nvSpPr>
        <p:spPr>
          <a:xfrm>
            <a:off x="1059650" y="3298025"/>
            <a:ext cx="5238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</a:t>
            </a:r>
            <a:endParaRPr/>
          </a:p>
        </p:txBody>
      </p:sp>
      <p:sp>
        <p:nvSpPr>
          <p:cNvPr id="324" name="Google Shape;324;p41"/>
          <p:cNvSpPr txBox="1"/>
          <p:nvPr/>
        </p:nvSpPr>
        <p:spPr>
          <a:xfrm>
            <a:off x="6129325" y="2726525"/>
            <a:ext cx="5238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q</a:t>
            </a:r>
            <a:endParaRPr/>
          </a:p>
        </p:txBody>
      </p:sp>
      <p:graphicFrame>
        <p:nvGraphicFramePr>
          <p:cNvPr id="325" name="Google Shape;325;p41"/>
          <p:cNvGraphicFramePr/>
          <p:nvPr/>
        </p:nvGraphicFramePr>
        <p:xfrm>
          <a:off x="2513738" y="2367100"/>
          <a:ext cx="3285150" cy="2743050"/>
        </p:xfrm>
        <a:graphic>
          <a:graphicData uri="http://schemas.openxmlformats.org/drawingml/2006/table">
            <a:tbl>
              <a:tblPr>
                <a:noFill/>
                <a:tableStyleId>{E52C3445-D9A3-49DF-BAA5-43C1C388E0BD}</a:tableStyleId>
              </a:tblPr>
              <a:tblGrid>
                <a:gridCol w="775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2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p</a:t>
                      </a:r>
                      <a:endParaRPr sz="24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q</a:t>
                      </a:r>
                      <a:endParaRPr sz="24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p ←→  q</a:t>
                      </a:r>
                      <a:endParaRPr sz="2400"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2"/>
          <p:cNvSpPr txBox="1"/>
          <p:nvPr/>
        </p:nvSpPr>
        <p:spPr>
          <a:xfrm>
            <a:off x="876125" y="0"/>
            <a:ext cx="65604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SE E SOMENTE SE</a:t>
            </a:r>
            <a:endParaRPr sz="2400"/>
          </a:p>
        </p:txBody>
      </p:sp>
      <p:sp>
        <p:nvSpPr>
          <p:cNvPr id="331" name="Google Shape;331;p42"/>
          <p:cNvSpPr txBox="1"/>
          <p:nvPr/>
        </p:nvSpPr>
        <p:spPr>
          <a:xfrm>
            <a:off x="0" y="583425"/>
            <a:ext cx="9144000" cy="4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/>
              <a:t>COMPRO UM CARRO </a:t>
            </a:r>
            <a:r>
              <a:rPr lang="pt-BR" sz="1900">
                <a:solidFill>
                  <a:schemeClr val="dk1"/>
                </a:solidFill>
              </a:rPr>
              <a:t>SE E SOMENTE SE</a:t>
            </a:r>
            <a:r>
              <a:rPr lang="pt-BR" sz="1900"/>
              <a:t> FOR APROVADO NO MESTRADO.</a:t>
            </a:r>
            <a:endParaRPr sz="1900"/>
          </a:p>
        </p:txBody>
      </p:sp>
      <p:graphicFrame>
        <p:nvGraphicFramePr>
          <p:cNvPr id="332" name="Google Shape;332;p42"/>
          <p:cNvGraphicFramePr/>
          <p:nvPr/>
        </p:nvGraphicFramePr>
        <p:xfrm>
          <a:off x="72963" y="1395575"/>
          <a:ext cx="3285150" cy="2743050"/>
        </p:xfrm>
        <a:graphic>
          <a:graphicData uri="http://schemas.openxmlformats.org/drawingml/2006/table">
            <a:tbl>
              <a:tblPr>
                <a:noFill/>
                <a:tableStyleId>{E52C3445-D9A3-49DF-BAA5-43C1C388E0BD}</a:tableStyleId>
              </a:tblPr>
              <a:tblGrid>
                <a:gridCol w="775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2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p</a:t>
                      </a:r>
                      <a:endParaRPr sz="24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q</a:t>
                      </a:r>
                      <a:endParaRPr sz="24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p ←→  q</a:t>
                      </a:r>
                      <a:endParaRPr sz="2400"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333" name="Google Shape;333;p42"/>
          <p:cNvCxnSpPr/>
          <p:nvPr/>
        </p:nvCxnSpPr>
        <p:spPr>
          <a:xfrm rot="10800000" flipH="1">
            <a:off x="3417100" y="2041800"/>
            <a:ext cx="1695000" cy="244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34" name="Google Shape;334;p42"/>
          <p:cNvSpPr txBox="1"/>
          <p:nvPr/>
        </p:nvSpPr>
        <p:spPr>
          <a:xfrm>
            <a:off x="5112100" y="1581275"/>
            <a:ext cx="3695700" cy="63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Eu compro o carro e passo sou aprovado no mestrado.  Verdadeiro</a:t>
            </a:r>
            <a:endParaRPr b="1"/>
          </a:p>
        </p:txBody>
      </p:sp>
      <p:sp>
        <p:nvSpPr>
          <p:cNvPr id="335" name="Google Shape;335;p42"/>
          <p:cNvSpPr txBox="1"/>
          <p:nvPr/>
        </p:nvSpPr>
        <p:spPr>
          <a:xfrm>
            <a:off x="5112100" y="2441075"/>
            <a:ext cx="3695700" cy="63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Eu compro o carro e passo não sou aprovado no mestrado.  Falso</a:t>
            </a:r>
            <a:endParaRPr b="1"/>
          </a:p>
        </p:txBody>
      </p:sp>
      <p:sp>
        <p:nvSpPr>
          <p:cNvPr id="336" name="Google Shape;336;p42"/>
          <p:cNvSpPr txBox="1"/>
          <p:nvPr/>
        </p:nvSpPr>
        <p:spPr>
          <a:xfrm>
            <a:off x="5112100" y="3300875"/>
            <a:ext cx="3695700" cy="63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Eu não compro o carro e passo sou aprovado no mestrado.  Falso</a:t>
            </a:r>
            <a:endParaRPr b="1"/>
          </a:p>
        </p:txBody>
      </p:sp>
      <p:sp>
        <p:nvSpPr>
          <p:cNvPr id="337" name="Google Shape;337;p42"/>
          <p:cNvSpPr txBox="1"/>
          <p:nvPr/>
        </p:nvSpPr>
        <p:spPr>
          <a:xfrm>
            <a:off x="5112100" y="4288775"/>
            <a:ext cx="3695700" cy="63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Eu nao compro o carro e não passo sou aprovado no mestrado.  Verdadeiro</a:t>
            </a:r>
            <a:endParaRPr b="1"/>
          </a:p>
        </p:txBody>
      </p:sp>
      <p:cxnSp>
        <p:nvCxnSpPr>
          <p:cNvPr id="338" name="Google Shape;338;p42"/>
          <p:cNvCxnSpPr>
            <a:endCxn id="335" idx="1"/>
          </p:cNvCxnSpPr>
          <p:nvPr/>
        </p:nvCxnSpPr>
        <p:spPr>
          <a:xfrm>
            <a:off x="3387700" y="2729375"/>
            <a:ext cx="1724400" cy="28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39" name="Google Shape;339;p42"/>
          <p:cNvCxnSpPr>
            <a:endCxn id="337" idx="1"/>
          </p:cNvCxnSpPr>
          <p:nvPr/>
        </p:nvCxnSpPr>
        <p:spPr>
          <a:xfrm>
            <a:off x="3365500" y="3875375"/>
            <a:ext cx="1746600" cy="729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40" name="Google Shape;340;p42"/>
          <p:cNvCxnSpPr>
            <a:endCxn id="336" idx="1"/>
          </p:cNvCxnSpPr>
          <p:nvPr/>
        </p:nvCxnSpPr>
        <p:spPr>
          <a:xfrm>
            <a:off x="3361900" y="3389675"/>
            <a:ext cx="1750200" cy="227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3"/>
          <p:cNvSpPr txBox="1"/>
          <p:nvPr/>
        </p:nvSpPr>
        <p:spPr>
          <a:xfrm>
            <a:off x="888025" y="297675"/>
            <a:ext cx="65604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NEGAÇÃO DA PROPOSIÇÃO</a:t>
            </a:r>
            <a:endParaRPr sz="2400"/>
          </a:p>
        </p:txBody>
      </p:sp>
      <p:sp>
        <p:nvSpPr>
          <p:cNvPr id="346" name="Google Shape;346;p43"/>
          <p:cNvSpPr txBox="1"/>
          <p:nvPr/>
        </p:nvSpPr>
        <p:spPr>
          <a:xfrm>
            <a:off x="888025" y="1609100"/>
            <a:ext cx="7076400" cy="17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Para indicar a negação da proposição usaremos o símbolo  acento  ~. Isto indicará a inversão do valor de verdadeiro para falso ou de falso para verdadeiro</a:t>
            </a:r>
            <a:endParaRPr sz="24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44"/>
          <p:cNvSpPr txBox="1"/>
          <p:nvPr/>
        </p:nvSpPr>
        <p:spPr>
          <a:xfrm>
            <a:off x="891125" y="1668650"/>
            <a:ext cx="707640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Como calcular quantas linhas deve ter a tabela ?</a:t>
            </a:r>
            <a:endParaRPr sz="2400"/>
          </a:p>
        </p:txBody>
      </p:sp>
      <p:sp>
        <p:nvSpPr>
          <p:cNvPr id="352" name="Google Shape;352;p44"/>
          <p:cNvSpPr txBox="1"/>
          <p:nvPr/>
        </p:nvSpPr>
        <p:spPr>
          <a:xfrm>
            <a:off x="511975" y="3452225"/>
            <a:ext cx="831060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/>
              <a:t>2</a:t>
            </a:r>
            <a:r>
              <a:rPr lang="pt-BR" sz="3600" baseline="30000"/>
              <a:t>n</a:t>
            </a:r>
            <a:r>
              <a:rPr lang="pt-BR" sz="3600"/>
              <a:t>, sendo n o número de proposições.</a:t>
            </a:r>
            <a:endParaRPr sz="36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7" name="Google Shape;357;p45"/>
          <p:cNvGraphicFramePr/>
          <p:nvPr/>
        </p:nvGraphicFramePr>
        <p:xfrm>
          <a:off x="1272425" y="2054775"/>
          <a:ext cx="1774425" cy="1981050"/>
        </p:xfrm>
        <a:graphic>
          <a:graphicData uri="http://schemas.openxmlformats.org/drawingml/2006/table">
            <a:tbl>
              <a:tblPr>
                <a:noFill/>
                <a:tableStyleId>{E52C3445-D9A3-49DF-BAA5-43C1C388E0BD}</a:tableStyleId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9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p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q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p^q</a:t>
                      </a:r>
                      <a:endParaRPr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v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/>
                        <a:t>f</a:t>
                      </a:r>
                      <a:endParaRPr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58" name="Google Shape;358;p45"/>
          <p:cNvSpPr txBox="1"/>
          <p:nvPr/>
        </p:nvSpPr>
        <p:spPr>
          <a:xfrm>
            <a:off x="712525" y="656625"/>
            <a:ext cx="707640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Como calcular quantas linhas deve ter a tabela ?</a:t>
            </a:r>
            <a:endParaRPr sz="2400"/>
          </a:p>
        </p:txBody>
      </p:sp>
      <p:sp>
        <p:nvSpPr>
          <p:cNvPr id="359" name="Google Shape;359;p45"/>
          <p:cNvSpPr txBox="1"/>
          <p:nvPr/>
        </p:nvSpPr>
        <p:spPr>
          <a:xfrm>
            <a:off x="3499725" y="2054775"/>
            <a:ext cx="4980600" cy="19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Fórmula 2</a:t>
            </a:r>
            <a:r>
              <a:rPr lang="pt-BR" baseline="30000"/>
              <a:t>n</a:t>
            </a:r>
            <a:r>
              <a:rPr lang="pt-BR"/>
              <a:t>, sendo “n” o número de proposições. </a:t>
            </a: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Então, sentenças com duas proposições 2² terá 4 linhas. Sentenças com três proposições 2³ terá 8 linhas. Sentenças com 4 proposições terá 2</a:t>
            </a:r>
            <a:r>
              <a:rPr lang="pt-BR" baseline="30000"/>
              <a:t>4</a:t>
            </a:r>
            <a:r>
              <a:rPr lang="pt-BR"/>
              <a:t> terá 16 linhas e assim por diante  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6"/>
          <p:cNvSpPr txBox="1"/>
          <p:nvPr/>
        </p:nvSpPr>
        <p:spPr>
          <a:xfrm>
            <a:off x="1012025" y="654850"/>
            <a:ext cx="7477200" cy="7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/>
              <a:t>RESUMÃO</a:t>
            </a:r>
            <a:endParaRPr sz="3600" b="1"/>
          </a:p>
        </p:txBody>
      </p:sp>
      <p:sp>
        <p:nvSpPr>
          <p:cNvPr id="365" name="Google Shape;365;p46"/>
          <p:cNvSpPr txBox="1"/>
          <p:nvPr/>
        </p:nvSpPr>
        <p:spPr>
          <a:xfrm>
            <a:off x="488150" y="1771650"/>
            <a:ext cx="84891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Para o conector “e”, só será verdadeiro quando</a:t>
            </a:r>
            <a:r>
              <a:rPr lang="pt-BR" sz="2400">
                <a:solidFill>
                  <a:schemeClr val="dk1"/>
                </a:solidFill>
              </a:rPr>
              <a:t> “as duas proposições”</a:t>
            </a:r>
            <a:r>
              <a:rPr lang="pt-BR" sz="2400"/>
              <a:t> forem verdade. </a:t>
            </a:r>
            <a:endParaRPr sz="24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7"/>
          <p:cNvSpPr txBox="1"/>
          <p:nvPr/>
        </p:nvSpPr>
        <p:spPr>
          <a:xfrm>
            <a:off x="1012025" y="654850"/>
            <a:ext cx="7477200" cy="7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/>
              <a:t>RESUMÃO </a:t>
            </a:r>
            <a:r>
              <a:rPr lang="pt-BR" sz="3600" b="1">
                <a:solidFill>
                  <a:schemeClr val="dk1"/>
                </a:solidFill>
              </a:rPr>
              <a:t>“E”</a:t>
            </a:r>
            <a:endParaRPr sz="3600" b="1">
              <a:solidFill>
                <a:schemeClr val="dk1"/>
              </a:solidFill>
            </a:endParaRPr>
          </a:p>
        </p:txBody>
      </p:sp>
      <p:sp>
        <p:nvSpPr>
          <p:cNvPr id="371" name="Google Shape;371;p47"/>
          <p:cNvSpPr txBox="1"/>
          <p:nvPr/>
        </p:nvSpPr>
        <p:spPr>
          <a:xfrm>
            <a:off x="488150" y="1771650"/>
            <a:ext cx="84891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Para o conector “e”, só será verdadeiro quando</a:t>
            </a:r>
            <a:r>
              <a:rPr lang="pt-BR" sz="2400">
                <a:solidFill>
                  <a:schemeClr val="dk1"/>
                </a:solidFill>
              </a:rPr>
              <a:t> “as duas proposições”</a:t>
            </a:r>
            <a:r>
              <a:rPr lang="pt-BR" sz="2400"/>
              <a:t> forem verdade. </a:t>
            </a:r>
            <a:endParaRPr sz="24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8"/>
          <p:cNvSpPr txBox="1"/>
          <p:nvPr/>
        </p:nvSpPr>
        <p:spPr>
          <a:xfrm>
            <a:off x="1012025" y="654850"/>
            <a:ext cx="7477200" cy="7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/>
              <a:t>RESUMÃO </a:t>
            </a:r>
            <a:r>
              <a:rPr lang="pt-BR" sz="3600" b="1">
                <a:solidFill>
                  <a:schemeClr val="dk1"/>
                </a:solidFill>
              </a:rPr>
              <a:t>“ou”</a:t>
            </a:r>
            <a:endParaRPr sz="3600" b="1">
              <a:solidFill>
                <a:schemeClr val="dk1"/>
              </a:solidFill>
            </a:endParaRPr>
          </a:p>
        </p:txBody>
      </p:sp>
      <p:sp>
        <p:nvSpPr>
          <p:cNvPr id="377" name="Google Shape;377;p48"/>
          <p:cNvSpPr txBox="1"/>
          <p:nvPr/>
        </p:nvSpPr>
        <p:spPr>
          <a:xfrm>
            <a:off x="488150" y="1771650"/>
            <a:ext cx="84891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Para o conector “ou”, só será verdadeiro quando </a:t>
            </a:r>
            <a:r>
              <a:rPr lang="pt-BR" sz="2400">
                <a:solidFill>
                  <a:schemeClr val="dk1"/>
                </a:solidFill>
              </a:rPr>
              <a:t>“pelo menos”</a:t>
            </a:r>
            <a:r>
              <a:rPr lang="pt-BR" sz="2400"/>
              <a:t> uma  proposições for verdade. </a:t>
            </a:r>
            <a:endParaRPr sz="24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9"/>
          <p:cNvSpPr txBox="1"/>
          <p:nvPr/>
        </p:nvSpPr>
        <p:spPr>
          <a:xfrm>
            <a:off x="1012025" y="654850"/>
            <a:ext cx="7477200" cy="7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/>
              <a:t>RESUMÃO </a:t>
            </a:r>
            <a:r>
              <a:rPr lang="pt-BR" sz="3600" b="1">
                <a:solidFill>
                  <a:schemeClr val="dk1"/>
                </a:solidFill>
              </a:rPr>
              <a:t>(ou ou)</a:t>
            </a:r>
            <a:endParaRPr sz="3600" b="1">
              <a:solidFill>
                <a:schemeClr val="dk1"/>
              </a:solidFill>
            </a:endParaRPr>
          </a:p>
        </p:txBody>
      </p:sp>
      <p:sp>
        <p:nvSpPr>
          <p:cNvPr id="383" name="Google Shape;383;p49"/>
          <p:cNvSpPr txBox="1"/>
          <p:nvPr/>
        </p:nvSpPr>
        <p:spPr>
          <a:xfrm>
            <a:off x="488150" y="1771650"/>
            <a:ext cx="84891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Para o conector “ou ou”, só será verdadeiro quando </a:t>
            </a:r>
            <a:r>
              <a:rPr lang="pt-BR" sz="2400">
                <a:solidFill>
                  <a:schemeClr val="dk1"/>
                </a:solidFill>
              </a:rPr>
              <a:t>“apenas uma”</a:t>
            </a:r>
            <a:r>
              <a:rPr lang="pt-BR" sz="2400"/>
              <a:t>  proposições for verdade. </a:t>
            </a:r>
            <a:endParaRPr sz="24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8" name="Google Shape;388;p50"/>
          <p:cNvGraphicFramePr/>
          <p:nvPr/>
        </p:nvGraphicFramePr>
        <p:xfrm>
          <a:off x="297638" y="1724025"/>
          <a:ext cx="2268525" cy="2743050"/>
        </p:xfrm>
        <a:graphic>
          <a:graphicData uri="http://schemas.openxmlformats.org/drawingml/2006/table">
            <a:tbl>
              <a:tblPr>
                <a:noFill/>
                <a:tableStyleId>{E52C3445-D9A3-49DF-BAA5-43C1C388E0BD}</a:tableStyleId>
              </a:tblPr>
              <a:tblGrid>
                <a:gridCol w="53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1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p</a:t>
                      </a:r>
                      <a:endParaRPr sz="24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q</a:t>
                      </a:r>
                      <a:endParaRPr sz="24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p → q</a:t>
                      </a:r>
                      <a:endParaRPr sz="2400"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89" name="Google Shape;389;p50"/>
          <p:cNvSpPr txBox="1"/>
          <p:nvPr/>
        </p:nvSpPr>
        <p:spPr>
          <a:xfrm>
            <a:off x="2678900" y="2268825"/>
            <a:ext cx="6369900" cy="14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/>
              <a:t>O se… então, só será falso quando a proposição primeira for verdadeira e a segunda proposição for falsa.</a:t>
            </a:r>
            <a:endParaRPr sz="3000"/>
          </a:p>
        </p:txBody>
      </p:sp>
      <p:sp>
        <p:nvSpPr>
          <p:cNvPr id="390" name="Google Shape;390;p50"/>
          <p:cNvSpPr txBox="1"/>
          <p:nvPr/>
        </p:nvSpPr>
        <p:spPr>
          <a:xfrm>
            <a:off x="1012025" y="654850"/>
            <a:ext cx="7477200" cy="7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/>
              <a:t>RESUMÃO (SE ENTÃO)</a:t>
            </a:r>
            <a:endParaRPr sz="3600" b="1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5" name="Google Shape;395;p51"/>
          <p:cNvGraphicFramePr/>
          <p:nvPr/>
        </p:nvGraphicFramePr>
        <p:xfrm>
          <a:off x="297638" y="1724025"/>
          <a:ext cx="2268525" cy="2743050"/>
        </p:xfrm>
        <a:graphic>
          <a:graphicData uri="http://schemas.openxmlformats.org/drawingml/2006/table">
            <a:tbl>
              <a:tblPr>
                <a:noFill/>
                <a:tableStyleId>{E52C3445-D9A3-49DF-BAA5-43C1C388E0BD}</a:tableStyleId>
              </a:tblPr>
              <a:tblGrid>
                <a:gridCol w="53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1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p</a:t>
                      </a:r>
                      <a:endParaRPr sz="24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q</a:t>
                      </a:r>
                      <a:endParaRPr sz="24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p → q</a:t>
                      </a:r>
                      <a:endParaRPr sz="2400"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rgbClr val="000000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rgbClr val="00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f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2400"/>
                        <a:t>v</a:t>
                      </a:r>
                      <a:endParaRPr sz="2400"/>
                    </a:p>
                  </a:txBody>
                  <a:tcPr marL="91425" marR="91425" marT="91425" marB="91425" anchor="ctr"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96" name="Google Shape;396;p51"/>
          <p:cNvSpPr txBox="1"/>
          <p:nvPr/>
        </p:nvSpPr>
        <p:spPr>
          <a:xfrm>
            <a:off x="2678900" y="2268825"/>
            <a:ext cx="6369900" cy="21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/>
              <a:t>O se e somente se só será verdade se o valor das duas proposições forem iguais. Ou as duas verdadeiras ou as duas falsas.</a:t>
            </a:r>
            <a:endParaRPr sz="3000"/>
          </a:p>
        </p:txBody>
      </p:sp>
      <p:sp>
        <p:nvSpPr>
          <p:cNvPr id="397" name="Google Shape;397;p51"/>
          <p:cNvSpPr txBox="1"/>
          <p:nvPr/>
        </p:nvSpPr>
        <p:spPr>
          <a:xfrm>
            <a:off x="1012025" y="654850"/>
            <a:ext cx="7477200" cy="7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/>
              <a:t>RESUMÃO (SE E SOMENTE SE)</a:t>
            </a:r>
            <a:endParaRPr sz="3600" b="1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53" descr="Screen Shot 2015-11-19 at 11.46.25 PM.png"/>
          <p:cNvPicPr preferRelativeResize="0"/>
          <p:nvPr/>
        </p:nvPicPr>
        <p:blipFill rotWithShape="1">
          <a:blip r:embed="rId3">
            <a:alphaModFix/>
          </a:blip>
          <a:srcRect l="26143" r="26148"/>
          <a:stretch/>
        </p:blipFill>
        <p:spPr>
          <a:xfrm>
            <a:off x="-1" y="0"/>
            <a:ext cx="45672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53"/>
          <p:cNvSpPr txBox="1">
            <a:spLocks noGrp="1"/>
          </p:cNvSpPr>
          <p:nvPr>
            <p:ph type="body" idx="1"/>
          </p:nvPr>
        </p:nvSpPr>
        <p:spPr>
          <a:xfrm>
            <a:off x="4832750" y="980400"/>
            <a:ext cx="4033800" cy="318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chemeClr val="dk1"/>
                </a:solidFill>
              </a:rPr>
              <a:t>EXERCÍCIOS</a:t>
            </a:r>
            <a:r>
              <a:rPr lang="pt-BR" sz="3000">
                <a:solidFill>
                  <a:schemeClr val="dk1"/>
                </a:solidFill>
              </a:rPr>
              <a:t> </a:t>
            </a:r>
            <a:endParaRPr sz="3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800">
              <a:solidFill>
                <a:srgbClr val="000000"/>
              </a:solidFill>
            </a:endParaRPr>
          </a:p>
        </p:txBody>
      </p:sp>
      <p:pic>
        <p:nvPicPr>
          <p:cNvPr id="408" name="Google Shape;408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4571999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9" name="Google Shape;409;p53"/>
          <p:cNvCxnSpPr/>
          <p:nvPr/>
        </p:nvCxnSpPr>
        <p:spPr>
          <a:xfrm flipH="1">
            <a:off x="4440950" y="23825"/>
            <a:ext cx="12000" cy="5131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6766192-448C-45FF-A4B7-B7F8945748CA}"/>
              </a:ext>
            </a:extLst>
          </p:cNvPr>
          <p:cNvSpPr/>
          <p:nvPr/>
        </p:nvSpPr>
        <p:spPr>
          <a:xfrm>
            <a:off x="776177" y="1618488"/>
            <a:ext cx="782556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/>
              <a:t>(ESAF – 2013) A negação da proposição “Brasília é a Capital Federal e os Territórios Federais integram a União” é: </a:t>
            </a:r>
          </a:p>
          <a:p>
            <a:endParaRPr lang="pt-BR" sz="1600" dirty="0"/>
          </a:p>
          <a:p>
            <a:r>
              <a:rPr lang="pt-BR" sz="1600" dirty="0"/>
              <a:t>a) Brasília não é a Capital Federal e os Territórios Federais não integram a União.</a:t>
            </a:r>
          </a:p>
          <a:p>
            <a:r>
              <a:rPr lang="pt-BR" sz="1600" dirty="0"/>
              <a:t>b) Brasília não é a Capital Federal ou os Territórios Federais não integram a União. </a:t>
            </a:r>
          </a:p>
          <a:p>
            <a:r>
              <a:rPr lang="pt-BR" sz="1600" dirty="0"/>
              <a:t>c) Brasília não é a Capital Federal ou os Territórios Federais integram a União. </a:t>
            </a:r>
          </a:p>
          <a:p>
            <a:r>
              <a:rPr lang="pt-BR" sz="1600" dirty="0"/>
              <a:t>d) Brasília é a Capital Federal ou os Territórios Federais não integram a União. </a:t>
            </a:r>
          </a:p>
          <a:p>
            <a:r>
              <a:rPr lang="pt-BR" sz="1600" dirty="0"/>
              <a:t>e) Brasília não é a Capital Federal e os Territórios Federais integram a União.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Google Shape;414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8275" y="0"/>
            <a:ext cx="687727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Google Shape;419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3431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CDDFBFE-1931-4D47-B195-77C8154B422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10363" y="724200"/>
            <a:ext cx="8266137" cy="3695100"/>
          </a:xfrm>
          <a:solidFill>
            <a:schemeClr val="lt1"/>
          </a:solidFill>
          <a:ln>
            <a:solidFill>
              <a:schemeClr val="accent1"/>
            </a:solidFill>
          </a:ln>
        </p:spPr>
        <p:txBody>
          <a:bodyPr/>
          <a:lstStyle/>
          <a:p>
            <a:pPr fontAlgn="base"/>
            <a:r>
              <a:rPr lang="pt-BR" sz="2400" dirty="0">
                <a:solidFill>
                  <a:schemeClr val="bg2"/>
                </a:solidFill>
              </a:rPr>
              <a:t>(CESPE 2014) Determine a negação da proposição “Lívia é estudiosa e Marcos decora” </a:t>
            </a:r>
          </a:p>
          <a:p>
            <a:pPr fontAlgn="base"/>
            <a:r>
              <a:rPr lang="pt-BR" sz="2400" dirty="0">
                <a:solidFill>
                  <a:schemeClr val="bg2"/>
                </a:solidFill>
              </a:rPr>
              <a:t>a) Lívia é estudiosa ou Marcos decora</a:t>
            </a:r>
          </a:p>
          <a:p>
            <a:pPr fontAlgn="base"/>
            <a:r>
              <a:rPr lang="pt-BR" sz="2400" dirty="0">
                <a:solidFill>
                  <a:schemeClr val="bg2"/>
                </a:solidFill>
              </a:rPr>
              <a:t> b) Lívia não é estudiosa e Marcos decora. </a:t>
            </a:r>
          </a:p>
          <a:p>
            <a:pPr fontAlgn="base"/>
            <a:r>
              <a:rPr lang="pt-BR" sz="2400" dirty="0">
                <a:solidFill>
                  <a:schemeClr val="bg2"/>
                </a:solidFill>
              </a:rPr>
              <a:t>c) Lívia não é estudiosa ou Marcos decora. </a:t>
            </a:r>
          </a:p>
          <a:p>
            <a:pPr fontAlgn="base"/>
            <a:r>
              <a:rPr lang="pt-BR" sz="2400" dirty="0">
                <a:solidFill>
                  <a:schemeClr val="bg2"/>
                </a:solidFill>
              </a:rPr>
              <a:t>d) Lívia não é estudiosa ou Marcos não decora. </a:t>
            </a:r>
          </a:p>
          <a:p>
            <a:pPr fontAlgn="base"/>
            <a:r>
              <a:rPr lang="pt-BR" sz="2400" dirty="0">
                <a:solidFill>
                  <a:schemeClr val="bg2"/>
                </a:solidFill>
              </a:rPr>
              <a:t>e) Marcos não decora e Lívia é estudiosa.</a:t>
            </a:r>
          </a:p>
        </p:txBody>
      </p:sp>
    </p:spTree>
    <p:extLst>
      <p:ext uri="{BB962C8B-B14F-4D97-AF65-F5344CB8AC3E}">
        <p14:creationId xmlns:p14="http://schemas.microsoft.com/office/powerpoint/2010/main" val="12925609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estudegratis.com.br/images/questoes/4bebee89a09a5ec9688601644.gif">
            <a:extLst>
              <a:ext uri="{FF2B5EF4-FFF2-40B4-BE49-F238E27FC236}">
                <a16:creationId xmlns:a16="http://schemas.microsoft.com/office/drawing/2014/main" id="{7A9575E5-B538-4286-8534-AF881207A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102" y="631972"/>
            <a:ext cx="7467600" cy="3985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7410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CF78DB7-7353-4075-98FF-0BE56627553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08075" y="724200"/>
            <a:ext cx="7968426" cy="3695100"/>
          </a:xfrm>
          <a:solidFill>
            <a:schemeClr val="lt1"/>
          </a:solidFill>
          <a:ln>
            <a:solidFill>
              <a:schemeClr val="accent1"/>
            </a:solidFill>
          </a:ln>
        </p:spPr>
        <p:txBody>
          <a:bodyPr/>
          <a:lstStyle/>
          <a:p>
            <a:pPr fontAlgn="base"/>
            <a:r>
              <a:rPr lang="pt-BR" dirty="0">
                <a:solidFill>
                  <a:schemeClr val="bg2"/>
                </a:solidFill>
              </a:rPr>
              <a:t>CONSULPAM – 2014) A negação de “hoje é domingo e amanhã não choverá” é: </a:t>
            </a:r>
          </a:p>
          <a:p>
            <a:pPr fontAlgn="base"/>
            <a:endParaRPr lang="pt-BR" dirty="0">
              <a:solidFill>
                <a:schemeClr val="bg2"/>
              </a:solidFill>
            </a:endParaRPr>
          </a:p>
          <a:p>
            <a:pPr fontAlgn="base"/>
            <a:r>
              <a:rPr lang="pt-BR" dirty="0">
                <a:solidFill>
                  <a:schemeClr val="bg2"/>
                </a:solidFill>
              </a:rPr>
              <a:t>a) hoje não é domingo e amanhã não choverá </a:t>
            </a:r>
          </a:p>
          <a:p>
            <a:pPr fontAlgn="base"/>
            <a:r>
              <a:rPr lang="pt-BR" dirty="0">
                <a:solidFill>
                  <a:schemeClr val="bg2"/>
                </a:solidFill>
              </a:rPr>
              <a:t>b) hoje não é domingo ou amanhã choverá </a:t>
            </a:r>
          </a:p>
          <a:p>
            <a:pPr fontAlgn="base"/>
            <a:r>
              <a:rPr lang="pt-BR" dirty="0">
                <a:solidFill>
                  <a:schemeClr val="bg2"/>
                </a:solidFill>
              </a:rPr>
              <a:t>c) hoje não é domingo então amanhã choverá </a:t>
            </a:r>
          </a:p>
          <a:p>
            <a:pPr fontAlgn="base"/>
            <a:r>
              <a:rPr lang="pt-BR" dirty="0">
                <a:solidFill>
                  <a:schemeClr val="bg2"/>
                </a:solidFill>
              </a:rPr>
              <a:t>d) hoje não é domingo nem amanhã choverá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235847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EA09ADE-8104-4BAF-9EB1-CC8F81031E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1722</Words>
  <Application>Microsoft Office PowerPoint</Application>
  <PresentationFormat>Apresentação na tela (16:9)</PresentationFormat>
  <Paragraphs>516</Paragraphs>
  <Slides>47</Slides>
  <Notes>44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47</vt:i4>
      </vt:variant>
    </vt:vector>
  </HeadingPairs>
  <TitlesOfParts>
    <vt:vector size="51" baseType="lpstr">
      <vt:lpstr>Arial</vt:lpstr>
      <vt:lpstr>Lato</vt:lpstr>
      <vt:lpstr>Raleway</vt:lpstr>
      <vt:lpstr>Swiss</vt:lpstr>
      <vt:lpstr>TABELA VERDADE  E  CONECTIVOS LÓGICOS</vt:lpstr>
      <vt:lpstr>Conectivos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MAIS EXEMPLOS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TABELA VERDADE  E  CONECTIVOS LÓGICOS</dc:title>
  <cp:lastModifiedBy>Andre Silva</cp:lastModifiedBy>
  <cp:revision>4</cp:revision>
  <dcterms:modified xsi:type="dcterms:W3CDTF">2018-10-16T20:51:47Z</dcterms:modified>
</cp:coreProperties>
</file>