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53"/>
  </p:notesMasterIdLst>
  <p:sldIdLst>
    <p:sldId id="256" r:id="rId5"/>
    <p:sldId id="257" r:id="rId6"/>
    <p:sldId id="302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30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mover o slide</a:t>
            </a: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20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 sz="1400" b="0" strike="noStrike" spc="-1">
                <a:latin typeface="Times New Roman"/>
              </a:rPr>
              <a:t> </a:t>
            </a:r>
          </a:p>
        </p:txBody>
      </p:sp>
      <p:sp>
        <p:nvSpPr>
          <p:cNvPr id="20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t-BR" sz="1400" b="0" strike="noStrike" spc="-1">
                <a:latin typeface="Times New Roman"/>
              </a:rPr>
              <a:t> </a:t>
            </a:r>
          </a:p>
        </p:txBody>
      </p:sp>
      <p:sp>
        <p:nvSpPr>
          <p:cNvPr id="20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sz="1400" b="0" strike="noStrike" spc="-1">
                <a:latin typeface="Times New Roman"/>
              </a:rPr>
              <a:t> </a:t>
            </a:r>
          </a:p>
        </p:txBody>
      </p:sp>
      <p:sp>
        <p:nvSpPr>
          <p:cNvPr id="20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11A03FF2-386D-4AC1-AD63-71A33DCC5004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36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498130B-9736-4267-BCF0-08350C7ACC59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>
              <a:lnSpc>
                <a:spcPct val="100000"/>
              </a:lnSpc>
            </a:pPr>
            <a:r>
              <a:rPr lang="pt-BR" sz="2000" b="1" strike="noStrike" spc="-1">
                <a:latin typeface="Arial"/>
              </a:rPr>
              <a:t>figure: </a:t>
            </a:r>
            <a:r>
              <a:rPr lang="pt-BR" sz="2000" b="0" strike="noStrike" spc="-1">
                <a:latin typeface="Arial"/>
              </a:rPr>
              <a:t>Usado normalmente para ilustrações, fotos, diagramas, gráficos, listagem de código, etc.</a:t>
            </a:r>
          </a:p>
        </p:txBody>
      </p:sp>
      <p:sp>
        <p:nvSpPr>
          <p:cNvPr id="36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7810958-77DA-4915-8E49-1F31ED9CC7B9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>
              <a:lnSpc>
                <a:spcPct val="100000"/>
              </a:lnSpc>
            </a:pPr>
            <a:r>
              <a:rPr lang="pt-BR" sz="2000" b="1" strike="noStrike" spc="-1">
                <a:latin typeface="Arial"/>
              </a:rPr>
              <a:t>figure: </a:t>
            </a:r>
            <a:r>
              <a:rPr lang="pt-BR" sz="2000" b="0" strike="noStrike" spc="-1">
                <a:latin typeface="Arial"/>
              </a:rPr>
              <a:t>Usado normalmente para ilustrações, fotos, diagramas, gráficos, listagem de código, etc.</a:t>
            </a:r>
          </a:p>
        </p:txBody>
      </p:sp>
      <p:sp>
        <p:nvSpPr>
          <p:cNvPr id="36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C2BC00B-5F3C-46AE-AE0D-B528872687FB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>
              <a:lnSpc>
                <a:spcPct val="100000"/>
              </a:lnSpc>
            </a:pPr>
            <a:r>
              <a:rPr lang="pt-BR" sz="2000" b="1" strike="noStrike" spc="-1">
                <a:latin typeface="Arial"/>
              </a:rPr>
              <a:t>figure: </a:t>
            </a:r>
            <a:r>
              <a:rPr lang="pt-BR" sz="2000" b="0" strike="noStrike" spc="-1">
                <a:latin typeface="Arial"/>
              </a:rPr>
              <a:t>Usado normalmente para ilustrações, fotos, diagramas, gráficos, listagem de código, etc.</a:t>
            </a:r>
          </a:p>
        </p:txBody>
      </p:sp>
      <p:sp>
        <p:nvSpPr>
          <p:cNvPr id="36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5FCFC46-87B1-41A3-9B1B-E2F4985BEAC6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>
              <a:lnSpc>
                <a:spcPct val="100000"/>
              </a:lnSpc>
            </a:pPr>
            <a:r>
              <a:rPr lang="pt-BR" sz="2000" b="1" strike="noStrike" spc="-1">
                <a:latin typeface="Arial"/>
              </a:rPr>
              <a:t>figure: </a:t>
            </a:r>
            <a:r>
              <a:rPr lang="pt-BR" sz="2000" b="0" strike="noStrike" spc="-1">
                <a:latin typeface="Arial"/>
              </a:rPr>
              <a:t>Usado normalmente para ilustrações, fotos, diagramas, gráficos, listagem de código, etc.</a:t>
            </a:r>
          </a:p>
        </p:txBody>
      </p:sp>
      <p:sp>
        <p:nvSpPr>
          <p:cNvPr id="37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F986E1B-0ED4-4CBA-9422-F88B0F239A93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5640">
              <a:lnSpc>
                <a:spcPct val="100000"/>
              </a:lnSpc>
            </a:pPr>
            <a:r>
              <a:rPr lang="pt-BR" sz="2000" b="1" strike="noStrike" spc="-1">
                <a:latin typeface="Arial"/>
              </a:rPr>
              <a:t>figure: </a:t>
            </a:r>
            <a:r>
              <a:rPr lang="pt-BR" sz="2000" b="0" strike="noStrike" spc="-1">
                <a:latin typeface="Arial"/>
              </a:rPr>
              <a:t>Usado normalmente para ilustrações, fotos, diagramas, gráficos, listagem de código, etc.</a:t>
            </a:r>
          </a:p>
        </p:txBody>
      </p:sp>
      <p:sp>
        <p:nvSpPr>
          <p:cNvPr id="37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07CB260-78D2-44BF-BC3B-01AB03ECFC7A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Cascading Style Sheets (CSS) Snapshot 2010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Working Group Note 12 May 2011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http://www.w3.org/TR/css-2010/</a:t>
            </a:r>
            <a:endParaRPr lang="pt-B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pt-BR" sz="2000" b="0" strike="noStrike" spc="-1">
              <a:latin typeface="Arial"/>
            </a:endParaRPr>
          </a:p>
        </p:txBody>
      </p:sp>
      <p:sp>
        <p:nvSpPr>
          <p:cNvPr id="37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2C3F4F9-C1FA-4034-A400-D02B9ACA1137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26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http://www.w3.org/TR/css3-background/#border-image</a:t>
            </a:r>
            <a:endParaRPr lang="pt-BR" sz="1200" b="0" strike="noStrike" spc="-1">
              <a:latin typeface="Arial"/>
            </a:endParaRPr>
          </a:p>
        </p:txBody>
      </p:sp>
      <p:sp>
        <p:nvSpPr>
          <p:cNvPr id="38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A5966B3-0149-47EF-AD46-717C15DAD004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27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http://www.w3.org/TR/css3-background/#border-radius</a:t>
            </a:r>
            <a:endParaRPr lang="pt-BR" sz="1200" b="0" strike="noStrike" spc="-1">
              <a:latin typeface="Arial"/>
            </a:endParaRPr>
          </a:p>
        </p:txBody>
      </p:sp>
      <p:sp>
        <p:nvSpPr>
          <p:cNvPr id="38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CBB1165-50C3-467C-BA50-767CC8C4101D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28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http://www.w3.org/TR/css3-background/#background-origin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http://www.w3.org/TR/css3-background/#background-clip</a:t>
            </a:r>
            <a:endParaRPr lang="pt-B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http://www.w3.org/TR/css3-background/#background-size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E2AABEF-D674-4937-8482-6D3C861D20C0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31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http://www.w3.org/TR/css3-background/#background-origin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http://www.w3.org/TR/css3-background/#background-clip</a:t>
            </a:r>
            <a:endParaRPr lang="pt-BR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http://www.w3.org/TR/css3-background/#background-size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9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276FE91-46EA-410F-94E4-81267FF0C36E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32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http://www.w3.org/TR/css3-background/#background-image</a:t>
            </a:r>
            <a:endParaRPr lang="pt-BR" sz="1200" b="0" strike="noStrike" spc="-1">
              <a:latin typeface="Arial"/>
            </a:endParaRPr>
          </a:p>
        </p:txBody>
      </p:sp>
      <p:sp>
        <p:nvSpPr>
          <p:cNvPr id="39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28F009F-2E73-4222-809D-06F4FFA4B9F4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33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CSS Backgrounds and Borders Module Level 3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W3C Candidate Recommendation 24 July 2012</a:t>
            </a:r>
            <a:endParaRPr lang="pt-BR" sz="12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http://www.w3.org/TR/css3-background/#background-image</a:t>
            </a:r>
            <a:endParaRPr lang="pt-BR" sz="1200" b="0" strike="noStrike" spc="-1">
              <a:latin typeface="Arial"/>
            </a:endParaRPr>
          </a:p>
        </p:txBody>
      </p:sp>
      <p:sp>
        <p:nvSpPr>
          <p:cNvPr id="39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ACCDA0E-678A-4389-B553-EF303661B733}" type="slidenum">
              <a:rPr lang="pt-B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34</a:t>
            </a:fld>
            <a:endParaRPr lang="pt-B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2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-252360" y="173160"/>
            <a:ext cx="10304640" cy="5142600"/>
            <a:chOff x="-252360" y="173160"/>
            <a:chExt cx="10304640" cy="5142600"/>
          </a:xfrm>
        </p:grpSpPr>
        <p:sp>
          <p:nvSpPr>
            <p:cNvPr id="8" name="CustomShape 2"/>
            <p:cNvSpPr/>
            <p:nvPr/>
          </p:nvSpPr>
          <p:spPr>
            <a:xfrm>
              <a:off x="349560" y="2414160"/>
              <a:ext cx="9702720" cy="2901600"/>
            </a:xfrm>
            <a:custGeom>
              <a:avLst/>
              <a:gdLst/>
              <a:ahLst/>
              <a:cxnLst/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25560">
              <a:solidFill>
                <a:srgbClr val="31859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-45720" y="3022920"/>
              <a:ext cx="9189000" cy="2143440"/>
            </a:xfrm>
            <a:custGeom>
              <a:avLst/>
              <a:gdLst/>
              <a:ahLst/>
              <a:cxnLst/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360">
              <a:solidFill>
                <a:srgbClr val="31859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 flipH="1">
              <a:off x="-181800" y="3003840"/>
              <a:ext cx="9189000" cy="2143440"/>
            </a:xfrm>
            <a:custGeom>
              <a:avLst/>
              <a:gdLst/>
              <a:ahLst/>
              <a:cxnLst/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360">
              <a:solidFill>
                <a:srgbClr val="31859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flipV="1">
              <a:off x="-252360" y="-2728440"/>
              <a:ext cx="10241280" cy="2901600"/>
            </a:xfrm>
            <a:custGeom>
              <a:avLst/>
              <a:gdLst/>
              <a:ahLst/>
              <a:cxnLst/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80">
              <a:solidFill>
                <a:srgbClr val="31859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1"/>
          <p:cNvGrpSpPr/>
          <p:nvPr/>
        </p:nvGrpSpPr>
        <p:grpSpPr>
          <a:xfrm>
            <a:off x="7281000" y="3723840"/>
            <a:ext cx="1861560" cy="1708200"/>
            <a:chOff x="7281000" y="3723840"/>
            <a:chExt cx="1861560" cy="1708200"/>
          </a:xfrm>
        </p:grpSpPr>
        <p:sp>
          <p:nvSpPr>
            <p:cNvPr id="44" name="CustomShape 2"/>
            <p:cNvSpPr/>
            <p:nvPr/>
          </p:nvSpPr>
          <p:spPr>
            <a:xfrm flipH="1">
              <a:off x="7506720" y="4041000"/>
              <a:ext cx="678600" cy="588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" name="CustomShape 3"/>
            <p:cNvSpPr/>
            <p:nvPr/>
          </p:nvSpPr>
          <p:spPr>
            <a:xfrm flipH="1">
              <a:off x="8549280" y="3723840"/>
              <a:ext cx="593280" cy="514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" name="CustomShape 4"/>
            <p:cNvSpPr/>
            <p:nvPr/>
          </p:nvSpPr>
          <p:spPr>
            <a:xfrm flipH="1">
              <a:off x="8412480" y="4041000"/>
              <a:ext cx="366840" cy="3178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" name="CustomShape 5"/>
            <p:cNvSpPr/>
            <p:nvPr/>
          </p:nvSpPr>
          <p:spPr>
            <a:xfrm flipH="1">
              <a:off x="8829000" y="4629600"/>
              <a:ext cx="312840" cy="271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CustomShape 6"/>
            <p:cNvSpPr/>
            <p:nvPr/>
          </p:nvSpPr>
          <p:spPr>
            <a:xfrm flipH="1">
              <a:off x="8005680" y="444852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" name="CustomShape 7"/>
            <p:cNvSpPr/>
            <p:nvPr/>
          </p:nvSpPr>
          <p:spPr>
            <a:xfrm flipH="1">
              <a:off x="7960320" y="384336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8"/>
            <p:cNvSpPr/>
            <p:nvPr/>
          </p:nvSpPr>
          <p:spPr>
            <a:xfrm flipH="1">
              <a:off x="7469280" y="4403160"/>
              <a:ext cx="469440" cy="406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CustomShape 9"/>
            <p:cNvSpPr/>
            <p:nvPr/>
          </p:nvSpPr>
          <p:spPr>
            <a:xfrm flipH="1">
              <a:off x="7869240" y="435780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" name="CustomShape 10"/>
            <p:cNvSpPr/>
            <p:nvPr/>
          </p:nvSpPr>
          <p:spPr>
            <a:xfrm flipH="1">
              <a:off x="7325640" y="372384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" name="CustomShape 11"/>
            <p:cNvSpPr/>
            <p:nvPr/>
          </p:nvSpPr>
          <p:spPr>
            <a:xfrm flipH="1">
              <a:off x="7326360" y="3807360"/>
              <a:ext cx="1788480" cy="1549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CustomShape 12"/>
            <p:cNvSpPr/>
            <p:nvPr/>
          </p:nvSpPr>
          <p:spPr>
            <a:xfrm flipH="1">
              <a:off x="7281000" y="4086360"/>
              <a:ext cx="768240" cy="6656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5" name="PlaceHolder 1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56" name="PlaceHolder 1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1"/>
          <p:cNvGrpSpPr/>
          <p:nvPr/>
        </p:nvGrpSpPr>
        <p:grpSpPr>
          <a:xfrm>
            <a:off x="7281000" y="3723840"/>
            <a:ext cx="1861560" cy="1708200"/>
            <a:chOff x="7281000" y="3723840"/>
            <a:chExt cx="1861560" cy="1708200"/>
          </a:xfrm>
        </p:grpSpPr>
        <p:sp>
          <p:nvSpPr>
            <p:cNvPr id="94" name="CustomShape 2"/>
            <p:cNvSpPr/>
            <p:nvPr/>
          </p:nvSpPr>
          <p:spPr>
            <a:xfrm flipH="1">
              <a:off x="7506720" y="4041000"/>
              <a:ext cx="678600" cy="588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" name="CustomShape 3"/>
            <p:cNvSpPr/>
            <p:nvPr/>
          </p:nvSpPr>
          <p:spPr>
            <a:xfrm flipH="1">
              <a:off x="8549280" y="3723840"/>
              <a:ext cx="593280" cy="514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CustomShape 4"/>
            <p:cNvSpPr/>
            <p:nvPr/>
          </p:nvSpPr>
          <p:spPr>
            <a:xfrm flipH="1">
              <a:off x="8412480" y="4041000"/>
              <a:ext cx="366840" cy="3178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" name="CustomShape 5"/>
            <p:cNvSpPr/>
            <p:nvPr/>
          </p:nvSpPr>
          <p:spPr>
            <a:xfrm flipH="1">
              <a:off x="8829000" y="4629600"/>
              <a:ext cx="312840" cy="271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" name="CustomShape 6"/>
            <p:cNvSpPr/>
            <p:nvPr/>
          </p:nvSpPr>
          <p:spPr>
            <a:xfrm flipH="1">
              <a:off x="8005680" y="444852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" name="CustomShape 7"/>
            <p:cNvSpPr/>
            <p:nvPr/>
          </p:nvSpPr>
          <p:spPr>
            <a:xfrm flipH="1">
              <a:off x="7960320" y="384336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" name="CustomShape 8"/>
            <p:cNvSpPr/>
            <p:nvPr/>
          </p:nvSpPr>
          <p:spPr>
            <a:xfrm flipH="1">
              <a:off x="7469280" y="4403160"/>
              <a:ext cx="469440" cy="406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" name="CustomShape 9"/>
            <p:cNvSpPr/>
            <p:nvPr/>
          </p:nvSpPr>
          <p:spPr>
            <a:xfrm flipH="1">
              <a:off x="7869240" y="435780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" name="CustomShape 10"/>
            <p:cNvSpPr/>
            <p:nvPr/>
          </p:nvSpPr>
          <p:spPr>
            <a:xfrm flipH="1">
              <a:off x="7325640" y="372384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" name="CustomShape 11"/>
            <p:cNvSpPr/>
            <p:nvPr/>
          </p:nvSpPr>
          <p:spPr>
            <a:xfrm flipH="1">
              <a:off x="7326360" y="3807360"/>
              <a:ext cx="1788480" cy="1549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" name="CustomShape 12"/>
            <p:cNvSpPr/>
            <p:nvPr/>
          </p:nvSpPr>
          <p:spPr>
            <a:xfrm flipH="1">
              <a:off x="7281000" y="4086360"/>
              <a:ext cx="768240" cy="6656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05" name="Group 13"/>
          <p:cNvGrpSpPr/>
          <p:nvPr/>
        </p:nvGrpSpPr>
        <p:grpSpPr>
          <a:xfrm>
            <a:off x="-45000" y="2194560"/>
            <a:ext cx="10304640" cy="3013200"/>
            <a:chOff x="-45000" y="2194560"/>
            <a:chExt cx="10304640" cy="3013200"/>
          </a:xfrm>
        </p:grpSpPr>
        <p:sp>
          <p:nvSpPr>
            <p:cNvPr id="106" name="CustomShape 14"/>
            <p:cNvSpPr/>
            <p:nvPr/>
          </p:nvSpPr>
          <p:spPr>
            <a:xfrm>
              <a:off x="556920" y="3507840"/>
              <a:ext cx="9702720" cy="1699920"/>
            </a:xfrm>
            <a:custGeom>
              <a:avLst/>
              <a:gdLst/>
              <a:ahLst/>
              <a:cxnLst/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25560">
              <a:solidFill>
                <a:srgbClr val="B7DE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" name="CustomShape 15"/>
            <p:cNvSpPr/>
            <p:nvPr/>
          </p:nvSpPr>
          <p:spPr>
            <a:xfrm>
              <a:off x="162000" y="3864600"/>
              <a:ext cx="9189000" cy="1255680"/>
            </a:xfrm>
            <a:custGeom>
              <a:avLst/>
              <a:gdLst/>
              <a:ahLst/>
              <a:cxnLst/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360">
              <a:solidFill>
                <a:srgbClr val="B7DE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" name="CustomShape 16"/>
            <p:cNvSpPr/>
            <p:nvPr/>
          </p:nvSpPr>
          <p:spPr>
            <a:xfrm flipH="1">
              <a:off x="25560" y="3853440"/>
              <a:ext cx="9189000" cy="1255680"/>
            </a:xfrm>
            <a:custGeom>
              <a:avLst/>
              <a:gdLst/>
              <a:ahLst/>
              <a:cxnLst/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360">
              <a:solidFill>
                <a:srgbClr val="B7DE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CustomShape 17"/>
            <p:cNvSpPr/>
            <p:nvPr/>
          </p:nvSpPr>
          <p:spPr>
            <a:xfrm flipV="1">
              <a:off x="-45000" y="494640"/>
              <a:ext cx="10241280" cy="1699920"/>
            </a:xfrm>
            <a:custGeom>
              <a:avLst/>
              <a:gdLst/>
              <a:ahLst/>
              <a:cxnLst/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80">
              <a:solidFill>
                <a:srgbClr val="B7DE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0" name="Line 18"/>
          <p:cNvSpPr/>
          <p:nvPr/>
        </p:nvSpPr>
        <p:spPr>
          <a:xfrm>
            <a:off x="0" y="735480"/>
            <a:ext cx="9144000" cy="360"/>
          </a:xfrm>
          <a:prstGeom prst="line">
            <a:avLst/>
          </a:prstGeom>
          <a:ln w="1908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PlaceHolder 19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112" name="PlaceHolder 20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"/>
          <p:cNvGrpSpPr/>
          <p:nvPr/>
        </p:nvGrpSpPr>
        <p:grpSpPr>
          <a:xfrm>
            <a:off x="7281000" y="3723840"/>
            <a:ext cx="1861560" cy="1708200"/>
            <a:chOff x="7281000" y="3723840"/>
            <a:chExt cx="1861560" cy="1708200"/>
          </a:xfrm>
        </p:grpSpPr>
        <p:sp>
          <p:nvSpPr>
            <p:cNvPr id="150" name="CustomShape 2"/>
            <p:cNvSpPr/>
            <p:nvPr/>
          </p:nvSpPr>
          <p:spPr>
            <a:xfrm flipH="1">
              <a:off x="7506720" y="4041000"/>
              <a:ext cx="678600" cy="588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CustomShape 3"/>
            <p:cNvSpPr/>
            <p:nvPr/>
          </p:nvSpPr>
          <p:spPr>
            <a:xfrm flipH="1">
              <a:off x="8549280" y="3723840"/>
              <a:ext cx="593280" cy="514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4"/>
            <p:cNvSpPr/>
            <p:nvPr/>
          </p:nvSpPr>
          <p:spPr>
            <a:xfrm flipH="1">
              <a:off x="8412480" y="4041000"/>
              <a:ext cx="366840" cy="3178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5"/>
            <p:cNvSpPr/>
            <p:nvPr/>
          </p:nvSpPr>
          <p:spPr>
            <a:xfrm flipH="1">
              <a:off x="8829000" y="4629600"/>
              <a:ext cx="312840" cy="27108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6"/>
            <p:cNvSpPr/>
            <p:nvPr/>
          </p:nvSpPr>
          <p:spPr>
            <a:xfrm flipH="1">
              <a:off x="8005680" y="444852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CustomShape 7"/>
            <p:cNvSpPr/>
            <p:nvPr/>
          </p:nvSpPr>
          <p:spPr>
            <a:xfrm flipH="1">
              <a:off x="7960320" y="3843360"/>
              <a:ext cx="522000" cy="45216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6" name="CustomShape 8"/>
            <p:cNvSpPr/>
            <p:nvPr/>
          </p:nvSpPr>
          <p:spPr>
            <a:xfrm flipH="1">
              <a:off x="7469280" y="4403160"/>
              <a:ext cx="469440" cy="406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CustomShape 9"/>
            <p:cNvSpPr/>
            <p:nvPr/>
          </p:nvSpPr>
          <p:spPr>
            <a:xfrm flipH="1">
              <a:off x="7869240" y="435780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8" name="CustomShape 10"/>
            <p:cNvSpPr/>
            <p:nvPr/>
          </p:nvSpPr>
          <p:spPr>
            <a:xfrm flipH="1">
              <a:off x="7325640" y="3723840"/>
              <a:ext cx="1239480" cy="10742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9" name="CustomShape 11"/>
            <p:cNvSpPr/>
            <p:nvPr/>
          </p:nvSpPr>
          <p:spPr>
            <a:xfrm flipH="1">
              <a:off x="7326360" y="3807360"/>
              <a:ext cx="1788480" cy="154980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0" name="CustomShape 12"/>
            <p:cNvSpPr/>
            <p:nvPr/>
          </p:nvSpPr>
          <p:spPr>
            <a:xfrm flipH="1">
              <a:off x="7281000" y="4086360"/>
              <a:ext cx="768240" cy="665640"/>
            </a:xfrm>
            <a:prstGeom prst="chevron">
              <a:avLst>
                <a:gd name="adj" fmla="val 50000"/>
              </a:avLst>
            </a:prstGeom>
            <a:noFill/>
            <a:ln w="6480">
              <a:solidFill>
                <a:srgbClr val="FAC09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61" name="PlaceHolder 13"/>
          <p:cNvSpPr>
            <a:spLocks noGrp="1"/>
          </p:cNvSpPr>
          <p:nvPr>
            <p:ph type="title"/>
          </p:nvPr>
        </p:nvSpPr>
        <p:spPr>
          <a:xfrm>
            <a:off x="457200" y="206280"/>
            <a:ext cx="8228880" cy="85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162" name="PlaceHolder 14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440" cy="339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  <p:sp>
        <p:nvSpPr>
          <p:cNvPr id="163" name="PlaceHolder 15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440" cy="3393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r a imagem de origem">
            <a:extLst>
              <a:ext uri="{FF2B5EF4-FFF2-40B4-BE49-F238E27FC236}">
                <a16:creationId xmlns:a16="http://schemas.microsoft.com/office/drawing/2014/main" id="{B1378B27-82BB-4DBC-E6EC-C29FF7E01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0"/>
            <a:ext cx="90630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" name="CustomShape 1"/>
          <p:cNvSpPr/>
          <p:nvPr/>
        </p:nvSpPr>
        <p:spPr>
          <a:xfrm>
            <a:off x="571320" y="1857240"/>
            <a:ext cx="7200360" cy="791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879"/>
              </a:spcBef>
            </a:pPr>
            <a:r>
              <a:rPr lang="pt-BR" sz="4400" b="0" strike="noStrike" spc="-1" dirty="0">
                <a:solidFill>
                  <a:srgbClr val="FFFFFF"/>
                </a:solidFill>
                <a:latin typeface="Segoe UI Light"/>
              </a:rPr>
              <a:t>Segurança na Informática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1780122" y="4286160"/>
            <a:ext cx="3155435" cy="64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pt-BR" sz="1800" b="0" strike="noStrike" spc="-1" dirty="0">
                <a:solidFill>
                  <a:srgbClr val="93CDDD"/>
                </a:solidFill>
                <a:latin typeface="Segoe UI Light"/>
              </a:rPr>
              <a:t>Prof. André Aparecido da Silva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pt-BR" sz="1800" b="0" strike="noStrike" spc="-1" dirty="0">
                <a:solidFill>
                  <a:srgbClr val="93CDDD"/>
                </a:solidFill>
                <a:latin typeface="Segoe UI Light"/>
              </a:rPr>
              <a:t>Prof. Enzo A. Souza</a:t>
            </a:r>
            <a:endParaRPr lang="pt-BR" sz="1800" b="0" strike="noStrike" spc="-1" dirty="0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67640" y="202019"/>
            <a:ext cx="8424360" cy="41989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 </a:t>
            </a:r>
            <a:r>
              <a:rPr lang="pt-BR" sz="3200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segurança digital</a:t>
            </a:r>
            <a:r>
              <a:rPr lang="pt-BR" sz="3200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 é a prática de proteger sistemas, redes e programas de ataques virtuais. Esses ataques virtuais geralmente têm como objetivo acessar, alterar ou destruir informações confidenciais, extorquir dinheiro de usuários ou Interromper a continuidade dos negócios. Atualmente, a implementação de medidas de </a:t>
            </a:r>
            <a:r>
              <a:rPr lang="pt-BR" sz="3200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segurança digital</a:t>
            </a:r>
            <a:r>
              <a:rPr lang="pt-BR" sz="3200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 </a:t>
            </a:r>
            <a:endParaRPr lang="pt-BR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 dirty="0">
                <a:solidFill>
                  <a:srgbClr val="000000"/>
                </a:solidFill>
                <a:latin typeface="Segoe UI"/>
                <a:ea typeface="DejaVu Sans"/>
              </a:rPr>
              <a:t> </a:t>
            </a:r>
            <a:endParaRPr lang="pt-BR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467640" y="411480"/>
            <a:ext cx="8424360" cy="398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 dirty="0">
                <a:solidFill>
                  <a:srgbClr val="000000"/>
                </a:solidFill>
                <a:latin typeface="Segoe UI"/>
                <a:ea typeface="DejaVu Sans"/>
              </a:rPr>
              <a:t>Tentamos nos resguardar de assaltos e mais recentemente, dos “caprichos” da natureza fazendo seguro de vida, seguro para o carro e para a casa, instalando redes de proteção, </a:t>
            </a:r>
            <a:r>
              <a:rPr lang="pt-BR" sz="3200" b="0" strike="noStrike" spc="-1" dirty="0" err="1">
                <a:solidFill>
                  <a:srgbClr val="000000"/>
                </a:solidFill>
                <a:latin typeface="Segoe UI"/>
                <a:ea typeface="DejaVu Sans"/>
              </a:rPr>
              <a:t>para-raio</a:t>
            </a:r>
            <a:r>
              <a:rPr lang="pt-BR" sz="3200" b="0" strike="noStrike" spc="-1" dirty="0">
                <a:solidFill>
                  <a:srgbClr val="000000"/>
                </a:solidFill>
                <a:latin typeface="Segoe UI"/>
                <a:ea typeface="DejaVu Sans"/>
              </a:rPr>
              <a:t> e cercas elétricas. </a:t>
            </a:r>
            <a:endParaRPr lang="pt-BR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 dirty="0">
                <a:solidFill>
                  <a:srgbClr val="000000"/>
                </a:solidFill>
                <a:latin typeface="Segoe UI"/>
                <a:ea typeface="DejaVu Sans"/>
              </a:rPr>
              <a:t> </a:t>
            </a:r>
            <a:endParaRPr lang="pt-BR" sz="3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49065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971640" y="627480"/>
            <a:ext cx="7488000" cy="301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Segoe UI"/>
                <a:ea typeface="DejaVu Sans"/>
              </a:rPr>
              <a:t>Mas não é só no mundo palpável que demanda cuidado.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Segoe UI"/>
                <a:ea typeface="DejaVu Sans"/>
              </a:rPr>
              <a:t>Após a internet não conseguimos mais pensar na vida sem computadores, tablets, smartphones entre outros...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2915640" y="1707480"/>
            <a:ext cx="3095640" cy="93528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Através  da internet é possível...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251640" y="10800"/>
            <a:ext cx="151128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Comprar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225000" y="1018800"/>
            <a:ext cx="151128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Estudar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3" name="CustomShape 4"/>
          <p:cNvSpPr/>
          <p:nvPr/>
        </p:nvSpPr>
        <p:spPr>
          <a:xfrm>
            <a:off x="251640" y="2027160"/>
            <a:ext cx="165564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Procurar emprego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4" name="CustomShape 5"/>
          <p:cNvSpPr/>
          <p:nvPr/>
        </p:nvSpPr>
        <p:spPr>
          <a:xfrm>
            <a:off x="3204000" y="42840"/>
            <a:ext cx="165564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Fazer amizades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5" name="CustomShape 6"/>
          <p:cNvSpPr/>
          <p:nvPr/>
        </p:nvSpPr>
        <p:spPr>
          <a:xfrm>
            <a:off x="7487640" y="1322280"/>
            <a:ext cx="165564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Trabalhar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6" name="CustomShape 7"/>
          <p:cNvSpPr/>
          <p:nvPr/>
        </p:nvSpPr>
        <p:spPr>
          <a:xfrm>
            <a:off x="7191000" y="2265120"/>
            <a:ext cx="1655640" cy="106380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Pesquisar melhores preços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7" name="CustomShape 8"/>
          <p:cNvSpPr/>
          <p:nvPr/>
        </p:nvSpPr>
        <p:spPr>
          <a:xfrm>
            <a:off x="6567120" y="3504600"/>
            <a:ext cx="1655640" cy="106380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Namorar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8" name="CustomShape 9"/>
          <p:cNvSpPr/>
          <p:nvPr/>
        </p:nvSpPr>
        <p:spPr>
          <a:xfrm>
            <a:off x="4284000" y="4227840"/>
            <a:ext cx="2231640" cy="9147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E mais...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19" name="CustomShape 10"/>
          <p:cNvSpPr/>
          <p:nvPr/>
        </p:nvSpPr>
        <p:spPr>
          <a:xfrm>
            <a:off x="1475640" y="4196520"/>
            <a:ext cx="2231640" cy="9147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Fazer pagamentos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20" name="CustomShape 11"/>
          <p:cNvSpPr/>
          <p:nvPr/>
        </p:nvSpPr>
        <p:spPr>
          <a:xfrm>
            <a:off x="225000" y="3348000"/>
            <a:ext cx="165564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Pesquisar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21" name="CustomShape 12"/>
          <p:cNvSpPr/>
          <p:nvPr/>
        </p:nvSpPr>
        <p:spPr>
          <a:xfrm flipH="1">
            <a:off x="1906920" y="2175840"/>
            <a:ext cx="1007280" cy="195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CustomShape 13"/>
          <p:cNvSpPr/>
          <p:nvPr/>
        </p:nvSpPr>
        <p:spPr>
          <a:xfrm flipH="1" flipV="1">
            <a:off x="1716840" y="1405080"/>
            <a:ext cx="1234800" cy="60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CustomShape 14"/>
          <p:cNvSpPr/>
          <p:nvPr/>
        </p:nvSpPr>
        <p:spPr>
          <a:xfrm flipH="1">
            <a:off x="1879560" y="2517480"/>
            <a:ext cx="1574280" cy="11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CustomShape 15"/>
          <p:cNvSpPr/>
          <p:nvPr/>
        </p:nvSpPr>
        <p:spPr>
          <a:xfrm flipH="1">
            <a:off x="2770200" y="2643840"/>
            <a:ext cx="1098360" cy="153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CustomShape 16"/>
          <p:cNvSpPr/>
          <p:nvPr/>
        </p:nvSpPr>
        <p:spPr>
          <a:xfrm>
            <a:off x="4464000" y="2643840"/>
            <a:ext cx="811440" cy="153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6" name="CustomShape 17"/>
          <p:cNvSpPr/>
          <p:nvPr/>
        </p:nvSpPr>
        <p:spPr>
          <a:xfrm>
            <a:off x="5199840" y="2643840"/>
            <a:ext cx="1366560" cy="1392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CustomShape 18"/>
          <p:cNvSpPr/>
          <p:nvPr/>
        </p:nvSpPr>
        <p:spPr>
          <a:xfrm>
            <a:off x="6012000" y="2175840"/>
            <a:ext cx="1177920" cy="620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CustomShape 19"/>
          <p:cNvSpPr/>
          <p:nvPr/>
        </p:nvSpPr>
        <p:spPr>
          <a:xfrm flipV="1">
            <a:off x="5472000" y="1400760"/>
            <a:ext cx="2014920" cy="199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20"/>
          <p:cNvSpPr/>
          <p:nvPr/>
        </p:nvSpPr>
        <p:spPr>
          <a:xfrm flipH="1" flipV="1">
            <a:off x="1540800" y="597240"/>
            <a:ext cx="1826280" cy="1245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21"/>
          <p:cNvSpPr/>
          <p:nvPr/>
        </p:nvSpPr>
        <p:spPr>
          <a:xfrm flipV="1">
            <a:off x="3816000" y="-272880"/>
            <a:ext cx="218880" cy="10036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1" name="CustomShape 22"/>
          <p:cNvSpPr/>
          <p:nvPr/>
        </p:nvSpPr>
        <p:spPr>
          <a:xfrm>
            <a:off x="7078320" y="201600"/>
            <a:ext cx="1655640" cy="687960"/>
          </a:xfrm>
          <a:prstGeom prst="ellipse">
            <a:avLst/>
          </a:prstGeom>
          <a:solidFill>
            <a:srgbClr val="4F81BD"/>
          </a:solidFill>
          <a:ln w="25560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Segoe UI"/>
                <a:ea typeface="DejaVu Sans"/>
              </a:rPr>
              <a:t>Expor opiniões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232" name="CustomShape 23"/>
          <p:cNvSpPr/>
          <p:nvPr/>
        </p:nvSpPr>
        <p:spPr>
          <a:xfrm flipV="1">
            <a:off x="4968000" y="-586080"/>
            <a:ext cx="2613600" cy="1161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Tecnologia e Segurança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34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Com o crescimento exponencial da internet e outras tecnologias de comunicação e interação cresce também os problemas derivados destas práticas.  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Tecnologia e Segurança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Isto deve – se a falta de informação por parte dos usuários, também por sistemas sempre com alguma brecha de segurança ou por outros diversos motivos.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251640" y="2643840"/>
            <a:ext cx="7200000" cy="42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55000" lnSpcReduction="2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Por que invadir sistemas alheios?</a:t>
            </a: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Motivos para invadir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457200" y="1200240"/>
            <a:ext cx="8228880" cy="381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Por meio da Internet você pode: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Vandalismo;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Pirataria;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Ter acesso a informações privilegiadas; 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Uso do sistema computacional;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Roubo de dados / informações;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....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2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28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3600" b="0" strike="noStrike" spc="-1">
                <a:solidFill>
                  <a:srgbClr val="E46C0A"/>
                </a:solidFill>
                <a:latin typeface="Segoe UI Light"/>
              </a:rPr>
              <a:t>Contato com pessoas mal-intencionadas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743040" indent="-285120" algn="just">
              <a:lnSpc>
                <a:spcPct val="100000"/>
              </a:lnSpc>
              <a:spcBef>
                <a:spcPts val="479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   </a:t>
            </a:r>
            <a:endParaRPr lang="pt-BR" sz="2400" b="0" strike="noStrike" spc="-1">
              <a:latin typeface="Arial"/>
            </a:endParaRPr>
          </a:p>
          <a:p>
            <a:pPr marL="743040" indent="-285120" algn="just">
              <a:lnSpc>
                <a:spcPct val="100000"/>
              </a:lnSpc>
              <a:spcBef>
                <a:spcPts val="479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   Existem pessoas que se aproveitam da falsa sensação de anonimato da Internet para aplicar golpes, tentar se passar por outras pessoas e cometer crimes como, por exemplo, estelionato, pornografia infantil e sequestro.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245" name="Picture 2"/>
          <p:cNvPicPr/>
          <p:nvPr/>
        </p:nvPicPr>
        <p:blipFill>
          <a:blip r:embed="rId3"/>
          <a:stretch/>
        </p:blipFill>
        <p:spPr>
          <a:xfrm>
            <a:off x="5857920" y="3429000"/>
            <a:ext cx="2642400" cy="1370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3600" b="0" strike="noStrike" spc="-1">
                <a:solidFill>
                  <a:srgbClr val="E46C0A"/>
                </a:solidFill>
                <a:latin typeface="Segoe UI Light"/>
              </a:rPr>
              <a:t>Furto de Identidade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743040" indent="-285120" algn="just">
              <a:lnSpc>
                <a:spcPct val="100000"/>
              </a:lnSpc>
              <a:spcBef>
                <a:spcPts val="479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   Assim como você pode ter contato direto com impostores, também pode ocorrer de alguém tentar se passar por você e executar ações em seu nome, levando outras pessoas a acreditarem que estão se relacionando com você, e colocando em risco a sua imagem ou reputação.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248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4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0" name="Picture 6"/>
          <p:cNvPicPr/>
          <p:nvPr/>
        </p:nvPicPr>
        <p:blipFill>
          <a:blip r:embed="rId3"/>
          <a:stretch/>
        </p:blipFill>
        <p:spPr>
          <a:xfrm>
            <a:off x="6000840" y="3286080"/>
            <a:ext cx="2567880" cy="1713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Furto e perda de dados: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Os dados presentes em seus equipamentos conectados a Internet podem ser furtados e apagados, pela ação de ladrões, atacantes e códigos maliciosos.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253" name="Picture 2"/>
          <p:cNvPicPr/>
          <p:nvPr/>
        </p:nvPicPr>
        <p:blipFill>
          <a:blip r:embed="rId3"/>
          <a:stretch/>
        </p:blipFill>
        <p:spPr>
          <a:xfrm>
            <a:off x="5143680" y="2786040"/>
            <a:ext cx="3003840" cy="2142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Invasão de privacidade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 divulgação de informações pessoais pode comprometer a sua privacidade, de seus amigos e familiares e, mesmo que você restrinja o acesso, não há como controlar que  elas não sejam repassadas. </a:t>
            </a:r>
            <a:endParaRPr lang="pt-BR" sz="2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256" name="Picture 2"/>
          <p:cNvPicPr/>
          <p:nvPr/>
        </p:nvPicPr>
        <p:blipFill>
          <a:blip r:embed="rId3"/>
          <a:stretch/>
        </p:blipFill>
        <p:spPr>
          <a:xfrm>
            <a:off x="6144840" y="3214800"/>
            <a:ext cx="2998440" cy="185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Além disto, os sites costumam ter políticas próprias de privacidade  e podem altera-las sem aviso prévio, tornando público aquilo que antes era privado.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258" name="Picture 5"/>
          <p:cNvPicPr/>
          <p:nvPr/>
        </p:nvPicPr>
        <p:blipFill>
          <a:blip r:embed="rId3"/>
          <a:stretch/>
        </p:blipFill>
        <p:spPr>
          <a:xfrm>
            <a:off x="857160" y="3071880"/>
            <a:ext cx="2285280" cy="1881720"/>
          </a:xfrm>
          <a:prstGeom prst="rect">
            <a:avLst/>
          </a:prstGeom>
          <a:ln>
            <a:noFill/>
          </a:ln>
        </p:spPr>
      </p:pic>
      <p:pic>
        <p:nvPicPr>
          <p:cNvPr id="259" name="Picture 9"/>
          <p:cNvPicPr/>
          <p:nvPr/>
        </p:nvPicPr>
        <p:blipFill>
          <a:blip r:embed="rId4"/>
          <a:stretch/>
        </p:blipFill>
        <p:spPr>
          <a:xfrm>
            <a:off x="2286000" y="142920"/>
            <a:ext cx="3201120" cy="1005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Dificuldade de exclusão: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457200" y="1200240"/>
            <a:ext cx="8186040" cy="33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Aquilo que e divulgado na Internet nem sempre pode ser totalmente excluído ou ter o acesso controlado. </a:t>
            </a:r>
            <a:endParaRPr lang="pt-BR" sz="2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E46C0A"/>
                </a:solidFill>
                <a:latin typeface="Segoe UI Light"/>
              </a:rPr>
              <a:t>Dificuldade de manter sigilo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457200" y="1200240"/>
            <a:ext cx="8186040" cy="33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Na Internet, caso  não sejam tomados os devidos cuidados, as informações podem trafegar ou ficar armazenadas  de forma que outras pessoas tenham acesso ao conteúdo.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E46C0A"/>
                </a:solidFill>
                <a:latin typeface="Segoe UI Light"/>
              </a:rPr>
              <a:t>Uso excessivo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457200" y="1200240"/>
            <a:ext cx="8186040" cy="338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O uso desmedido da Internet, assim como de outras tecnologias, pode colocar em risco a sua saúde física, diminuir a sua produtividade e afetar a sua vida social ou profissional.</a:t>
            </a:r>
            <a:endParaRPr lang="pt-BR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266" name="Picture 2"/>
          <p:cNvPicPr/>
          <p:nvPr/>
        </p:nvPicPr>
        <p:blipFill>
          <a:blip r:embed="rId2"/>
          <a:stretch/>
        </p:blipFill>
        <p:spPr>
          <a:xfrm>
            <a:off x="6715080" y="3214800"/>
            <a:ext cx="2142360" cy="1644120"/>
          </a:xfrm>
          <a:prstGeom prst="rect">
            <a:avLst/>
          </a:prstGeom>
          <a:ln>
            <a:noFill/>
          </a:ln>
        </p:spPr>
      </p:pic>
      <p:pic>
        <p:nvPicPr>
          <p:cNvPr id="267" name="Picture 4"/>
          <p:cNvPicPr/>
          <p:nvPr/>
        </p:nvPicPr>
        <p:blipFill>
          <a:blip r:embed="rId3"/>
          <a:stretch/>
        </p:blipFill>
        <p:spPr>
          <a:xfrm>
            <a:off x="3929040" y="3429000"/>
            <a:ext cx="2073960" cy="1378800"/>
          </a:xfrm>
          <a:prstGeom prst="rect">
            <a:avLst/>
          </a:prstGeom>
          <a:ln>
            <a:noFill/>
          </a:ln>
        </p:spPr>
      </p:pic>
      <p:pic>
        <p:nvPicPr>
          <p:cNvPr id="268" name="Picture 6"/>
          <p:cNvPicPr/>
          <p:nvPr/>
        </p:nvPicPr>
        <p:blipFill>
          <a:blip r:embed="rId4"/>
          <a:stretch/>
        </p:blipFill>
        <p:spPr>
          <a:xfrm>
            <a:off x="214200" y="3214800"/>
            <a:ext cx="2651040" cy="151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Keyloggers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457200" y="120024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Um keylogger é um programa que consegue enviar para o hacker todas as teclas que você digita em seu computador. Assim, a senha é descoberta facilmente. 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 dirty="0">
                <a:solidFill>
                  <a:srgbClr val="E46C0A"/>
                </a:solidFill>
                <a:latin typeface="Segoe UI Light"/>
              </a:rPr>
              <a:t>Tipos de vírus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457200" y="120024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 dirty="0">
                <a:solidFill>
                  <a:srgbClr val="000000"/>
                </a:solidFill>
                <a:latin typeface="Segoe UI"/>
              </a:rPr>
              <a:t>Trojan</a:t>
            </a: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 dirty="0">
                <a:solidFill>
                  <a:srgbClr val="000000"/>
                </a:solidFill>
                <a:latin typeface="Segoe UI"/>
              </a:rPr>
              <a:t>Macro</a:t>
            </a: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spc="-1" dirty="0" err="1">
                <a:solidFill>
                  <a:srgbClr val="000000"/>
                </a:solidFill>
                <a:latin typeface="Segoe UI"/>
              </a:rPr>
              <a:t>Bot</a:t>
            </a:r>
            <a:endParaRPr lang="pt-BR" sz="2800" spc="-1" dirty="0">
              <a:solidFill>
                <a:srgbClr val="000000"/>
              </a:solidFill>
              <a:latin typeface="Segoe UI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 dirty="0" err="1">
                <a:solidFill>
                  <a:srgbClr val="000000"/>
                </a:solidFill>
                <a:latin typeface="Segoe UI"/>
              </a:rPr>
              <a:t>Spyware</a:t>
            </a:r>
            <a:endParaRPr lang="pt-BR" sz="2800" spc="-1" dirty="0">
              <a:solidFill>
                <a:srgbClr val="000000"/>
              </a:solidFill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 dirty="0" err="1">
                <a:solidFill>
                  <a:srgbClr val="000000"/>
                </a:solidFill>
                <a:latin typeface="Segoe UI"/>
              </a:rPr>
              <a:t>Ransomware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endParaRPr lang="pt-BR" sz="2800" b="0" strike="noStrike" spc="-1" dirty="0">
              <a:solidFill>
                <a:srgbClr val="000000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88847187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Keyloggers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457200" y="120024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Atualmente, existem outros métodos que complementam o keylogger, permitindo o acesso a números de cartões de crédito e a senhas de redes sociais, e-mail, entre outros.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Screenloggers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74" name="CustomShape 2"/>
          <p:cNvSpPr/>
          <p:nvPr/>
        </p:nvSpPr>
        <p:spPr>
          <a:xfrm>
            <a:off x="457200" y="120024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O keylogger não é mais tão eficiente para o roubo de informações bancárias porque boa parte dos bancos criou sistemas em que, ao invés de digitar a senha, o usuário precisa clicar em botões específicos. 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275" name="Picture 2"/>
          <p:cNvPicPr/>
          <p:nvPr/>
        </p:nvPicPr>
        <p:blipFill>
          <a:blip r:embed="rId2"/>
          <a:stretch/>
        </p:blipFill>
        <p:spPr>
          <a:xfrm>
            <a:off x="6929280" y="3143160"/>
            <a:ext cx="1756800" cy="185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Screenloggers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457200" y="120024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Em contrapartida, os hackers criaram um software que captura toda a tela ao redor do mouse, oferecendo acesso a todos os cliques feitos pelo usuário.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Screenloggers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79" name="CustomShape 2"/>
          <p:cNvSpPr/>
          <p:nvPr/>
        </p:nvSpPr>
        <p:spPr>
          <a:xfrm>
            <a:off x="428760" y="92880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Novamente, os bancos agiram trocando os botões de posição ou deixando o botão apagado no momento em que é clicado. 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280" name="Picture 2"/>
          <p:cNvPicPr/>
          <p:nvPr/>
        </p:nvPicPr>
        <p:blipFill>
          <a:blip r:embed="rId2"/>
          <a:stretch/>
        </p:blipFill>
        <p:spPr>
          <a:xfrm>
            <a:off x="4716000" y="2643840"/>
            <a:ext cx="3325320" cy="2157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strike="noStrike" spc="-1">
                <a:solidFill>
                  <a:srgbClr val="E46C0A"/>
                </a:solidFill>
                <a:latin typeface="Segoe UI Light"/>
              </a:rPr>
              <a:t>Screenloggers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82" name="CustomShape 2"/>
          <p:cNvSpPr/>
          <p:nvPr/>
        </p:nvSpPr>
        <p:spPr>
          <a:xfrm>
            <a:off x="428760" y="928800"/>
            <a:ext cx="804312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Os hackers criaram métodos para gravar em vídeo tudo o que o internauta faz e chegou-se à conclusão que a segurança feita pelos bancos ainda não era suficiente.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Como se previnir?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284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Atualize os sistemas: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285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4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CustomShape 5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88" name="Picture 2"/>
          <p:cNvPicPr/>
          <p:nvPr/>
        </p:nvPicPr>
        <p:blipFill>
          <a:blip r:embed="rId3"/>
          <a:stretch/>
        </p:blipFill>
        <p:spPr>
          <a:xfrm>
            <a:off x="4348080" y="2571840"/>
            <a:ext cx="4795200" cy="24044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Use UM  bom anti-virus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90" name="Picture 2"/>
          <p:cNvPicPr/>
          <p:nvPr/>
        </p:nvPicPr>
        <p:blipFill>
          <a:blip r:embed="rId3"/>
          <a:stretch/>
        </p:blipFill>
        <p:spPr>
          <a:xfrm>
            <a:off x="1357200" y="1214280"/>
            <a:ext cx="5571360" cy="35560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Faça Backup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92" name="Picture 2"/>
          <p:cNvPicPr/>
          <p:nvPr/>
        </p:nvPicPr>
        <p:blipFill>
          <a:blip r:embed="rId3"/>
          <a:stretch/>
        </p:blipFill>
        <p:spPr>
          <a:xfrm>
            <a:off x="1382400" y="1152000"/>
            <a:ext cx="1785240" cy="1785240"/>
          </a:xfrm>
          <a:prstGeom prst="rect">
            <a:avLst/>
          </a:prstGeom>
          <a:ln>
            <a:noFill/>
          </a:ln>
        </p:spPr>
      </p:pic>
      <p:pic>
        <p:nvPicPr>
          <p:cNvPr id="293" name="Picture 5"/>
          <p:cNvPicPr/>
          <p:nvPr/>
        </p:nvPicPr>
        <p:blipFill>
          <a:blip r:embed="rId4"/>
          <a:stretch/>
        </p:blipFill>
        <p:spPr>
          <a:xfrm>
            <a:off x="2549520" y="3001680"/>
            <a:ext cx="3714120" cy="1317960"/>
          </a:xfrm>
          <a:prstGeom prst="rect">
            <a:avLst/>
          </a:prstGeom>
          <a:ln>
            <a:noFill/>
          </a:ln>
        </p:spPr>
      </p:pic>
      <p:pic>
        <p:nvPicPr>
          <p:cNvPr id="294" name="Picture 7"/>
          <p:cNvPicPr/>
          <p:nvPr/>
        </p:nvPicPr>
        <p:blipFill>
          <a:blip r:embed="rId5"/>
          <a:stretch/>
        </p:blipFill>
        <p:spPr>
          <a:xfrm>
            <a:off x="4841280" y="1152000"/>
            <a:ext cx="2142360" cy="1874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Efetue logout ao sair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96" name="Picture 2"/>
          <p:cNvPicPr/>
          <p:nvPr/>
        </p:nvPicPr>
        <p:blipFill>
          <a:blip r:embed="rId2"/>
          <a:stretch/>
        </p:blipFill>
        <p:spPr>
          <a:xfrm>
            <a:off x="3240000" y="1080000"/>
            <a:ext cx="2536560" cy="2536560"/>
          </a:xfrm>
          <a:prstGeom prst="rect">
            <a:avLst/>
          </a:prstGeom>
          <a:ln>
            <a:noFill/>
          </a:ln>
        </p:spPr>
      </p:pic>
      <p:sp>
        <p:nvSpPr>
          <p:cNvPr id="297" name="CustomShape 2"/>
          <p:cNvSpPr/>
          <p:nvPr/>
        </p:nvSpPr>
        <p:spPr>
          <a:xfrm>
            <a:off x="1322640" y="3816000"/>
            <a:ext cx="6669000" cy="7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Segoe UI"/>
              </a:rPr>
              <a:t>O logout significa se desvincular da sua conta.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77500" lnSpcReduction="20000"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NÃO GRAVE SENHAS NO COMPUTADOR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99" name="Picture 2"/>
          <p:cNvPicPr/>
          <p:nvPr/>
        </p:nvPicPr>
        <p:blipFill>
          <a:blip r:embed="rId2"/>
          <a:stretch/>
        </p:blipFill>
        <p:spPr>
          <a:xfrm>
            <a:off x="2410200" y="1296000"/>
            <a:ext cx="4285440" cy="317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Use senhas boas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01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No mínimo 10 caracteres;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Mistura números e letras;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Misture letras maiúsculas e minúsculas;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sejam dados conhecidos;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Misture caracteres especiais. Ex.: #@!*’-%_…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Use senhas boas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03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use a mesma senha para tudo;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Troque de senha regularmente. Ex.: Mês a mês; 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Associe a senha a algo fácil de lembrar;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anote suas senhas no seus aparelhos eletrônicos, procure memorizá-las!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32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Evite senhas relacionadas ao seu dia a dia. Ex.: data de nascimento ou casamento, nomes de familiares, ruas, trabalho, etc.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329"/>
              </a:spcBef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No celular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05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deixe informações sigilosas, afinal é fácil perder o celular;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deixe seu e-mail de uso pessoal logado.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Use mecanismos de bloqueio para o celular;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Não use senhas fáceis. Ex.: 1234, 159357, desenho de letras, ou até mesmo sem senha.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No celular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457200" y="1200240"/>
            <a:ext cx="822888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Faça uso de recursos remotos.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Configure aplicativos de segurança do celular. </a:t>
            </a:r>
            <a:endParaRPr lang="pt-BR" sz="28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Faça a autenticação de 2 fatores.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308" name="Picture 2"/>
          <p:cNvPicPr/>
          <p:nvPr/>
        </p:nvPicPr>
        <p:blipFill>
          <a:blip r:embed="rId3"/>
          <a:stretch/>
        </p:blipFill>
        <p:spPr>
          <a:xfrm>
            <a:off x="6712200" y="892440"/>
            <a:ext cx="1999440" cy="1123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457200" y="206280"/>
            <a:ext cx="8228880" cy="85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				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10" name="Imagem 309"/>
          <p:cNvPicPr/>
          <p:nvPr/>
        </p:nvPicPr>
        <p:blipFill>
          <a:blip r:embed="rId2"/>
          <a:stretch/>
        </p:blipFill>
        <p:spPr>
          <a:xfrm>
            <a:off x="2592720" y="1363680"/>
            <a:ext cx="3598920" cy="295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12" name="Imagem 311"/>
          <p:cNvPicPr/>
          <p:nvPr/>
        </p:nvPicPr>
        <p:blipFill>
          <a:blip r:embed="rId2"/>
          <a:stretch/>
        </p:blipFill>
        <p:spPr>
          <a:xfrm>
            <a:off x="288000" y="1440000"/>
            <a:ext cx="4321080" cy="3308400"/>
          </a:xfrm>
          <a:prstGeom prst="rect">
            <a:avLst/>
          </a:prstGeom>
          <a:ln>
            <a:noFill/>
          </a:ln>
        </p:spPr>
      </p:pic>
      <p:sp>
        <p:nvSpPr>
          <p:cNvPr id="313" name="CustomShape 2"/>
          <p:cNvSpPr/>
          <p:nvPr/>
        </p:nvSpPr>
        <p:spPr>
          <a:xfrm>
            <a:off x="5184000" y="1585440"/>
            <a:ext cx="3584520" cy="244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Usando o Google Chrome, ao ver essa tela, prefira sempre clicar em “modo visitante”.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314" name="Imagem 313"/>
          <p:cNvPicPr/>
          <p:nvPr/>
        </p:nvPicPr>
        <p:blipFill>
          <a:blip r:embed="rId3"/>
          <a:stretch/>
        </p:blipFill>
        <p:spPr>
          <a:xfrm>
            <a:off x="432000" y="288000"/>
            <a:ext cx="863640" cy="86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16" name="Imagem 315"/>
          <p:cNvPicPr/>
          <p:nvPr/>
        </p:nvPicPr>
        <p:blipFill>
          <a:blip r:embed="rId2"/>
          <a:stretch/>
        </p:blipFill>
        <p:spPr>
          <a:xfrm>
            <a:off x="432000" y="288000"/>
            <a:ext cx="863640" cy="863640"/>
          </a:xfrm>
          <a:prstGeom prst="rect">
            <a:avLst/>
          </a:prstGeom>
          <a:ln>
            <a:noFill/>
          </a:ln>
        </p:spPr>
      </p:pic>
      <p:pic>
        <p:nvPicPr>
          <p:cNvPr id="317" name="Imagem 316"/>
          <p:cNvPicPr/>
          <p:nvPr/>
        </p:nvPicPr>
        <p:blipFill>
          <a:blip r:embed="rId3"/>
          <a:stretch/>
        </p:blipFill>
        <p:spPr>
          <a:xfrm>
            <a:off x="3384000" y="4032000"/>
            <a:ext cx="2303640" cy="437040"/>
          </a:xfrm>
          <a:prstGeom prst="rect">
            <a:avLst/>
          </a:prstGeom>
          <a:ln>
            <a:noFill/>
          </a:ln>
        </p:spPr>
      </p:pic>
      <p:sp>
        <p:nvSpPr>
          <p:cNvPr id="318" name="CustomShape 2"/>
          <p:cNvSpPr/>
          <p:nvPr/>
        </p:nvSpPr>
        <p:spPr>
          <a:xfrm>
            <a:off x="288000" y="1440000"/>
            <a:ext cx="8711640" cy="244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No modo visitante, como o próprio nome diz, você está apenas visitando!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319" name="CustomShape 3"/>
          <p:cNvSpPr/>
          <p:nvPr/>
        </p:nvSpPr>
        <p:spPr>
          <a:xfrm>
            <a:off x="273600" y="2638800"/>
            <a:ext cx="9230040" cy="103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O modo visitante impede que o Chrome salve suas atividades de navegação, incluindo: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1008000" y="7200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21" name="Imagem 320"/>
          <p:cNvPicPr/>
          <p:nvPr/>
        </p:nvPicPr>
        <p:blipFill>
          <a:blip r:embed="rId2"/>
          <a:stretch/>
        </p:blipFill>
        <p:spPr>
          <a:xfrm>
            <a:off x="720000" y="144000"/>
            <a:ext cx="863640" cy="863640"/>
          </a:xfrm>
          <a:prstGeom prst="rect">
            <a:avLst/>
          </a:prstGeom>
          <a:ln>
            <a:noFill/>
          </a:ln>
        </p:spPr>
      </p:pic>
      <p:pic>
        <p:nvPicPr>
          <p:cNvPr id="322" name="Imagem 321"/>
          <p:cNvPicPr/>
          <p:nvPr/>
        </p:nvPicPr>
        <p:blipFill>
          <a:blip r:embed="rId3"/>
          <a:stretch/>
        </p:blipFill>
        <p:spPr>
          <a:xfrm>
            <a:off x="7012440" y="360000"/>
            <a:ext cx="1943640" cy="368640"/>
          </a:xfrm>
          <a:prstGeom prst="rect">
            <a:avLst/>
          </a:prstGeom>
          <a:ln>
            <a:noFill/>
          </a:ln>
        </p:spPr>
      </p:pic>
      <p:sp>
        <p:nvSpPr>
          <p:cNvPr id="323" name="CustomShape 2"/>
          <p:cNvSpPr/>
          <p:nvPr/>
        </p:nvSpPr>
        <p:spPr>
          <a:xfrm>
            <a:off x="360000" y="1107720"/>
            <a:ext cx="8351640" cy="385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Sites que você visita, incluindo os anúncios e recursos usados nesses sites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Sites em que você faz login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Seu empregador, escola ou quem administra a rede que você está usando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Seu provedor de acesso à Internet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Mecanismos de pesquisa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- Dados da sua conta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25" name="Imagem 324"/>
          <p:cNvPicPr/>
          <p:nvPr/>
        </p:nvPicPr>
        <p:blipFill>
          <a:blip r:embed="rId2"/>
          <a:stretch/>
        </p:blipFill>
        <p:spPr>
          <a:xfrm>
            <a:off x="432000" y="288000"/>
            <a:ext cx="863640" cy="863640"/>
          </a:xfrm>
          <a:prstGeom prst="rect">
            <a:avLst/>
          </a:prstGeom>
          <a:ln>
            <a:noFill/>
          </a:ln>
        </p:spPr>
      </p:pic>
      <p:pic>
        <p:nvPicPr>
          <p:cNvPr id="326" name="Imagem 325"/>
          <p:cNvPicPr/>
          <p:nvPr/>
        </p:nvPicPr>
        <p:blipFill>
          <a:blip r:embed="rId3"/>
          <a:stretch/>
        </p:blipFill>
        <p:spPr>
          <a:xfrm>
            <a:off x="792000" y="2624400"/>
            <a:ext cx="7745760" cy="1911240"/>
          </a:xfrm>
          <a:prstGeom prst="rect">
            <a:avLst/>
          </a:prstGeom>
          <a:ln>
            <a:noFill/>
          </a:ln>
        </p:spPr>
      </p:pic>
      <p:sp>
        <p:nvSpPr>
          <p:cNvPr id="327" name="Line 2"/>
          <p:cNvSpPr/>
          <p:nvPr/>
        </p:nvSpPr>
        <p:spPr>
          <a:xfrm>
            <a:off x="6768000" y="3168000"/>
            <a:ext cx="1080000" cy="36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Line 3"/>
          <p:cNvSpPr/>
          <p:nvPr/>
        </p:nvSpPr>
        <p:spPr>
          <a:xfrm flipV="1">
            <a:off x="8136000" y="3384000"/>
            <a:ext cx="360" cy="720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4"/>
          <p:cNvSpPr/>
          <p:nvPr/>
        </p:nvSpPr>
        <p:spPr>
          <a:xfrm>
            <a:off x="576000" y="1368000"/>
            <a:ext cx="8279640" cy="143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Pesquise Google na barra de pesquisas e clique em “Fazer Login”.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31" name="Imagem 330"/>
          <p:cNvPicPr/>
          <p:nvPr/>
        </p:nvPicPr>
        <p:blipFill>
          <a:blip r:embed="rId2"/>
          <a:stretch/>
        </p:blipFill>
        <p:spPr>
          <a:xfrm>
            <a:off x="432000" y="288000"/>
            <a:ext cx="863640" cy="863640"/>
          </a:xfrm>
          <a:prstGeom prst="rect">
            <a:avLst/>
          </a:prstGeom>
          <a:ln>
            <a:noFill/>
          </a:ln>
        </p:spPr>
      </p:pic>
      <p:pic>
        <p:nvPicPr>
          <p:cNvPr id="332" name="Imagem 331"/>
          <p:cNvPicPr/>
          <p:nvPr/>
        </p:nvPicPr>
        <p:blipFill>
          <a:blip r:embed="rId3"/>
          <a:stretch/>
        </p:blipFill>
        <p:spPr>
          <a:xfrm>
            <a:off x="5688000" y="1296000"/>
            <a:ext cx="2752560" cy="3383640"/>
          </a:xfrm>
          <a:prstGeom prst="rect">
            <a:avLst/>
          </a:prstGeom>
          <a:ln>
            <a:noFill/>
          </a:ln>
        </p:spPr>
      </p:pic>
      <p:sp>
        <p:nvSpPr>
          <p:cNvPr id="333" name="CustomShape 2"/>
          <p:cNvSpPr/>
          <p:nvPr/>
        </p:nvSpPr>
        <p:spPr>
          <a:xfrm>
            <a:off x="1008000" y="1872000"/>
            <a:ext cx="4679640" cy="215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Faça seu login e use o Chrome normalmente durante sua aula.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35" name="Imagem 334"/>
          <p:cNvPicPr/>
          <p:nvPr/>
        </p:nvPicPr>
        <p:blipFill>
          <a:blip r:embed="rId2"/>
          <a:stretch/>
        </p:blipFill>
        <p:spPr>
          <a:xfrm>
            <a:off x="432000" y="288000"/>
            <a:ext cx="863640" cy="863640"/>
          </a:xfrm>
          <a:prstGeom prst="rect">
            <a:avLst/>
          </a:prstGeom>
          <a:ln>
            <a:noFill/>
          </a:ln>
        </p:spPr>
      </p:pic>
      <p:pic>
        <p:nvPicPr>
          <p:cNvPr id="336" name="Imagem 335"/>
          <p:cNvPicPr/>
          <p:nvPr/>
        </p:nvPicPr>
        <p:blipFill>
          <a:blip r:embed="rId3"/>
          <a:stretch/>
        </p:blipFill>
        <p:spPr>
          <a:xfrm>
            <a:off x="928440" y="1260720"/>
            <a:ext cx="2743200" cy="3562920"/>
          </a:xfrm>
          <a:prstGeom prst="rect">
            <a:avLst/>
          </a:prstGeom>
          <a:ln>
            <a:noFill/>
          </a:ln>
        </p:spPr>
      </p:pic>
      <p:sp>
        <p:nvSpPr>
          <p:cNvPr id="337" name="CustomShape 2"/>
          <p:cNvSpPr/>
          <p:nvPr/>
        </p:nvSpPr>
        <p:spPr>
          <a:xfrm>
            <a:off x="4104000" y="1512000"/>
            <a:ext cx="4895640" cy="291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Ao término da aula, clique na sua foto de perfil, localizada no canto superior direito da tela, clique em “Sair” e certifique-se de que você fechou o navegador.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Segurança no CEP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39" name="Imagem 338"/>
          <p:cNvPicPr/>
          <p:nvPr/>
        </p:nvPicPr>
        <p:blipFill>
          <a:blip r:embed="rId2"/>
          <a:stretch/>
        </p:blipFill>
        <p:spPr>
          <a:xfrm>
            <a:off x="576000" y="191880"/>
            <a:ext cx="1007640" cy="1007640"/>
          </a:xfrm>
          <a:prstGeom prst="rect">
            <a:avLst/>
          </a:prstGeom>
          <a:ln>
            <a:noFill/>
          </a:ln>
        </p:spPr>
      </p:pic>
      <p:pic>
        <p:nvPicPr>
          <p:cNvPr id="340" name="Imagem 339"/>
          <p:cNvPicPr/>
          <p:nvPr/>
        </p:nvPicPr>
        <p:blipFill>
          <a:blip r:embed="rId3"/>
          <a:stretch/>
        </p:blipFill>
        <p:spPr>
          <a:xfrm>
            <a:off x="7056000" y="432000"/>
            <a:ext cx="1943640" cy="730440"/>
          </a:xfrm>
          <a:prstGeom prst="rect">
            <a:avLst/>
          </a:prstGeom>
          <a:ln>
            <a:noFill/>
          </a:ln>
        </p:spPr>
      </p:pic>
      <p:sp>
        <p:nvSpPr>
          <p:cNvPr id="341" name="CustomShape 2"/>
          <p:cNvSpPr/>
          <p:nvPr/>
        </p:nvSpPr>
        <p:spPr>
          <a:xfrm>
            <a:off x="648000" y="1512000"/>
            <a:ext cx="7631640" cy="331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Mais uma dica: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</a:rPr>
              <a:t>Ao usar o RCO, lembre-se de fazer o logout e fechar o navegador.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Assim o professor evita transtornos, como acessos desconhecidos e alteração de dados.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    Extra!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864000" y="1264680"/>
            <a:ext cx="7703640" cy="338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Quer saber se seu e-mail, telefone e/ou senha foram comprometidos em algum vazamento de dados de alguma empresa grande?</a:t>
            </a:r>
            <a:endParaRPr lang="pt-B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Acesse o site do folheto que você recebeu e digite seu e-mail ou telefone.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     Extra!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45" name="Imagem 344"/>
          <p:cNvPicPr/>
          <p:nvPr/>
        </p:nvPicPr>
        <p:blipFill>
          <a:blip r:embed="rId2"/>
          <a:stretch/>
        </p:blipFill>
        <p:spPr>
          <a:xfrm>
            <a:off x="1440000" y="1224000"/>
            <a:ext cx="6577920" cy="2986560"/>
          </a:xfrm>
          <a:prstGeom prst="rect">
            <a:avLst/>
          </a:prstGeom>
          <a:ln>
            <a:noFill/>
          </a:ln>
        </p:spPr>
      </p:pic>
      <p:sp>
        <p:nvSpPr>
          <p:cNvPr id="346" name="CustomShape 2"/>
          <p:cNvSpPr/>
          <p:nvPr/>
        </p:nvSpPr>
        <p:spPr>
          <a:xfrm>
            <a:off x="1949040" y="4392000"/>
            <a:ext cx="9138600" cy="291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Digite seu e-mail e dê um enter!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     Extra!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48" name="CustomShape 2"/>
          <p:cNvSpPr/>
          <p:nvPr/>
        </p:nvSpPr>
        <p:spPr>
          <a:xfrm>
            <a:off x="432000" y="1296000"/>
            <a:ext cx="8639640" cy="103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Caso não tenha sido, você verá a seguinte mensagem                                    em verde: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349" name="Imagem 348"/>
          <p:cNvPicPr/>
          <p:nvPr/>
        </p:nvPicPr>
        <p:blipFill>
          <a:blip r:embed="rId2"/>
          <a:stretch/>
        </p:blipFill>
        <p:spPr>
          <a:xfrm>
            <a:off x="1440000" y="2634840"/>
            <a:ext cx="6518160" cy="964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     Extra!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351" name="CustomShape 2"/>
          <p:cNvSpPr/>
          <p:nvPr/>
        </p:nvSpPr>
        <p:spPr>
          <a:xfrm>
            <a:off x="792000" y="2448000"/>
            <a:ext cx="8423640" cy="345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Caso tenha sido, você verá a seguinte mensagem      em vermelho, com todas as empresas e data do vazamento logo abaixo.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352" name="Imagem 351"/>
          <p:cNvPicPr/>
          <p:nvPr/>
        </p:nvPicPr>
        <p:blipFill>
          <a:blip r:embed="rId2"/>
          <a:stretch/>
        </p:blipFill>
        <p:spPr>
          <a:xfrm>
            <a:off x="1440000" y="1224000"/>
            <a:ext cx="6521760" cy="109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     Extra!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54" name="Imagem 353"/>
          <p:cNvPicPr/>
          <p:nvPr/>
        </p:nvPicPr>
        <p:blipFill>
          <a:blip r:embed="rId2"/>
          <a:stretch/>
        </p:blipFill>
        <p:spPr>
          <a:xfrm>
            <a:off x="1393920" y="1203840"/>
            <a:ext cx="6813720" cy="361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CustomShape 1"/>
          <p:cNvSpPr/>
          <p:nvPr/>
        </p:nvSpPr>
        <p:spPr>
          <a:xfrm>
            <a:off x="961200" y="191880"/>
            <a:ext cx="7246440" cy="117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4400" b="0" strike="noStrike" spc="-1">
                <a:solidFill>
                  <a:srgbClr val="E46C0A"/>
                </a:solidFill>
                <a:latin typeface="Segoe UI Light"/>
              </a:rPr>
              <a:t>               Obrigado!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356" name="Imagem 355"/>
          <p:cNvPicPr/>
          <p:nvPr/>
        </p:nvPicPr>
        <p:blipFill>
          <a:blip r:embed="rId2"/>
          <a:stretch/>
        </p:blipFill>
        <p:spPr>
          <a:xfrm>
            <a:off x="6264720" y="1412280"/>
            <a:ext cx="2230920" cy="1832400"/>
          </a:xfrm>
          <a:prstGeom prst="rect">
            <a:avLst/>
          </a:prstGeom>
          <a:ln>
            <a:noFill/>
          </a:ln>
        </p:spPr>
      </p:pic>
      <p:sp>
        <p:nvSpPr>
          <p:cNvPr id="357" name="CustomShape 2"/>
          <p:cNvSpPr/>
          <p:nvPr/>
        </p:nvSpPr>
        <p:spPr>
          <a:xfrm>
            <a:off x="936000" y="1545840"/>
            <a:ext cx="4405680" cy="291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Para quaisquer dúvidas, o INFOCEP fica à disposição no térreo, em frente ao RH.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Segoe UI"/>
                <a:ea typeface="Microsoft YaHei"/>
              </a:rPr>
              <a:t>Ramal: 5638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9301</TotalTime>
  <Words>1624</Words>
  <Application>Microsoft Office PowerPoint</Application>
  <PresentationFormat>Apresentação na tela (16:9)</PresentationFormat>
  <Paragraphs>188</Paragraphs>
  <Slides>48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48</vt:i4>
      </vt:variant>
    </vt:vector>
  </HeadingPairs>
  <TitlesOfParts>
    <vt:vector size="59" baseType="lpstr">
      <vt:lpstr>Arial</vt:lpstr>
      <vt:lpstr>Roboto</vt:lpstr>
      <vt:lpstr>Segoe UI</vt:lpstr>
      <vt:lpstr>Segoe UI Light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Camila da Silva Santos</dc:creator>
  <dc:description/>
  <cp:lastModifiedBy>Andre Silva</cp:lastModifiedBy>
  <cp:revision>964</cp:revision>
  <dcterms:created xsi:type="dcterms:W3CDTF">2013-03-06T13:27:58Z</dcterms:created>
  <dcterms:modified xsi:type="dcterms:W3CDTF">2022-10-22T03:22:17Z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15</vt:i4>
  </property>
  <property fmtid="{D5CDD505-2E9C-101B-9397-08002B2CF9AE}" pid="8" name="PresentationFormat">
    <vt:lpwstr>Apresentação na tela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73</vt:i4>
  </property>
</Properties>
</file>