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71" r:id="rId4"/>
    <p:sldId id="260" r:id="rId5"/>
    <p:sldId id="264" r:id="rId6"/>
    <p:sldId id="261" r:id="rId7"/>
    <p:sldId id="268" r:id="rId8"/>
    <p:sldId id="269" r:id="rId9"/>
    <p:sldId id="270" r:id="rId10"/>
    <p:sldId id="262" r:id="rId11"/>
    <p:sldId id="263" r:id="rId12"/>
    <p:sldId id="265" r:id="rId13"/>
    <p:sldId id="266" r:id="rId14"/>
    <p:sldId id="267" r:id="rId1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pt-B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 para mover o slide</a:t>
            </a: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de notas</a:t>
            </a:r>
          </a:p>
        </p:txBody>
      </p:sp>
      <p:sp>
        <p:nvSpPr>
          <p:cNvPr id="60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&lt;cabeçalho&gt;</a:t>
            </a:r>
          </a:p>
        </p:txBody>
      </p:sp>
      <p:sp>
        <p:nvSpPr>
          <p:cNvPr id="61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&lt;data/hora&gt;</a:t>
            </a:r>
          </a:p>
        </p:txBody>
      </p:sp>
      <p:sp>
        <p:nvSpPr>
          <p:cNvPr id="62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&lt;rodapé&gt;</a:t>
            </a:r>
          </a:p>
        </p:txBody>
      </p:sp>
      <p:sp>
        <p:nvSpPr>
          <p:cNvPr id="63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EBFBAD46-D760-4947-81BC-008BEF3CD03C}" type="slidenum"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‹nº›</a:t>
            </a:fld>
            <a:endParaRPr lang="pt-B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11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O </a:t>
            </a: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MVC (Model-View-Controller)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é um padrão de arquitetura de software utilizado para organizar o código de uma aplicação, separando-o em três camadas com responsabilidades bem definidas:</a:t>
            </a: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1. Model (Modelo)</a:t>
            </a:r>
            <a:endParaRPr lang="pt-B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Responsabilidade: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Gerir os dados, as regras de negócio e a lógica da aplicação.</a:t>
            </a: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O que faz: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Representa a estrutura de dados (por exemplo, tabelas da base de dados) e lida com a validação, armazenamento e manipulação dessas informações.</a:t>
            </a: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Exemplo: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Numa aplicação bancária, o </a:t>
            </a:r>
            <a:r>
              <a:rPr lang="pt-B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Model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é responsável por verificar se o utilizador tem saldo suficiente antes de efetuar uma transferência.</a:t>
            </a: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2. View (Visão)</a:t>
            </a:r>
            <a:endParaRPr lang="pt-B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Responsabilidade: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Apresentar a interface ao utilizador e exibir os dados.</a:t>
            </a: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O que faz: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Converte os dados do </a:t>
            </a:r>
            <a:r>
              <a:rPr lang="pt-B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Model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em elementos visuais (HTML, ecrãs de aplicações móveis, componentes de UI). Não processa regras de negócio nem altera dados diretamente.</a:t>
            </a: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Exemplo: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Como referido no ecrã (</a:t>
            </a: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"React é o V"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), bibliotecas de interface como o React focam-se principalmente nesta camada.</a:t>
            </a: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3. Controller (Controlador)</a:t>
            </a:r>
            <a:endParaRPr lang="pt-B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Responsabilidade: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Intermediar a comunicação entre o </a:t>
            </a:r>
            <a:r>
              <a:rPr lang="pt-B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Model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e a </a:t>
            </a:r>
            <a:r>
              <a:rPr lang="pt-B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View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.</a:t>
            </a: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O que faz: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Recebe as ações e entradas do utilizador (cliques, formulários, rotas do URL), solicita o processamento de dados ao </a:t>
            </a:r>
            <a:r>
              <a:rPr lang="pt-B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Model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e define qual a </a:t>
            </a:r>
            <a:r>
              <a:rPr lang="pt-B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View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que deve ser apresentada como resposta.</a:t>
            </a: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Exemplo: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Ao clicar no botão "Comprar", o </a:t>
            </a:r>
            <a:r>
              <a:rPr lang="pt-B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Controller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recebe a requisição, chama o </a:t>
            </a:r>
            <a:r>
              <a:rPr lang="pt-B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Model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para efetuar a compra e manda a </a:t>
            </a:r>
            <a:r>
              <a:rPr lang="pt-B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View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exibir a mensagem de sucesso.</a:t>
            </a:r>
          </a:p>
        </p:txBody>
      </p:sp>
      <p:sp>
        <p:nvSpPr>
          <p:cNvPr id="111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pt-BR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7BC67BB3-C7C4-4FD0-9B84-9852AC8A15B0}" type="slidenum">
              <a:rPr lang="pt-BR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2</a:t>
            </a:fld>
            <a:endParaRPr lang="pt-B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5A75D8-53B2-5DE4-DF34-9784C203E2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>
            <a:extLst>
              <a:ext uri="{FF2B5EF4-FFF2-40B4-BE49-F238E27FC236}">
                <a16:creationId xmlns:a16="http://schemas.microsoft.com/office/drawing/2014/main" id="{BE0374DC-528F-3FE7-AA31-A1403A7D1F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110" name="PlaceHolder 2">
            <a:extLst>
              <a:ext uri="{FF2B5EF4-FFF2-40B4-BE49-F238E27FC236}">
                <a16:creationId xmlns:a16="http://schemas.microsoft.com/office/drawing/2014/main" id="{9355EA5F-FF7B-BD4A-92E8-4067BB466776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O </a:t>
            </a: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MVC (Model-View-Controller)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é um padrão de arquitetura de software utilizado para organizar o código de uma aplicação, separando-o em três camadas com responsabilidades bem definidas:</a:t>
            </a: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1. Model (Modelo)</a:t>
            </a:r>
            <a:endParaRPr lang="pt-B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Responsabilidade: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Gerir os dados, as regras de negócio e a lógica da aplicação.</a:t>
            </a: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O que faz: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Representa a estrutura de dados (por exemplo, tabelas da base de dados) e lida com a validação, armazenamento e manipulação dessas informações.</a:t>
            </a: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Exemplo: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Numa aplicação bancária, o </a:t>
            </a:r>
            <a:r>
              <a:rPr lang="pt-B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Model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é responsável por verificar se o utilizador tem saldo suficiente antes de efetuar uma transferência.</a:t>
            </a: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2. View (Visão)</a:t>
            </a:r>
            <a:endParaRPr lang="pt-B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Responsabilidade: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Apresentar a interface ao utilizador e exibir os dados.</a:t>
            </a: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O que faz: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Converte os dados do </a:t>
            </a:r>
            <a:r>
              <a:rPr lang="pt-B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Model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em elementos visuais (HTML, ecrãs de aplicações móveis, componentes de UI). Não processa regras de negócio nem altera dados diretamente.</a:t>
            </a: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Exemplo: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Como referido no ecrã (</a:t>
            </a: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"React é o V"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), bibliotecas de interface como o React focam-se principalmente nesta camada.</a:t>
            </a: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3. Controller (Controlador)</a:t>
            </a:r>
            <a:endParaRPr lang="pt-B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Responsabilidade: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Intermediar a comunicação entre o </a:t>
            </a:r>
            <a:r>
              <a:rPr lang="pt-B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Model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e a </a:t>
            </a:r>
            <a:r>
              <a:rPr lang="pt-B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View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.</a:t>
            </a: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O que faz: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Recebe as ações e entradas do utilizador (cliques, formulários, rotas do URL), solicita o processamento de dados ao </a:t>
            </a:r>
            <a:r>
              <a:rPr lang="pt-B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Model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e define qual a </a:t>
            </a:r>
            <a:r>
              <a:rPr lang="pt-B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View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que deve ser apresentada como resposta.</a:t>
            </a: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Exemplo: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Ao clicar no botão "Comprar", o </a:t>
            </a:r>
            <a:r>
              <a:rPr lang="pt-B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Controller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recebe a requisição, chama o </a:t>
            </a:r>
            <a:r>
              <a:rPr lang="pt-B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Model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para efetuar a compra e manda a </a:t>
            </a:r>
            <a:r>
              <a:rPr lang="pt-B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View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exibir a mensagem de sucesso.</a:t>
            </a:r>
          </a:p>
        </p:txBody>
      </p:sp>
      <p:sp>
        <p:nvSpPr>
          <p:cNvPr id="111" name="PlaceHolder 3">
            <a:extLst>
              <a:ext uri="{FF2B5EF4-FFF2-40B4-BE49-F238E27FC236}">
                <a16:creationId xmlns:a16="http://schemas.microsoft.com/office/drawing/2014/main" id="{DD57189F-9C7A-2878-9608-89A4A5059939}"/>
              </a:ext>
            </a:extLst>
          </p:cNvPr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pt-BR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7BC67BB3-C7C4-4FD0-9B84-9852AC8A15B0}" type="slidenum">
              <a:rPr lang="pt-BR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3</a:t>
            </a:fld>
            <a:endParaRPr lang="pt-B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956754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O </a:t>
            </a: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MVC (Model-View-Controller)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é um padrão de arquitetura de software utilizado para organizar o código de uma aplicação, separando-o em três camadas com responsabilidades bem definidas:</a:t>
            </a: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1. Model (Modelo)</a:t>
            </a:r>
            <a:endParaRPr lang="pt-B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Responsabilidade: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Gerir os dados, as regras de negócio e a lógica da aplicação.</a:t>
            </a: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O que faz: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Representa a estrutura de dados (por exemplo, tabelas da base de dados) e lida com a validação, armazenamento e manipulação dessas informações.</a:t>
            </a: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Exemplo: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Numa aplicação bancária, o </a:t>
            </a:r>
            <a:r>
              <a:rPr lang="pt-B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Model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é responsável por verificar se o utilizador tem saldo suficiente antes de efetuar uma transferência.</a:t>
            </a: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2. View (Visão)</a:t>
            </a:r>
            <a:endParaRPr lang="pt-B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Responsabilidade: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Apresentar a interface ao utilizador e exibir os dados.</a:t>
            </a: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O que faz: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Converte os dados do </a:t>
            </a:r>
            <a:r>
              <a:rPr lang="pt-B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Model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em elementos visuais (HTML, ecrãs de aplicações móveis, componentes de UI). Não processa regras de negócio nem altera dados diretamente.</a:t>
            </a: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Exemplo: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Como referido no ecrã (</a:t>
            </a: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"React é o V"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), bibliotecas de interface como o React focam-se principalmente nesta camada.</a:t>
            </a: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3. Controller (Controlador)</a:t>
            </a:r>
            <a:endParaRPr lang="pt-B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Responsabilidade: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Intermediar a comunicação entre o </a:t>
            </a:r>
            <a:r>
              <a:rPr lang="pt-B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Model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e a </a:t>
            </a:r>
            <a:r>
              <a:rPr lang="pt-B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View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.</a:t>
            </a: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O que faz: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Recebe as ações e entradas do utilizador (cliques, formulários, rotas do URL), solicita o processamento de dados ao </a:t>
            </a:r>
            <a:r>
              <a:rPr lang="pt-B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Model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e define qual a </a:t>
            </a:r>
            <a:r>
              <a:rPr lang="pt-B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View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que deve ser apresentada como resposta.</a:t>
            </a: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Exemplo: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Ao clicar no botão "Comprar", o </a:t>
            </a:r>
            <a:r>
              <a:rPr lang="pt-B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Controller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recebe a requisição, chama o </a:t>
            </a:r>
            <a:r>
              <a:rPr lang="pt-B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Model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para efetuar a compra e manda a </a:t>
            </a:r>
            <a:r>
              <a:rPr lang="pt-B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View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exibir a mensagem de sucesso.</a:t>
            </a:r>
          </a:p>
        </p:txBody>
      </p:sp>
      <p:sp>
        <p:nvSpPr>
          <p:cNvPr id="114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pt-BR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126AEFF7-BEA5-4D5E-AF4B-5DB2960DDC8E}" type="slidenum">
              <a:rPr lang="pt-BR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4</a:t>
            </a:fld>
            <a:endParaRPr lang="pt-B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11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O </a:t>
            </a: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MVC (Model-View-Controller)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é um padrão de arquitetura de software utilizado para organizar o código de uma aplicação, separando-o em três camadas com responsabilidades bem definidas:</a:t>
            </a: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1. Model (Modelo)</a:t>
            </a:r>
            <a:endParaRPr lang="pt-B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Responsabilidade: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Gerir os dados, as regras de negócio e a lógica da aplicação.</a:t>
            </a: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O que faz: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Representa a estrutura de dados (por exemplo, tabelas da base de dados) e lida com a validação, armazenamento e manipulação dessas informações.</a:t>
            </a: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Exemplo: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Numa aplicação bancária, o </a:t>
            </a:r>
            <a:r>
              <a:rPr lang="pt-B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Model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é responsável por verificar se o utilizador tem saldo suficiente antes de efetuar uma transferência.</a:t>
            </a: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2. View (Visão)</a:t>
            </a:r>
            <a:endParaRPr lang="pt-B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Responsabilidade: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Apresentar a interface ao utilizador e exibir os dados.</a:t>
            </a: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O que faz: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Converte os dados do </a:t>
            </a:r>
            <a:r>
              <a:rPr lang="pt-B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Model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em elementos visuais (HTML, ecrãs de aplicações móveis, componentes de UI). Não processa regras de negócio nem altera dados diretamente.</a:t>
            </a: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Exemplo: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Como referido no ecrã (</a:t>
            </a: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"React é o V"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), bibliotecas de interface como o React focam-se principalmente nesta camada.</a:t>
            </a: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3. Controller (Controlador)</a:t>
            </a:r>
            <a:endParaRPr lang="pt-B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Responsabilidade: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Intermediar a comunicação entre o </a:t>
            </a:r>
            <a:r>
              <a:rPr lang="pt-B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Model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e a </a:t>
            </a:r>
            <a:r>
              <a:rPr lang="pt-B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View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.</a:t>
            </a: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O que faz: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Recebe as ações e entradas do utilizador (cliques, formulários, rotas do URL), solicita o processamento de dados ao </a:t>
            </a:r>
            <a:r>
              <a:rPr lang="pt-B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Model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e define qual a </a:t>
            </a:r>
            <a:r>
              <a:rPr lang="pt-B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View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que deve ser apresentada como resposta.</a:t>
            </a: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Exemplo: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Ao clicar no botão "Comprar", o </a:t>
            </a:r>
            <a:r>
              <a:rPr lang="pt-B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Controller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recebe a requisição, chama o </a:t>
            </a:r>
            <a:r>
              <a:rPr lang="pt-B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Model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para efetuar a compra e manda a </a:t>
            </a:r>
            <a:r>
              <a:rPr lang="pt-B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View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exibir a mensagem de sucesso.</a:t>
            </a:r>
          </a:p>
        </p:txBody>
      </p:sp>
      <p:sp>
        <p:nvSpPr>
          <p:cNvPr id="117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pt-BR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C14460D9-6CE9-4694-B0CF-099D8CA1F651}" type="slidenum">
              <a:rPr lang="pt-BR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6</a:t>
            </a:fld>
            <a:endParaRPr lang="pt-B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1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O </a:t>
            </a: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MVC (Model-View-Controller)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é um padrão de arquitetura de software utilizado para organizar o código de uma aplicação, separando-o em três camadas com responsabilidades bem definidas:</a:t>
            </a: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1. Model (Modelo)</a:t>
            </a:r>
            <a:endParaRPr lang="pt-B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Responsabilidade: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Gerir os dados, as regras de negócio e a lógica da aplicação.</a:t>
            </a: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O que faz: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Representa a estrutura de dados (por exemplo, tabelas da base de dados) e lida com a validação, armazenamento e manipulação dessas informações.</a:t>
            </a: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Exemplo: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Numa aplicação bancária, o </a:t>
            </a:r>
            <a:r>
              <a:rPr lang="pt-B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Model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é responsável por verificar se o utilizador tem saldo suficiente antes de efetuar uma transferência.</a:t>
            </a: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2. View (Visão)</a:t>
            </a:r>
            <a:endParaRPr lang="pt-B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Responsabilidade: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Apresentar a interface ao utilizador e exibir os dados.</a:t>
            </a: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O que faz: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Converte os dados do </a:t>
            </a:r>
            <a:r>
              <a:rPr lang="pt-B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Model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em elementos visuais (HTML, ecrãs de aplicações móveis, componentes de UI). Não processa regras de negócio nem altera dados diretamente.</a:t>
            </a: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Exemplo: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Como referido no ecrã (</a:t>
            </a: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"React é o V"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), bibliotecas de interface como o React focam-se principalmente nesta camada.</a:t>
            </a: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3. Controller (Controlador)</a:t>
            </a:r>
            <a:endParaRPr lang="pt-B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Responsabilidade: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Intermediar a comunicação entre o </a:t>
            </a:r>
            <a:r>
              <a:rPr lang="pt-B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Model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e a </a:t>
            </a:r>
            <a:r>
              <a:rPr lang="pt-B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View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.</a:t>
            </a: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O que faz: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Recebe as ações e entradas do utilizador (cliques, formulários, rotas do URL), solicita o processamento de dados ao </a:t>
            </a:r>
            <a:r>
              <a:rPr lang="pt-B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Model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e define qual a </a:t>
            </a:r>
            <a:r>
              <a:rPr lang="pt-B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View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que deve ser apresentada como resposta.</a:t>
            </a:r>
          </a:p>
          <a:p>
            <a:pPr indent="0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Exemplo: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Ao clicar no botão "Comprar", o </a:t>
            </a:r>
            <a:r>
              <a:rPr lang="pt-B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Controller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recebe a requisição, chama o </a:t>
            </a:r>
            <a:r>
              <a:rPr lang="pt-B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Model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para efetuar a compra e manda a </a:t>
            </a:r>
            <a:r>
              <a:rPr lang="pt-B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View</a:t>
            </a: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exibir a mensagem de sucesso.</a:t>
            </a:r>
          </a:p>
        </p:txBody>
      </p:sp>
      <p:sp>
        <p:nvSpPr>
          <p:cNvPr id="120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pt-BR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98630CCA-3D1B-4904-A5D7-0245F7773A24}" type="slidenum">
              <a:rPr lang="pt-BR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10</a:t>
            </a:fld>
            <a:endParaRPr lang="pt-B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2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Por</a:t>
            </a:r>
          </a:p>
        </p:txBody>
      </p:sp>
      <p:sp>
        <p:nvSpPr>
          <p:cNvPr id="123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pt-BR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41B4AACA-A9D8-40B3-A57D-24210007C17F}" type="slidenum">
              <a:rPr lang="pt-BR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11</a:t>
            </a:fld>
            <a:endParaRPr lang="pt-B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pt-BR" sz="60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Clique para editar o título Mestre</a:t>
            </a:r>
            <a:endParaRPr lang="pt-BR" sz="6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 </a:t>
            </a:r>
            <a:endParaRPr lang="pt-B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7E99365-997E-4CF1-AA12-D6AD2C84CA0F}" type="slidenum">
              <a: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‹nº›</a:t>
            </a:fld>
            <a:endParaRPr lang="pt-B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 para editar o formato de texto dos tópicos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2.º nível de tópicos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3.º nível de tópicos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4.º nível de tópicos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5.º nível de tópicos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6.º nível de tópicos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7.º nível de tópicos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pt-BR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Clique para editar o título Mestre</a:t>
            </a:r>
            <a:endParaRPr lang="pt-B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 para editar os estilos de texto Mestres</a:t>
            </a: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Segundo nível</a:t>
            </a: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Terceiro nível</a:t>
            </a: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Quarto nível</a:t>
            </a: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Quinto nível</a:t>
            </a:r>
          </a:p>
        </p:txBody>
      </p:sp>
      <p:sp>
        <p:nvSpPr>
          <p:cNvPr id="7" name="PlaceHolder 3"/>
          <p:cNvSpPr>
            <a:spLocks noGrp="1"/>
          </p:cNvSpPr>
          <p:nvPr>
            <p:ph type="dt" idx="4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&lt;data/hora&gt;</a:t>
            </a:r>
            <a:endParaRPr lang="pt-B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" name="PlaceHolder 4"/>
          <p:cNvSpPr>
            <a:spLocks noGrp="1"/>
          </p:cNvSpPr>
          <p:nvPr>
            <p:ph type="ftr" idx="5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&lt;rodapé&gt;</a:t>
            </a:r>
          </a:p>
        </p:txBody>
      </p:sp>
      <p:sp>
        <p:nvSpPr>
          <p:cNvPr id="9" name="PlaceHolder 5"/>
          <p:cNvSpPr>
            <a:spLocks noGrp="1"/>
          </p:cNvSpPr>
          <p:nvPr>
            <p:ph type="sldNum" idx="6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90B9B85-0464-482E-9156-3B7D8D7B0FC1}" type="slidenum">
              <a: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‹nº›</a:t>
            </a:fld>
            <a:endParaRPr lang="pt-B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8724960" y="365040"/>
            <a:ext cx="2628720" cy="581148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pt-BR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Clique para editar o título Mestre</a:t>
            </a:r>
            <a:endParaRPr lang="pt-B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838080" y="365040"/>
            <a:ext cx="7733880" cy="581148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 para editar os estilos de texto Mestres</a:t>
            </a: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Segundo nível</a:t>
            </a: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Terceiro nível</a:t>
            </a: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Quarto nível</a:t>
            </a: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Quinto nível</a:t>
            </a:r>
          </a:p>
        </p:txBody>
      </p:sp>
      <p:sp>
        <p:nvSpPr>
          <p:cNvPr id="12" name="PlaceHolder 3"/>
          <p:cNvSpPr>
            <a:spLocks noGrp="1"/>
          </p:cNvSpPr>
          <p:nvPr>
            <p:ph type="dt" idx="7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&lt;data/hora&gt;</a:t>
            </a:r>
            <a:endParaRPr lang="pt-B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" name="PlaceHolder 4"/>
          <p:cNvSpPr>
            <a:spLocks noGrp="1"/>
          </p:cNvSpPr>
          <p:nvPr>
            <p:ph type="ftr" idx="8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&lt;rodapé&gt;</a:t>
            </a:r>
          </a:p>
        </p:txBody>
      </p:sp>
      <p:sp>
        <p:nvSpPr>
          <p:cNvPr id="14" name="PlaceHolder 5"/>
          <p:cNvSpPr>
            <a:spLocks noGrp="1"/>
          </p:cNvSpPr>
          <p:nvPr>
            <p:ph type="sldNum" idx="9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C919B3E4-0AC5-480E-91A9-4FF7124B1A73}" type="slidenum">
              <a: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‹nº›</a:t>
            </a:fld>
            <a:endParaRPr lang="pt-B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pt-BR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Clique para editar o título Mestre</a:t>
            </a:r>
            <a:endParaRPr lang="pt-B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 para editar os estilos de texto Mestres</a:t>
            </a: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Segundo nível</a:t>
            </a: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Terceiro nível</a:t>
            </a: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Quarto nível</a:t>
            </a: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Quinto nível</a:t>
            </a:r>
          </a:p>
        </p:txBody>
      </p:sp>
      <p:sp>
        <p:nvSpPr>
          <p:cNvPr id="17" name="PlaceHolder 3"/>
          <p:cNvSpPr>
            <a:spLocks noGrp="1"/>
          </p:cNvSpPr>
          <p:nvPr>
            <p:ph type="dt" idx="10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&lt;data/hora&gt;</a:t>
            </a:r>
            <a:endParaRPr lang="pt-B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ftr" idx="11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&lt;rodapé&gt;</a:t>
            </a:r>
          </a:p>
        </p:txBody>
      </p:sp>
      <p:sp>
        <p:nvSpPr>
          <p:cNvPr id="19" name="PlaceHolder 5"/>
          <p:cNvSpPr>
            <a:spLocks noGrp="1"/>
          </p:cNvSpPr>
          <p:nvPr>
            <p:ph type="sldNum" idx="12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F5DC81B-B5F6-4A7D-A386-ECD65C254FEC}" type="slidenum">
              <a: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‹nº›</a:t>
            </a:fld>
            <a:endParaRPr lang="pt-B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abeçalho da Seçã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5240" cy="2852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pt-BR" sz="60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Clique para editar o título Mestre</a:t>
            </a:r>
            <a:endParaRPr lang="pt-BR" sz="6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10515240" cy="1499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t-BR" sz="2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Clique para editar os estilos de texto Mestres</a:t>
            </a:r>
            <a:endParaRPr lang="pt-B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dt" idx="13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&lt;data/hora&gt;</a:t>
            </a:r>
            <a:endParaRPr lang="pt-B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ftr" idx="14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&lt;rodapé&gt;</a:t>
            </a:r>
          </a:p>
        </p:txBody>
      </p:sp>
      <p:sp>
        <p:nvSpPr>
          <p:cNvPr id="24" name="PlaceHolder 5"/>
          <p:cNvSpPr>
            <a:spLocks noGrp="1"/>
          </p:cNvSpPr>
          <p:nvPr>
            <p:ph type="sldNum" idx="15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F6B852E-3D33-4228-A6C3-FFC01179229C}" type="slidenum">
              <a: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‹nº›</a:t>
            </a:fld>
            <a:endParaRPr lang="pt-B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pt-BR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Clique para editar o título Mestre</a:t>
            </a:r>
            <a:endParaRPr lang="pt-B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81120" cy="435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 para editar os estilos de texto Mestres</a:t>
            </a: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Segundo nível</a:t>
            </a: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Terceiro nível</a:t>
            </a: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Quarto nível</a:t>
            </a: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Quinto nível</a:t>
            </a:r>
          </a:p>
        </p:txBody>
      </p:sp>
      <p:sp>
        <p:nvSpPr>
          <p:cNvPr id="27" name="PlaceHolder 3"/>
          <p:cNvSpPr>
            <a:spLocks noGrp="1"/>
          </p:cNvSpPr>
          <p:nvPr>
            <p:ph type="body"/>
          </p:nvPr>
        </p:nvSpPr>
        <p:spPr>
          <a:xfrm>
            <a:off x="6172200" y="1825560"/>
            <a:ext cx="5181120" cy="435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 para editar os estilos de texto Mestres</a:t>
            </a: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Segundo nível</a:t>
            </a: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Terceiro nível</a:t>
            </a: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Quarto nível</a:t>
            </a: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Quinto nível</a:t>
            </a:r>
          </a:p>
        </p:txBody>
      </p:sp>
      <p:sp>
        <p:nvSpPr>
          <p:cNvPr id="28" name="PlaceHolder 4"/>
          <p:cNvSpPr>
            <a:spLocks noGrp="1"/>
          </p:cNvSpPr>
          <p:nvPr>
            <p:ph type="dt" idx="16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&lt;data/hora&gt;</a:t>
            </a:r>
            <a:endParaRPr lang="pt-B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9" name="PlaceHolder 5"/>
          <p:cNvSpPr>
            <a:spLocks noGrp="1"/>
          </p:cNvSpPr>
          <p:nvPr>
            <p:ph type="ftr" idx="17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&lt;rodapé&gt;</a:t>
            </a:r>
          </a:p>
        </p:txBody>
      </p:sp>
      <p:sp>
        <p:nvSpPr>
          <p:cNvPr id="30" name="PlaceHolder 6"/>
          <p:cNvSpPr>
            <a:spLocks noGrp="1"/>
          </p:cNvSpPr>
          <p:nvPr>
            <p:ph type="sldNum" idx="18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7669B3E-0EDB-4006-AA8E-09BCDBCB2768}" type="slidenum">
              <a: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‹nº›</a:t>
            </a:fld>
            <a:endParaRPr lang="pt-B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mparaçã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8398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pt-BR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Clique para editar o título Mestre</a:t>
            </a:r>
            <a:endParaRPr lang="pt-B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839880" y="1681200"/>
            <a:ext cx="5157360" cy="823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t-BR" sz="24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 para editar os estilos de texto Mestres</a:t>
            </a:r>
            <a:endParaRPr lang="pt-B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839880" y="2505240"/>
            <a:ext cx="5157360" cy="3684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 para editar os estilos de texto Mestres</a:t>
            </a: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Segundo nível</a:t>
            </a: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Terceiro nível</a:t>
            </a: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Quarto nível</a:t>
            </a: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Quinto nível</a:t>
            </a: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172200" y="1681200"/>
            <a:ext cx="5182920" cy="823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t-BR" sz="24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 para editar os estilos de texto Mestres</a:t>
            </a:r>
            <a:endParaRPr lang="pt-B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6172200" y="2505240"/>
            <a:ext cx="5182920" cy="3684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 para editar os estilos de texto Mestres</a:t>
            </a: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Segundo nível</a:t>
            </a: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Terceiro nível</a:t>
            </a: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Quarto nível</a:t>
            </a: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Quinto nível</a:t>
            </a:r>
          </a:p>
        </p:txBody>
      </p:sp>
      <p:sp>
        <p:nvSpPr>
          <p:cNvPr id="36" name="PlaceHolder 6"/>
          <p:cNvSpPr>
            <a:spLocks noGrp="1"/>
          </p:cNvSpPr>
          <p:nvPr>
            <p:ph type="dt" idx="19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&lt;data/hora&gt;</a:t>
            </a:r>
            <a:endParaRPr lang="pt-B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ftr" idx="20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&lt;rodapé&gt;</a:t>
            </a:r>
          </a:p>
        </p:txBody>
      </p:sp>
      <p:sp>
        <p:nvSpPr>
          <p:cNvPr id="38" name="PlaceHolder 8"/>
          <p:cNvSpPr>
            <a:spLocks noGrp="1"/>
          </p:cNvSpPr>
          <p:nvPr>
            <p:ph type="sldNum" idx="21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782F049-316A-4D62-AC30-668CDF69ED58}" type="slidenum">
              <a: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‹nº›</a:t>
            </a:fld>
            <a:endParaRPr lang="pt-B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pt-BR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Clique para editar o título Mestre</a:t>
            </a:r>
            <a:endParaRPr lang="pt-B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 type="dt" idx="22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&lt;data/hora&gt;</a:t>
            </a:r>
            <a:endParaRPr lang="pt-B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 type="ftr" idx="23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&lt;rodapé&gt;</a:t>
            </a:r>
          </a:p>
        </p:txBody>
      </p:sp>
      <p:sp>
        <p:nvSpPr>
          <p:cNvPr id="42" name="PlaceHolder 4"/>
          <p:cNvSpPr>
            <a:spLocks noGrp="1"/>
          </p:cNvSpPr>
          <p:nvPr>
            <p:ph type="sldNum" idx="24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93CF9484-60E8-49EA-A8FE-8807503BC0A6}" type="slidenum">
              <a: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‹nº›</a:t>
            </a:fld>
            <a:endParaRPr lang="pt-B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dt" idx="25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&lt;data/hora&gt;</a:t>
            </a:r>
            <a:endParaRPr lang="pt-B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ftr" idx="26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&lt;rodapé&gt;</a:t>
            </a:r>
          </a:p>
        </p:txBody>
      </p:sp>
      <p:sp>
        <p:nvSpPr>
          <p:cNvPr id="45" name="PlaceHolder 3"/>
          <p:cNvSpPr>
            <a:spLocks noGrp="1"/>
          </p:cNvSpPr>
          <p:nvPr>
            <p:ph type="sldNum" idx="27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748D7C6-1816-4E4D-A93A-9807D2A1AABA}" type="slidenum">
              <a: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‹nº›</a:t>
            </a:fld>
            <a:endParaRPr lang="pt-B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nteúdo com Legenda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pt-BR" sz="32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Clique para editar o título Mestre</a:t>
            </a:r>
            <a:endParaRPr lang="pt-B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840" cy="4873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 para editar os estilos de texto Mestres</a:t>
            </a: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Segundo nível</a:t>
            </a: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Terceiro nível</a:t>
            </a: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Quarto nível</a:t>
            </a: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Quinto nível</a:t>
            </a:r>
          </a:p>
        </p:txBody>
      </p:sp>
      <p:sp>
        <p:nvSpPr>
          <p:cNvPr id="48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1920" cy="3811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t-BR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 para editar os estilos de texto Mestres</a:t>
            </a:r>
          </a:p>
        </p:txBody>
      </p:sp>
      <p:sp>
        <p:nvSpPr>
          <p:cNvPr id="49" name="PlaceHolder 4"/>
          <p:cNvSpPr>
            <a:spLocks noGrp="1"/>
          </p:cNvSpPr>
          <p:nvPr>
            <p:ph type="dt" idx="28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&lt;data/hora&gt;</a:t>
            </a:r>
            <a:endParaRPr lang="pt-B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0" name="PlaceHolder 5"/>
          <p:cNvSpPr>
            <a:spLocks noGrp="1"/>
          </p:cNvSpPr>
          <p:nvPr>
            <p:ph type="ftr" idx="29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&lt;rodapé&gt;</a:t>
            </a:r>
          </a:p>
        </p:txBody>
      </p:sp>
      <p:sp>
        <p:nvSpPr>
          <p:cNvPr id="51" name="PlaceHolder 6"/>
          <p:cNvSpPr>
            <a:spLocks noGrp="1"/>
          </p:cNvSpPr>
          <p:nvPr>
            <p:ph type="sldNum" idx="30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CEFEF45C-E51B-4D36-8A40-2756B31E34F7}" type="slidenum">
              <a: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‹nº›</a:t>
            </a:fld>
            <a:endParaRPr lang="pt-B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Imagem com Legenda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pt-BR" sz="32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Clique para editar o título Mestre</a:t>
            </a:r>
            <a:endParaRPr lang="pt-B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840" cy="4873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 para editar o formato de texto dos tópicos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2.º nível de tópicos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3.º nível de tópicos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4.º nível de tópicos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5.º nível de tópicos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6.º nível de tópicos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7.º nível de tópicos</a:t>
            </a: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1920" cy="3811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t-BR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 para editar os estilos de texto Mestres</a:t>
            </a:r>
          </a:p>
        </p:txBody>
      </p:sp>
      <p:sp>
        <p:nvSpPr>
          <p:cNvPr id="55" name="PlaceHolder 4"/>
          <p:cNvSpPr>
            <a:spLocks noGrp="1"/>
          </p:cNvSpPr>
          <p:nvPr>
            <p:ph type="dt" idx="31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&lt;data/hora&gt;</a:t>
            </a:r>
            <a:endParaRPr lang="pt-B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6" name="PlaceHolder 5"/>
          <p:cNvSpPr>
            <a:spLocks noGrp="1"/>
          </p:cNvSpPr>
          <p:nvPr>
            <p:ph type="ftr" idx="32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&lt;rodapé&gt;</a:t>
            </a:r>
          </a:p>
        </p:txBody>
      </p:sp>
      <p:sp>
        <p:nvSpPr>
          <p:cNvPr id="57" name="PlaceHolder 6"/>
          <p:cNvSpPr>
            <a:spLocks noGrp="1"/>
          </p:cNvSpPr>
          <p:nvPr>
            <p:ph type="sldNum" idx="33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EC5E352-C949-4E90-8E92-FAFF3F3C603E}" type="slidenum">
              <a: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‹nº›</a:t>
            </a:fld>
            <a:endParaRPr lang="pt-B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xnar.com.br/aulas/react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2696040" y="2856240"/>
            <a:ext cx="9237960" cy="1468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rmAutofit fontScale="90000"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pt-BR" sz="8000" b="0" u="none" strike="noStrike" dirty="0" err="1">
                <a:solidFill>
                  <a:schemeClr val="dk1"/>
                </a:solidFill>
                <a:effectLst/>
                <a:uFillTx/>
                <a:latin typeface="Calibri Light"/>
              </a:rPr>
              <a:t>React</a:t>
            </a:r>
            <a:r>
              <a:rPr lang="pt-BR" sz="8000" b="0" u="none" strike="noStrike" dirty="0">
                <a:solidFill>
                  <a:schemeClr val="dk1"/>
                </a:solidFill>
                <a:effectLst/>
                <a:uFillTx/>
                <a:latin typeface="Calibri Light"/>
              </a:rPr>
              <a:t> </a:t>
            </a:r>
            <a:r>
              <a:rPr lang="pt-BR" sz="8000" b="0" u="none" strike="noStrike" dirty="0" err="1">
                <a:solidFill>
                  <a:schemeClr val="dk1"/>
                </a:solidFill>
                <a:effectLst/>
                <a:uFillTx/>
                <a:latin typeface="Calibri Light"/>
              </a:rPr>
              <a:t>Native</a:t>
            </a:r>
            <a:r>
              <a:rPr lang="pt-BR" sz="8000" b="0" u="none" strike="noStrike" dirty="0">
                <a:solidFill>
                  <a:schemeClr val="dk1"/>
                </a:solidFill>
                <a:effectLst/>
                <a:uFillTx/>
                <a:latin typeface="Calibri Light"/>
              </a:rPr>
              <a:t> – Aula 02</a:t>
            </a:r>
            <a:endParaRPr lang="pt-BR" sz="8000" b="0" u="none" strike="noStrike" dirty="0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65" name="Imagem 5"/>
          <p:cNvPicPr/>
          <p:nvPr/>
        </p:nvPicPr>
        <p:blipFill>
          <a:blip r:embed="rId2"/>
          <a:stretch/>
        </p:blipFill>
        <p:spPr>
          <a:xfrm>
            <a:off x="0" y="0"/>
            <a:ext cx="259200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6" name="CaixaDeTexto 8"/>
          <p:cNvSpPr/>
          <p:nvPr/>
        </p:nvSpPr>
        <p:spPr>
          <a:xfrm>
            <a:off x="5709240" y="5839560"/>
            <a:ext cx="5273640" cy="645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pt-B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Prof. André Aparecido da Silva</a:t>
            </a:r>
            <a:endParaRPr lang="pt-B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pt-B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Disponível em: </a:t>
            </a:r>
            <a:r>
              <a:rPr lang="pt-BR" sz="1800" b="0" u="sng" strike="noStrike">
                <a:solidFill>
                  <a:schemeClr val="dk1"/>
                </a:solidFill>
                <a:effectLst/>
                <a:uFillTx/>
                <a:latin typeface="Calibri"/>
                <a:hlinkClick r:id="rId3"/>
              </a:rPr>
              <a:t>https://www.oxnar.com.br/aulas/react</a:t>
            </a:r>
            <a:r>
              <a:rPr lang="pt-B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 </a:t>
            </a:r>
            <a:endParaRPr lang="pt-B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 rot="16200000">
            <a:off x="-2985840" y="2986200"/>
            <a:ext cx="6857640" cy="885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pt-BR" sz="2800" b="0" u="none" strike="noStrike" dirty="0">
                <a:solidFill>
                  <a:schemeClr val="dk1"/>
                </a:solidFill>
                <a:effectLst/>
                <a:uFillTx/>
                <a:latin typeface="Calibri Light"/>
              </a:rPr>
              <a:t>Acessando o </a:t>
            </a:r>
            <a:r>
              <a:rPr lang="pt-BR" sz="2800" b="0" u="none" strike="noStrike" dirty="0" err="1">
                <a:solidFill>
                  <a:schemeClr val="dk1"/>
                </a:solidFill>
                <a:effectLst/>
                <a:uFillTx/>
                <a:latin typeface="Calibri Light"/>
              </a:rPr>
              <a:t>react</a:t>
            </a:r>
            <a:r>
              <a:rPr lang="pt-BR" sz="2800" b="0" u="none" strike="noStrike" dirty="0">
                <a:solidFill>
                  <a:schemeClr val="dk1"/>
                </a:solidFill>
                <a:effectLst/>
                <a:uFillTx/>
                <a:latin typeface="Calibri Light"/>
              </a:rPr>
              <a:t> </a:t>
            </a:r>
            <a:r>
              <a:rPr lang="pt-BR" sz="2800" b="0" u="none" strike="noStrike" dirty="0" err="1">
                <a:solidFill>
                  <a:schemeClr val="dk1"/>
                </a:solidFill>
                <a:effectLst/>
                <a:uFillTx/>
                <a:latin typeface="Calibri Light"/>
              </a:rPr>
              <a:t>Native</a:t>
            </a:r>
            <a:r>
              <a:rPr lang="pt-BR" sz="2800" b="0" u="none" strike="noStrike" dirty="0">
                <a:solidFill>
                  <a:schemeClr val="dk1"/>
                </a:solidFill>
                <a:effectLst/>
                <a:uFillTx/>
                <a:latin typeface="Calibri Light"/>
              </a:rPr>
              <a:t> (Documentação) </a:t>
            </a:r>
            <a:endParaRPr lang="pt-BR" sz="2800" b="0" u="none" strike="noStrike" dirty="0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cxnSp>
        <p:nvCxnSpPr>
          <p:cNvPr id="68" name="Conector reto 2"/>
          <p:cNvCxnSpPr/>
          <p:nvPr/>
        </p:nvCxnSpPr>
        <p:spPr>
          <a:xfrm>
            <a:off x="876600" y="0"/>
            <a:ext cx="360" cy="6858360"/>
          </a:xfrm>
          <a:prstGeom prst="straightConnector1">
            <a:avLst/>
          </a:prstGeom>
          <a:ln>
            <a:solidFill>
              <a:srgbClr val="00B050"/>
            </a:solidFill>
          </a:ln>
        </p:spPr>
      </p:cxnSp>
      <p:sp>
        <p:nvSpPr>
          <p:cNvPr id="69" name="AutoShape 3" descr=", gerada com IA"/>
          <p:cNvSpPr/>
          <p:nvPr/>
        </p:nvSpPr>
        <p:spPr>
          <a:xfrm>
            <a:off x="5943600" y="3276720"/>
            <a:ext cx="304560" cy="304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numCol="1" spcCol="0" anchor="t">
            <a:noAutofit/>
          </a:bodyPr>
          <a:lstStyle/>
          <a:p>
            <a:endParaRPr lang="pt-B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cxnSp>
        <p:nvCxnSpPr>
          <p:cNvPr id="70" name="Conector: Angulado 69"/>
          <p:cNvCxnSpPr/>
          <p:nvPr/>
        </p:nvCxnSpPr>
        <p:spPr>
          <a:xfrm rot="16200000" flipV="1">
            <a:off x="180000" y="2879640"/>
            <a:ext cx="540000" cy="540000"/>
          </a:xfrm>
          <a:prstGeom prst="bentConnector3">
            <a:avLst>
              <a:gd name="adj1" fmla="val 49966"/>
            </a:avLst>
          </a:prstGeom>
          <a:ln w="0">
            <a:solidFill>
              <a:srgbClr val="3465A4"/>
            </a:solidFill>
          </a:ln>
        </p:spPr>
      </p:cxnSp>
      <p:cxnSp>
        <p:nvCxnSpPr>
          <p:cNvPr id="71" name="Conector: Angulado 70"/>
          <p:cNvCxnSpPr/>
          <p:nvPr/>
        </p:nvCxnSpPr>
        <p:spPr>
          <a:xfrm rot="16200000" flipV="1">
            <a:off x="0" y="2879640"/>
            <a:ext cx="540000" cy="540000"/>
          </a:xfrm>
          <a:prstGeom prst="bentConnector3">
            <a:avLst>
              <a:gd name="adj1" fmla="val 49966"/>
            </a:avLst>
          </a:prstGeom>
          <a:ln w="0">
            <a:solidFill>
              <a:srgbClr val="3465A4"/>
            </a:solidFill>
          </a:ln>
        </p:spPr>
      </p:cxnSp>
      <p:sp>
        <p:nvSpPr>
          <p:cNvPr id="72" name="CaixaDeTexto 71"/>
          <p:cNvSpPr txBox="1"/>
          <p:nvPr/>
        </p:nvSpPr>
        <p:spPr>
          <a:xfrm>
            <a:off x="1440000" y="360000"/>
            <a:ext cx="10080000" cy="367878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spAutoFit/>
          </a:bodyPr>
          <a:lstStyle/>
          <a:p>
            <a:r>
              <a:rPr lang="pt-BR" dirty="0">
                <a:solidFill>
                  <a:srgbClr val="000000"/>
                </a:solidFill>
                <a:latin typeface="Arial"/>
              </a:rPr>
              <a:t>No google busque </a:t>
            </a:r>
            <a:r>
              <a:rPr lang="pt-BR" dirty="0" err="1">
                <a:solidFill>
                  <a:srgbClr val="000000"/>
                </a:solidFill>
                <a:latin typeface="Arial"/>
              </a:rPr>
              <a:t>react</a:t>
            </a:r>
            <a:r>
              <a:rPr lang="pt-BR" dirty="0">
                <a:solidFill>
                  <a:srgbClr val="000000"/>
                </a:solidFill>
                <a:latin typeface="Arial"/>
              </a:rPr>
              <a:t> </a:t>
            </a:r>
            <a:r>
              <a:rPr lang="pt-BR" dirty="0" err="1">
                <a:solidFill>
                  <a:srgbClr val="000000"/>
                </a:solidFill>
                <a:latin typeface="Arial"/>
              </a:rPr>
              <a:t>native</a:t>
            </a:r>
            <a:r>
              <a:rPr lang="pt-BR" dirty="0">
                <a:solidFill>
                  <a:srgbClr val="000000"/>
                </a:solidFill>
                <a:latin typeface="Arial"/>
              </a:rPr>
              <a:t> (é o primeiro resultado que aparece).</a:t>
            </a:r>
            <a:endParaRPr lang="pt-BR" sz="1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41B137C-E93F-4868-B3D1-43AC22FECD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8936" y="1068190"/>
            <a:ext cx="7271864" cy="560901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9D69DD-82D6-DE1B-7ABD-B8D7D9DD73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>
            <a:extLst>
              <a:ext uri="{FF2B5EF4-FFF2-40B4-BE49-F238E27FC236}">
                <a16:creationId xmlns:a16="http://schemas.microsoft.com/office/drawing/2014/main" id="{48540646-D86D-5131-2ADC-6584CE6601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985840" y="2986200"/>
            <a:ext cx="6857640" cy="885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pt-BR" sz="2800" b="0" u="none" strike="noStrike" dirty="0">
                <a:solidFill>
                  <a:schemeClr val="dk1"/>
                </a:solidFill>
                <a:effectLst/>
                <a:uFillTx/>
                <a:latin typeface="Calibri Light"/>
              </a:rPr>
              <a:t>Acessando o </a:t>
            </a:r>
            <a:r>
              <a:rPr lang="pt-BR" sz="2800" b="0" u="none" strike="noStrike" dirty="0" err="1">
                <a:solidFill>
                  <a:schemeClr val="dk1"/>
                </a:solidFill>
                <a:effectLst/>
                <a:uFillTx/>
                <a:latin typeface="Calibri Light"/>
              </a:rPr>
              <a:t>react</a:t>
            </a:r>
            <a:r>
              <a:rPr lang="pt-BR" sz="2800" b="0" u="none" strike="noStrike" dirty="0">
                <a:solidFill>
                  <a:schemeClr val="dk1"/>
                </a:solidFill>
                <a:effectLst/>
                <a:uFillTx/>
                <a:latin typeface="Calibri Light"/>
              </a:rPr>
              <a:t> </a:t>
            </a:r>
            <a:r>
              <a:rPr lang="pt-BR" sz="2800" b="0" u="none" strike="noStrike" dirty="0" err="1">
                <a:solidFill>
                  <a:schemeClr val="dk1"/>
                </a:solidFill>
                <a:effectLst/>
                <a:uFillTx/>
                <a:latin typeface="Calibri Light"/>
              </a:rPr>
              <a:t>Native</a:t>
            </a:r>
            <a:r>
              <a:rPr lang="pt-BR" sz="2800" b="0" u="none" strike="noStrike" dirty="0">
                <a:solidFill>
                  <a:schemeClr val="dk1"/>
                </a:solidFill>
                <a:effectLst/>
                <a:uFillTx/>
                <a:latin typeface="Calibri Light"/>
              </a:rPr>
              <a:t> (Documentação) </a:t>
            </a:r>
            <a:endParaRPr lang="pt-BR" sz="2800" b="0" u="none" strike="noStrike" dirty="0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cxnSp>
        <p:nvCxnSpPr>
          <p:cNvPr id="68" name="Conector reto 2">
            <a:extLst>
              <a:ext uri="{FF2B5EF4-FFF2-40B4-BE49-F238E27FC236}">
                <a16:creationId xmlns:a16="http://schemas.microsoft.com/office/drawing/2014/main" id="{6A9F87C8-6F7D-9D7C-EDD2-9F6A98AEBBE9}"/>
              </a:ext>
            </a:extLst>
          </p:cNvPr>
          <p:cNvCxnSpPr/>
          <p:nvPr/>
        </p:nvCxnSpPr>
        <p:spPr>
          <a:xfrm>
            <a:off x="876600" y="0"/>
            <a:ext cx="360" cy="6858360"/>
          </a:xfrm>
          <a:prstGeom prst="straightConnector1">
            <a:avLst/>
          </a:prstGeom>
          <a:ln>
            <a:solidFill>
              <a:srgbClr val="00B050"/>
            </a:solidFill>
          </a:ln>
        </p:spPr>
      </p:cxnSp>
      <p:sp>
        <p:nvSpPr>
          <p:cNvPr id="69" name="AutoShape 3" descr=", gerada com IA">
            <a:extLst>
              <a:ext uri="{FF2B5EF4-FFF2-40B4-BE49-F238E27FC236}">
                <a16:creationId xmlns:a16="http://schemas.microsoft.com/office/drawing/2014/main" id="{62D21C48-F0EB-5CBD-3993-4470D14CA232}"/>
              </a:ext>
            </a:extLst>
          </p:cNvPr>
          <p:cNvSpPr/>
          <p:nvPr/>
        </p:nvSpPr>
        <p:spPr>
          <a:xfrm>
            <a:off x="5943600" y="3276720"/>
            <a:ext cx="304560" cy="304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numCol="1" spcCol="0" anchor="t">
            <a:noAutofit/>
          </a:bodyPr>
          <a:lstStyle/>
          <a:p>
            <a:endParaRPr lang="pt-B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cxnSp>
        <p:nvCxnSpPr>
          <p:cNvPr id="70" name="Conector: Angulado 69">
            <a:extLst>
              <a:ext uri="{FF2B5EF4-FFF2-40B4-BE49-F238E27FC236}">
                <a16:creationId xmlns:a16="http://schemas.microsoft.com/office/drawing/2014/main" id="{F3510C79-8C8C-3A07-3375-8965799FF70A}"/>
              </a:ext>
            </a:extLst>
          </p:cNvPr>
          <p:cNvCxnSpPr/>
          <p:nvPr/>
        </p:nvCxnSpPr>
        <p:spPr>
          <a:xfrm rot="16200000" flipV="1">
            <a:off x="180000" y="2879640"/>
            <a:ext cx="540000" cy="540000"/>
          </a:xfrm>
          <a:prstGeom prst="bentConnector3">
            <a:avLst>
              <a:gd name="adj1" fmla="val 49966"/>
            </a:avLst>
          </a:prstGeom>
          <a:ln w="0">
            <a:solidFill>
              <a:srgbClr val="3465A4"/>
            </a:solidFill>
          </a:ln>
        </p:spPr>
      </p:cxnSp>
      <p:cxnSp>
        <p:nvCxnSpPr>
          <p:cNvPr id="71" name="Conector: Angulado 70">
            <a:extLst>
              <a:ext uri="{FF2B5EF4-FFF2-40B4-BE49-F238E27FC236}">
                <a16:creationId xmlns:a16="http://schemas.microsoft.com/office/drawing/2014/main" id="{4FCCF2C6-553D-42E4-3221-C6664935936E}"/>
              </a:ext>
            </a:extLst>
          </p:cNvPr>
          <p:cNvCxnSpPr/>
          <p:nvPr/>
        </p:nvCxnSpPr>
        <p:spPr>
          <a:xfrm rot="16200000" flipV="1">
            <a:off x="0" y="2879640"/>
            <a:ext cx="540000" cy="540000"/>
          </a:xfrm>
          <a:prstGeom prst="bentConnector3">
            <a:avLst>
              <a:gd name="adj1" fmla="val 49966"/>
            </a:avLst>
          </a:prstGeom>
          <a:ln w="0">
            <a:solidFill>
              <a:srgbClr val="3465A4"/>
            </a:solidFill>
          </a:ln>
        </p:spPr>
      </p:cxnSp>
      <p:sp>
        <p:nvSpPr>
          <p:cNvPr id="72" name="CaixaDeTexto 71">
            <a:extLst>
              <a:ext uri="{FF2B5EF4-FFF2-40B4-BE49-F238E27FC236}">
                <a16:creationId xmlns:a16="http://schemas.microsoft.com/office/drawing/2014/main" id="{55A63172-9946-F017-2AF4-67DD1A068016}"/>
              </a:ext>
            </a:extLst>
          </p:cNvPr>
          <p:cNvSpPr txBox="1"/>
          <p:nvPr/>
        </p:nvSpPr>
        <p:spPr>
          <a:xfrm>
            <a:off x="1440000" y="360000"/>
            <a:ext cx="10080000" cy="367878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spAutoFit/>
          </a:bodyPr>
          <a:lstStyle/>
          <a:p>
            <a:r>
              <a:rPr lang="pt-BR" dirty="0">
                <a:solidFill>
                  <a:srgbClr val="000000"/>
                </a:solidFill>
                <a:latin typeface="Arial"/>
              </a:rPr>
              <a:t>Clique no primeiro resultado e depois em  </a:t>
            </a:r>
            <a:r>
              <a:rPr lang="pt-BR" dirty="0" err="1">
                <a:solidFill>
                  <a:srgbClr val="000000"/>
                </a:solidFill>
                <a:latin typeface="Arial"/>
              </a:rPr>
              <a:t>get</a:t>
            </a:r>
            <a:r>
              <a:rPr lang="pt-BR" dirty="0">
                <a:solidFill>
                  <a:srgbClr val="000000"/>
                </a:solidFill>
                <a:latin typeface="Arial"/>
              </a:rPr>
              <a:t> Starter.</a:t>
            </a:r>
            <a:endParaRPr lang="pt-BR" sz="1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D22DB499-B97A-106C-1F96-A8E2090510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3404" y="1245974"/>
            <a:ext cx="10207479" cy="5486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8350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 rot="16200000">
            <a:off x="-2985840" y="2986200"/>
            <a:ext cx="6857640" cy="885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pt-BR" sz="4400" b="0" u="none" strike="noStrike" dirty="0">
                <a:solidFill>
                  <a:schemeClr val="dk1"/>
                </a:solidFill>
                <a:effectLst/>
                <a:uFillTx/>
                <a:latin typeface="Calibri Light"/>
              </a:rPr>
              <a:t>Baixando e rodando acessórios</a:t>
            </a:r>
            <a:endParaRPr lang="pt-BR" sz="4400" b="0" u="none" strike="noStrike" dirty="0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cxnSp>
        <p:nvCxnSpPr>
          <p:cNvPr id="79" name="Conector reto 6"/>
          <p:cNvCxnSpPr/>
          <p:nvPr/>
        </p:nvCxnSpPr>
        <p:spPr>
          <a:xfrm>
            <a:off x="876600" y="0"/>
            <a:ext cx="360" cy="6858360"/>
          </a:xfrm>
          <a:prstGeom prst="straightConnector1">
            <a:avLst/>
          </a:prstGeom>
          <a:ln>
            <a:solidFill>
              <a:srgbClr val="00B050"/>
            </a:solidFill>
          </a:ln>
        </p:spPr>
      </p:cxnSp>
      <p:sp>
        <p:nvSpPr>
          <p:cNvPr id="80" name="AutoShape 2" descr=", gerada com IA"/>
          <p:cNvSpPr/>
          <p:nvPr/>
        </p:nvSpPr>
        <p:spPr>
          <a:xfrm>
            <a:off x="5943600" y="3276720"/>
            <a:ext cx="304560" cy="304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numCol="1" spcCol="0" anchor="t">
            <a:noAutofit/>
          </a:bodyPr>
          <a:lstStyle/>
          <a:p>
            <a:endParaRPr lang="pt-B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cxnSp>
        <p:nvCxnSpPr>
          <p:cNvPr id="81" name="Conector: Angulado 80"/>
          <p:cNvCxnSpPr/>
          <p:nvPr/>
        </p:nvCxnSpPr>
        <p:spPr>
          <a:xfrm rot="16200000" flipV="1">
            <a:off x="180000" y="2879640"/>
            <a:ext cx="540000" cy="540000"/>
          </a:xfrm>
          <a:prstGeom prst="bentConnector3">
            <a:avLst>
              <a:gd name="adj1" fmla="val 49966"/>
            </a:avLst>
          </a:prstGeom>
          <a:ln w="0">
            <a:solidFill>
              <a:srgbClr val="3465A4"/>
            </a:solidFill>
          </a:ln>
        </p:spPr>
      </p:cxnSp>
      <p:cxnSp>
        <p:nvCxnSpPr>
          <p:cNvPr id="82" name="Conector: Angulado 81"/>
          <p:cNvCxnSpPr/>
          <p:nvPr/>
        </p:nvCxnSpPr>
        <p:spPr>
          <a:xfrm rot="16200000" flipV="1">
            <a:off x="0" y="2879640"/>
            <a:ext cx="540000" cy="540000"/>
          </a:xfrm>
          <a:prstGeom prst="bentConnector3">
            <a:avLst>
              <a:gd name="adj1" fmla="val 49966"/>
            </a:avLst>
          </a:prstGeom>
          <a:ln w="0">
            <a:solidFill>
              <a:srgbClr val="3465A4"/>
            </a:solidFill>
          </a:ln>
        </p:spPr>
      </p:cxnSp>
      <p:sp>
        <p:nvSpPr>
          <p:cNvPr id="83" name="CaixaDeTexto 82"/>
          <p:cNvSpPr txBox="1"/>
          <p:nvPr/>
        </p:nvSpPr>
        <p:spPr>
          <a:xfrm>
            <a:off x="1440000" y="360000"/>
            <a:ext cx="10080000" cy="360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spAutoFit/>
          </a:bodyPr>
          <a:lstStyle/>
          <a:p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…………………………………..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50B15EF1-2122-7BF5-E0F8-18556D3EA9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3381" y="-9360"/>
            <a:ext cx="891298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 rot="16200000">
            <a:off x="-2985840" y="2986200"/>
            <a:ext cx="6857640" cy="885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pt-BR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REQUISITOS</a:t>
            </a:r>
            <a:endParaRPr lang="pt-B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cxnSp>
        <p:nvCxnSpPr>
          <p:cNvPr id="99" name="Conector reto 6"/>
          <p:cNvCxnSpPr/>
          <p:nvPr/>
        </p:nvCxnSpPr>
        <p:spPr>
          <a:xfrm>
            <a:off x="876600" y="0"/>
            <a:ext cx="360" cy="6858360"/>
          </a:xfrm>
          <a:prstGeom prst="straightConnector1">
            <a:avLst/>
          </a:prstGeom>
          <a:ln>
            <a:solidFill>
              <a:srgbClr val="00B050"/>
            </a:solidFill>
          </a:ln>
        </p:spPr>
      </p:cxnSp>
      <p:sp>
        <p:nvSpPr>
          <p:cNvPr id="100" name="PlaceHolder 2"/>
          <p:cNvSpPr>
            <a:spLocks noGrp="1"/>
          </p:cNvSpPr>
          <p:nvPr>
            <p:ph/>
          </p:nvPr>
        </p:nvSpPr>
        <p:spPr>
          <a:xfrm>
            <a:off x="1474200" y="1336680"/>
            <a:ext cx="10058040" cy="3760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HTML</a:t>
            </a: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Básico de JavaScritpt (ES2015), veremos na prática. </a:t>
            </a: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</a:pPr>
            <a:endParaRPr lang="pt-B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</a:pPr>
            <a:endParaRPr lang="pt-B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u="none" strike="noStrike">
                <a:solidFill>
                  <a:schemeClr val="dk1"/>
                </a:solidFill>
                <a:effectLst/>
                <a:uFillTx/>
                <a:latin typeface="Wingdings"/>
              </a:rPr>
              <a:t></a:t>
            </a:r>
            <a:r>
              <a:rPr lang="pt-B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 Exige-se dedicação e persistência. </a:t>
            </a: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(Não se aprende do dia pra noite, mas é tranquilo levar)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 rot="16200000">
            <a:off x="-2985840" y="2986200"/>
            <a:ext cx="6857640" cy="885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pt-BR" sz="4400" b="0" u="none" strike="noStrike" dirty="0">
                <a:solidFill>
                  <a:schemeClr val="dk1"/>
                </a:solidFill>
                <a:effectLst/>
                <a:uFillTx/>
                <a:latin typeface="Calibri Light"/>
              </a:rPr>
              <a:t>Sintaxe do CSS</a:t>
            </a:r>
            <a:endParaRPr lang="pt-BR" sz="4400" b="0" u="none" strike="noStrike" dirty="0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cxnSp>
        <p:nvCxnSpPr>
          <p:cNvPr id="85" name="Conector reto 3"/>
          <p:cNvCxnSpPr/>
          <p:nvPr/>
        </p:nvCxnSpPr>
        <p:spPr>
          <a:xfrm>
            <a:off x="876600" y="0"/>
            <a:ext cx="360" cy="6858360"/>
          </a:xfrm>
          <a:prstGeom prst="straightConnector1">
            <a:avLst/>
          </a:prstGeom>
          <a:ln>
            <a:solidFill>
              <a:srgbClr val="00B050"/>
            </a:solidFill>
          </a:ln>
        </p:spPr>
      </p:cxnSp>
      <p:sp>
        <p:nvSpPr>
          <p:cNvPr id="86" name="AutoShape 4" descr=", gerada com IA"/>
          <p:cNvSpPr/>
          <p:nvPr/>
        </p:nvSpPr>
        <p:spPr>
          <a:xfrm>
            <a:off x="5943600" y="3276720"/>
            <a:ext cx="304560" cy="304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numCol="1" spcCol="0" anchor="t">
            <a:noAutofit/>
          </a:bodyPr>
          <a:lstStyle/>
          <a:p>
            <a:endParaRPr lang="pt-B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cxnSp>
        <p:nvCxnSpPr>
          <p:cNvPr id="87" name="Conector: Angulado 86"/>
          <p:cNvCxnSpPr/>
          <p:nvPr/>
        </p:nvCxnSpPr>
        <p:spPr>
          <a:xfrm rot="16200000" flipV="1">
            <a:off x="180000" y="2879640"/>
            <a:ext cx="540000" cy="540000"/>
          </a:xfrm>
          <a:prstGeom prst="bentConnector3">
            <a:avLst>
              <a:gd name="adj1" fmla="val 49966"/>
            </a:avLst>
          </a:prstGeom>
          <a:ln w="0">
            <a:solidFill>
              <a:srgbClr val="3465A4"/>
            </a:solidFill>
          </a:ln>
        </p:spPr>
      </p:cxnSp>
      <p:cxnSp>
        <p:nvCxnSpPr>
          <p:cNvPr id="88" name="Conector: Angulado 87"/>
          <p:cNvCxnSpPr/>
          <p:nvPr/>
        </p:nvCxnSpPr>
        <p:spPr>
          <a:xfrm rot="16200000" flipV="1">
            <a:off x="0" y="2879640"/>
            <a:ext cx="540000" cy="540000"/>
          </a:xfrm>
          <a:prstGeom prst="bentConnector3">
            <a:avLst>
              <a:gd name="adj1" fmla="val 49966"/>
            </a:avLst>
          </a:prstGeom>
          <a:ln w="0">
            <a:solidFill>
              <a:srgbClr val="3465A4"/>
            </a:solidFill>
          </a:ln>
        </p:spPr>
      </p:cxnSp>
      <p:sp>
        <p:nvSpPr>
          <p:cNvPr id="3" name="AutoShape 2" descr="Infográfico de Sintaxe JavaScript em Resumo">
            <a:extLst>
              <a:ext uri="{FF2B5EF4-FFF2-40B4-BE49-F238E27FC236}">
                <a16:creationId xmlns:a16="http://schemas.microsoft.com/office/drawing/2014/main" id="{02E12CD3-0F92-ED04-6038-3C3C5AC6C80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739B2125-6F97-1289-32D9-4BB60E7BE7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6831" y="0"/>
            <a:ext cx="7504334" cy="6858000"/>
          </a:xfrm>
          <a:prstGeom prst="rect">
            <a:avLst/>
          </a:prstGeom>
        </p:spPr>
      </p:pic>
      <p:sp>
        <p:nvSpPr>
          <p:cNvPr id="6" name="AutoShape 4" descr="CSS em Resumo: Guia Visual Completo">
            <a:extLst>
              <a:ext uri="{FF2B5EF4-FFF2-40B4-BE49-F238E27FC236}">
                <a16:creationId xmlns:a16="http://schemas.microsoft.com/office/drawing/2014/main" id="{BEAE7BF6-BA2E-51E5-ED47-2778E79A291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CSS em Resumo: Guia Visual Completo">
            <a:extLst>
              <a:ext uri="{FF2B5EF4-FFF2-40B4-BE49-F238E27FC236}">
                <a16:creationId xmlns:a16="http://schemas.microsoft.com/office/drawing/2014/main" id="{8CBE79A0-D22C-3DB3-979B-47F91430544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400800" y="3733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CSS em Resumo: Guia Visual Completo">
            <a:extLst>
              <a:ext uri="{FF2B5EF4-FFF2-40B4-BE49-F238E27FC236}">
                <a16:creationId xmlns:a16="http://schemas.microsoft.com/office/drawing/2014/main" id="{7813BAAD-0F72-6B3F-A53C-47ACA980388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553200" y="38862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28878C69-7379-8634-913E-75F60288CE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5833" y="-15360"/>
            <a:ext cx="7504334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689597-31EC-7D25-C8EE-3F45C825A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>
            <a:extLst>
              <a:ext uri="{FF2B5EF4-FFF2-40B4-BE49-F238E27FC236}">
                <a16:creationId xmlns:a16="http://schemas.microsoft.com/office/drawing/2014/main" id="{74958EF4-AD2F-8909-ED09-9F7F2B934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985840" y="2986200"/>
            <a:ext cx="6857640" cy="885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pt-BR" sz="4400" b="0" u="none" strike="noStrike" dirty="0">
                <a:solidFill>
                  <a:schemeClr val="dk1"/>
                </a:solidFill>
                <a:effectLst/>
                <a:uFillTx/>
                <a:latin typeface="Calibri Light"/>
              </a:rPr>
              <a:t>Sintaxe JScript</a:t>
            </a:r>
            <a:endParaRPr lang="pt-BR" sz="4400" b="0" u="none" strike="noStrike" dirty="0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cxnSp>
        <p:nvCxnSpPr>
          <p:cNvPr id="99" name="Conector reto 6">
            <a:extLst>
              <a:ext uri="{FF2B5EF4-FFF2-40B4-BE49-F238E27FC236}">
                <a16:creationId xmlns:a16="http://schemas.microsoft.com/office/drawing/2014/main" id="{42982CA2-747E-615F-8E7A-5B48D3EC5E59}"/>
              </a:ext>
            </a:extLst>
          </p:cNvPr>
          <p:cNvCxnSpPr/>
          <p:nvPr/>
        </p:nvCxnSpPr>
        <p:spPr>
          <a:xfrm>
            <a:off x="876600" y="0"/>
            <a:ext cx="360" cy="6858360"/>
          </a:xfrm>
          <a:prstGeom prst="straightConnector1">
            <a:avLst/>
          </a:prstGeom>
          <a:ln>
            <a:solidFill>
              <a:srgbClr val="00B050"/>
            </a:solidFill>
          </a:ln>
        </p:spPr>
      </p:cxnSp>
      <p:sp>
        <p:nvSpPr>
          <p:cNvPr id="5" name="CaixaDeTexto 4">
            <a:extLst>
              <a:ext uri="{FF2B5EF4-FFF2-40B4-BE49-F238E27FC236}">
                <a16:creationId xmlns:a16="http://schemas.microsoft.com/office/drawing/2014/main" id="{70767F9B-C7B8-94B9-4166-1CADD4187737}"/>
              </a:ext>
            </a:extLst>
          </p:cNvPr>
          <p:cNvSpPr txBox="1"/>
          <p:nvPr/>
        </p:nvSpPr>
        <p:spPr>
          <a:xfrm>
            <a:off x="1753380" y="1029176"/>
            <a:ext cx="10042379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pt-BR" sz="4000" b="1" dirty="0"/>
              <a:t>1. Declaração de Variáveis</a:t>
            </a:r>
          </a:p>
          <a:p>
            <a:pPr>
              <a:buNone/>
            </a:pPr>
            <a:r>
              <a:rPr lang="pt-BR" sz="4000" dirty="0"/>
              <a:t>No </a:t>
            </a:r>
            <a:r>
              <a:rPr lang="pt-BR" sz="4000" dirty="0" err="1"/>
              <a:t>JavaScript</a:t>
            </a:r>
            <a:r>
              <a:rPr lang="pt-BR" sz="4000" dirty="0"/>
              <a:t> moderno, utilize </a:t>
            </a:r>
            <a:r>
              <a:rPr lang="pt-BR" sz="4000" dirty="0" err="1">
                <a:latin typeface="Courier New" panose="02070309020205020404" pitchFamily="49" charset="0"/>
              </a:rPr>
              <a:t>const</a:t>
            </a:r>
            <a:r>
              <a:rPr lang="pt-BR" sz="4000" dirty="0"/>
              <a:t> ou </a:t>
            </a:r>
            <a:r>
              <a:rPr lang="pt-BR" sz="4000" dirty="0" err="1">
                <a:latin typeface="Courier New" panose="02070309020205020404" pitchFamily="49" charset="0"/>
              </a:rPr>
              <a:t>let</a:t>
            </a:r>
            <a:r>
              <a:rPr lang="pt-BR" sz="4000" dirty="0"/>
              <a:t> (evite o uso de </a:t>
            </a:r>
            <a:r>
              <a:rPr lang="pt-BR" sz="4000" dirty="0">
                <a:latin typeface="Courier New" panose="02070309020205020404" pitchFamily="49" charset="0"/>
              </a:rPr>
              <a:t>var</a:t>
            </a:r>
            <a:r>
              <a:rPr lang="pt-BR" sz="4000" dirty="0"/>
              <a:t> antigo):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sz="4000" b="1" dirty="0" err="1">
                <a:latin typeface="Courier New" panose="02070309020205020404" pitchFamily="49" charset="0"/>
              </a:rPr>
              <a:t>const</a:t>
            </a:r>
            <a:r>
              <a:rPr lang="pt-BR" sz="4000" dirty="0"/>
              <a:t>: Para valores que </a:t>
            </a:r>
            <a:r>
              <a:rPr lang="pt-BR" sz="4000" b="1" dirty="0"/>
              <a:t>não</a:t>
            </a:r>
            <a:r>
              <a:rPr lang="pt-BR" sz="4000" dirty="0"/>
              <a:t> mudam.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sz="4000" b="1" dirty="0" err="1">
                <a:latin typeface="Courier New" panose="02070309020205020404" pitchFamily="49" charset="0"/>
              </a:rPr>
              <a:t>let</a:t>
            </a:r>
            <a:r>
              <a:rPr lang="pt-BR" sz="4000" dirty="0"/>
              <a:t>: Para variáveis cujo valor será reatribuído.</a:t>
            </a:r>
          </a:p>
        </p:txBody>
      </p:sp>
    </p:spTree>
    <p:extLst>
      <p:ext uri="{BB962C8B-B14F-4D97-AF65-F5344CB8AC3E}">
        <p14:creationId xmlns:p14="http://schemas.microsoft.com/office/powerpoint/2010/main" val="39233061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013A2-92FB-7BED-E336-D734FD143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>
            <a:extLst>
              <a:ext uri="{FF2B5EF4-FFF2-40B4-BE49-F238E27FC236}">
                <a16:creationId xmlns:a16="http://schemas.microsoft.com/office/drawing/2014/main" id="{2D68D284-3DA8-8F42-B220-DB89D6D2B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985840" y="2986200"/>
            <a:ext cx="6857640" cy="885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pt-BR" sz="4400" b="0" u="none" strike="noStrike" dirty="0">
                <a:solidFill>
                  <a:schemeClr val="dk1"/>
                </a:solidFill>
                <a:effectLst/>
                <a:uFillTx/>
                <a:latin typeface="Calibri Light"/>
              </a:rPr>
              <a:t>Sintaxe JScript</a:t>
            </a:r>
            <a:endParaRPr lang="pt-BR" sz="4400" b="0" u="none" strike="noStrike" dirty="0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cxnSp>
        <p:nvCxnSpPr>
          <p:cNvPr id="99" name="Conector reto 6">
            <a:extLst>
              <a:ext uri="{FF2B5EF4-FFF2-40B4-BE49-F238E27FC236}">
                <a16:creationId xmlns:a16="http://schemas.microsoft.com/office/drawing/2014/main" id="{986B29B1-5630-8A5A-6AB8-2B9A0A31D4FC}"/>
              </a:ext>
            </a:extLst>
          </p:cNvPr>
          <p:cNvCxnSpPr/>
          <p:nvPr/>
        </p:nvCxnSpPr>
        <p:spPr>
          <a:xfrm>
            <a:off x="876600" y="0"/>
            <a:ext cx="360" cy="6858360"/>
          </a:xfrm>
          <a:prstGeom prst="straightConnector1">
            <a:avLst/>
          </a:prstGeom>
          <a:ln>
            <a:solidFill>
              <a:srgbClr val="00B050"/>
            </a:solidFill>
          </a:ln>
        </p:spPr>
      </p:cxnSp>
      <p:sp>
        <p:nvSpPr>
          <p:cNvPr id="5" name="CaixaDeTexto 4">
            <a:extLst>
              <a:ext uri="{FF2B5EF4-FFF2-40B4-BE49-F238E27FC236}">
                <a16:creationId xmlns:a16="http://schemas.microsoft.com/office/drawing/2014/main" id="{868D3DB8-1737-89B6-2604-C7519EFA5A60}"/>
              </a:ext>
            </a:extLst>
          </p:cNvPr>
          <p:cNvSpPr txBox="1"/>
          <p:nvPr/>
        </p:nvSpPr>
        <p:spPr>
          <a:xfrm>
            <a:off x="1402860" y="404336"/>
            <a:ext cx="10042379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pt-BR" sz="2800" b="1" dirty="0"/>
              <a:t>1. Declaração de Variáveis</a:t>
            </a:r>
          </a:p>
          <a:p>
            <a:pPr>
              <a:buNone/>
            </a:pPr>
            <a:r>
              <a:rPr lang="pt-BR" sz="2800" dirty="0"/>
              <a:t>No </a:t>
            </a:r>
            <a:r>
              <a:rPr lang="pt-BR" sz="2800" dirty="0" err="1"/>
              <a:t>JavaScript</a:t>
            </a:r>
            <a:r>
              <a:rPr lang="pt-BR" sz="2800" dirty="0"/>
              <a:t> moderno, utilize </a:t>
            </a:r>
            <a:r>
              <a:rPr lang="pt-BR" sz="2800" dirty="0" err="1">
                <a:latin typeface="Courier New" panose="02070309020205020404" pitchFamily="49" charset="0"/>
              </a:rPr>
              <a:t>const</a:t>
            </a:r>
            <a:r>
              <a:rPr lang="pt-BR" sz="2800" dirty="0"/>
              <a:t> ou </a:t>
            </a:r>
            <a:r>
              <a:rPr lang="pt-BR" sz="2800" dirty="0" err="1">
                <a:latin typeface="Courier New" panose="02070309020205020404" pitchFamily="49" charset="0"/>
              </a:rPr>
              <a:t>let</a:t>
            </a:r>
            <a:r>
              <a:rPr lang="pt-BR" sz="2800" dirty="0"/>
              <a:t> (evite o uso de </a:t>
            </a:r>
            <a:r>
              <a:rPr lang="pt-BR" sz="2800" dirty="0">
                <a:latin typeface="Courier New" panose="02070309020205020404" pitchFamily="49" charset="0"/>
              </a:rPr>
              <a:t>var</a:t>
            </a:r>
            <a:r>
              <a:rPr lang="pt-BR" sz="2800" dirty="0"/>
              <a:t> antigo):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sz="2800" b="1" dirty="0" err="1">
                <a:latin typeface="Courier New" panose="02070309020205020404" pitchFamily="49" charset="0"/>
              </a:rPr>
              <a:t>const</a:t>
            </a:r>
            <a:r>
              <a:rPr lang="pt-BR" sz="2800" dirty="0"/>
              <a:t>: Para valores que </a:t>
            </a:r>
            <a:r>
              <a:rPr lang="pt-BR" sz="2800" b="1" dirty="0"/>
              <a:t>não</a:t>
            </a:r>
            <a:r>
              <a:rPr lang="pt-BR" sz="2800" dirty="0"/>
              <a:t> mudam.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sz="2800" b="1" dirty="0" err="1">
                <a:latin typeface="Courier New" panose="02070309020205020404" pitchFamily="49" charset="0"/>
              </a:rPr>
              <a:t>let</a:t>
            </a:r>
            <a:r>
              <a:rPr lang="pt-BR" sz="2800" dirty="0"/>
              <a:t>: Para variáveis cujo valor será reatribuído.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FC064C1-6B9F-1036-E37D-C63CFE0ACC9B}"/>
              </a:ext>
            </a:extLst>
          </p:cNvPr>
          <p:cNvSpPr txBox="1"/>
          <p:nvPr/>
        </p:nvSpPr>
        <p:spPr>
          <a:xfrm>
            <a:off x="2674620" y="3745231"/>
            <a:ext cx="61417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dirty="0" err="1"/>
              <a:t>const</a:t>
            </a:r>
            <a:r>
              <a:rPr lang="pt-BR" b="1" dirty="0"/>
              <a:t> nome = "Maria";  // Texto (</a:t>
            </a:r>
            <a:r>
              <a:rPr lang="pt-BR" b="1" dirty="0" err="1"/>
              <a:t>String</a:t>
            </a:r>
            <a:r>
              <a:rPr lang="pt-BR" b="1" dirty="0"/>
              <a:t>)</a:t>
            </a:r>
          </a:p>
          <a:p>
            <a:r>
              <a:rPr lang="pt-BR" b="1" dirty="0" err="1"/>
              <a:t>let</a:t>
            </a:r>
            <a:r>
              <a:rPr lang="pt-BR" b="1" dirty="0"/>
              <a:t> idade = 25;        // Número (</a:t>
            </a:r>
            <a:r>
              <a:rPr lang="pt-BR" b="1" dirty="0" err="1"/>
              <a:t>Number</a:t>
            </a:r>
            <a:r>
              <a:rPr lang="pt-BR" b="1" dirty="0"/>
              <a:t>)</a:t>
            </a:r>
          </a:p>
          <a:p>
            <a:r>
              <a:rPr lang="pt-BR" b="1" dirty="0" err="1"/>
              <a:t>let</a:t>
            </a:r>
            <a:r>
              <a:rPr lang="pt-BR" b="1" dirty="0"/>
              <a:t> ativo = </a:t>
            </a:r>
            <a:r>
              <a:rPr lang="pt-BR" b="1" dirty="0" err="1"/>
              <a:t>true</a:t>
            </a:r>
            <a:r>
              <a:rPr lang="pt-BR" b="1" dirty="0"/>
              <a:t>;      // Booleano (</a:t>
            </a:r>
            <a:r>
              <a:rPr lang="pt-BR" b="1" dirty="0" err="1"/>
              <a:t>Boolean</a:t>
            </a:r>
            <a:r>
              <a:rPr lang="pt-BR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7402525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523B15-BCB7-A2A7-B939-E393F4BE08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>
            <a:extLst>
              <a:ext uri="{FF2B5EF4-FFF2-40B4-BE49-F238E27FC236}">
                <a16:creationId xmlns:a16="http://schemas.microsoft.com/office/drawing/2014/main" id="{F9D32966-443D-C3D6-1FBC-E695B3B2DC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985840" y="2986200"/>
            <a:ext cx="6857640" cy="885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pt-BR" sz="4400" b="0" u="none" strike="noStrike" dirty="0">
                <a:solidFill>
                  <a:schemeClr val="dk1"/>
                </a:solidFill>
                <a:effectLst/>
                <a:uFillTx/>
                <a:latin typeface="Calibri Light"/>
              </a:rPr>
              <a:t>Sintaxe JScript</a:t>
            </a:r>
            <a:endParaRPr lang="pt-BR" sz="4400" b="0" u="none" strike="noStrike" dirty="0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cxnSp>
        <p:nvCxnSpPr>
          <p:cNvPr id="99" name="Conector reto 6">
            <a:extLst>
              <a:ext uri="{FF2B5EF4-FFF2-40B4-BE49-F238E27FC236}">
                <a16:creationId xmlns:a16="http://schemas.microsoft.com/office/drawing/2014/main" id="{C555E6D1-B8AA-EE18-0C8C-DA3E797F2473}"/>
              </a:ext>
            </a:extLst>
          </p:cNvPr>
          <p:cNvCxnSpPr/>
          <p:nvPr/>
        </p:nvCxnSpPr>
        <p:spPr>
          <a:xfrm>
            <a:off x="876600" y="0"/>
            <a:ext cx="360" cy="6858360"/>
          </a:xfrm>
          <a:prstGeom prst="straightConnector1">
            <a:avLst/>
          </a:prstGeom>
          <a:ln>
            <a:solidFill>
              <a:srgbClr val="00B050"/>
            </a:solidFill>
          </a:ln>
        </p:spPr>
      </p:cxnSp>
      <p:pic>
        <p:nvPicPr>
          <p:cNvPr id="4" name="Imagem 3">
            <a:extLst>
              <a:ext uri="{FF2B5EF4-FFF2-40B4-BE49-F238E27FC236}">
                <a16:creationId xmlns:a16="http://schemas.microsoft.com/office/drawing/2014/main" id="{DBA99455-3F36-50CF-314D-9C9C76A43A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181" y="487679"/>
            <a:ext cx="10573979" cy="5712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908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 rot="16200000">
            <a:off x="-2985840" y="2986200"/>
            <a:ext cx="6857640" cy="885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pt-BR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O que é o react?</a:t>
            </a:r>
            <a:endParaRPr lang="pt-B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cxnSp>
        <p:nvCxnSpPr>
          <p:cNvPr id="91" name="Conector reto 1"/>
          <p:cNvCxnSpPr/>
          <p:nvPr/>
        </p:nvCxnSpPr>
        <p:spPr>
          <a:xfrm>
            <a:off x="876600" y="0"/>
            <a:ext cx="360" cy="6858360"/>
          </a:xfrm>
          <a:prstGeom prst="straightConnector1">
            <a:avLst/>
          </a:prstGeom>
          <a:ln>
            <a:solidFill>
              <a:srgbClr val="00B050"/>
            </a:solidFill>
          </a:ln>
        </p:spPr>
      </p:cxnSp>
      <p:sp>
        <p:nvSpPr>
          <p:cNvPr id="92" name="AutoShape 1" descr=", gerada com IA"/>
          <p:cNvSpPr/>
          <p:nvPr/>
        </p:nvSpPr>
        <p:spPr>
          <a:xfrm>
            <a:off x="5943600" y="3276720"/>
            <a:ext cx="304560" cy="304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numCol="1" spcCol="0" anchor="t">
            <a:noAutofit/>
          </a:bodyPr>
          <a:lstStyle/>
          <a:p>
            <a:endParaRPr lang="pt-B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93" name="Imagem 1"/>
          <p:cNvPicPr/>
          <p:nvPr/>
        </p:nvPicPr>
        <p:blipFill>
          <a:blip r:embed="rId3"/>
          <a:stretch/>
        </p:blipFill>
        <p:spPr>
          <a:xfrm>
            <a:off x="1762920" y="26640"/>
            <a:ext cx="9471600" cy="685764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 rot="16200000">
            <a:off x="-2985840" y="2986200"/>
            <a:ext cx="6857640" cy="885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pt-BR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O que é o react?</a:t>
            </a:r>
            <a:endParaRPr lang="pt-B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/>
          </p:nvPr>
        </p:nvSpPr>
        <p:spPr>
          <a:xfrm>
            <a:off x="1376280" y="618840"/>
            <a:ext cx="10265400" cy="691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algn="ctr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O React é um dos </a:t>
            </a:r>
            <a:r>
              <a:rPr lang="pt-BR" sz="2800" b="0" i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frameworks </a:t>
            </a:r>
            <a:r>
              <a:rPr lang="pt-B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mais populares do JavaScript</a:t>
            </a:r>
          </a:p>
        </p:txBody>
      </p:sp>
      <p:cxnSp>
        <p:nvCxnSpPr>
          <p:cNvPr id="96" name="Conector reto 6"/>
          <p:cNvCxnSpPr/>
          <p:nvPr/>
        </p:nvCxnSpPr>
        <p:spPr>
          <a:xfrm>
            <a:off x="876600" y="0"/>
            <a:ext cx="360" cy="6858360"/>
          </a:xfrm>
          <a:prstGeom prst="straightConnector1">
            <a:avLst/>
          </a:prstGeom>
          <a:ln>
            <a:solidFill>
              <a:srgbClr val="00B050"/>
            </a:solidFill>
          </a:ln>
        </p:spPr>
      </p:cxnSp>
      <p:sp>
        <p:nvSpPr>
          <p:cNvPr id="97" name="CaixaDeTexto 7"/>
          <p:cNvSpPr/>
          <p:nvPr/>
        </p:nvSpPr>
        <p:spPr>
          <a:xfrm>
            <a:off x="1263240" y="1734480"/>
            <a:ext cx="10190160" cy="4800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pt-BR" sz="3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É uma biblioteca JScritpt criada pelo Facebook em 2013  para criação de interfaces de usuário de forma fácil. </a:t>
            </a:r>
            <a:endParaRPr lang="pt-BR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pt-BR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pt-BR" sz="3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Seu objetivo era revolver desafios de manutenção e escalabilidade das interfaces complexas do facebook, como por exemplo o feed. </a:t>
            </a:r>
            <a:endParaRPr lang="pt-BR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pt-BR" sz="3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 </a:t>
            </a:r>
            <a:endParaRPr lang="pt-BR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pt-B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 </a:t>
            </a:r>
            <a:endParaRPr lang="pt-B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 rot="16200000">
            <a:off x="-2985840" y="2986200"/>
            <a:ext cx="6857640" cy="885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pt-BR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Instalação do React</a:t>
            </a:r>
            <a:endParaRPr lang="pt-B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cxnSp>
        <p:nvCxnSpPr>
          <p:cNvPr id="102" name="Conector reto 6"/>
          <p:cNvCxnSpPr/>
          <p:nvPr/>
        </p:nvCxnSpPr>
        <p:spPr>
          <a:xfrm>
            <a:off x="876600" y="0"/>
            <a:ext cx="360" cy="6858360"/>
          </a:xfrm>
          <a:prstGeom prst="straightConnector1">
            <a:avLst/>
          </a:prstGeom>
          <a:ln>
            <a:solidFill>
              <a:srgbClr val="00B050"/>
            </a:solidFill>
          </a:ln>
        </p:spPr>
      </p:cxnSp>
      <p:pic>
        <p:nvPicPr>
          <p:cNvPr id="103" name="Imagem 9"/>
          <p:cNvPicPr/>
          <p:nvPr/>
        </p:nvPicPr>
        <p:blipFill>
          <a:blip r:embed="rId2"/>
          <a:stretch/>
        </p:blipFill>
        <p:spPr>
          <a:xfrm>
            <a:off x="1753560" y="662760"/>
            <a:ext cx="9449280" cy="553212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 rot="16200000">
            <a:off x="-2985840" y="2986200"/>
            <a:ext cx="6857640" cy="885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pt-BR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Instalação do React</a:t>
            </a:r>
            <a:endParaRPr lang="pt-B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cxnSp>
        <p:nvCxnSpPr>
          <p:cNvPr id="105" name="Conector reto 6"/>
          <p:cNvCxnSpPr/>
          <p:nvPr/>
        </p:nvCxnSpPr>
        <p:spPr>
          <a:xfrm>
            <a:off x="876600" y="0"/>
            <a:ext cx="360" cy="6858360"/>
          </a:xfrm>
          <a:prstGeom prst="straightConnector1">
            <a:avLst/>
          </a:prstGeom>
          <a:ln>
            <a:solidFill>
              <a:srgbClr val="00B050"/>
            </a:solidFill>
          </a:ln>
        </p:spPr>
      </p:cxnSp>
      <p:pic>
        <p:nvPicPr>
          <p:cNvPr id="106" name="Imagem 9"/>
          <p:cNvPicPr/>
          <p:nvPr/>
        </p:nvPicPr>
        <p:blipFill>
          <a:blip r:embed="rId2"/>
          <a:stretch/>
        </p:blipFill>
        <p:spPr>
          <a:xfrm>
            <a:off x="1753560" y="662760"/>
            <a:ext cx="9449280" cy="553212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>
              <a:buNone/>
            </a:pPr>
            <a:endParaRPr lang="pt-BR" sz="44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pt-B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9591</TotalTime>
  <Words>1649</Words>
  <Application>Microsoft Office PowerPoint</Application>
  <PresentationFormat>Widescreen</PresentationFormat>
  <Paragraphs>113</Paragraphs>
  <Slides>14</Slides>
  <Notes>6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22" baseType="lpstr">
      <vt:lpstr>Arial</vt:lpstr>
      <vt:lpstr>Calibri</vt:lpstr>
      <vt:lpstr>Calibri Light</vt:lpstr>
      <vt:lpstr>Courier New</vt:lpstr>
      <vt:lpstr>Symbol</vt:lpstr>
      <vt:lpstr>Times New Roman</vt:lpstr>
      <vt:lpstr>Wingdings</vt:lpstr>
      <vt:lpstr>Tema do Office</vt:lpstr>
      <vt:lpstr>React Native – Aula 02</vt:lpstr>
      <vt:lpstr>Acessando o react Native (Documentação) </vt:lpstr>
      <vt:lpstr>Acessando o react Native (Documentação) </vt:lpstr>
      <vt:lpstr>Baixando e rodando acessórios</vt:lpstr>
      <vt:lpstr>REQUISITOS</vt:lpstr>
      <vt:lpstr>Sintaxe do CSS</vt:lpstr>
      <vt:lpstr>Sintaxe JScript</vt:lpstr>
      <vt:lpstr>Sintaxe JScript</vt:lpstr>
      <vt:lpstr>Sintaxe JScript</vt:lpstr>
      <vt:lpstr>O que é o react?</vt:lpstr>
      <vt:lpstr>O que é o react?</vt:lpstr>
      <vt:lpstr>Instalação do React</vt:lpstr>
      <vt:lpstr>Instalação do React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Andre Aparecido da Silva</dc:creator>
  <dc:description/>
  <cp:lastModifiedBy>Andre Aparecido da Silva</cp:lastModifiedBy>
  <cp:revision>9</cp:revision>
  <dcterms:created xsi:type="dcterms:W3CDTF">2026-09-19T23:16:43Z</dcterms:created>
  <dcterms:modified xsi:type="dcterms:W3CDTF">2026-09-28T14:13:47Z</dcterms:modified>
  <dc:language>pt-BR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2</vt:i4>
  </property>
  <property fmtid="{D5CDD505-2E9C-101B-9397-08002B2CF9AE}" pid="3" name="PresentationFormat">
    <vt:lpwstr>Widescreen</vt:lpwstr>
  </property>
  <property fmtid="{D5CDD505-2E9C-101B-9397-08002B2CF9AE}" pid="4" name="Slides">
    <vt:i4>7</vt:i4>
  </property>
</Properties>
</file>