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368" r:id="rId6"/>
    <p:sldId id="369" r:id="rId7"/>
    <p:sldId id="367" r:id="rId8"/>
    <p:sldId id="311" r:id="rId9"/>
    <p:sldId id="357" r:id="rId10"/>
    <p:sldId id="359" r:id="rId11"/>
    <p:sldId id="360" r:id="rId12"/>
    <p:sldId id="356" r:id="rId13"/>
    <p:sldId id="257" r:id="rId14"/>
    <p:sldId id="271" r:id="rId15"/>
    <p:sldId id="355" r:id="rId16"/>
    <p:sldId id="312" r:id="rId17"/>
    <p:sldId id="313" r:id="rId18"/>
    <p:sldId id="353" r:id="rId19"/>
    <p:sldId id="314" r:id="rId20"/>
    <p:sldId id="315" r:id="rId21"/>
    <p:sldId id="316" r:id="rId22"/>
    <p:sldId id="317" r:id="rId23"/>
    <p:sldId id="318" r:id="rId24"/>
    <p:sldId id="319" r:id="rId25"/>
    <p:sldId id="361" r:id="rId26"/>
    <p:sldId id="362" r:id="rId27"/>
    <p:sldId id="320" r:id="rId28"/>
    <p:sldId id="354" r:id="rId29"/>
    <p:sldId id="321" r:id="rId30"/>
    <p:sldId id="322" r:id="rId31"/>
    <p:sldId id="323" r:id="rId32"/>
    <p:sldId id="363" r:id="rId33"/>
    <p:sldId id="324" r:id="rId34"/>
    <p:sldId id="325" r:id="rId35"/>
    <p:sldId id="326" r:id="rId36"/>
    <p:sldId id="327" r:id="rId37"/>
    <p:sldId id="328" r:id="rId38"/>
    <p:sldId id="364" r:id="rId39"/>
    <p:sldId id="329" r:id="rId40"/>
    <p:sldId id="330" r:id="rId41"/>
    <p:sldId id="365" r:id="rId42"/>
    <p:sldId id="331" r:id="rId43"/>
    <p:sldId id="366" r:id="rId44"/>
    <p:sldId id="332" r:id="rId45"/>
    <p:sldId id="333" r:id="rId46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9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FB5478-3270-AA37-25B1-882DC747FC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671FB4C-9FF8-37F8-9D3B-2E3980CC65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51E532E-9426-7BE4-EF21-AA4967ED31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46F5D-AA2E-487B-B468-8451EFDA8540}" type="datetimeFigureOut">
              <a:rPr lang="pt-BR" smtClean="0"/>
              <a:t>05/10/2026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F4CFDA8-299D-2612-133D-7A138026C3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5B5F7FE-1C3C-3F81-1F1A-9752A44B4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13815-B2D3-41D4-8495-400F516E0C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6749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B43AEF-E3BB-4B28-3D6C-20B71E84B8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2E4E52C-50A9-6F46-F952-B15BF8BE5F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25666D9-41F0-84CB-E8FC-8721F634A4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46F5D-AA2E-487B-B468-8451EFDA8540}" type="datetimeFigureOut">
              <a:rPr lang="pt-BR" smtClean="0"/>
              <a:t>05/10/2026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6290C27-B8D2-FB8B-456A-6BC6C32CB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3963DE1-B6E8-DB4D-CDB6-409DD9C09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13815-B2D3-41D4-8495-400F516E0C7A}" type="slidenum">
              <a:rPr lang="pt-BR" smtClean="0"/>
              <a:t>‹nº›</a:t>
            </a:fld>
            <a:endParaRPr lang="pt-BR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A517D884-29B7-E593-EA2E-F76D7410008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18193" y="80682"/>
            <a:ext cx="1207333" cy="1201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3995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468EEA-DAD2-CDAE-DA71-90EAC3CB3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9A400BE-8E9E-BE8D-0E3E-8345CE9ADE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EDA37E6-5E70-F1CF-7D04-10FEB5CF53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46F5D-AA2E-487B-B468-8451EFDA8540}" type="datetimeFigureOut">
              <a:rPr lang="pt-BR" smtClean="0"/>
              <a:t>05/10/2026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0D6CD09-3493-26AA-A79D-715D259304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96A4C4F-D91F-1846-ECAB-A4DE59F83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13815-B2D3-41D4-8495-400F516E0C7A}" type="slidenum">
              <a:rPr lang="pt-BR" smtClean="0"/>
              <a:t>‹nº›</a:t>
            </a:fld>
            <a:endParaRPr lang="pt-BR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DB16C395-747D-6676-C7C7-ADF6CEDD11E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18193" y="80682"/>
            <a:ext cx="1207333" cy="1201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076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DBE2EA-D219-30D3-2FD2-6FF336D51F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DA9A622-003C-2B5D-E88D-4B6224FD0E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04C3CA0-3550-785E-C56C-6505152372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D17A12F-8B15-C9BF-49B3-E22AC5A08E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46F5D-AA2E-487B-B468-8451EFDA8540}" type="datetimeFigureOut">
              <a:rPr lang="pt-BR" smtClean="0"/>
              <a:t>05/10/2026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265A582-CBC0-8A44-0476-DA58958F6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01D99E0-047C-5EC6-E55E-E9CE379B43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13815-B2D3-41D4-8495-400F516E0C7A}" type="slidenum">
              <a:rPr lang="pt-BR" smtClean="0"/>
              <a:t>‹nº›</a:t>
            </a:fld>
            <a:endParaRPr lang="pt-BR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6400B39E-410F-4D65-AD0E-38480BAFE51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18193" y="80682"/>
            <a:ext cx="1207333" cy="1201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8459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9D7250-C999-D24E-2A6F-8D06C7AD93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45C846A-D052-7367-678A-4AE2751969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C583274-7AD3-CD82-1490-5C524F2AD1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6FBE7814-B3EB-C0BE-CF28-E00F04F38C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7E8DDACA-0126-C602-B652-7C93AF01D9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E32D35C-61EA-B4DB-F9EF-85A9211AC8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46F5D-AA2E-487B-B468-8451EFDA8540}" type="datetimeFigureOut">
              <a:rPr lang="pt-BR" smtClean="0"/>
              <a:t>05/10/2026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42CB1E2F-CE8C-FDC0-AAF0-A75E81F0A1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932217FE-99A8-58A1-53B2-F500A89D0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13815-B2D3-41D4-8495-400F516E0C7A}" type="slidenum">
              <a:rPr lang="pt-BR" smtClean="0"/>
              <a:t>‹nº›</a:t>
            </a:fld>
            <a:endParaRPr lang="pt-BR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E16D753F-7BF8-F6AA-8787-2ACE0FDC9AE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18193" y="80682"/>
            <a:ext cx="1207333" cy="1201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2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4BE131-D6F8-3073-6A18-9405C4C908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5B9C3280-8870-F1CA-53EE-5D907CEEB3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46F5D-AA2E-487B-B468-8451EFDA8540}" type="datetimeFigureOut">
              <a:rPr lang="pt-BR" smtClean="0"/>
              <a:t>05/10/2026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839A7E60-9485-889D-DB5C-ADEE73E96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35AFF0B5-B812-A2D3-2483-8A90767999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13815-B2D3-41D4-8495-400F516E0C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47339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28146C29-4186-ACA7-5D03-DF54CB7669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46F5D-AA2E-487B-B468-8451EFDA8540}" type="datetimeFigureOut">
              <a:rPr lang="pt-BR" smtClean="0"/>
              <a:t>05/10/2026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CFE78039-1643-564B-54CE-A0D385E45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3C55AB6-FA81-94F4-CD6E-14BB46A7F7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13815-B2D3-41D4-8495-400F516E0C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431472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22B2CD-B46D-2535-2623-97AF8A5D8D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5937E3F-AC95-F107-0ED6-F892123504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3FC8103-C148-11C4-18CC-E4A5B26B7F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DDC3505-6820-AC7F-0C00-1B89C6FAB0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46F5D-AA2E-487B-B468-8451EFDA8540}" type="datetimeFigureOut">
              <a:rPr lang="pt-BR" smtClean="0"/>
              <a:t>05/10/2026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95BBD82-D957-5953-A762-D419F7FFC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6B459F9-E687-5516-EFB2-3930DDDD8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13815-B2D3-41D4-8495-400F516E0C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61955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AE0461-9301-1394-2F96-26770E742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EA02597C-910D-504C-F70D-277BDC8907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F6D90C4-AF93-85F2-8BF3-EFA8147DD0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EF6A68F-546E-D025-BC18-5F85B6D22F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46F5D-AA2E-487B-B468-8451EFDA8540}" type="datetimeFigureOut">
              <a:rPr lang="pt-BR" smtClean="0"/>
              <a:t>05/10/2026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E4D0DE1-4BEB-5271-A6E5-46F47278A9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1F1119C-2177-3B51-43A2-9F013F721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13815-B2D3-41D4-8495-400F516E0C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75099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12AEC8-43D4-04E1-6EC3-560DF1E265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FDCA6C9-1406-F027-25E6-93957E0B73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29CAC53-791F-A3DC-3444-BEA1D136A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46F5D-AA2E-487B-B468-8451EFDA8540}" type="datetimeFigureOut">
              <a:rPr lang="pt-BR" smtClean="0"/>
              <a:t>05/10/2026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146AA2C-E325-C13E-1DDA-FC7A68193E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C35D5A7-FB3F-517E-51BB-8D9C38CA1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13815-B2D3-41D4-8495-400F516E0C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02785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6A974D9-28AD-D66D-A87B-7A588CFAAE1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358EB4C-F472-792D-F3F9-22E1371D3E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FBD232E-2ED3-2079-7676-378BF52A2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46F5D-AA2E-487B-B468-8451EFDA8540}" type="datetimeFigureOut">
              <a:rPr lang="pt-BR" smtClean="0"/>
              <a:t>05/10/2026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53AA542-3975-A382-AE62-444FDED04A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17DA31F-33B5-EE90-0683-29EEA7F9C4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13815-B2D3-41D4-8495-400F516E0C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54221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EF4A03FD-BCEB-8E5E-B05B-67231878B4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69CC5C5-D6EF-8197-0D2E-16CA750247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CD94173-3B84-C241-B4C4-30B5E15F7F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446F5D-AA2E-487B-B468-8451EFDA8540}" type="datetimeFigureOut">
              <a:rPr lang="pt-BR" smtClean="0"/>
              <a:t>05/10/2026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6C9CB90-6B19-43F0-8EE0-CABE98509B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3F7DD9C-57EE-D423-4CC9-5D8CD65418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213815-B2D3-41D4-8495-400F516E0C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18919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reactnative.dev/docs/set-up-your-environment" TargetMode="External"/><Relationship Id="rId2" Type="http://schemas.openxmlformats.org/officeDocument/2006/relationships/hyperlink" Target="https://reactnative.dev/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reactnative.dev/docs/set-up-your-environment" TargetMode="External"/><Relationship Id="rId2" Type="http://schemas.openxmlformats.org/officeDocument/2006/relationships/hyperlink" Target="https://reactnative.dev/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reactnative.dev/docs/set-up-your-environment" TargetMode="External"/><Relationship Id="rId2" Type="http://schemas.openxmlformats.org/officeDocument/2006/relationships/hyperlink" Target="https://reactnative.dev/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oxnar.com.br/aulas/html" TargetMode="Externa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2A823298-AFA3-6510-6AA5-611B4D77CF0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181100" y="173002"/>
            <a:ext cx="9829800" cy="757425"/>
          </a:xfrm>
        </p:spPr>
        <p:txBody>
          <a:bodyPr anchor="ctr">
            <a:normAutofit/>
          </a:bodyPr>
          <a:lstStyle/>
          <a:p>
            <a:r>
              <a:rPr lang="pt-BR" altLang="pt-BR" sz="4400" dirty="0"/>
              <a:t>Acesse o Google e busque </a:t>
            </a:r>
            <a:r>
              <a:rPr lang="pt-BR" altLang="pt-BR" sz="4400" dirty="0" err="1"/>
              <a:t>react</a:t>
            </a:r>
            <a:r>
              <a:rPr lang="pt-BR" altLang="pt-BR" sz="4400" dirty="0"/>
              <a:t> </a:t>
            </a:r>
            <a:r>
              <a:rPr lang="pt-BR" altLang="pt-BR" sz="4400" dirty="0" err="1"/>
              <a:t>Native</a:t>
            </a:r>
            <a:endParaRPr lang="pt-BR" altLang="pt-BR" sz="4400" dirty="0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AFDAF8B6-2864-19DF-E512-1049E1AFB2C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510118" y="5927573"/>
            <a:ext cx="6400800" cy="775448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pt-BR" altLang="pt-BR" sz="1000" dirty="0"/>
              <a:t>Acesse o site principal </a:t>
            </a:r>
            <a:r>
              <a:rPr lang="pt-BR" altLang="pt-BR" sz="1000" dirty="0">
                <a:hlinkClick r:id="rId2"/>
              </a:rPr>
              <a:t>https://reactnative.dev</a:t>
            </a:r>
            <a:r>
              <a:rPr lang="pt-BR" altLang="pt-BR" sz="1000" dirty="0"/>
              <a:t> </a:t>
            </a:r>
          </a:p>
          <a:p>
            <a:pPr>
              <a:lnSpc>
                <a:spcPct val="80000"/>
              </a:lnSpc>
            </a:pPr>
            <a:r>
              <a:rPr lang="pt-BR" altLang="pt-BR" sz="1000" dirty="0"/>
              <a:t>A instalação esta neste link: </a:t>
            </a:r>
            <a:r>
              <a:rPr lang="en-US" sz="1000" dirty="0">
                <a:hlinkClick r:id="rId3"/>
              </a:rPr>
              <a:t>Set Up Your Environment · React Native</a:t>
            </a:r>
            <a:endParaRPr lang="en-US" sz="1000" dirty="0"/>
          </a:p>
          <a:p>
            <a:pPr>
              <a:lnSpc>
                <a:spcPct val="80000"/>
              </a:lnSpc>
            </a:pPr>
            <a:r>
              <a:rPr lang="pt-BR" altLang="pt-BR" sz="1000" dirty="0">
                <a:hlinkClick r:id="rId3"/>
              </a:rPr>
              <a:t>https://reactnative.dev/docs/set-up-your-environment</a:t>
            </a:r>
            <a:r>
              <a:rPr lang="pt-BR" altLang="pt-BR" sz="1000" dirty="0"/>
              <a:t>  </a:t>
            </a:r>
          </a:p>
          <a:p>
            <a:pPr>
              <a:lnSpc>
                <a:spcPct val="80000"/>
              </a:lnSpc>
            </a:pPr>
            <a:endParaRPr lang="pt-BR" altLang="pt-BR" sz="1000" dirty="0"/>
          </a:p>
        </p:txBody>
      </p:sp>
      <p:sp>
        <p:nvSpPr>
          <p:cNvPr id="4" name="AutoShape 4" descr="Emblema do Colégio Estadual do Paraná">
            <a:extLst>
              <a:ext uri="{FF2B5EF4-FFF2-40B4-BE49-F238E27FC236}">
                <a16:creationId xmlns:a16="http://schemas.microsoft.com/office/drawing/2014/main" id="{444CA166-89CE-CB16-AFC7-7A4C30699A5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5" name="AutoShape 6" descr="Emblema do Colégio Estadual do Paraná">
            <a:extLst>
              <a:ext uri="{FF2B5EF4-FFF2-40B4-BE49-F238E27FC236}">
                <a16:creationId xmlns:a16="http://schemas.microsoft.com/office/drawing/2014/main" id="{128D4D37-66E1-1393-D7D6-71037731078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0616A31B-D463-CC42-A9D1-2500B833E7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18193" y="80682"/>
            <a:ext cx="1207333" cy="1201271"/>
          </a:xfrm>
          <a:prstGeom prst="rect">
            <a:avLst/>
          </a:prstGeom>
        </p:spPr>
      </p:pic>
      <p:sp>
        <p:nvSpPr>
          <p:cNvPr id="8" name="Rectangle 2">
            <a:extLst>
              <a:ext uri="{FF2B5EF4-FFF2-40B4-BE49-F238E27FC236}">
                <a16:creationId xmlns:a16="http://schemas.microsoft.com/office/drawing/2014/main" id="{0B3417C6-330D-2D05-4AA7-DB5D11AF0DD3}"/>
              </a:ext>
            </a:extLst>
          </p:cNvPr>
          <p:cNvSpPr txBox="1">
            <a:spLocks noChangeArrowheads="1"/>
          </p:cNvSpPr>
          <p:nvPr/>
        </p:nvSpPr>
        <p:spPr>
          <a:xfrm rot="16200000">
            <a:off x="-3060441" y="3060441"/>
            <a:ext cx="6858000" cy="737118"/>
          </a:xfrm>
          <a:prstGeom prst="rect">
            <a:avLst/>
          </a:prstGeom>
          <a:solidFill>
            <a:srgbClr val="C00000"/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altLang="pt-BR" sz="4400" dirty="0">
                <a:solidFill>
                  <a:schemeClr val="bg1"/>
                </a:solidFill>
              </a:rPr>
              <a:t>Aulas do </a:t>
            </a:r>
            <a:r>
              <a:rPr lang="pt-BR" altLang="pt-BR" sz="4400" dirty="0" err="1">
                <a:solidFill>
                  <a:schemeClr val="bg1"/>
                </a:solidFill>
              </a:rPr>
              <a:t>React</a:t>
            </a:r>
            <a:r>
              <a:rPr lang="pt-BR" altLang="pt-BR" sz="4400" dirty="0">
                <a:solidFill>
                  <a:schemeClr val="bg1"/>
                </a:solidFill>
              </a:rPr>
              <a:t> </a:t>
            </a:r>
            <a:r>
              <a:rPr lang="pt-BR" altLang="pt-BR" sz="4400" dirty="0" err="1">
                <a:solidFill>
                  <a:schemeClr val="bg1"/>
                </a:solidFill>
              </a:rPr>
              <a:t>Native</a:t>
            </a:r>
            <a:endParaRPr lang="pt-BR" altLang="pt-BR" sz="4400" dirty="0">
              <a:solidFill>
                <a:schemeClr val="bg1"/>
              </a:solidFill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6FD3D46B-8054-CEB6-AA5D-C00D000DDC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99247" y="1054816"/>
            <a:ext cx="6400800" cy="4748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7511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627D8D-5FE3-4C60-6070-8ADE1170E7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F29E44A5-F6DA-6944-845A-1B50EA30389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181100" y="173002"/>
            <a:ext cx="9829800" cy="757425"/>
          </a:xfrm>
        </p:spPr>
        <p:txBody>
          <a:bodyPr anchor="ctr">
            <a:normAutofit/>
          </a:bodyPr>
          <a:lstStyle/>
          <a:p>
            <a:r>
              <a:rPr lang="pt-BR" altLang="pt-BR" sz="4400" dirty="0"/>
              <a:t>Traduza se ficar mais fácil pra você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318B9870-FA1A-672D-78F2-1C87DD881447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510118" y="5927573"/>
            <a:ext cx="6400800" cy="775448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pt-BR" altLang="pt-BR" sz="1000" dirty="0"/>
              <a:t>Acesse o site principal </a:t>
            </a:r>
            <a:r>
              <a:rPr lang="pt-BR" altLang="pt-BR" sz="1000" dirty="0">
                <a:hlinkClick r:id="rId2"/>
              </a:rPr>
              <a:t>https://reactnative.dev</a:t>
            </a:r>
            <a:r>
              <a:rPr lang="pt-BR" altLang="pt-BR" sz="1000" dirty="0"/>
              <a:t> </a:t>
            </a:r>
          </a:p>
          <a:p>
            <a:pPr>
              <a:lnSpc>
                <a:spcPct val="80000"/>
              </a:lnSpc>
            </a:pPr>
            <a:r>
              <a:rPr lang="pt-BR" altLang="pt-BR" sz="1000" dirty="0"/>
              <a:t>A instalação esta neste link: </a:t>
            </a:r>
            <a:r>
              <a:rPr lang="en-US" sz="1000" dirty="0">
                <a:hlinkClick r:id="rId3"/>
              </a:rPr>
              <a:t>Set Up Your Environment · React Native</a:t>
            </a:r>
            <a:endParaRPr lang="en-US" sz="1000" dirty="0"/>
          </a:p>
          <a:p>
            <a:pPr>
              <a:lnSpc>
                <a:spcPct val="80000"/>
              </a:lnSpc>
            </a:pPr>
            <a:r>
              <a:rPr lang="pt-BR" altLang="pt-BR" sz="1000" dirty="0">
                <a:hlinkClick r:id="rId3"/>
              </a:rPr>
              <a:t>https://reactnative.dev/docs/set-up-your-environment</a:t>
            </a:r>
            <a:r>
              <a:rPr lang="pt-BR" altLang="pt-BR" sz="1000" dirty="0"/>
              <a:t>  </a:t>
            </a:r>
          </a:p>
          <a:p>
            <a:pPr>
              <a:lnSpc>
                <a:spcPct val="80000"/>
              </a:lnSpc>
            </a:pPr>
            <a:endParaRPr lang="pt-BR" altLang="pt-BR" sz="1000" dirty="0"/>
          </a:p>
        </p:txBody>
      </p:sp>
      <p:sp>
        <p:nvSpPr>
          <p:cNvPr id="4" name="AutoShape 4" descr="Emblema do Colégio Estadual do Paraná">
            <a:extLst>
              <a:ext uri="{FF2B5EF4-FFF2-40B4-BE49-F238E27FC236}">
                <a16:creationId xmlns:a16="http://schemas.microsoft.com/office/drawing/2014/main" id="{051EF163-41DC-CEB9-DF4F-B91ACB42EAF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5" name="AutoShape 6" descr="Emblema do Colégio Estadual do Paraná">
            <a:extLst>
              <a:ext uri="{FF2B5EF4-FFF2-40B4-BE49-F238E27FC236}">
                <a16:creationId xmlns:a16="http://schemas.microsoft.com/office/drawing/2014/main" id="{4A30C923-E5CE-B540-94F7-7907284F25E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EFF4A5B1-1665-1421-E040-2A0E34E19A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18193" y="80682"/>
            <a:ext cx="1207333" cy="1201271"/>
          </a:xfrm>
          <a:prstGeom prst="rect">
            <a:avLst/>
          </a:prstGeom>
        </p:spPr>
      </p:pic>
      <p:sp>
        <p:nvSpPr>
          <p:cNvPr id="8" name="Rectangle 2">
            <a:extLst>
              <a:ext uri="{FF2B5EF4-FFF2-40B4-BE49-F238E27FC236}">
                <a16:creationId xmlns:a16="http://schemas.microsoft.com/office/drawing/2014/main" id="{F7756EFF-1DF8-1C04-95A2-BCE84FB71644}"/>
              </a:ext>
            </a:extLst>
          </p:cNvPr>
          <p:cNvSpPr txBox="1">
            <a:spLocks noChangeArrowheads="1"/>
          </p:cNvSpPr>
          <p:nvPr/>
        </p:nvSpPr>
        <p:spPr>
          <a:xfrm rot="16200000">
            <a:off x="-3060441" y="3060441"/>
            <a:ext cx="6858000" cy="737118"/>
          </a:xfrm>
          <a:prstGeom prst="rect">
            <a:avLst/>
          </a:prstGeom>
          <a:solidFill>
            <a:srgbClr val="C00000"/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altLang="pt-BR" sz="4400" dirty="0">
                <a:solidFill>
                  <a:schemeClr val="bg1"/>
                </a:solidFill>
              </a:rPr>
              <a:t>A documentação do </a:t>
            </a:r>
            <a:r>
              <a:rPr lang="pt-BR" altLang="pt-BR" sz="4400" dirty="0" err="1">
                <a:solidFill>
                  <a:schemeClr val="bg1"/>
                </a:solidFill>
              </a:rPr>
              <a:t>react</a:t>
            </a:r>
            <a:endParaRPr lang="pt-BR" altLang="pt-BR" sz="4400" dirty="0">
              <a:solidFill>
                <a:schemeClr val="bg1"/>
              </a:solidFill>
            </a:endParaRP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1AC5D386-DA93-E3A2-F637-8DFB461223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77034" y="1374273"/>
            <a:ext cx="9752873" cy="5310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3891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E37E23-0A2D-29D0-3AFB-59A88BA74C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F3D4E653-ED82-2C63-3769-7D0D3AAED76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181100" y="173002"/>
            <a:ext cx="9829800" cy="757425"/>
          </a:xfrm>
        </p:spPr>
        <p:txBody>
          <a:bodyPr anchor="ctr">
            <a:normAutofit/>
          </a:bodyPr>
          <a:lstStyle/>
          <a:p>
            <a:r>
              <a:rPr lang="pt-BR" altLang="pt-BR" sz="4400" dirty="0"/>
              <a:t>Traduza se ficar mais fácil pra você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3AB11819-DAA1-AE67-6191-1A7AABE904E7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510118" y="5927573"/>
            <a:ext cx="6400800" cy="775448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pt-BR" altLang="pt-BR" sz="1000" dirty="0"/>
              <a:t>Acesse o site principal </a:t>
            </a:r>
            <a:r>
              <a:rPr lang="pt-BR" altLang="pt-BR" sz="1000" dirty="0">
                <a:hlinkClick r:id="rId2"/>
              </a:rPr>
              <a:t>https://reactnative.dev</a:t>
            </a:r>
            <a:r>
              <a:rPr lang="pt-BR" altLang="pt-BR" sz="1000" dirty="0"/>
              <a:t> </a:t>
            </a:r>
          </a:p>
          <a:p>
            <a:pPr>
              <a:lnSpc>
                <a:spcPct val="80000"/>
              </a:lnSpc>
            </a:pPr>
            <a:r>
              <a:rPr lang="pt-BR" altLang="pt-BR" sz="1000" dirty="0"/>
              <a:t>A instalação esta neste link: </a:t>
            </a:r>
            <a:r>
              <a:rPr lang="en-US" sz="1000" dirty="0">
                <a:hlinkClick r:id="rId3"/>
              </a:rPr>
              <a:t>Set Up Your Environment · React Native</a:t>
            </a:r>
            <a:endParaRPr lang="en-US" sz="1000" dirty="0"/>
          </a:p>
          <a:p>
            <a:pPr>
              <a:lnSpc>
                <a:spcPct val="80000"/>
              </a:lnSpc>
            </a:pPr>
            <a:r>
              <a:rPr lang="pt-BR" altLang="pt-BR" sz="1000" dirty="0">
                <a:hlinkClick r:id="rId3"/>
              </a:rPr>
              <a:t>https://reactnative.dev/docs/set-up-your-environment</a:t>
            </a:r>
            <a:r>
              <a:rPr lang="pt-BR" altLang="pt-BR" sz="1000" dirty="0"/>
              <a:t>  </a:t>
            </a:r>
          </a:p>
          <a:p>
            <a:pPr>
              <a:lnSpc>
                <a:spcPct val="80000"/>
              </a:lnSpc>
            </a:pPr>
            <a:endParaRPr lang="pt-BR" altLang="pt-BR" sz="1000" dirty="0"/>
          </a:p>
        </p:txBody>
      </p:sp>
      <p:sp>
        <p:nvSpPr>
          <p:cNvPr id="4" name="AutoShape 4" descr="Emblema do Colégio Estadual do Paraná">
            <a:extLst>
              <a:ext uri="{FF2B5EF4-FFF2-40B4-BE49-F238E27FC236}">
                <a16:creationId xmlns:a16="http://schemas.microsoft.com/office/drawing/2014/main" id="{0EDCD286-5CEB-68EC-6066-1477A4DFEB4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5" name="AutoShape 6" descr="Emblema do Colégio Estadual do Paraná">
            <a:extLst>
              <a:ext uri="{FF2B5EF4-FFF2-40B4-BE49-F238E27FC236}">
                <a16:creationId xmlns:a16="http://schemas.microsoft.com/office/drawing/2014/main" id="{D98AE5AE-9B3D-3255-AB3D-214A9DB5290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AB1BD1DC-6511-EE54-9B1A-05CE0DE925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18193" y="80682"/>
            <a:ext cx="1207333" cy="1201271"/>
          </a:xfrm>
          <a:prstGeom prst="rect">
            <a:avLst/>
          </a:prstGeom>
        </p:spPr>
      </p:pic>
      <p:sp>
        <p:nvSpPr>
          <p:cNvPr id="8" name="Rectangle 2">
            <a:extLst>
              <a:ext uri="{FF2B5EF4-FFF2-40B4-BE49-F238E27FC236}">
                <a16:creationId xmlns:a16="http://schemas.microsoft.com/office/drawing/2014/main" id="{D3473828-29AF-9CBD-C2BD-94BAF2D08E10}"/>
              </a:ext>
            </a:extLst>
          </p:cNvPr>
          <p:cNvSpPr txBox="1">
            <a:spLocks noChangeArrowheads="1"/>
          </p:cNvSpPr>
          <p:nvPr/>
        </p:nvSpPr>
        <p:spPr>
          <a:xfrm rot="16200000">
            <a:off x="-3060441" y="3060441"/>
            <a:ext cx="6858000" cy="737118"/>
          </a:xfrm>
          <a:prstGeom prst="rect">
            <a:avLst/>
          </a:prstGeom>
          <a:solidFill>
            <a:srgbClr val="C00000"/>
          </a:solidFill>
        </p:spPr>
        <p:txBody>
          <a:bodyPr vert="horz" lIns="91440" tIns="45720" rIns="91440" bIns="45720" rtlCol="0" anchor="b">
            <a:normAutofit fontScale="9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altLang="pt-BR" sz="4400" dirty="0">
                <a:solidFill>
                  <a:schemeClr val="bg1"/>
                </a:solidFill>
              </a:rPr>
              <a:t>Vamos instalar as dependências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FECB919B-0D89-B10C-8148-8023238D9C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5532" y="1143077"/>
            <a:ext cx="9985736" cy="5274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1891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3E58CF-D213-0513-E541-293E0E17ED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D95159CA-10D4-CFFB-0932-DCE57FAEAE0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147047" y="2121460"/>
            <a:ext cx="7772400" cy="1470025"/>
          </a:xfrm>
        </p:spPr>
        <p:txBody>
          <a:bodyPr anchor="ctr">
            <a:normAutofit fontScale="90000"/>
          </a:bodyPr>
          <a:lstStyle/>
          <a:p>
            <a:r>
              <a:rPr lang="pt-BR" altLang="pt-BR" sz="4400" dirty="0"/>
              <a:t>Já instalamos o </a:t>
            </a:r>
            <a:r>
              <a:rPr lang="pt-BR" altLang="pt-BR" sz="4400" dirty="0" err="1"/>
              <a:t>React</a:t>
            </a:r>
            <a:r>
              <a:rPr lang="pt-BR" altLang="pt-BR" sz="4400" dirty="0"/>
              <a:t> </a:t>
            </a:r>
            <a:r>
              <a:rPr lang="pt-BR" altLang="pt-BR" sz="4400" dirty="0" err="1"/>
              <a:t>Native</a:t>
            </a:r>
            <a:r>
              <a:rPr lang="pt-BR" altLang="pt-BR" sz="4400" dirty="0"/>
              <a:t>, veremos rapidamente o </a:t>
            </a:r>
            <a:r>
              <a:rPr lang="pt-BR" altLang="pt-BR" sz="4400" dirty="0" err="1"/>
              <a:t>JScrit</a:t>
            </a:r>
            <a:r>
              <a:rPr lang="pt-BR" altLang="pt-BR" sz="4400" dirty="0"/>
              <a:t> para chegar ao Primeiro App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F013483A-8512-B5D7-3422-03FBBC441A3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4052047" y="5553635"/>
            <a:ext cx="6400800" cy="457200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pt-BR" altLang="pt-BR" sz="1000" dirty="0"/>
              <a:t>Prof. André Aparecido da Silva</a:t>
            </a:r>
          </a:p>
          <a:p>
            <a:pPr>
              <a:lnSpc>
                <a:spcPct val="80000"/>
              </a:lnSpc>
            </a:pPr>
            <a:r>
              <a:rPr lang="pt-BR" altLang="pt-BR" sz="1000" dirty="0"/>
              <a:t> </a:t>
            </a:r>
            <a:r>
              <a:rPr lang="pt-BR" altLang="pt-BR" sz="1000" dirty="0">
                <a:hlinkClick r:id="rId2"/>
              </a:rPr>
              <a:t>https://www.oxnar.com.br/aulas/html</a:t>
            </a:r>
            <a:r>
              <a:rPr lang="pt-BR" altLang="pt-BR" sz="1000" dirty="0"/>
              <a:t> </a:t>
            </a:r>
          </a:p>
        </p:txBody>
      </p:sp>
      <p:sp>
        <p:nvSpPr>
          <p:cNvPr id="4" name="AutoShape 4" descr="Emblema do Colégio Estadual do Paraná">
            <a:extLst>
              <a:ext uri="{FF2B5EF4-FFF2-40B4-BE49-F238E27FC236}">
                <a16:creationId xmlns:a16="http://schemas.microsoft.com/office/drawing/2014/main" id="{E3EF4B9C-C362-5C5E-F6F3-856955EEFD3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5" name="AutoShape 6" descr="Emblema do Colégio Estadual do Paraná">
            <a:extLst>
              <a:ext uri="{FF2B5EF4-FFF2-40B4-BE49-F238E27FC236}">
                <a16:creationId xmlns:a16="http://schemas.microsoft.com/office/drawing/2014/main" id="{15D5EF73-D0EC-9C1D-EDCF-7A9CAE6F1D4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71834897-9E9B-3FA0-5942-5BA10D7847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18193" y="80682"/>
            <a:ext cx="1207333" cy="1201271"/>
          </a:xfrm>
          <a:prstGeom prst="rect">
            <a:avLst/>
          </a:prstGeom>
        </p:spPr>
      </p:pic>
      <p:sp>
        <p:nvSpPr>
          <p:cNvPr id="8" name="Rectangle 2">
            <a:extLst>
              <a:ext uri="{FF2B5EF4-FFF2-40B4-BE49-F238E27FC236}">
                <a16:creationId xmlns:a16="http://schemas.microsoft.com/office/drawing/2014/main" id="{7F236B6B-0300-6588-4DCE-DFDB2840F6DB}"/>
              </a:ext>
            </a:extLst>
          </p:cNvPr>
          <p:cNvSpPr txBox="1">
            <a:spLocks noChangeArrowheads="1"/>
          </p:cNvSpPr>
          <p:nvPr/>
        </p:nvSpPr>
        <p:spPr>
          <a:xfrm rot="16200000">
            <a:off x="-3060441" y="3060441"/>
            <a:ext cx="6858000" cy="737118"/>
          </a:xfrm>
          <a:prstGeom prst="rect">
            <a:avLst/>
          </a:prstGeom>
          <a:solidFill>
            <a:srgbClr val="C00000"/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altLang="pt-BR" sz="4400" dirty="0">
                <a:solidFill>
                  <a:schemeClr val="bg1"/>
                </a:solidFill>
              </a:rPr>
              <a:t>Aulas do </a:t>
            </a:r>
            <a:r>
              <a:rPr lang="pt-BR" altLang="pt-BR" sz="4400" dirty="0" err="1">
                <a:solidFill>
                  <a:schemeClr val="bg1"/>
                </a:solidFill>
              </a:rPr>
              <a:t>React</a:t>
            </a:r>
            <a:r>
              <a:rPr lang="pt-BR" altLang="pt-BR" sz="4400" dirty="0">
                <a:solidFill>
                  <a:schemeClr val="bg1"/>
                </a:solidFill>
              </a:rPr>
              <a:t> </a:t>
            </a:r>
            <a:r>
              <a:rPr lang="pt-BR" altLang="pt-BR" sz="4400" dirty="0" err="1">
                <a:solidFill>
                  <a:schemeClr val="bg1"/>
                </a:solidFill>
              </a:rPr>
              <a:t>Native</a:t>
            </a:r>
            <a:endParaRPr lang="pt-BR" altLang="pt-BR" sz="4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44842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68DF2D-55B3-106E-6BD3-DD1C3307F0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D2192159-283A-6CDA-B8D9-5E9C4E9FDB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 rot="16200000">
            <a:off x="-3060441" y="3060441"/>
            <a:ext cx="6858000" cy="737118"/>
          </a:xfrm>
          <a:solidFill>
            <a:srgbClr val="C00000"/>
          </a:solidFill>
        </p:spPr>
        <p:txBody>
          <a:bodyPr>
            <a:noAutofit/>
          </a:bodyPr>
          <a:lstStyle/>
          <a:p>
            <a:pPr algn="ctr"/>
            <a:r>
              <a:rPr lang="pt-BR" sz="2800" dirty="0">
                <a:solidFill>
                  <a:schemeClr val="bg1"/>
                </a:solidFill>
              </a:rPr>
              <a:t>Casos de sucesso com </a:t>
            </a:r>
            <a:r>
              <a:rPr lang="pt-BR" sz="2800" dirty="0" err="1">
                <a:solidFill>
                  <a:schemeClr val="bg1"/>
                </a:solidFill>
              </a:rPr>
              <a:t>React</a:t>
            </a:r>
            <a:r>
              <a:rPr lang="pt-BR" sz="2800" dirty="0">
                <a:solidFill>
                  <a:schemeClr val="bg1"/>
                </a:solidFill>
              </a:rPr>
              <a:t> </a:t>
            </a:r>
            <a:r>
              <a:rPr lang="pt-BR" sz="2800" dirty="0" err="1">
                <a:solidFill>
                  <a:schemeClr val="bg1"/>
                </a:solidFill>
              </a:rPr>
              <a:t>Native</a:t>
            </a:r>
            <a:endParaRPr lang="pt-BR" altLang="pt-BR" sz="2800" dirty="0">
              <a:solidFill>
                <a:schemeClr val="bg1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99DA73D8-F2D7-3AB8-171F-26A841195C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9312" y="71718"/>
            <a:ext cx="10424076" cy="5719482"/>
          </a:xfrm>
          <a:prstGeom prst="rect">
            <a:avLst/>
          </a:prstGeom>
        </p:spPr>
      </p:pic>
      <p:cxnSp>
        <p:nvCxnSpPr>
          <p:cNvPr id="8" name="Conector de Seta Reta 7">
            <a:extLst>
              <a:ext uri="{FF2B5EF4-FFF2-40B4-BE49-F238E27FC236}">
                <a16:creationId xmlns:a16="http://schemas.microsoft.com/office/drawing/2014/main" id="{D9B79240-AD94-7D43-7DD4-70E13449155A}"/>
              </a:ext>
            </a:extLst>
          </p:cNvPr>
          <p:cNvCxnSpPr/>
          <p:nvPr/>
        </p:nvCxnSpPr>
        <p:spPr>
          <a:xfrm flipV="1">
            <a:off x="2366682" y="887506"/>
            <a:ext cx="5952565" cy="59704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6377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640384-FC72-0248-A9DE-AC8305100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2BC61417-1FA7-0FAC-666B-6BA799BC00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 rot="16200000">
            <a:off x="-3060441" y="3060441"/>
            <a:ext cx="6858000" cy="737118"/>
          </a:xfrm>
          <a:solidFill>
            <a:srgbClr val="C00000"/>
          </a:solidFill>
        </p:spPr>
        <p:txBody>
          <a:bodyPr>
            <a:noAutofit/>
          </a:bodyPr>
          <a:lstStyle/>
          <a:p>
            <a:pPr algn="ctr"/>
            <a:r>
              <a:rPr lang="pt-BR" sz="2800" dirty="0">
                <a:solidFill>
                  <a:schemeClr val="bg1"/>
                </a:solidFill>
              </a:rPr>
              <a:t>O </a:t>
            </a:r>
            <a:r>
              <a:rPr lang="pt-BR" sz="2800" dirty="0" err="1">
                <a:solidFill>
                  <a:schemeClr val="bg1"/>
                </a:solidFill>
              </a:rPr>
              <a:t>react</a:t>
            </a:r>
            <a:r>
              <a:rPr lang="pt-BR" sz="2800" dirty="0">
                <a:solidFill>
                  <a:schemeClr val="bg1"/>
                </a:solidFill>
              </a:rPr>
              <a:t> </a:t>
            </a:r>
            <a:r>
              <a:rPr lang="pt-BR" sz="2800" dirty="0" err="1">
                <a:solidFill>
                  <a:schemeClr val="bg1"/>
                </a:solidFill>
              </a:rPr>
              <a:t>Native</a:t>
            </a:r>
            <a:endParaRPr lang="pt-BR" altLang="pt-BR" sz="2800" dirty="0">
              <a:solidFill>
                <a:schemeClr val="bg1"/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B321A41E-C5F0-47BB-5325-3EC6C56C971B}"/>
              </a:ext>
            </a:extLst>
          </p:cNvPr>
          <p:cNvSpPr txBox="1"/>
          <p:nvPr/>
        </p:nvSpPr>
        <p:spPr>
          <a:xfrm>
            <a:off x="1985088" y="1477356"/>
            <a:ext cx="881043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3200" dirty="0"/>
              <a:t>É um framework que permite desenvolver aplicativos para Android e iOS utilizando principalmente </a:t>
            </a:r>
            <a:r>
              <a:rPr lang="pt-BR" sz="3200" dirty="0" err="1"/>
              <a:t>JavaScript</a:t>
            </a:r>
            <a:r>
              <a:rPr lang="pt-BR" sz="3200" dirty="0"/>
              <a:t> e </a:t>
            </a:r>
            <a:r>
              <a:rPr lang="pt-BR" sz="3200" dirty="0" err="1"/>
              <a:t>React</a:t>
            </a:r>
            <a:r>
              <a:rPr lang="pt-BR" sz="3200" dirty="0"/>
              <a:t>. Com ele, é possível criar aplicações com uma única base de código, reduzindo a necessidade de desenvolver separadamente para cada plataforma.</a:t>
            </a:r>
          </a:p>
        </p:txBody>
      </p:sp>
    </p:spTree>
    <p:extLst>
      <p:ext uri="{BB962C8B-B14F-4D97-AF65-F5344CB8AC3E}">
        <p14:creationId xmlns:p14="http://schemas.microsoft.com/office/powerpoint/2010/main" val="20603047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863539-ABF7-72FE-DE17-2E7499245D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F21BB95-7C40-21D2-6BC8-75C5B99518E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 rot="16200000">
            <a:off x="-3060441" y="3060441"/>
            <a:ext cx="6858000" cy="737118"/>
          </a:xfrm>
          <a:solidFill>
            <a:srgbClr val="C00000"/>
          </a:solidFill>
        </p:spPr>
        <p:txBody>
          <a:bodyPr>
            <a:noAutofit/>
          </a:bodyPr>
          <a:lstStyle/>
          <a:p>
            <a:pPr algn="ctr"/>
            <a:r>
              <a:rPr lang="pt-BR" sz="2800" dirty="0">
                <a:solidFill>
                  <a:schemeClr val="bg1"/>
                </a:solidFill>
              </a:rPr>
              <a:t>Roda em diversas plataforma</a:t>
            </a:r>
            <a:endParaRPr lang="pt-BR" altLang="pt-BR" sz="2800" dirty="0">
              <a:solidFill>
                <a:schemeClr val="bg1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40120541-443B-1809-9620-D8CAD51DAA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7827" y="894975"/>
            <a:ext cx="10421804" cy="5372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1380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6FEA70-0604-C2C0-E693-CC10B03169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8EBE616D-DA5E-E489-E474-4759DED6AC0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 rot="16200000">
            <a:off x="-3060441" y="3060441"/>
            <a:ext cx="6858000" cy="737118"/>
          </a:xfrm>
          <a:solidFill>
            <a:srgbClr val="C00000"/>
          </a:solidFill>
        </p:spPr>
        <p:txBody>
          <a:bodyPr>
            <a:noAutofit/>
          </a:bodyPr>
          <a:lstStyle/>
          <a:p>
            <a:pPr algn="ctr"/>
            <a:r>
              <a:rPr lang="pt-BR" sz="2800" dirty="0">
                <a:solidFill>
                  <a:schemeClr val="bg1"/>
                </a:solidFill>
              </a:rPr>
              <a:t>Roda em diversas plataforma</a:t>
            </a:r>
            <a:endParaRPr lang="pt-BR" altLang="pt-BR" sz="2800" dirty="0">
              <a:solidFill>
                <a:schemeClr val="bg1"/>
              </a:solidFill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286A415A-C4A2-AF08-1BB6-87A3E079AA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999" y="849726"/>
            <a:ext cx="10434918" cy="5366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1328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2D8D24-ED86-D0F0-F9B5-3CD48D687E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F4CF2F32-6A99-E5F9-B8E4-A8A02F08F50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 rot="16200000">
            <a:off x="-3060441" y="3060441"/>
            <a:ext cx="6858000" cy="737118"/>
          </a:xfrm>
          <a:solidFill>
            <a:srgbClr val="C00000"/>
          </a:solidFill>
        </p:spPr>
        <p:txBody>
          <a:bodyPr>
            <a:noAutofit/>
          </a:bodyPr>
          <a:lstStyle/>
          <a:p>
            <a:pPr algn="ctr"/>
            <a:r>
              <a:rPr lang="pt-BR" sz="2800" dirty="0">
                <a:solidFill>
                  <a:schemeClr val="bg1"/>
                </a:solidFill>
              </a:rPr>
              <a:t>Voltado a diversas plataformas</a:t>
            </a:r>
            <a:endParaRPr lang="pt-BR" altLang="pt-BR" sz="2800" dirty="0">
              <a:solidFill>
                <a:schemeClr val="bg1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8FACAD29-7418-C192-BF7D-68F659C798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3725" y="618564"/>
            <a:ext cx="10073827" cy="5414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3767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1C6F231D-5410-222E-5B35-3566AC996F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 rot="16200000">
            <a:off x="-3060441" y="3060441"/>
            <a:ext cx="6858000" cy="737118"/>
          </a:xfrm>
          <a:solidFill>
            <a:srgbClr val="C00000"/>
          </a:solidFill>
        </p:spPr>
        <p:txBody>
          <a:bodyPr>
            <a:noAutofit/>
          </a:bodyPr>
          <a:lstStyle/>
          <a:p>
            <a:pPr algn="ctr"/>
            <a:r>
              <a:rPr lang="pt-BR" sz="2800" dirty="0">
                <a:solidFill>
                  <a:schemeClr val="bg1"/>
                </a:solidFill>
              </a:rPr>
              <a:t>O </a:t>
            </a:r>
            <a:r>
              <a:rPr lang="pt-BR" sz="2800" dirty="0" err="1">
                <a:solidFill>
                  <a:schemeClr val="bg1"/>
                </a:solidFill>
              </a:rPr>
              <a:t>JavaScript</a:t>
            </a:r>
            <a:endParaRPr lang="pt-BR" altLang="pt-BR" sz="2800" dirty="0">
              <a:solidFill>
                <a:schemeClr val="bg1"/>
              </a:solidFill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62874E5B-E054-A75A-FB24-1C2ACB5D6E00}"/>
              </a:ext>
            </a:extLst>
          </p:cNvPr>
          <p:cNvSpPr txBox="1"/>
          <p:nvPr/>
        </p:nvSpPr>
        <p:spPr>
          <a:xfrm>
            <a:off x="1184987" y="805553"/>
            <a:ext cx="9601200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4000" dirty="0"/>
              <a:t>Linguagem script popular  Suportada por diversos navegadores web e outras ferramentas  Interage com HTML, adicionando interatividade  Normalmente as páginas HTML são estáticas  Janelas pop-up  Iteração com formulários  Cálculos  Efeitos especiais</a:t>
            </a:r>
          </a:p>
        </p:txBody>
      </p:sp>
    </p:spTree>
    <p:extLst>
      <p:ext uri="{BB962C8B-B14F-4D97-AF65-F5344CB8AC3E}">
        <p14:creationId xmlns:p14="http://schemas.microsoft.com/office/powerpoint/2010/main" val="31555462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AA9561-07EF-B74D-26AB-9CF9BF1CDB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C5710D10-1066-6F99-7DE6-18C2F5EA2C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 rot="16200000">
            <a:off x="-3097761" y="3097764"/>
            <a:ext cx="6858002" cy="662474"/>
          </a:xfrm>
          <a:solidFill>
            <a:srgbClr val="C00000"/>
          </a:solidFill>
        </p:spPr>
        <p:txBody>
          <a:bodyPr>
            <a:normAutofit fontScale="90000"/>
          </a:bodyPr>
          <a:lstStyle/>
          <a:p>
            <a:pPr algn="ctr"/>
            <a:r>
              <a:rPr lang="pt-BR" altLang="pt-BR" dirty="0">
                <a:solidFill>
                  <a:schemeClr val="bg1"/>
                </a:solidFill>
              </a:rPr>
              <a:t>Um código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5E3B10AA-7925-AC7A-5C06-CED7DDC6EB17}"/>
              </a:ext>
            </a:extLst>
          </p:cNvPr>
          <p:cNvSpPr txBox="1"/>
          <p:nvPr/>
        </p:nvSpPr>
        <p:spPr>
          <a:xfrm>
            <a:off x="774442" y="38042"/>
            <a:ext cx="11224726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pt-BR" dirty="0"/>
          </a:p>
          <a:p>
            <a:r>
              <a:rPr lang="pt-BR" dirty="0"/>
              <a:t>&lt;!DOCTYPE </a:t>
            </a:r>
            <a:r>
              <a:rPr lang="pt-BR" dirty="0" err="1"/>
              <a:t>html</a:t>
            </a:r>
            <a:r>
              <a:rPr lang="pt-BR" dirty="0"/>
              <a:t>&gt;</a:t>
            </a:r>
          </a:p>
          <a:p>
            <a:r>
              <a:rPr lang="pt-BR" dirty="0"/>
              <a:t>&lt;</a:t>
            </a:r>
            <a:r>
              <a:rPr lang="pt-BR" dirty="0" err="1"/>
              <a:t>html</a:t>
            </a:r>
            <a:r>
              <a:rPr lang="pt-BR" dirty="0"/>
              <a:t> </a:t>
            </a:r>
            <a:r>
              <a:rPr lang="pt-BR" dirty="0" err="1"/>
              <a:t>lang</a:t>
            </a:r>
            <a:r>
              <a:rPr lang="pt-BR" dirty="0"/>
              <a:t>="</a:t>
            </a:r>
            <a:r>
              <a:rPr lang="pt-BR" dirty="0" err="1"/>
              <a:t>pt</a:t>
            </a:r>
            <a:r>
              <a:rPr lang="pt-BR" dirty="0"/>
              <a:t>-BR"&gt;</a:t>
            </a:r>
          </a:p>
          <a:p>
            <a:r>
              <a:rPr lang="pt-BR" dirty="0"/>
              <a:t>&lt;</a:t>
            </a:r>
            <a:r>
              <a:rPr lang="pt-BR" dirty="0" err="1"/>
              <a:t>head</a:t>
            </a:r>
            <a:r>
              <a:rPr lang="pt-BR" dirty="0"/>
              <a:t>&gt;</a:t>
            </a:r>
          </a:p>
          <a:p>
            <a:r>
              <a:rPr lang="pt-BR" dirty="0"/>
              <a:t>    		&lt;meta </a:t>
            </a:r>
            <a:r>
              <a:rPr lang="pt-BR" dirty="0" err="1"/>
              <a:t>charset</a:t>
            </a:r>
            <a:r>
              <a:rPr lang="pt-BR" dirty="0"/>
              <a:t>="UTF-8"&gt;</a:t>
            </a:r>
          </a:p>
          <a:p>
            <a:r>
              <a:rPr lang="pt-BR" dirty="0"/>
              <a:t>    		&lt;</a:t>
            </a:r>
            <a:r>
              <a:rPr lang="pt-BR" dirty="0" err="1"/>
              <a:t>title</a:t>
            </a:r>
            <a:r>
              <a:rPr lang="pt-BR" dirty="0"/>
              <a:t>&gt;OXNAR - Meu primeiro </a:t>
            </a:r>
            <a:r>
              <a:rPr lang="pt-BR" dirty="0" err="1"/>
              <a:t>JavaScript</a:t>
            </a:r>
            <a:r>
              <a:rPr lang="pt-BR" dirty="0"/>
              <a:t>&lt;/</a:t>
            </a:r>
            <a:r>
              <a:rPr lang="pt-BR" dirty="0" err="1"/>
              <a:t>title</a:t>
            </a:r>
            <a:r>
              <a:rPr lang="pt-BR" dirty="0"/>
              <a:t>&gt;</a:t>
            </a:r>
          </a:p>
          <a:p>
            <a:r>
              <a:rPr lang="pt-BR" dirty="0"/>
              <a:t>&lt;/</a:t>
            </a:r>
            <a:r>
              <a:rPr lang="pt-BR" dirty="0" err="1"/>
              <a:t>head</a:t>
            </a:r>
            <a:r>
              <a:rPr lang="pt-BR" dirty="0"/>
              <a:t>&gt;</a:t>
            </a:r>
          </a:p>
          <a:p>
            <a:r>
              <a:rPr lang="pt-BR" dirty="0"/>
              <a:t>&lt;body&gt;</a:t>
            </a:r>
          </a:p>
          <a:p>
            <a:r>
              <a:rPr lang="pt-BR" dirty="0"/>
              <a:t>    &lt;h1&gt;OXNAR - Meu primeiro programa&lt;/h1&gt;</a:t>
            </a:r>
          </a:p>
          <a:p>
            <a:endParaRPr lang="pt-BR" dirty="0"/>
          </a:p>
          <a:p>
            <a:r>
              <a:rPr lang="pt-BR" dirty="0"/>
              <a:t>    &lt;</a:t>
            </a:r>
            <a:r>
              <a:rPr lang="pt-BR" dirty="0" err="1"/>
              <a:t>label</a:t>
            </a:r>
            <a:r>
              <a:rPr lang="pt-BR" dirty="0"/>
              <a:t> for="nome"&gt;Digite seu nome:&lt;/</a:t>
            </a:r>
            <a:r>
              <a:rPr lang="pt-BR" dirty="0" err="1"/>
              <a:t>label</a:t>
            </a:r>
            <a:r>
              <a:rPr lang="pt-BR" dirty="0"/>
              <a:t>&gt;</a:t>
            </a:r>
          </a:p>
          <a:p>
            <a:r>
              <a:rPr lang="pt-BR" dirty="0"/>
              <a:t>    &lt;input </a:t>
            </a:r>
            <a:r>
              <a:rPr lang="pt-BR" dirty="0" err="1"/>
              <a:t>type</a:t>
            </a:r>
            <a:r>
              <a:rPr lang="pt-BR" dirty="0"/>
              <a:t>="</a:t>
            </a:r>
            <a:r>
              <a:rPr lang="pt-BR" dirty="0" err="1"/>
              <a:t>text</a:t>
            </a:r>
            <a:r>
              <a:rPr lang="pt-BR" dirty="0"/>
              <a:t>" id="nome"&gt;</a:t>
            </a:r>
          </a:p>
          <a:p>
            <a:r>
              <a:rPr lang="pt-BR" dirty="0"/>
              <a:t>    &lt;</a:t>
            </a:r>
            <a:r>
              <a:rPr lang="pt-BR" dirty="0" err="1"/>
              <a:t>button</a:t>
            </a:r>
            <a:r>
              <a:rPr lang="pt-BR" dirty="0"/>
              <a:t> </a:t>
            </a:r>
            <a:r>
              <a:rPr lang="pt-BR" dirty="0" err="1"/>
              <a:t>onclick</a:t>
            </a:r>
            <a:r>
              <a:rPr lang="pt-BR" dirty="0"/>
              <a:t>="saudar()"&gt;Enviar&lt;/</a:t>
            </a:r>
            <a:r>
              <a:rPr lang="pt-BR" dirty="0" err="1"/>
              <a:t>button</a:t>
            </a:r>
            <a:r>
              <a:rPr lang="pt-BR" dirty="0"/>
              <a:t>&gt;</a:t>
            </a:r>
          </a:p>
          <a:p>
            <a:endParaRPr lang="pt-BR" dirty="0"/>
          </a:p>
          <a:p>
            <a:r>
              <a:rPr lang="pt-BR" dirty="0"/>
              <a:t>    &lt;p id="mensagem"&gt;&lt;/p&gt;</a:t>
            </a:r>
          </a:p>
          <a:p>
            <a:endParaRPr lang="pt-BR" dirty="0"/>
          </a:p>
          <a:p>
            <a:r>
              <a:rPr lang="pt-BR" dirty="0"/>
              <a:t>    &lt;script&gt;</a:t>
            </a:r>
          </a:p>
          <a:p>
            <a:r>
              <a:rPr lang="pt-BR" dirty="0"/>
              <a:t>        </a:t>
            </a:r>
            <a:r>
              <a:rPr lang="pt-BR" dirty="0" err="1"/>
              <a:t>function</a:t>
            </a:r>
            <a:r>
              <a:rPr lang="pt-BR" dirty="0"/>
              <a:t> saudar() {</a:t>
            </a:r>
          </a:p>
          <a:p>
            <a:r>
              <a:rPr lang="pt-BR" dirty="0"/>
              <a:t>            </a:t>
            </a:r>
            <a:r>
              <a:rPr lang="pt-BR" dirty="0" err="1"/>
              <a:t>let</a:t>
            </a:r>
            <a:r>
              <a:rPr lang="pt-BR" dirty="0"/>
              <a:t> nome = </a:t>
            </a:r>
            <a:r>
              <a:rPr lang="pt-BR" dirty="0" err="1"/>
              <a:t>document.getElementById</a:t>
            </a:r>
            <a:r>
              <a:rPr lang="pt-BR" dirty="0"/>
              <a:t>("nome").</a:t>
            </a:r>
            <a:r>
              <a:rPr lang="pt-BR" dirty="0" err="1"/>
              <a:t>value</a:t>
            </a:r>
            <a:r>
              <a:rPr lang="pt-BR" dirty="0"/>
              <a:t>;</a:t>
            </a:r>
          </a:p>
          <a:p>
            <a:r>
              <a:rPr lang="pt-BR" dirty="0"/>
              <a:t>            </a:t>
            </a:r>
            <a:r>
              <a:rPr lang="pt-BR" dirty="0" err="1"/>
              <a:t>document.getElementById</a:t>
            </a:r>
            <a:r>
              <a:rPr lang="pt-BR" dirty="0"/>
              <a:t>("mensagem").</a:t>
            </a:r>
            <a:r>
              <a:rPr lang="pt-BR" dirty="0" err="1"/>
              <a:t>textContent</a:t>
            </a:r>
            <a:r>
              <a:rPr lang="pt-BR" dirty="0"/>
              <a:t> = "Olá, " + nome + "! Seja bem-vindo ao </a:t>
            </a:r>
            <a:r>
              <a:rPr lang="pt-BR" dirty="0" err="1"/>
              <a:t>JavaScript</a:t>
            </a:r>
            <a:r>
              <a:rPr lang="pt-BR" dirty="0"/>
              <a:t>!";</a:t>
            </a:r>
          </a:p>
          <a:p>
            <a:r>
              <a:rPr lang="pt-BR" dirty="0"/>
              <a:t>        }</a:t>
            </a:r>
          </a:p>
          <a:p>
            <a:r>
              <a:rPr lang="pt-BR" dirty="0"/>
              <a:t>    &lt;/script&gt;</a:t>
            </a:r>
          </a:p>
          <a:p>
            <a:r>
              <a:rPr lang="pt-BR" dirty="0"/>
              <a:t>&lt;/body&gt;</a:t>
            </a:r>
          </a:p>
          <a:p>
            <a:r>
              <a:rPr lang="pt-BR" dirty="0"/>
              <a:t>&lt;/</a:t>
            </a:r>
            <a:r>
              <a:rPr lang="pt-BR" dirty="0" err="1"/>
              <a:t>html</a:t>
            </a:r>
            <a:r>
              <a:rPr lang="pt-BR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19111773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8C7287-F095-72BE-E23E-D889C9B3C5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EBCB2362-388B-92FD-86FC-56DE9F882D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 rot="16200000">
            <a:off x="-3097761" y="3097764"/>
            <a:ext cx="6858002" cy="662474"/>
          </a:xfrm>
          <a:solidFill>
            <a:srgbClr val="C00000"/>
          </a:solidFill>
        </p:spPr>
        <p:txBody>
          <a:bodyPr>
            <a:normAutofit fontScale="90000"/>
          </a:bodyPr>
          <a:lstStyle/>
          <a:p>
            <a:pPr algn="ctr"/>
            <a:r>
              <a:rPr lang="pt-BR" altLang="pt-BR" dirty="0">
                <a:solidFill>
                  <a:schemeClr val="bg1"/>
                </a:solidFill>
              </a:rPr>
              <a:t>Fica assim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F325D285-3F5A-73F7-CFEC-0744D4FE5657}"/>
              </a:ext>
            </a:extLst>
          </p:cNvPr>
          <p:cNvSpPr txBox="1"/>
          <p:nvPr/>
        </p:nvSpPr>
        <p:spPr>
          <a:xfrm>
            <a:off x="959224" y="315041"/>
            <a:ext cx="10927976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&lt;!DOCTYPE </a:t>
            </a:r>
            <a:r>
              <a:rPr lang="pt-BR" dirty="0" err="1"/>
              <a:t>html</a:t>
            </a:r>
            <a:r>
              <a:rPr lang="pt-BR" dirty="0"/>
              <a:t>&gt;</a:t>
            </a:r>
          </a:p>
          <a:p>
            <a:r>
              <a:rPr lang="pt-BR" dirty="0"/>
              <a:t>&lt;</a:t>
            </a:r>
            <a:r>
              <a:rPr lang="pt-BR" dirty="0" err="1"/>
              <a:t>html</a:t>
            </a:r>
            <a:r>
              <a:rPr lang="pt-BR" dirty="0"/>
              <a:t> </a:t>
            </a:r>
            <a:r>
              <a:rPr lang="pt-BR" dirty="0" err="1"/>
              <a:t>lang</a:t>
            </a:r>
            <a:r>
              <a:rPr lang="pt-BR" dirty="0"/>
              <a:t>="</a:t>
            </a:r>
            <a:r>
              <a:rPr lang="pt-BR" dirty="0" err="1"/>
              <a:t>pt</a:t>
            </a:r>
            <a:r>
              <a:rPr lang="pt-BR" dirty="0"/>
              <a:t>-BR"&gt;</a:t>
            </a:r>
          </a:p>
          <a:p>
            <a:r>
              <a:rPr lang="pt-BR" dirty="0"/>
              <a:t>&lt;</a:t>
            </a:r>
            <a:r>
              <a:rPr lang="pt-BR" dirty="0" err="1"/>
              <a:t>head</a:t>
            </a:r>
            <a:r>
              <a:rPr lang="pt-BR" dirty="0"/>
              <a:t>&gt;</a:t>
            </a:r>
          </a:p>
          <a:p>
            <a:r>
              <a:rPr lang="pt-BR" dirty="0"/>
              <a:t>    		&lt;meta </a:t>
            </a:r>
            <a:r>
              <a:rPr lang="pt-BR" dirty="0" err="1"/>
              <a:t>charset</a:t>
            </a:r>
            <a:r>
              <a:rPr lang="pt-BR" dirty="0"/>
              <a:t>="UTF-8"&gt;</a:t>
            </a:r>
          </a:p>
          <a:p>
            <a:r>
              <a:rPr lang="pt-BR" dirty="0"/>
              <a:t>    		&lt;</a:t>
            </a:r>
            <a:r>
              <a:rPr lang="pt-BR" dirty="0" err="1"/>
              <a:t>title</a:t>
            </a:r>
            <a:r>
              <a:rPr lang="pt-BR" dirty="0"/>
              <a:t>&gt;OXNAR - Meu primeiro </a:t>
            </a:r>
            <a:r>
              <a:rPr lang="pt-BR" dirty="0" err="1"/>
              <a:t>JavaScript</a:t>
            </a:r>
            <a:r>
              <a:rPr lang="pt-BR" dirty="0"/>
              <a:t>&lt;/</a:t>
            </a:r>
            <a:r>
              <a:rPr lang="pt-BR" dirty="0" err="1"/>
              <a:t>title</a:t>
            </a:r>
            <a:r>
              <a:rPr lang="pt-BR" dirty="0"/>
              <a:t>&gt;</a:t>
            </a:r>
          </a:p>
          <a:p>
            <a:r>
              <a:rPr lang="pt-BR" dirty="0"/>
              <a:t>&lt;/</a:t>
            </a:r>
            <a:r>
              <a:rPr lang="pt-BR" dirty="0" err="1"/>
              <a:t>head</a:t>
            </a:r>
            <a:r>
              <a:rPr lang="pt-BR" dirty="0"/>
              <a:t>&gt;</a:t>
            </a:r>
          </a:p>
          <a:p>
            <a:r>
              <a:rPr lang="pt-BR" dirty="0"/>
              <a:t>&lt;body&gt;</a:t>
            </a:r>
          </a:p>
          <a:p>
            <a:r>
              <a:rPr lang="pt-BR" dirty="0"/>
              <a:t>    &lt;h1&gt;Meu primeiro programa&lt;/h1&gt;</a:t>
            </a:r>
          </a:p>
          <a:p>
            <a:endParaRPr lang="pt-BR" dirty="0"/>
          </a:p>
          <a:p>
            <a:r>
              <a:rPr lang="pt-BR" dirty="0"/>
              <a:t>    &lt;</a:t>
            </a:r>
            <a:r>
              <a:rPr lang="pt-BR" dirty="0" err="1"/>
              <a:t>label</a:t>
            </a:r>
            <a:r>
              <a:rPr lang="pt-BR" dirty="0"/>
              <a:t> for="nome"&gt;Digite seu nome:&lt;/</a:t>
            </a:r>
            <a:r>
              <a:rPr lang="pt-BR" dirty="0" err="1"/>
              <a:t>label</a:t>
            </a:r>
            <a:r>
              <a:rPr lang="pt-BR" dirty="0"/>
              <a:t>&gt;</a:t>
            </a:r>
          </a:p>
          <a:p>
            <a:r>
              <a:rPr lang="pt-BR" dirty="0"/>
              <a:t>    &lt;input </a:t>
            </a:r>
            <a:r>
              <a:rPr lang="pt-BR" dirty="0" err="1"/>
              <a:t>type</a:t>
            </a:r>
            <a:r>
              <a:rPr lang="pt-BR" dirty="0"/>
              <a:t>="</a:t>
            </a:r>
            <a:r>
              <a:rPr lang="pt-BR" dirty="0" err="1"/>
              <a:t>text</a:t>
            </a:r>
            <a:r>
              <a:rPr lang="pt-BR" dirty="0"/>
              <a:t>" id="nome"&gt;</a:t>
            </a:r>
          </a:p>
          <a:p>
            <a:r>
              <a:rPr lang="pt-BR" dirty="0"/>
              <a:t>    &lt;</a:t>
            </a:r>
            <a:r>
              <a:rPr lang="pt-BR" dirty="0" err="1"/>
              <a:t>button</a:t>
            </a:r>
            <a:r>
              <a:rPr lang="pt-BR" dirty="0"/>
              <a:t> </a:t>
            </a:r>
            <a:r>
              <a:rPr lang="pt-BR" dirty="0" err="1"/>
              <a:t>onclick</a:t>
            </a:r>
            <a:r>
              <a:rPr lang="pt-BR" dirty="0"/>
              <a:t>="saudar()"&gt;Enviar&lt;/</a:t>
            </a:r>
            <a:r>
              <a:rPr lang="pt-BR" dirty="0" err="1"/>
              <a:t>button</a:t>
            </a:r>
            <a:r>
              <a:rPr lang="pt-BR" dirty="0"/>
              <a:t>&gt;</a:t>
            </a:r>
          </a:p>
          <a:p>
            <a:endParaRPr lang="pt-BR" dirty="0"/>
          </a:p>
          <a:p>
            <a:r>
              <a:rPr lang="pt-BR" dirty="0"/>
              <a:t>    &lt;p id="mensagem"&gt;&lt;/p&gt;</a:t>
            </a:r>
          </a:p>
          <a:p>
            <a:r>
              <a:rPr lang="pt-BR" dirty="0"/>
              <a:t>    &lt;script&gt;</a:t>
            </a:r>
          </a:p>
          <a:p>
            <a:r>
              <a:rPr lang="pt-BR" dirty="0"/>
              <a:t>        </a:t>
            </a:r>
            <a:r>
              <a:rPr lang="pt-BR" dirty="0" err="1"/>
              <a:t>function</a:t>
            </a:r>
            <a:r>
              <a:rPr lang="pt-BR" dirty="0"/>
              <a:t> saudar() {</a:t>
            </a:r>
          </a:p>
          <a:p>
            <a:r>
              <a:rPr lang="pt-BR" dirty="0"/>
              <a:t>            </a:t>
            </a:r>
            <a:r>
              <a:rPr lang="pt-BR" dirty="0" err="1"/>
              <a:t>let</a:t>
            </a:r>
            <a:r>
              <a:rPr lang="pt-BR" dirty="0"/>
              <a:t> nome = </a:t>
            </a:r>
            <a:r>
              <a:rPr lang="pt-BR" dirty="0" err="1"/>
              <a:t>document.getElementById</a:t>
            </a:r>
            <a:r>
              <a:rPr lang="pt-BR" dirty="0"/>
              <a:t>("nome").</a:t>
            </a:r>
            <a:r>
              <a:rPr lang="pt-BR" dirty="0" err="1"/>
              <a:t>value</a:t>
            </a:r>
            <a:r>
              <a:rPr lang="pt-BR" dirty="0"/>
              <a:t>;</a:t>
            </a:r>
          </a:p>
          <a:p>
            <a:r>
              <a:rPr lang="pt-BR" dirty="0"/>
              <a:t>            </a:t>
            </a:r>
            <a:r>
              <a:rPr lang="pt-BR" dirty="0" err="1"/>
              <a:t>document.getElementById</a:t>
            </a:r>
            <a:r>
              <a:rPr lang="pt-BR" dirty="0"/>
              <a:t>("mensagem").</a:t>
            </a:r>
            <a:r>
              <a:rPr lang="pt-BR" dirty="0" err="1"/>
              <a:t>textContent</a:t>
            </a:r>
            <a:r>
              <a:rPr lang="pt-BR" dirty="0"/>
              <a:t> = "Olá, " + nome + "! Seja bem-vindo ao </a:t>
            </a:r>
            <a:r>
              <a:rPr lang="pt-BR" dirty="0" err="1"/>
              <a:t>JavaScript</a:t>
            </a:r>
            <a:r>
              <a:rPr lang="pt-BR" dirty="0"/>
              <a:t>!";</a:t>
            </a:r>
          </a:p>
          <a:p>
            <a:r>
              <a:rPr lang="pt-BR" dirty="0"/>
              <a:t>        }</a:t>
            </a:r>
          </a:p>
          <a:p>
            <a:r>
              <a:rPr lang="pt-BR" dirty="0"/>
              <a:t>    &lt;/script&gt;</a:t>
            </a:r>
          </a:p>
          <a:p>
            <a:r>
              <a:rPr lang="pt-BR" dirty="0"/>
              <a:t>&lt;/body&gt;</a:t>
            </a:r>
          </a:p>
          <a:p>
            <a:r>
              <a:rPr lang="pt-BR" dirty="0"/>
              <a:t>&lt;/</a:t>
            </a:r>
            <a:r>
              <a:rPr lang="pt-BR" dirty="0" err="1"/>
              <a:t>html</a:t>
            </a:r>
            <a:r>
              <a:rPr lang="pt-BR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1618567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5F70A4-9E19-7272-7B35-6D50A7101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7DFFAFBD-5E96-5715-50E2-3D08A7C60A7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 rot="16200000">
            <a:off x="-3097761" y="3097764"/>
            <a:ext cx="6858002" cy="662474"/>
          </a:xfrm>
          <a:solidFill>
            <a:srgbClr val="C00000"/>
          </a:solidFill>
        </p:spPr>
        <p:txBody>
          <a:bodyPr>
            <a:normAutofit fontScale="90000"/>
          </a:bodyPr>
          <a:lstStyle/>
          <a:p>
            <a:pPr algn="ctr"/>
            <a:r>
              <a:rPr lang="pt-BR" altLang="pt-BR" dirty="0">
                <a:solidFill>
                  <a:schemeClr val="bg1"/>
                </a:solidFill>
              </a:rPr>
              <a:t>Fica assim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2D46D336-BEFC-54E7-7F27-777FA28C4C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5268" y="956702"/>
            <a:ext cx="9467816" cy="5139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4795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F7EE70-23D4-132E-15C5-FF464EA074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A72918C1-65CD-3FA1-D256-7C1463135F7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 rot="16200000">
            <a:off x="-3097761" y="3097764"/>
            <a:ext cx="6858002" cy="662474"/>
          </a:xfrm>
          <a:solidFill>
            <a:srgbClr val="C00000"/>
          </a:solidFill>
        </p:spPr>
        <p:txBody>
          <a:bodyPr>
            <a:normAutofit fontScale="90000"/>
          </a:bodyPr>
          <a:lstStyle/>
          <a:p>
            <a:pPr algn="ctr"/>
            <a:r>
              <a:rPr lang="pt-BR" altLang="pt-BR" dirty="0">
                <a:solidFill>
                  <a:schemeClr val="bg1"/>
                </a:solidFill>
              </a:rPr>
              <a:t>Botões respondendo a eventos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E75B8A6F-63E7-DF9B-946F-BE671D1013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2100" y="1147762"/>
            <a:ext cx="9067800" cy="4562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8741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67A914-5201-244F-02CF-690D8DA90D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B11A3527-83B3-8BE5-36A5-CD5E2E6E12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 rot="16200000">
            <a:off x="-3097761" y="3097764"/>
            <a:ext cx="6858002" cy="662474"/>
          </a:xfrm>
          <a:solidFill>
            <a:srgbClr val="C00000"/>
          </a:solidFill>
        </p:spPr>
        <p:txBody>
          <a:bodyPr>
            <a:normAutofit fontScale="90000"/>
          </a:bodyPr>
          <a:lstStyle/>
          <a:p>
            <a:pPr algn="ctr"/>
            <a:r>
              <a:rPr lang="pt-BR" altLang="pt-BR" dirty="0" err="1">
                <a:solidFill>
                  <a:schemeClr val="bg1"/>
                </a:solidFill>
              </a:rPr>
              <a:t>xxxxxxxxxxxxxxxxxxxxxxxxxxxxxx</a:t>
            </a:r>
            <a:endParaRPr lang="pt-BR" altLang="pt-BR" dirty="0">
              <a:solidFill>
                <a:schemeClr val="bg1"/>
              </a:solidFill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D1D32D82-A8D2-3F99-F9CA-CF94BE1D47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9519" y="132890"/>
            <a:ext cx="9392961" cy="6592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9655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BF6205-1B84-97FF-7568-66E583B3B0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2E925A04-A105-D002-9FD7-05279CC273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 rot="16200000">
            <a:off x="-3097761" y="3097764"/>
            <a:ext cx="6858002" cy="662474"/>
          </a:xfrm>
          <a:solidFill>
            <a:srgbClr val="C00000"/>
          </a:solidFill>
        </p:spPr>
        <p:txBody>
          <a:bodyPr>
            <a:normAutofit fontScale="90000"/>
          </a:bodyPr>
          <a:lstStyle/>
          <a:p>
            <a:pPr algn="ctr"/>
            <a:r>
              <a:rPr lang="pt-BR" altLang="pt-BR" dirty="0">
                <a:solidFill>
                  <a:schemeClr val="bg1"/>
                </a:solidFill>
              </a:rPr>
              <a:t>Ligado ao arquivo externo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9E929987-2990-262F-9D49-701196ED7F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4478" y="82188"/>
            <a:ext cx="9250066" cy="4715533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05C38412-89E2-47DC-1E53-BC10693405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478" y="91153"/>
            <a:ext cx="9383434" cy="4633247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0432BAA8-3B98-1D3C-27E1-3F54990944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1647" y="4643815"/>
            <a:ext cx="8957691" cy="2131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7897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8F478-E074-F985-7081-A712B0B80A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EED2590-96DB-22B5-0475-8E79756149C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 rot="16200000">
            <a:off x="-3097761" y="3097764"/>
            <a:ext cx="6858002" cy="662474"/>
          </a:xfrm>
          <a:solidFill>
            <a:srgbClr val="C00000"/>
          </a:solidFill>
        </p:spPr>
        <p:txBody>
          <a:bodyPr>
            <a:normAutofit/>
          </a:bodyPr>
          <a:lstStyle/>
          <a:p>
            <a:pPr algn="ctr"/>
            <a:r>
              <a:rPr lang="pt-BR" sz="3200" dirty="0">
                <a:solidFill>
                  <a:schemeClr val="bg1"/>
                </a:solidFill>
              </a:rPr>
              <a:t>Onde podemos escrever </a:t>
            </a:r>
            <a:r>
              <a:rPr lang="pt-BR" sz="3200" dirty="0" err="1">
                <a:solidFill>
                  <a:schemeClr val="bg1"/>
                </a:solidFill>
              </a:rPr>
              <a:t>JavaScript</a:t>
            </a:r>
            <a:r>
              <a:rPr lang="pt-BR" sz="3200" dirty="0">
                <a:solidFill>
                  <a:schemeClr val="bg1"/>
                </a:solidFill>
              </a:rPr>
              <a:t>?</a:t>
            </a:r>
            <a:endParaRPr lang="pt-BR" altLang="pt-BR" sz="3200" dirty="0">
              <a:solidFill>
                <a:schemeClr val="bg1"/>
              </a:solidFill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477FBD46-4CE2-F869-929B-BB0BD0AD67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339" y="773764"/>
            <a:ext cx="9745435" cy="5515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3921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524F6D-4A6A-1519-0AFD-6B3FA48133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0D23837-5251-D1EF-21E5-C6E02133174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 rot="16200000">
            <a:off x="-3097761" y="3097764"/>
            <a:ext cx="6858002" cy="662474"/>
          </a:xfrm>
          <a:solidFill>
            <a:srgbClr val="C00000"/>
          </a:solidFill>
        </p:spPr>
        <p:txBody>
          <a:bodyPr>
            <a:normAutofit fontScale="90000"/>
          </a:bodyPr>
          <a:lstStyle/>
          <a:p>
            <a:pPr algn="ctr"/>
            <a:r>
              <a:rPr lang="pt-BR" altLang="pt-BR" dirty="0">
                <a:solidFill>
                  <a:schemeClr val="bg1"/>
                </a:solidFill>
              </a:rPr>
              <a:t>Variáveis no JScript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FFDCF44F-85CC-A426-A10E-14DB78FFB0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9811" y="0"/>
            <a:ext cx="899237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9619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9583F3-68B1-1C74-C91C-D504B42099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A8D558DC-3D6A-6F5F-AA6C-135823EBD9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 rot="16200000">
            <a:off x="-3097761" y="3097764"/>
            <a:ext cx="6858002" cy="662474"/>
          </a:xfrm>
          <a:solidFill>
            <a:srgbClr val="C00000"/>
          </a:solidFill>
        </p:spPr>
        <p:txBody>
          <a:bodyPr>
            <a:normAutofit fontScale="90000"/>
          </a:bodyPr>
          <a:lstStyle/>
          <a:p>
            <a:pPr algn="ctr"/>
            <a:r>
              <a:rPr lang="pt-BR" altLang="pt-BR" dirty="0">
                <a:solidFill>
                  <a:schemeClr val="bg1"/>
                </a:solidFill>
              </a:rPr>
              <a:t>Valores na variáveis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5BB5E820-3ADF-0F0F-94D1-5472F003F3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3176" y="1147182"/>
            <a:ext cx="9354856" cy="4134427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7F6020EA-BB51-711C-FF59-A54AED58AC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7624" y="1187174"/>
            <a:ext cx="10904376" cy="4542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9229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791D2E-6C30-2C0F-6E1B-4E6304928A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D718D22-F937-8F3E-145B-9BA9A8534E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 rot="16200000">
            <a:off x="-3097761" y="3097764"/>
            <a:ext cx="6858002" cy="662474"/>
          </a:xfrm>
          <a:solidFill>
            <a:srgbClr val="C00000"/>
          </a:solidFill>
        </p:spPr>
        <p:txBody>
          <a:bodyPr>
            <a:normAutofit fontScale="90000"/>
          </a:bodyPr>
          <a:lstStyle/>
          <a:p>
            <a:pPr algn="ctr"/>
            <a:r>
              <a:rPr lang="pt-BR" altLang="pt-BR" dirty="0">
                <a:solidFill>
                  <a:schemeClr val="bg1"/>
                </a:solidFill>
              </a:rPr>
              <a:t>Criando e exibindo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9E14022C-68A9-FC26-D756-C2ACC93C00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0175" y="119062"/>
            <a:ext cx="9391650" cy="6619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5605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872D6F-B203-0476-A171-602C707497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2AEAF99A-FD45-9D53-2146-FA0F25ECF5B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 rot="16200000">
            <a:off x="-3097761" y="3097764"/>
            <a:ext cx="6858002" cy="662474"/>
          </a:xfrm>
          <a:solidFill>
            <a:srgbClr val="C00000"/>
          </a:solidFill>
        </p:spPr>
        <p:txBody>
          <a:bodyPr>
            <a:normAutofit fontScale="90000"/>
          </a:bodyPr>
          <a:lstStyle/>
          <a:p>
            <a:pPr algn="ctr"/>
            <a:r>
              <a:rPr lang="pt-BR" altLang="pt-BR" dirty="0">
                <a:solidFill>
                  <a:schemeClr val="bg1"/>
                </a:solidFill>
              </a:rPr>
              <a:t>Edição e teste Online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23FDBDE0-21CA-070C-4926-ED4A06C08217}"/>
              </a:ext>
            </a:extLst>
          </p:cNvPr>
          <p:cNvSpPr txBox="1"/>
          <p:nvPr/>
        </p:nvSpPr>
        <p:spPr>
          <a:xfrm>
            <a:off x="3008416" y="6049880"/>
            <a:ext cx="61751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https://www.w3schools.com/Js/tryit.asp?filename=tryjs_myfirst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F152AEAC-0FDC-9693-8019-1C6B42BC0F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8081" y="331694"/>
            <a:ext cx="9950824" cy="5348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0744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5B9F70-9CD6-2B49-B895-A319CB7662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AD4CEB02-7890-9DBD-D079-0B4B61017F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 rot="16200000">
            <a:off x="-3097761" y="3097764"/>
            <a:ext cx="6858002" cy="662474"/>
          </a:xfrm>
          <a:solidFill>
            <a:srgbClr val="C00000"/>
          </a:solidFill>
        </p:spPr>
        <p:txBody>
          <a:bodyPr>
            <a:normAutofit fontScale="90000"/>
          </a:bodyPr>
          <a:lstStyle/>
          <a:p>
            <a:pPr algn="ctr"/>
            <a:r>
              <a:rPr lang="pt-BR" altLang="pt-BR" dirty="0">
                <a:solidFill>
                  <a:schemeClr val="bg1"/>
                </a:solidFill>
              </a:rPr>
              <a:t>Exercícios 1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A5F39D0A-FF6E-3B7C-A4FB-4EC206CD745A}"/>
              </a:ext>
            </a:extLst>
          </p:cNvPr>
          <p:cNvSpPr txBox="1"/>
          <p:nvPr/>
        </p:nvSpPr>
        <p:spPr>
          <a:xfrm>
            <a:off x="1246094" y="503856"/>
            <a:ext cx="9260541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Exercício 1: Mensagem de Boas-Vindas à Cidade</a:t>
            </a:r>
          </a:p>
          <a:p>
            <a:endParaRPr lang="pt-BR" dirty="0"/>
          </a:p>
          <a:p>
            <a:r>
              <a:rPr lang="pt-BR" dirty="0"/>
              <a:t>Objetivo: Alterar os textos do código para pedir a cidade onde o usuário </a:t>
            </a:r>
            <a:r>
              <a:rPr lang="pt-BR" dirty="0" err="1"/>
              <a:t>mora.Instruções</a:t>
            </a:r>
            <a:r>
              <a:rPr lang="pt-BR" dirty="0"/>
              <a:t>:</a:t>
            </a:r>
          </a:p>
          <a:p>
            <a:r>
              <a:rPr lang="pt-BR" dirty="0"/>
              <a:t>No HTML, mude a &lt;</a:t>
            </a:r>
            <a:r>
              <a:rPr lang="pt-BR" dirty="0" err="1"/>
              <a:t>label</a:t>
            </a:r>
            <a:r>
              <a:rPr lang="pt-BR" dirty="0"/>
              <a:t>&gt; para pedir a cidade do usuário.   </a:t>
            </a:r>
          </a:p>
          <a:p>
            <a:r>
              <a:rPr lang="pt-BR" dirty="0"/>
              <a:t>Altere o id do &lt;input&gt; para "cidade".   No </a:t>
            </a:r>
            <a:r>
              <a:rPr lang="pt-BR" dirty="0" err="1"/>
              <a:t>JavaScript</a:t>
            </a:r>
            <a:r>
              <a:rPr lang="pt-BR" dirty="0"/>
              <a:t>, crie a variável </a:t>
            </a:r>
            <a:r>
              <a:rPr lang="pt-BR" dirty="0" err="1"/>
              <a:t>let</a:t>
            </a:r>
            <a:r>
              <a:rPr lang="pt-BR" dirty="0"/>
              <a:t> cidade pegando o valor desse input.   </a:t>
            </a:r>
          </a:p>
          <a:p>
            <a:r>
              <a:rPr lang="pt-BR" dirty="0"/>
              <a:t>Mude a mensagem final para exibir: “Temos mais um habitante de  " + cidade + "!".</a:t>
            </a:r>
          </a:p>
        </p:txBody>
      </p: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7672A00D-B834-67FF-C0D7-371D347B0FA0}"/>
              </a:ext>
            </a:extLst>
          </p:cNvPr>
          <p:cNvCxnSpPr/>
          <p:nvPr/>
        </p:nvCxnSpPr>
        <p:spPr>
          <a:xfrm>
            <a:off x="762000" y="3012141"/>
            <a:ext cx="1111623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E2C72DE-49E3-AEA9-39AB-7B49118F1EB7}"/>
              </a:ext>
            </a:extLst>
          </p:cNvPr>
          <p:cNvSpPr txBox="1"/>
          <p:nvPr/>
        </p:nvSpPr>
        <p:spPr>
          <a:xfrm>
            <a:off x="1246094" y="3263153"/>
            <a:ext cx="895574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Exercício 2: </a:t>
            </a:r>
          </a:p>
          <a:p>
            <a:r>
              <a:rPr lang="pt-BR" dirty="0"/>
              <a:t>Qual é o seu Filme Favorito?</a:t>
            </a:r>
          </a:p>
          <a:p>
            <a:r>
              <a:rPr lang="pt-BR" dirty="0"/>
              <a:t>Objetivo: Praticar a troca de </a:t>
            </a:r>
            <a:r>
              <a:rPr lang="pt-BR" dirty="0" err="1"/>
              <a:t>IDs</a:t>
            </a:r>
            <a:r>
              <a:rPr lang="pt-BR" dirty="0"/>
              <a:t> no HTML e no </a:t>
            </a:r>
            <a:r>
              <a:rPr lang="pt-BR" dirty="0" err="1"/>
              <a:t>JavaScript</a:t>
            </a:r>
            <a:r>
              <a:rPr lang="pt-BR" dirty="0"/>
              <a:t> mantendo a concatenação de textos.</a:t>
            </a:r>
          </a:p>
          <a:p>
            <a:r>
              <a:rPr lang="pt-BR" dirty="0" err="1"/>
              <a:t>Instruções:Altere</a:t>
            </a:r>
            <a:r>
              <a:rPr lang="pt-BR" dirty="0"/>
              <a:t> a &lt;</a:t>
            </a:r>
            <a:r>
              <a:rPr lang="pt-BR" dirty="0" err="1"/>
              <a:t>label</a:t>
            </a:r>
            <a:r>
              <a:rPr lang="pt-BR" dirty="0"/>
              <a:t>&gt; para: "Digite seu filme favorito:".   </a:t>
            </a:r>
          </a:p>
          <a:p>
            <a:r>
              <a:rPr lang="pt-BR" dirty="0"/>
              <a:t>Mude o id do &lt;input&gt; para "filme".   </a:t>
            </a:r>
          </a:p>
          <a:p>
            <a:r>
              <a:rPr lang="pt-BR" dirty="0"/>
              <a:t>No </a:t>
            </a:r>
            <a:r>
              <a:rPr lang="pt-BR" dirty="0" err="1"/>
              <a:t>JavaScript</a:t>
            </a:r>
            <a:r>
              <a:rPr lang="pt-BR" dirty="0"/>
              <a:t>, pegue o valor do input na variável </a:t>
            </a:r>
            <a:r>
              <a:rPr lang="pt-BR" dirty="0" err="1"/>
              <a:t>let</a:t>
            </a:r>
            <a:r>
              <a:rPr lang="pt-BR" dirty="0"/>
              <a:t> filme.   Exiba no parágrafo: "Eu também adoro o filme " + filme + "!".</a:t>
            </a:r>
          </a:p>
        </p:txBody>
      </p:sp>
    </p:spTree>
    <p:extLst>
      <p:ext uri="{BB962C8B-B14F-4D97-AF65-F5344CB8AC3E}">
        <p14:creationId xmlns:p14="http://schemas.microsoft.com/office/powerpoint/2010/main" val="6945045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49C509-23C6-98A0-A7AA-79100DF649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196B1633-474D-993E-90E9-A1FB545FF4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 rot="16200000">
            <a:off x="-3097761" y="3097764"/>
            <a:ext cx="6858002" cy="662474"/>
          </a:xfrm>
          <a:solidFill>
            <a:srgbClr val="C00000"/>
          </a:solidFill>
        </p:spPr>
        <p:txBody>
          <a:bodyPr>
            <a:normAutofit fontScale="90000"/>
          </a:bodyPr>
          <a:lstStyle/>
          <a:p>
            <a:pPr algn="ctr"/>
            <a:r>
              <a:rPr lang="pt-BR" altLang="pt-BR" dirty="0">
                <a:solidFill>
                  <a:schemeClr val="bg1"/>
                </a:solidFill>
              </a:rPr>
              <a:t>Exercícios 3 e 4.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95A86781-5977-0C51-E9B3-7FE111DBFCD5}"/>
              </a:ext>
            </a:extLst>
          </p:cNvPr>
          <p:cNvSpPr txBox="1"/>
          <p:nvPr/>
        </p:nvSpPr>
        <p:spPr>
          <a:xfrm>
            <a:off x="1246094" y="503856"/>
            <a:ext cx="10112188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Exercício 3:  Dobro do Número</a:t>
            </a:r>
          </a:p>
          <a:p>
            <a:endParaRPr lang="pt-BR" dirty="0"/>
          </a:p>
          <a:p>
            <a:r>
              <a:rPr lang="pt-BR" dirty="0"/>
              <a:t>Objetivo: </a:t>
            </a:r>
          </a:p>
          <a:p>
            <a:r>
              <a:rPr lang="pt-BR" dirty="0"/>
              <a:t>Fazer uma operação matemática simples de multiplicação (*).</a:t>
            </a:r>
            <a:r>
              <a:rPr lang="pt-BR" dirty="0" err="1"/>
              <a:t>Instruções:Altere</a:t>
            </a:r>
            <a:r>
              <a:rPr lang="pt-BR" dirty="0"/>
              <a:t> a &lt;</a:t>
            </a:r>
            <a:r>
              <a:rPr lang="pt-BR" dirty="0" err="1"/>
              <a:t>label</a:t>
            </a:r>
            <a:r>
              <a:rPr lang="pt-BR" dirty="0"/>
              <a:t>&gt; para: "Digite um número:".   </a:t>
            </a:r>
          </a:p>
          <a:p>
            <a:r>
              <a:rPr lang="pt-BR" dirty="0"/>
              <a:t>Altere o id do &lt;input&gt; para "numero".   No </a:t>
            </a:r>
            <a:r>
              <a:rPr lang="pt-BR" dirty="0" err="1"/>
              <a:t>JavaScript</a:t>
            </a:r>
            <a:r>
              <a:rPr lang="pt-BR" dirty="0"/>
              <a:t>, crie a variável </a:t>
            </a:r>
            <a:r>
              <a:rPr lang="pt-BR" dirty="0" err="1"/>
              <a:t>let</a:t>
            </a:r>
            <a:r>
              <a:rPr lang="pt-BR" dirty="0"/>
              <a:t> numero pegando o valor digitado.   </a:t>
            </a:r>
          </a:p>
          <a:p>
            <a:r>
              <a:rPr lang="pt-BR" dirty="0"/>
              <a:t>Crie uma variável </a:t>
            </a:r>
            <a:r>
              <a:rPr lang="pt-BR" dirty="0" err="1"/>
              <a:t>let</a:t>
            </a:r>
            <a:r>
              <a:rPr lang="pt-BR" dirty="0"/>
              <a:t> resultado = numero * 2;Exiba no parágrafo: "O dobro do número digitado é " + resultado.</a:t>
            </a:r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</p:txBody>
      </p: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758AEE2E-B8BC-9571-BC8A-847028A282D3}"/>
              </a:ext>
            </a:extLst>
          </p:cNvPr>
          <p:cNvCxnSpPr/>
          <p:nvPr/>
        </p:nvCxnSpPr>
        <p:spPr>
          <a:xfrm>
            <a:off x="762000" y="3012141"/>
            <a:ext cx="1111623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aixaDeTexto 9">
            <a:extLst>
              <a:ext uri="{FF2B5EF4-FFF2-40B4-BE49-F238E27FC236}">
                <a16:creationId xmlns:a16="http://schemas.microsoft.com/office/drawing/2014/main" id="{170868B6-ADD6-0D74-E7EC-F87CB2A581B0}"/>
              </a:ext>
            </a:extLst>
          </p:cNvPr>
          <p:cNvSpPr txBox="1"/>
          <p:nvPr/>
        </p:nvSpPr>
        <p:spPr>
          <a:xfrm>
            <a:off x="1246094" y="3263153"/>
            <a:ext cx="895574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Exercício 4: Calculadora de Troco Simples</a:t>
            </a:r>
          </a:p>
          <a:p>
            <a:endParaRPr lang="pt-BR" dirty="0"/>
          </a:p>
          <a:p>
            <a:r>
              <a:rPr lang="pt-BR" dirty="0"/>
              <a:t>Objetivo: Realizar uma subtração simples (-).</a:t>
            </a:r>
            <a:r>
              <a:rPr lang="pt-BR" dirty="0" err="1"/>
              <a:t>Instruções:Mude</a:t>
            </a:r>
            <a:r>
              <a:rPr lang="pt-BR" dirty="0"/>
              <a:t> a &lt;</a:t>
            </a:r>
            <a:r>
              <a:rPr lang="pt-BR" dirty="0" err="1"/>
              <a:t>label</a:t>
            </a:r>
            <a:r>
              <a:rPr lang="pt-BR" dirty="0"/>
              <a:t>&gt; para: "Quanto você pagou em dinheiro? (R$)".   </a:t>
            </a:r>
          </a:p>
          <a:p>
            <a:r>
              <a:rPr lang="pt-BR" dirty="0"/>
              <a:t>Altere o id do &lt;input&gt; para "</a:t>
            </a:r>
            <a:r>
              <a:rPr lang="pt-BR" dirty="0" err="1"/>
              <a:t>valorPago</a:t>
            </a:r>
            <a:r>
              <a:rPr lang="pt-BR" dirty="0"/>
              <a:t>".   </a:t>
            </a:r>
          </a:p>
          <a:p>
            <a:r>
              <a:rPr lang="pt-BR" dirty="0"/>
              <a:t>Suponha que o produto custou 10 reais. </a:t>
            </a:r>
          </a:p>
          <a:p>
            <a:r>
              <a:rPr lang="pt-BR" dirty="0"/>
              <a:t>No </a:t>
            </a:r>
            <a:r>
              <a:rPr lang="pt-BR" dirty="0" err="1"/>
              <a:t>JavaScript</a:t>
            </a:r>
            <a:r>
              <a:rPr lang="pt-BR" dirty="0"/>
              <a:t>, crie a variável </a:t>
            </a:r>
            <a:r>
              <a:rPr lang="pt-BR" dirty="0" err="1"/>
              <a:t>let</a:t>
            </a:r>
            <a:r>
              <a:rPr lang="pt-BR" dirty="0"/>
              <a:t> troco = </a:t>
            </a:r>
            <a:r>
              <a:rPr lang="pt-BR" dirty="0" err="1"/>
              <a:t>valorPago</a:t>
            </a:r>
            <a:r>
              <a:rPr lang="pt-BR" dirty="0"/>
              <a:t>: 10;.</a:t>
            </a:r>
          </a:p>
          <a:p>
            <a:r>
              <a:rPr lang="pt-BR" dirty="0"/>
              <a:t>Exiba no parágrafo: "O seu troco é R$ " + troco. </a:t>
            </a:r>
          </a:p>
        </p:txBody>
      </p:sp>
    </p:spTree>
    <p:extLst>
      <p:ext uri="{BB962C8B-B14F-4D97-AF65-F5344CB8AC3E}">
        <p14:creationId xmlns:p14="http://schemas.microsoft.com/office/powerpoint/2010/main" val="34539011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8A0AC9-C2A0-2C81-8BE4-E6367D8068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C6D02A56-4F36-C2E5-6910-C59245CF36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 rot="16200000">
            <a:off x="-3097761" y="3097764"/>
            <a:ext cx="6858002" cy="662474"/>
          </a:xfrm>
          <a:solidFill>
            <a:srgbClr val="C00000"/>
          </a:solidFill>
        </p:spPr>
        <p:txBody>
          <a:bodyPr>
            <a:normAutofit fontScale="90000"/>
          </a:bodyPr>
          <a:lstStyle/>
          <a:p>
            <a:pPr algn="ctr"/>
            <a:r>
              <a:rPr lang="pt-BR" altLang="pt-BR" dirty="0">
                <a:solidFill>
                  <a:schemeClr val="bg1"/>
                </a:solidFill>
              </a:rPr>
              <a:t>Criando novos projetos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21FCD5D6-8492-A989-5E46-C2E68A6FD9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2469" y="698193"/>
            <a:ext cx="9647061" cy="3846914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6C3C2696-1B1E-C798-E399-166039AFE0A4}"/>
              </a:ext>
            </a:extLst>
          </p:cNvPr>
          <p:cNvSpPr txBox="1"/>
          <p:nvPr/>
        </p:nvSpPr>
        <p:spPr>
          <a:xfrm>
            <a:off x="2402540" y="5226424"/>
            <a:ext cx="97894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err="1"/>
              <a:t>npx</a:t>
            </a:r>
            <a:r>
              <a:rPr lang="pt-BR" b="1" dirty="0"/>
              <a:t> –</a:t>
            </a:r>
            <a:r>
              <a:rPr lang="pt-BR" b="1" dirty="0" err="1"/>
              <a:t>create</a:t>
            </a:r>
            <a:r>
              <a:rPr lang="pt-BR" b="1" dirty="0"/>
              <a:t>-expo-app Aula0610206  –</a:t>
            </a:r>
            <a:r>
              <a:rPr lang="pt-BR" b="1" dirty="0" err="1"/>
              <a:t>template</a:t>
            </a:r>
            <a:r>
              <a:rPr lang="pt-BR" b="1" dirty="0"/>
              <a:t> default</a:t>
            </a:r>
          </a:p>
        </p:txBody>
      </p:sp>
    </p:spTree>
    <p:extLst>
      <p:ext uri="{BB962C8B-B14F-4D97-AF65-F5344CB8AC3E}">
        <p14:creationId xmlns:p14="http://schemas.microsoft.com/office/powerpoint/2010/main" val="32918773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5E8E12-C3DB-1396-76A4-F0F4F44F16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D74174E-2EE4-C61D-13F0-CAFEAA7ECD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 rot="16200000">
            <a:off x="-3097761" y="3097764"/>
            <a:ext cx="6858002" cy="662474"/>
          </a:xfrm>
          <a:solidFill>
            <a:srgbClr val="C00000"/>
          </a:solidFill>
        </p:spPr>
        <p:txBody>
          <a:bodyPr>
            <a:noAutofit/>
          </a:bodyPr>
          <a:lstStyle/>
          <a:p>
            <a:pPr algn="ctr"/>
            <a:r>
              <a:rPr lang="pt-BR" altLang="pt-BR" sz="3000" dirty="0">
                <a:solidFill>
                  <a:schemeClr val="bg1"/>
                </a:solidFill>
              </a:rPr>
              <a:t>No meu caso ficou assim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E17551B1-FF77-3888-5237-C952FCE78009}"/>
              </a:ext>
            </a:extLst>
          </p:cNvPr>
          <p:cNvSpPr txBox="1"/>
          <p:nvPr/>
        </p:nvSpPr>
        <p:spPr>
          <a:xfrm>
            <a:off x="1613648" y="4921624"/>
            <a:ext cx="97894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err="1"/>
              <a:t>npx</a:t>
            </a:r>
            <a:r>
              <a:rPr lang="pt-BR" b="1" dirty="0"/>
              <a:t> –</a:t>
            </a:r>
            <a:r>
              <a:rPr lang="pt-BR" b="1" dirty="0" err="1"/>
              <a:t>create</a:t>
            </a:r>
            <a:r>
              <a:rPr lang="pt-BR" b="1" dirty="0"/>
              <a:t>-expo-app </a:t>
            </a:r>
            <a:r>
              <a:rPr lang="pt-BR" b="1" dirty="0" err="1"/>
              <a:t>Projeto_x</a:t>
            </a:r>
            <a:r>
              <a:rPr lang="pt-BR" b="1" dirty="0"/>
              <a:t> –</a:t>
            </a:r>
            <a:r>
              <a:rPr lang="pt-BR" b="1" dirty="0" err="1"/>
              <a:t>template</a:t>
            </a:r>
            <a:r>
              <a:rPr lang="pt-BR" b="1" dirty="0"/>
              <a:t> default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74468467-E5F9-BAA7-6412-73564F7D00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3648" y="1446679"/>
            <a:ext cx="7610475" cy="308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0460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9D47AE-8BAD-52E0-2FC1-83E7879959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506273A0-E873-69D0-7ED7-17CBD2F20C9F}"/>
              </a:ext>
            </a:extLst>
          </p:cNvPr>
          <p:cNvSpPr/>
          <p:nvPr/>
        </p:nvSpPr>
        <p:spPr>
          <a:xfrm>
            <a:off x="662478" y="0"/>
            <a:ext cx="11529520" cy="685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++++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F20C2AA7-7814-D594-005C-D1D7F385B7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 rot="16200000">
            <a:off x="-3097761" y="3097764"/>
            <a:ext cx="6858002" cy="662474"/>
          </a:xfrm>
          <a:solidFill>
            <a:srgbClr val="C00000"/>
          </a:solidFill>
        </p:spPr>
        <p:txBody>
          <a:bodyPr>
            <a:normAutofit/>
          </a:bodyPr>
          <a:lstStyle/>
          <a:p>
            <a:pPr algn="ctr"/>
            <a:r>
              <a:rPr lang="pt-BR" altLang="pt-BR" sz="3600" dirty="0">
                <a:solidFill>
                  <a:schemeClr val="bg1"/>
                </a:solidFill>
              </a:rPr>
              <a:t>Verificando a arvore de </a:t>
            </a:r>
            <a:r>
              <a:rPr lang="pt-BR" altLang="pt-BR" sz="3600" dirty="0" err="1">
                <a:solidFill>
                  <a:schemeClr val="bg1"/>
                </a:solidFill>
              </a:rPr>
              <a:t>diretorios</a:t>
            </a:r>
            <a:endParaRPr lang="pt-BR" altLang="pt-BR" sz="3600" dirty="0">
              <a:solidFill>
                <a:schemeClr val="bg1"/>
              </a:solidFill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FBB17CCE-F3A3-CF91-004A-69DF3058D9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8423" y="656035"/>
            <a:ext cx="8722658" cy="5402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1021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FCDDE7-3453-3F40-E44A-B81F105DCA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DD418655-58E0-061E-B3DB-4C85F3AF16B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 rot="16200000">
            <a:off x="-3097761" y="3097764"/>
            <a:ext cx="6858002" cy="662474"/>
          </a:xfrm>
          <a:solidFill>
            <a:srgbClr val="C00000"/>
          </a:solidFill>
        </p:spPr>
        <p:txBody>
          <a:bodyPr>
            <a:normAutofit fontScale="90000"/>
          </a:bodyPr>
          <a:lstStyle/>
          <a:p>
            <a:pPr algn="ctr"/>
            <a:r>
              <a:rPr lang="pt-BR" altLang="pt-BR" dirty="0">
                <a:solidFill>
                  <a:schemeClr val="bg1"/>
                </a:solidFill>
              </a:rPr>
              <a:t>Iniciando o expo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CE895002-A3C5-5468-2392-455B0B9CCC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8033" y="1168774"/>
            <a:ext cx="7610475" cy="30861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8013CFB8-7AC0-BC05-C66C-529712E41052}"/>
              </a:ext>
            </a:extLst>
          </p:cNvPr>
          <p:cNvSpPr txBox="1"/>
          <p:nvPr/>
        </p:nvSpPr>
        <p:spPr>
          <a:xfrm>
            <a:off x="1927412" y="4787153"/>
            <a:ext cx="79068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Que erro é este? </a:t>
            </a:r>
          </a:p>
        </p:txBody>
      </p:sp>
    </p:spTree>
    <p:extLst>
      <p:ext uri="{BB962C8B-B14F-4D97-AF65-F5344CB8AC3E}">
        <p14:creationId xmlns:p14="http://schemas.microsoft.com/office/powerpoint/2010/main" val="42059233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3F5B7F-4AA5-2569-29B5-431979C24F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E2D3D72B-0E57-18DB-C473-532DAD1D803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 rot="16200000">
            <a:off x="-3097761" y="3097764"/>
            <a:ext cx="6858002" cy="662474"/>
          </a:xfrm>
          <a:solidFill>
            <a:srgbClr val="C00000"/>
          </a:solidFill>
        </p:spPr>
        <p:txBody>
          <a:bodyPr>
            <a:normAutofit fontScale="90000"/>
          </a:bodyPr>
          <a:lstStyle/>
          <a:p>
            <a:pPr algn="ctr"/>
            <a:r>
              <a:rPr lang="pt-BR" altLang="pt-BR" dirty="0">
                <a:solidFill>
                  <a:schemeClr val="bg1"/>
                </a:solidFill>
              </a:rPr>
              <a:t>Tentando corrigir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0AEED078-867B-1585-097A-8AB16B54F3C6}"/>
              </a:ext>
            </a:extLst>
          </p:cNvPr>
          <p:cNvSpPr txBox="1"/>
          <p:nvPr/>
        </p:nvSpPr>
        <p:spPr>
          <a:xfrm>
            <a:off x="1653988" y="334042"/>
            <a:ext cx="61766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 err="1"/>
              <a:t>Cd</a:t>
            </a:r>
            <a:r>
              <a:rPr lang="pt-BR" dirty="0"/>
              <a:t> oxnar1</a:t>
            </a:r>
          </a:p>
          <a:p>
            <a:r>
              <a:rPr lang="pt-BR" dirty="0" err="1"/>
              <a:t>npx</a:t>
            </a:r>
            <a:r>
              <a:rPr lang="pt-BR" dirty="0"/>
              <a:t> expo start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F5FC1E57-D5EA-BF74-0165-6C1DEDD799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741" y="1328897"/>
            <a:ext cx="7103969" cy="5076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07520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539FBE-A9A8-1C67-80EB-90F9702596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435438B6-7757-3D19-1719-5F61ACACB2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 rot="16200000">
            <a:off x="-3097761" y="3097764"/>
            <a:ext cx="6858002" cy="662474"/>
          </a:xfrm>
          <a:solidFill>
            <a:srgbClr val="C00000"/>
          </a:solidFill>
        </p:spPr>
        <p:txBody>
          <a:bodyPr>
            <a:normAutofit fontScale="90000"/>
          </a:bodyPr>
          <a:lstStyle/>
          <a:p>
            <a:pPr algn="ctr"/>
            <a:r>
              <a:rPr lang="pt-BR" altLang="pt-BR" dirty="0">
                <a:solidFill>
                  <a:schemeClr val="bg1"/>
                </a:solidFill>
              </a:rPr>
              <a:t>Tentando corrigir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821914AF-6505-AF13-7E3B-A074BCBD0435}"/>
              </a:ext>
            </a:extLst>
          </p:cNvPr>
          <p:cNvSpPr txBox="1"/>
          <p:nvPr/>
        </p:nvSpPr>
        <p:spPr>
          <a:xfrm>
            <a:off x="1653988" y="334042"/>
            <a:ext cx="61766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 err="1"/>
              <a:t>Cd</a:t>
            </a:r>
            <a:r>
              <a:rPr lang="pt-BR" dirty="0"/>
              <a:t> oxnar1</a:t>
            </a:r>
          </a:p>
          <a:p>
            <a:r>
              <a:rPr lang="pt-BR" dirty="0" err="1"/>
              <a:t>npx</a:t>
            </a:r>
            <a:r>
              <a:rPr lang="pt-BR" dirty="0"/>
              <a:t> expo start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67CAD1DE-D126-3C9F-0B36-86CB03D6E6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7962" y="1067253"/>
            <a:ext cx="7610475" cy="543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60032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EEDB8D-E059-3ABC-F186-75004B4D96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CB151D20-562B-55C1-EAA4-C7BDA96F868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 rot="16200000">
            <a:off x="-3097761" y="3097764"/>
            <a:ext cx="6858002" cy="662474"/>
          </a:xfrm>
          <a:solidFill>
            <a:srgbClr val="C00000"/>
          </a:solidFill>
        </p:spPr>
        <p:txBody>
          <a:bodyPr>
            <a:normAutofit fontScale="90000"/>
          </a:bodyPr>
          <a:lstStyle/>
          <a:p>
            <a:pPr algn="ctr"/>
            <a:r>
              <a:rPr lang="pt-BR" altLang="pt-BR" dirty="0">
                <a:solidFill>
                  <a:schemeClr val="bg1"/>
                </a:solidFill>
              </a:rPr>
              <a:t>Mudei a pasta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4A1ABB7A-3CCB-5441-39DF-AF8F14C5FA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621" y="108978"/>
            <a:ext cx="6295283" cy="4498882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182A6CF7-42A5-65CC-01BD-7C0F3EE7F39A}"/>
              </a:ext>
            </a:extLst>
          </p:cNvPr>
          <p:cNvSpPr txBox="1"/>
          <p:nvPr/>
        </p:nvSpPr>
        <p:spPr>
          <a:xfrm>
            <a:off x="1349186" y="5217023"/>
            <a:ext cx="74451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C:\projetos&gt;npx </a:t>
            </a:r>
            <a:r>
              <a:rPr lang="pt-BR" dirty="0" err="1"/>
              <a:t>create-expo-app@latest</a:t>
            </a:r>
            <a:r>
              <a:rPr lang="pt-BR" dirty="0"/>
              <a:t> Aula0610206 --</a:t>
            </a:r>
            <a:r>
              <a:rPr lang="pt-BR" dirty="0" err="1"/>
              <a:t>template</a:t>
            </a:r>
            <a:r>
              <a:rPr lang="pt-BR" dirty="0"/>
              <a:t> default</a:t>
            </a:r>
          </a:p>
        </p:txBody>
      </p:sp>
    </p:spTree>
    <p:extLst>
      <p:ext uri="{BB962C8B-B14F-4D97-AF65-F5344CB8AC3E}">
        <p14:creationId xmlns:p14="http://schemas.microsoft.com/office/powerpoint/2010/main" val="30113775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66353C-0C50-79F1-8FA3-E78C8364F5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DDAB29B3-D9F8-EEF1-2305-035E6B1AD1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 rot="16200000">
            <a:off x="-3097761" y="3097764"/>
            <a:ext cx="6858002" cy="662474"/>
          </a:xfrm>
          <a:solidFill>
            <a:srgbClr val="C00000"/>
          </a:solidFill>
        </p:spPr>
        <p:txBody>
          <a:bodyPr>
            <a:normAutofit/>
          </a:bodyPr>
          <a:lstStyle/>
          <a:p>
            <a:pPr algn="ctr"/>
            <a:r>
              <a:rPr lang="pt-BR" altLang="pt-BR" sz="3200" dirty="0">
                <a:solidFill>
                  <a:schemeClr val="bg1"/>
                </a:solidFill>
              </a:rPr>
              <a:t>Esta estrutura de diretórios foi criada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AABFAC1B-302C-5D7F-32BF-1205BF21A1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280" y="342059"/>
            <a:ext cx="7687702" cy="5493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73710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1B77FE-F11A-DDD0-25E8-D7C042766E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B5BBF256-AB4B-D615-098D-4DA06F9A6EB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 rot="16200000">
            <a:off x="-3097761" y="3097764"/>
            <a:ext cx="6858002" cy="662474"/>
          </a:xfrm>
          <a:solidFill>
            <a:srgbClr val="C00000"/>
          </a:solidFill>
        </p:spPr>
        <p:txBody>
          <a:bodyPr>
            <a:normAutofit/>
          </a:bodyPr>
          <a:lstStyle/>
          <a:p>
            <a:pPr algn="ctr"/>
            <a:r>
              <a:rPr lang="pt-BR" altLang="pt-BR" sz="3200" dirty="0">
                <a:solidFill>
                  <a:schemeClr val="bg1"/>
                </a:solidFill>
              </a:rPr>
              <a:t>Ao que se refere cada uma das pastas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BDAA4AD-8F24-D01D-7C00-E63D7252F37C}"/>
              </a:ext>
            </a:extLst>
          </p:cNvPr>
          <p:cNvSpPr txBox="1"/>
          <p:nvPr/>
        </p:nvSpPr>
        <p:spPr>
          <a:xfrm>
            <a:off x="1102661" y="1074509"/>
            <a:ext cx="10452845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dirty="0" err="1"/>
              <a:t>vscode</a:t>
            </a:r>
            <a:r>
              <a:rPr lang="pt-BR" sz="2000" dirty="0"/>
              <a:t>/: Configurações específicas para o editor Visual Studio </a:t>
            </a:r>
            <a:r>
              <a:rPr lang="pt-BR" sz="2000" dirty="0" err="1"/>
              <a:t>Code</a:t>
            </a:r>
            <a:r>
              <a:rPr lang="pt-BR" sz="2000" dirty="0"/>
              <a:t> (como atalhos, recomendações de extensões e depuração).   </a:t>
            </a:r>
          </a:p>
          <a:p>
            <a:endParaRPr lang="pt-BR" sz="2000" dirty="0"/>
          </a:p>
          <a:p>
            <a:r>
              <a:rPr lang="pt-BR" sz="2000" dirty="0" err="1"/>
              <a:t>assets</a:t>
            </a:r>
            <a:r>
              <a:rPr lang="pt-BR" sz="2000" dirty="0"/>
              <a:t>/: Armazena ficheiros estáticos do projeto, como imagens, ícones, fontes personalizadas e o logótipo da aplicação (</a:t>
            </a:r>
            <a:r>
              <a:rPr lang="pt-BR" sz="2000" dirty="0" err="1"/>
              <a:t>ex</a:t>
            </a:r>
            <a:r>
              <a:rPr lang="pt-BR" sz="2000" dirty="0"/>
              <a:t>: icon.png, splash.png).   </a:t>
            </a:r>
          </a:p>
          <a:p>
            <a:endParaRPr lang="pt-BR" sz="2000" dirty="0"/>
          </a:p>
          <a:p>
            <a:r>
              <a:rPr lang="pt-BR" sz="2000" dirty="0" err="1"/>
              <a:t>node_modules</a:t>
            </a:r>
            <a:r>
              <a:rPr lang="pt-BR" sz="2000" dirty="0"/>
              <a:t>/: Contém todas as bibliotecas e dependências instaladas pelo Node.js/</a:t>
            </a:r>
            <a:r>
              <a:rPr lang="pt-BR" sz="2000" dirty="0" err="1"/>
              <a:t>npm</a:t>
            </a:r>
            <a:r>
              <a:rPr lang="pt-BR" sz="2000" dirty="0"/>
              <a:t> que o seu projeto precisa para funcionar. Não deve ser editada manualmente.   </a:t>
            </a:r>
          </a:p>
          <a:p>
            <a:r>
              <a:rPr lang="pt-BR" sz="2000" dirty="0"/>
              <a:t>scripts/: Contém scripts utilitários automatizados (geralmente para reset de cache ou tarefas de build/configuração).   </a:t>
            </a:r>
          </a:p>
          <a:p>
            <a:endParaRPr lang="pt-BR" sz="2000" dirty="0"/>
          </a:p>
          <a:p>
            <a:r>
              <a:rPr lang="pt-BR" sz="2000" dirty="0" err="1"/>
              <a:t>src</a:t>
            </a:r>
            <a:r>
              <a:rPr lang="pt-BR" sz="2000" dirty="0"/>
              <a:t>/: A pasta principal do seu código! </a:t>
            </a:r>
          </a:p>
          <a:p>
            <a:endParaRPr lang="pt-BR" sz="2000" dirty="0"/>
          </a:p>
          <a:p>
            <a:r>
              <a:rPr lang="pt-BR" sz="2000" dirty="0"/>
              <a:t>É aqui que cria e organiza os seus componentes </a:t>
            </a:r>
            <a:r>
              <a:rPr lang="pt-BR" sz="2000" dirty="0" err="1"/>
              <a:t>React</a:t>
            </a:r>
            <a:r>
              <a:rPr lang="pt-BR" sz="2000" dirty="0"/>
              <a:t>,  telas (</a:t>
            </a:r>
            <a:r>
              <a:rPr lang="pt-BR" sz="2000" dirty="0" err="1"/>
              <a:t>screens</a:t>
            </a:r>
            <a:r>
              <a:rPr lang="pt-BR" sz="2000" dirty="0"/>
              <a:t>), navegação, estilos e lógica da aplicação.   Arquivos</a:t>
            </a:r>
          </a:p>
        </p:txBody>
      </p:sp>
    </p:spTree>
    <p:extLst>
      <p:ext uri="{BB962C8B-B14F-4D97-AF65-F5344CB8AC3E}">
        <p14:creationId xmlns:p14="http://schemas.microsoft.com/office/powerpoint/2010/main" val="348047651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D37D27-C03A-B324-B3D3-6482A902DF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E5325E73-00C7-F15C-6222-2779A1E2F1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 rot="16200000">
            <a:off x="-3097761" y="3097764"/>
            <a:ext cx="6858002" cy="662474"/>
          </a:xfrm>
          <a:solidFill>
            <a:srgbClr val="C00000"/>
          </a:solidFill>
        </p:spPr>
        <p:txBody>
          <a:bodyPr>
            <a:normAutofit fontScale="90000"/>
          </a:bodyPr>
          <a:lstStyle/>
          <a:p>
            <a:pPr algn="ctr"/>
            <a:r>
              <a:rPr lang="pt-BR" altLang="pt-BR" dirty="0">
                <a:solidFill>
                  <a:schemeClr val="bg1"/>
                </a:solidFill>
              </a:rPr>
              <a:t>Puxe tudo para o </a:t>
            </a:r>
            <a:r>
              <a:rPr lang="pt-BR" altLang="pt-BR" dirty="0" err="1">
                <a:solidFill>
                  <a:schemeClr val="bg1"/>
                </a:solidFill>
              </a:rPr>
              <a:t>VScode</a:t>
            </a:r>
            <a:endParaRPr lang="pt-BR" altLang="pt-BR" dirty="0">
              <a:solidFill>
                <a:schemeClr val="bg1"/>
              </a:solidFill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C2FE9D57-C776-EB2A-3561-0D1F0E7F2B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326" y="0"/>
            <a:ext cx="5775909" cy="3030085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E42216FE-555D-5EB1-5CA2-C179EEAFE5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0083" y="2886212"/>
            <a:ext cx="5541915" cy="3971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29258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B8AF74-3226-03DB-3152-1A44144CAE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9E37FB16-9410-CFDC-2C49-B64024BAC98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 rot="16200000">
            <a:off x="-3097761" y="3097764"/>
            <a:ext cx="6858002" cy="662474"/>
          </a:xfrm>
          <a:solidFill>
            <a:srgbClr val="C00000"/>
          </a:solidFill>
        </p:spPr>
        <p:txBody>
          <a:bodyPr>
            <a:normAutofit fontScale="90000"/>
          </a:bodyPr>
          <a:lstStyle/>
          <a:p>
            <a:pPr algn="ctr"/>
            <a:r>
              <a:rPr lang="pt-BR" altLang="pt-BR" dirty="0">
                <a:solidFill>
                  <a:schemeClr val="bg1"/>
                </a:solidFill>
              </a:rPr>
              <a:t>Exibir o terminal e execute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AB8284FD-5B5F-FF78-7E50-04EE64CF8D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1089" y="0"/>
            <a:ext cx="89498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81611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B7AE50-4D17-0168-2B79-BA7177275D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D1105183-B674-ED03-1FAD-4917F0410FB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 rot="16200000">
            <a:off x="-3097761" y="3097764"/>
            <a:ext cx="6858002" cy="662474"/>
          </a:xfrm>
          <a:solidFill>
            <a:srgbClr val="C00000"/>
          </a:solidFill>
        </p:spPr>
        <p:txBody>
          <a:bodyPr>
            <a:normAutofit fontScale="90000"/>
          </a:bodyPr>
          <a:lstStyle/>
          <a:p>
            <a:pPr algn="ctr"/>
            <a:r>
              <a:rPr lang="pt-BR" altLang="pt-BR" dirty="0">
                <a:solidFill>
                  <a:schemeClr val="bg1"/>
                </a:solidFill>
              </a:rPr>
              <a:t>Exibir o terminal e execute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35180EA8-603F-EA77-5D90-1FD5C79F46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1089" y="0"/>
            <a:ext cx="89498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88457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33F117-D641-0F69-F956-7AA900E40A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493A335-E1C1-E6EA-4ED0-9608A0557E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 rot="16200000">
            <a:off x="-3097761" y="3097764"/>
            <a:ext cx="6858002" cy="662474"/>
          </a:xfrm>
          <a:solidFill>
            <a:srgbClr val="C00000"/>
          </a:solidFill>
        </p:spPr>
        <p:txBody>
          <a:bodyPr>
            <a:normAutofit fontScale="90000"/>
          </a:bodyPr>
          <a:lstStyle/>
          <a:p>
            <a:pPr algn="ctr"/>
            <a:r>
              <a:rPr lang="pt-BR" altLang="pt-BR" dirty="0">
                <a:solidFill>
                  <a:schemeClr val="bg1"/>
                </a:solidFill>
              </a:rPr>
              <a:t>Quando executei deu esse erro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66F771F2-B5BC-EA97-9CC6-2452174F2A04}"/>
              </a:ext>
            </a:extLst>
          </p:cNvPr>
          <p:cNvSpPr txBox="1"/>
          <p:nvPr/>
        </p:nvSpPr>
        <p:spPr>
          <a:xfrm>
            <a:off x="1891553" y="2274838"/>
            <a:ext cx="7212105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0" i="0" dirty="0">
                <a:solidFill>
                  <a:srgbClr val="0C274A"/>
                </a:solidFill>
                <a:effectLst/>
                <a:latin typeface="-apple-system-body"/>
              </a:rPr>
              <a:t> "</a:t>
            </a:r>
            <a:r>
              <a:rPr lang="pt-BR" b="0" i="0" dirty="0" err="1">
                <a:solidFill>
                  <a:srgbClr val="0C274A"/>
                </a:solidFill>
                <a:effectLst/>
                <a:latin typeface="-apple-system-body"/>
              </a:rPr>
              <a:t>npx</a:t>
            </a:r>
            <a:r>
              <a:rPr lang="pt-BR" b="0" i="0" dirty="0">
                <a:solidFill>
                  <a:srgbClr val="0C274A"/>
                </a:solidFill>
                <a:effectLst/>
                <a:latin typeface="-apple-system-body"/>
              </a:rPr>
              <a:t> : O arquivo C:\Program Files\</a:t>
            </a:r>
            <a:r>
              <a:rPr lang="pt-BR" b="0" i="0" dirty="0" err="1">
                <a:solidFill>
                  <a:srgbClr val="0C274A"/>
                </a:solidFill>
                <a:effectLst/>
                <a:latin typeface="-apple-system-body"/>
              </a:rPr>
              <a:t>nodejs</a:t>
            </a:r>
            <a:r>
              <a:rPr lang="pt-BR" b="0" i="0" dirty="0">
                <a:solidFill>
                  <a:srgbClr val="0C274A"/>
                </a:solidFill>
                <a:effectLst/>
                <a:latin typeface="-apple-system-body"/>
              </a:rPr>
              <a:t>\npx.ps1 não pode ser carregado porque a execução de scripts foi desabilitada neste sistema. Para obter mais informações, consulte </a:t>
            </a:r>
            <a:r>
              <a:rPr lang="pt-BR" b="0" i="0" dirty="0" err="1">
                <a:solidFill>
                  <a:srgbClr val="0C274A"/>
                </a:solidFill>
                <a:effectLst/>
                <a:latin typeface="-apple-system-body"/>
              </a:rPr>
              <a:t>about_Execution_Policies</a:t>
            </a:r>
            <a:r>
              <a:rPr lang="pt-BR" b="0" i="0" dirty="0">
                <a:solidFill>
                  <a:srgbClr val="0C274A"/>
                </a:solidFill>
                <a:effectLst/>
                <a:latin typeface="-apple-system-body"/>
              </a:rPr>
              <a:t> em https://go.microsoft.com/</a:t>
            </a:r>
            <a:r>
              <a:rPr lang="pt-BR" b="0" i="0" dirty="0" err="1">
                <a:solidFill>
                  <a:srgbClr val="0C274A"/>
                </a:solidFill>
                <a:effectLst/>
                <a:latin typeface="-apple-system-body"/>
              </a:rPr>
              <a:t>fwlink</a:t>
            </a:r>
            <a:r>
              <a:rPr lang="pt-BR" b="0" i="0" dirty="0">
                <a:solidFill>
                  <a:srgbClr val="0C274A"/>
                </a:solidFill>
                <a:effectLst/>
                <a:latin typeface="-apple-system-body"/>
              </a:rPr>
              <a:t>/?</a:t>
            </a:r>
            <a:r>
              <a:rPr lang="pt-BR" b="0" i="0" dirty="0" err="1">
                <a:solidFill>
                  <a:srgbClr val="0C274A"/>
                </a:solidFill>
                <a:effectLst/>
                <a:latin typeface="-apple-system-body"/>
              </a:rPr>
              <a:t>LinkID</a:t>
            </a:r>
            <a:r>
              <a:rPr lang="pt-BR" b="0" i="0" dirty="0">
                <a:solidFill>
                  <a:srgbClr val="0C274A"/>
                </a:solidFill>
                <a:effectLst/>
                <a:latin typeface="-apple-system-body"/>
              </a:rPr>
              <a:t>=135170. No linha:1 caractere:1 + </a:t>
            </a:r>
            <a:r>
              <a:rPr lang="pt-BR" b="0" i="0" dirty="0" err="1">
                <a:solidFill>
                  <a:srgbClr val="0C274A"/>
                </a:solidFill>
                <a:effectLst/>
                <a:latin typeface="-apple-system-body"/>
              </a:rPr>
              <a:t>npx</a:t>
            </a:r>
            <a:r>
              <a:rPr lang="pt-BR" b="0" i="0" dirty="0">
                <a:solidFill>
                  <a:srgbClr val="0C274A"/>
                </a:solidFill>
                <a:effectLst/>
                <a:latin typeface="-apple-system-body"/>
              </a:rPr>
              <a:t> expo start + ~~~ + </a:t>
            </a:r>
            <a:r>
              <a:rPr lang="pt-BR" b="0" i="0" dirty="0" err="1">
                <a:solidFill>
                  <a:srgbClr val="0C274A"/>
                </a:solidFill>
                <a:effectLst/>
                <a:latin typeface="-apple-system-body"/>
              </a:rPr>
              <a:t>CategoryInfo</a:t>
            </a:r>
            <a:r>
              <a:rPr lang="pt-BR" b="0" i="0" dirty="0">
                <a:solidFill>
                  <a:srgbClr val="0C274A"/>
                </a:solidFill>
                <a:effectLst/>
                <a:latin typeface="-apple-system-body"/>
              </a:rPr>
              <a:t> : </a:t>
            </a:r>
            <a:r>
              <a:rPr lang="pt-BR" b="0" i="0" dirty="0" err="1">
                <a:solidFill>
                  <a:srgbClr val="0C274A"/>
                </a:solidFill>
                <a:effectLst/>
                <a:latin typeface="-apple-system-body"/>
              </a:rPr>
              <a:t>ErrodeSegurança</a:t>
            </a:r>
            <a:r>
              <a:rPr lang="pt-BR" b="0" i="0" dirty="0">
                <a:solidFill>
                  <a:srgbClr val="0C274A"/>
                </a:solidFill>
                <a:effectLst/>
                <a:latin typeface="-apple-system-body"/>
              </a:rPr>
              <a:t>: (:) [], </a:t>
            </a:r>
            <a:r>
              <a:rPr lang="pt-BR" b="0" i="0" dirty="0" err="1">
                <a:solidFill>
                  <a:srgbClr val="0C274A"/>
                </a:solidFill>
                <a:effectLst/>
                <a:latin typeface="-apple-system-body"/>
              </a:rPr>
              <a:t>PSSecurityException</a:t>
            </a:r>
            <a:r>
              <a:rPr lang="pt-BR" b="0" i="0" dirty="0">
                <a:solidFill>
                  <a:srgbClr val="0C274A"/>
                </a:solidFill>
                <a:effectLst/>
                <a:latin typeface="-apple-system-body"/>
              </a:rPr>
              <a:t> + </a:t>
            </a:r>
            <a:r>
              <a:rPr lang="pt-BR" b="0" i="0" dirty="0" err="1">
                <a:solidFill>
                  <a:srgbClr val="0C274A"/>
                </a:solidFill>
                <a:effectLst/>
                <a:latin typeface="-apple-system-body"/>
              </a:rPr>
              <a:t>FullyQualifiedErrorId</a:t>
            </a:r>
            <a:r>
              <a:rPr lang="pt-BR" b="0" i="0" dirty="0">
                <a:solidFill>
                  <a:srgbClr val="0C274A"/>
                </a:solidFill>
                <a:effectLst/>
                <a:latin typeface="-apple-system-body"/>
              </a:rPr>
              <a:t> : </a:t>
            </a:r>
            <a:r>
              <a:rPr lang="pt-BR" b="0" i="0" dirty="0" err="1">
                <a:solidFill>
                  <a:srgbClr val="0C274A"/>
                </a:solidFill>
                <a:effectLst/>
                <a:latin typeface="-apple-system-body"/>
              </a:rPr>
              <a:t>UnauthorizedAccess</a:t>
            </a:r>
            <a:r>
              <a:rPr lang="pt-BR" b="0" i="0" dirty="0">
                <a:solidFill>
                  <a:srgbClr val="0C274A"/>
                </a:solidFill>
                <a:effectLst/>
                <a:latin typeface="-apple-system-body"/>
              </a:rPr>
              <a:t>"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5205181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CA287F-78DE-BFD8-8F19-7D7064F367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51B45AC1-8386-C206-CCD3-0A56A0210E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 rot="16200000">
            <a:off x="-3097761" y="3097764"/>
            <a:ext cx="6858002" cy="662474"/>
          </a:xfrm>
          <a:solidFill>
            <a:srgbClr val="C00000"/>
          </a:solidFill>
        </p:spPr>
        <p:txBody>
          <a:bodyPr>
            <a:normAutofit/>
          </a:bodyPr>
          <a:lstStyle/>
          <a:p>
            <a:pPr algn="ctr"/>
            <a:r>
              <a:rPr lang="pt-BR" altLang="pt-BR" sz="3200" dirty="0">
                <a:solidFill>
                  <a:schemeClr val="bg1"/>
                </a:solidFill>
              </a:rPr>
              <a:t>Usando a segunda opção resolveu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33630F79-A541-4A34-E4F7-D4D1179E83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6151" y="1214128"/>
            <a:ext cx="9659698" cy="4429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95832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CD1B08-ADF8-DED7-9D43-76FB22AAB2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132C573D-993F-6E99-3F16-437D5623631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 rot="16200000">
            <a:off x="-3097761" y="3097764"/>
            <a:ext cx="6858002" cy="662474"/>
          </a:xfrm>
          <a:solidFill>
            <a:srgbClr val="C00000"/>
          </a:solidFill>
        </p:spPr>
        <p:txBody>
          <a:bodyPr>
            <a:normAutofit/>
          </a:bodyPr>
          <a:lstStyle/>
          <a:p>
            <a:pPr algn="ctr"/>
            <a:r>
              <a:rPr lang="pt-BR" altLang="pt-BR" sz="3200" dirty="0">
                <a:solidFill>
                  <a:schemeClr val="bg1"/>
                </a:solidFill>
              </a:rPr>
              <a:t>Usando a segunda opção resolveu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1F6F0D4A-D22B-594B-E201-1A1D01FBFF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477" y="0"/>
            <a:ext cx="1150818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24671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13DB3A-3344-52F6-9303-C2D8F83630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DE7EF9D6-0AD1-48F9-CB38-6076E0F5AF3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 rot="16200000">
            <a:off x="-3097761" y="3097764"/>
            <a:ext cx="6858002" cy="662474"/>
          </a:xfrm>
          <a:solidFill>
            <a:srgbClr val="C00000"/>
          </a:solidFill>
        </p:spPr>
        <p:txBody>
          <a:bodyPr>
            <a:normAutofit fontScale="90000"/>
          </a:bodyPr>
          <a:lstStyle/>
          <a:p>
            <a:pPr algn="ctr"/>
            <a:r>
              <a:rPr lang="pt-BR" altLang="pt-BR" dirty="0">
                <a:solidFill>
                  <a:schemeClr val="bg1"/>
                </a:solidFill>
              </a:rPr>
              <a:t>Gerou esta tela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CDC2E607-41CD-54AC-5F23-BE6EADA5E3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1465" y="210670"/>
            <a:ext cx="9324975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65186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7795B2-3E4E-7A2A-E103-E554062201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7E6454DD-9F29-02E9-FBBC-9A90C642C1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 rot="16200000">
            <a:off x="-3097761" y="3097764"/>
            <a:ext cx="6858002" cy="662474"/>
          </a:xfrm>
          <a:solidFill>
            <a:srgbClr val="C00000"/>
          </a:solidFill>
        </p:spPr>
        <p:txBody>
          <a:bodyPr>
            <a:normAutofit fontScale="90000"/>
          </a:bodyPr>
          <a:lstStyle/>
          <a:p>
            <a:pPr algn="ctr"/>
            <a:r>
              <a:rPr lang="pt-BR" altLang="pt-BR" dirty="0">
                <a:solidFill>
                  <a:schemeClr val="bg1"/>
                </a:solidFill>
              </a:rPr>
              <a:t>Gerou esta tela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DBD3CB9A-D394-CB49-E2A3-D3203441D1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1465" y="210670"/>
            <a:ext cx="9324975" cy="48768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70A17DF6-0481-867F-7930-B30167745F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478" y="0"/>
            <a:ext cx="11529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49055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F1CA3-3C72-B53E-CB7C-F8F919E19B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2DC49818-840A-1EE3-BC63-8C2FC7355A4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 rot="16200000">
            <a:off x="-3097761" y="3097764"/>
            <a:ext cx="6858002" cy="662474"/>
          </a:xfrm>
          <a:solidFill>
            <a:srgbClr val="C00000"/>
          </a:solidFill>
        </p:spPr>
        <p:txBody>
          <a:bodyPr>
            <a:normAutofit/>
          </a:bodyPr>
          <a:lstStyle/>
          <a:p>
            <a:pPr algn="ctr"/>
            <a:r>
              <a:rPr lang="pt-BR" altLang="pt-BR" sz="3200" dirty="0">
                <a:solidFill>
                  <a:schemeClr val="bg1"/>
                </a:solidFill>
              </a:rPr>
              <a:t>Também executei pelo navegador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651A8E83-F56C-EAE3-8815-3AB44FC6D4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0237" y="195262"/>
            <a:ext cx="8391525" cy="6467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36806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C2AFDF-BEF2-7395-9EF1-54B81506D9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FABCF61A-4700-605B-D185-D6E4102457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 rot="16200000">
            <a:off x="-3097761" y="3097764"/>
            <a:ext cx="6858002" cy="662474"/>
          </a:xfrm>
          <a:solidFill>
            <a:srgbClr val="C00000"/>
          </a:solidFill>
        </p:spPr>
        <p:txBody>
          <a:bodyPr>
            <a:normAutofit fontScale="90000"/>
          </a:bodyPr>
          <a:lstStyle/>
          <a:p>
            <a:pPr algn="ctr"/>
            <a:r>
              <a:rPr lang="pt-BR" altLang="pt-BR" dirty="0">
                <a:solidFill>
                  <a:schemeClr val="bg1"/>
                </a:solidFill>
              </a:rPr>
              <a:t>Seguindo ...</a:t>
            </a:r>
          </a:p>
        </p:txBody>
      </p:sp>
    </p:spTree>
    <p:extLst>
      <p:ext uri="{BB962C8B-B14F-4D97-AF65-F5344CB8AC3E}">
        <p14:creationId xmlns:p14="http://schemas.microsoft.com/office/powerpoint/2010/main" val="142452277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33B91DAA5375940B2A19430898AAABE" ma:contentTypeVersion="14" ma:contentTypeDescription="Crie um novo documento." ma:contentTypeScope="" ma:versionID="38439d8b15982df218133e531497df57">
  <xsd:schema xmlns:xsd="http://www.w3.org/2001/XMLSchema" xmlns:xs="http://www.w3.org/2001/XMLSchema" xmlns:p="http://schemas.microsoft.com/office/2006/metadata/properties" xmlns:ns3="ddd23022-f025-4d0e-abc2-3a96872be0ca" targetNamespace="http://schemas.microsoft.com/office/2006/metadata/properties" ma:root="true" ma:fieldsID="6286b600350662f8a7714e276c44cb66" ns3:_="">
    <xsd:import namespace="ddd23022-f025-4d0e-abc2-3a96872be0ca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DateTaken" minOccurs="0"/>
                <xsd:element ref="ns3:MediaLengthInSeconds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d23022-f025-4d0e-abc2-3a96872be0c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19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85E1F6C-37F3-435A-9768-565580060E4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92534D2-44AF-41D2-813E-B9B15606D38D}">
  <ds:schemaRefs>
    <ds:schemaRef ds:uri="ddd23022-f025-4d0e-abc2-3a96872be0ca"/>
    <ds:schemaRef ds:uri="http://schemas.microsoft.com/office/infopath/2007/PartnerControls"/>
    <ds:schemaRef ds:uri="http://purl.org/dc/terms/"/>
    <ds:schemaRef ds:uri="http://www.w3.org/XML/1998/namespace"/>
    <ds:schemaRef ds:uri="http://purl.org/dc/elements/1.1/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4F8D9E79-6527-4405-BF61-68F4D03691B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dd23022-f025-4d0e-abc2-3a96872be0c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9419</TotalTime>
  <Words>1287</Words>
  <Application>Microsoft Office PowerPoint</Application>
  <PresentationFormat>Widescreen</PresentationFormat>
  <Paragraphs>155</Paragraphs>
  <Slides>42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42</vt:i4>
      </vt:variant>
    </vt:vector>
  </HeadingPairs>
  <TitlesOfParts>
    <vt:vector size="47" baseType="lpstr">
      <vt:lpstr>-apple-system-body</vt:lpstr>
      <vt:lpstr>Arial</vt:lpstr>
      <vt:lpstr>Calibri</vt:lpstr>
      <vt:lpstr>Calibri Light</vt:lpstr>
      <vt:lpstr>Tema do Office</vt:lpstr>
      <vt:lpstr>Acesse o Google e busque react Native</vt:lpstr>
      <vt:lpstr>Traduza se ficar mais fácil pra você</vt:lpstr>
      <vt:lpstr>Traduza se ficar mais fácil pra você</vt:lpstr>
      <vt:lpstr>Já instalamos o React Native, veremos rapidamente o JScrit para chegar ao Primeiro App</vt:lpstr>
      <vt:lpstr>Casos de sucesso com React Native</vt:lpstr>
      <vt:lpstr>O react Native</vt:lpstr>
      <vt:lpstr>Roda em diversas plataforma</vt:lpstr>
      <vt:lpstr>Roda em diversas plataforma</vt:lpstr>
      <vt:lpstr>Voltado a diversas plataformas</vt:lpstr>
      <vt:lpstr>O JavaScript</vt:lpstr>
      <vt:lpstr>Um código</vt:lpstr>
      <vt:lpstr>Fica assim</vt:lpstr>
      <vt:lpstr>Fica assim</vt:lpstr>
      <vt:lpstr>Botões respondendo a eventos</vt:lpstr>
      <vt:lpstr>xxxxxxxxxxxxxxxxxxxxxxxxxxxxxx</vt:lpstr>
      <vt:lpstr>Ligado ao arquivo externo</vt:lpstr>
      <vt:lpstr>Onde podemos escrever JavaScript?</vt:lpstr>
      <vt:lpstr>Variáveis no JScript</vt:lpstr>
      <vt:lpstr>Valores na variáveis</vt:lpstr>
      <vt:lpstr>Criando e exibindo</vt:lpstr>
      <vt:lpstr>Edição e teste Online</vt:lpstr>
      <vt:lpstr>Exercícios 1</vt:lpstr>
      <vt:lpstr>Exercícios 3 e 4.</vt:lpstr>
      <vt:lpstr>Criando novos projetos</vt:lpstr>
      <vt:lpstr>No meu caso ficou assim</vt:lpstr>
      <vt:lpstr>Verificando a arvore de diretorios</vt:lpstr>
      <vt:lpstr>Iniciando o expo</vt:lpstr>
      <vt:lpstr>Tentando corrigir</vt:lpstr>
      <vt:lpstr>Tentando corrigir</vt:lpstr>
      <vt:lpstr>Mudei a pasta</vt:lpstr>
      <vt:lpstr>Esta estrutura de diretórios foi criada</vt:lpstr>
      <vt:lpstr>Ao que se refere cada uma das pastas</vt:lpstr>
      <vt:lpstr>Puxe tudo para o VScode</vt:lpstr>
      <vt:lpstr>Exibir o terminal e execute</vt:lpstr>
      <vt:lpstr>Exibir o terminal e execute</vt:lpstr>
      <vt:lpstr>Quando executei deu esse erro</vt:lpstr>
      <vt:lpstr>Usando a segunda opção resolveu</vt:lpstr>
      <vt:lpstr>Usando a segunda opção resolveu</vt:lpstr>
      <vt:lpstr>Gerou esta tela</vt:lpstr>
      <vt:lpstr>Gerou esta tela</vt:lpstr>
      <vt:lpstr>Também executei pelo navegador</vt:lpstr>
      <vt:lpstr>Seguindo ...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Andre Aparecido da Silva</dc:creator>
  <cp:lastModifiedBy>Andre Aparecido da Silva</cp:lastModifiedBy>
  <cp:revision>11</cp:revision>
  <dcterms:created xsi:type="dcterms:W3CDTF">2026-09-29T00:59:27Z</dcterms:created>
  <dcterms:modified xsi:type="dcterms:W3CDTF">2026-10-08T12:28:02Z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0x010100433B91DAA5375940B2A19430898AAABE</vt:lpwstr>
  </property>
</Properties>
</file>