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0" r:id="rId4"/>
    <p:sldId id="264" r:id="rId5"/>
    <p:sldId id="261" r:id="rId6"/>
    <p:sldId id="268" r:id="rId7"/>
    <p:sldId id="269" r:id="rId8"/>
    <p:sldId id="270" r:id="rId9"/>
    <p:sldId id="262" r:id="rId10"/>
    <p:sldId id="263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90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mover o slide</a:t>
            </a: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notas</a:t>
            </a:r>
          </a:p>
        </p:txBody>
      </p:sp>
      <p:sp>
        <p:nvSpPr>
          <p:cNvPr id="6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&lt;cabeçalho&gt;</a:t>
            </a:r>
          </a:p>
        </p:txBody>
      </p:sp>
      <p:sp>
        <p:nvSpPr>
          <p:cNvPr id="61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</a:p>
        </p:txBody>
      </p:sp>
      <p:sp>
        <p:nvSpPr>
          <p:cNvPr id="62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63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EBFBAD46-D760-4947-81BC-008BEF3CD03C}" type="slidenum"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‹nº›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MVC (Model-View-Controller)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um padrão de arquitetura de software utilizado para organizar o código de uma aplicação, separando-o em três camadas com responsabilidades bem definidas: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1. Model (Modelo)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Gerir os dados, as regras de negócio e a lógica da aplicação.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Representa a estrutura de dados (por exemplo, tabelas da base de dados) e lida com a validação, armazenamento e manipulação dessas informações.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Numa aplicação bancária,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responsável por verificar se o utilizador tem saldo suficiente antes de efetuar uma transferência.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 View (Visão)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Apresentar a interface ao utilizador e exibir os dados.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Converte os dados do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em elementos visuais (HTML, ecrãs de aplicações móveis, componentes de UI). Não processa regras de negócio nem altera dados diretamente.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Como referido no ecrã (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"React é o V"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), bibliotecas de interface como o React focam-se principalmente nesta camada.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 Controller (Controlador)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Intermediar a comunicação entre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as ações e entradas do utilizador (cliques, formulários, rotas do URL), solicita o processamento de dados ao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define qual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que deve ser apresentada como resposta.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Ao clicar no botão "Comprar",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Controller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 requisição, chama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para efetuar a compra e manda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exibir a mensagem de sucesso.</a:t>
            </a:r>
          </a:p>
        </p:txBody>
      </p:sp>
      <p:sp>
        <p:nvSpPr>
          <p:cNvPr id="11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BC67BB3-C7C4-4FD0-9B84-9852AC8A15B0}" type="slidenum">
              <a: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MVC (Model-View-Controller)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um padrão de arquitetura de software utilizado para organizar o código de uma aplicação, separando-o em três camadas com responsabilidades bem definidas: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1. Model (Modelo)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Gerir os dados, as regras de negócio e a lógica da aplicação.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Representa a estrutura de dados (por exemplo, tabelas da base de dados) e lida com a validação, armazenamento e manipulação dessas informações.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Numa aplicação bancária,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responsável por verificar se o utilizador tem saldo suficiente antes de efetuar uma transferência.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 View (Visão)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Apresentar a interface ao utilizador e exibir os dados.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Converte os dados do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em elementos visuais (HTML, ecrãs de aplicações móveis, componentes de UI). Não processa regras de negócio nem altera dados diretamente.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Como referido no ecrã (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"React é o V"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), bibliotecas de interface como o React focam-se principalmente nesta camada.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 Controller (Controlador)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Intermediar a comunicação entre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as ações e entradas do utilizador (cliques, formulários, rotas do URL), solicita o processamento de dados ao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define qual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que deve ser apresentada como resposta.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Ao clicar no botão "Comprar",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Controller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 requisição, chama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para efetuar a compra e manda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exibir a mensagem de sucesso.</a:t>
            </a:r>
          </a:p>
        </p:txBody>
      </p:sp>
      <p:sp>
        <p:nvSpPr>
          <p:cNvPr id="11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26AEFF7-BEA5-4D5E-AF4B-5DB2960DDC8E}" type="slidenum">
              <a: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3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MVC (Model-View-Controller)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um padrão de arquitetura de software utilizado para organizar o código de uma aplicação, separando-o em três camadas com responsabilidades bem definidas: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1. Model (Modelo)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Gerir os dados, as regras de negócio e a lógica da aplicação.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Representa a estrutura de dados (por exemplo, tabelas da base de dados) e lida com a validação, armazenamento e manipulação dessas informações.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Numa aplicação bancária,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responsável por verificar se o utilizador tem saldo suficiente antes de efetuar uma transferência.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 View (Visão)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Apresentar a interface ao utilizador e exibir os dados.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Converte os dados do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em elementos visuais (HTML, ecrãs de aplicações móveis, componentes de UI). Não processa regras de negócio nem altera dados diretamente.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Como referido no ecrã (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"React é o V"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), bibliotecas de interface como o React focam-se principalmente nesta camada.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 Controller (Controlador)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Intermediar a comunicação entre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as ações e entradas do utilizador (cliques, formulários, rotas do URL), solicita o processamento de dados ao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define qual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que deve ser apresentada como resposta.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Ao clicar no botão "Comprar",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Controller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 requisição, chama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para efetuar a compra e manda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exibir a mensagem de sucesso.</a:t>
            </a:r>
          </a:p>
        </p:txBody>
      </p:sp>
      <p:sp>
        <p:nvSpPr>
          <p:cNvPr id="11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14460D9-6CE9-4694-B0CF-099D8CA1F651}" type="slidenum">
              <a: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5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MVC (Model-View-Controller)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um padrão de arquitetura de software utilizado para organizar o código de uma aplicação, separando-o em três camadas com responsabilidades bem definidas: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1. Model (Modelo)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Gerir os dados, as regras de negócio e a lógica da aplicação.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Representa a estrutura de dados (por exemplo, tabelas da base de dados) e lida com a validação, armazenamento e manipulação dessas informações.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Numa aplicação bancária,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responsável por verificar se o utilizador tem saldo suficiente antes de efetuar uma transferência.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 View (Visão)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Apresentar a interface ao utilizador e exibir os dados.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Converte os dados do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em elementos visuais (HTML, ecrãs de aplicações móveis, componentes de UI). Não processa regras de negócio nem altera dados diretamente.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Como referido no ecrã (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"React é o V"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), bibliotecas de interface como o React focam-se principalmente nesta camada.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 Controller (Controlador)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Intermediar a comunicação entre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as ações e entradas do utilizador (cliques, formulários, rotas do URL), solicita o processamento de dados ao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define qual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que deve ser apresentada como resposta.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Ao clicar no botão "Comprar",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Controller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 requisição, chama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para efetuar a compra e manda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exibir a mensagem de sucesso.</a:t>
            </a:r>
          </a:p>
        </p:txBody>
      </p:sp>
      <p:sp>
        <p:nvSpPr>
          <p:cNvPr id="12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8630CCA-3D1B-4904-A5D7-0245F7773A24}" type="slidenum">
              <a: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9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Por</a:t>
            </a:r>
          </a:p>
        </p:txBody>
      </p:sp>
      <p:sp>
        <p:nvSpPr>
          <p:cNvPr id="12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1B4AACA-A9D8-40B3-A57D-24210007C17F}" type="slidenum">
              <a: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10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6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7E99365-997E-4CF1-AA12-D6AD2C84CA0F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 formato de texto dos tópicos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2.º nível de tópicos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3.º nível de tópicos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4.º nível de tópicos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5.º nível de tópicos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6.º nível de tópicos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90B9B85-0464-482E-9156-3B7D8D7B0FC1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12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14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919B3E4-0AC5-480E-91A9-4FF7124B1A73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19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F5DC81B-B5F6-4A7D-A386-ECD65C254FEC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abeçalho da Seçã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6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24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F6B852E-3D33-4228-A6C3-FFC01179229C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28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30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7669B3E-0EDB-4006-AA8E-09BCDBCB2768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açã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36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38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782F049-316A-4D62-AC30-668CDF69ED58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3CF9484-60E8-49EA-A8FE-8807503BC0A6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45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748D7C6-1816-4E4D-A93A-9807D2A1AABA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údo com Le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</p:txBody>
      </p:sp>
      <p:sp>
        <p:nvSpPr>
          <p:cNvPr id="49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51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EFEF45C-E51B-4D36-8A40-2756B31E34F7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magem com Le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 formato de texto dos tópicos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2.º nível de tópicos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3.º nível de tópicos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4.º nível de tópicos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5.º nível de tópicos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6.º nível de tópicos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7.º nível de tópicos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</p:txBody>
      </p:sp>
      <p:sp>
        <p:nvSpPr>
          <p:cNvPr id="55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57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EC5E352-C949-4E90-8E92-FAFF3F3C603E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xnar.com.br/aulas/reac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2696040" y="2856240"/>
            <a:ext cx="9237960" cy="1468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80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Introdução ao </a:t>
            </a:r>
            <a:r>
              <a:rPr lang="pt-BR" sz="8000" dirty="0" err="1">
                <a:solidFill>
                  <a:schemeClr val="dk1"/>
                </a:solidFill>
                <a:latin typeface="Calibri Light"/>
              </a:rPr>
              <a:t>css</a:t>
            </a:r>
            <a:endParaRPr lang="pt-BR" sz="80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5" name="Imagem 5"/>
          <p:cNvPicPr/>
          <p:nvPr/>
        </p:nvPicPr>
        <p:blipFill>
          <a:blip r:embed="rId2"/>
          <a:stretch/>
        </p:blipFill>
        <p:spPr>
          <a:xfrm>
            <a:off x="0" y="0"/>
            <a:ext cx="25920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CaixaDeTexto 8"/>
          <p:cNvSpPr/>
          <p:nvPr/>
        </p:nvSpPr>
        <p:spPr>
          <a:xfrm>
            <a:off x="5709240" y="5839560"/>
            <a:ext cx="527364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Prof. André Aparecido da Silva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Disponível em: </a:t>
            </a:r>
            <a:r>
              <a:rPr lang="pt-BR" sz="1800" b="0" u="sng" strike="noStrike">
                <a:solidFill>
                  <a:schemeClr val="dk1"/>
                </a:solidFill>
                <a:effectLst/>
                <a:uFillTx/>
                <a:latin typeface="Calibri"/>
                <a:hlinkClick r:id="rId3"/>
              </a:rPr>
              <a:t>https://www.oxnar.com.br/aulas/react</a:t>
            </a: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32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OS ELEMENTOS DO DESENVOLVIMENTO WEB</a:t>
            </a:r>
            <a:endParaRPr lang="pt-BR" sz="32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68" name="Conector reto 2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69" name="AutoShape 3" descr=", gerada com IA"/>
          <p:cNvSpPr/>
          <p:nvPr/>
        </p:nvSpPr>
        <p:spPr>
          <a:xfrm>
            <a:off x="594360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70" name="Conector: Angulado 69"/>
          <p:cNvCxnSpPr/>
          <p:nvPr/>
        </p:nvCxnSpPr>
        <p:spPr>
          <a:xfrm rot="16200000" flipV="1">
            <a:off x="18000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cxnSp>
        <p:nvCxnSpPr>
          <p:cNvPr id="71" name="Conector: Angulado 70"/>
          <p:cNvCxnSpPr/>
          <p:nvPr/>
        </p:nvCxnSpPr>
        <p:spPr>
          <a:xfrm rot="16200000" flipV="1">
            <a:off x="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sp>
        <p:nvSpPr>
          <p:cNvPr id="72" name="CaixaDeTexto 71"/>
          <p:cNvSpPr txBox="1"/>
          <p:nvPr/>
        </p:nvSpPr>
        <p:spPr>
          <a:xfrm>
            <a:off x="1440000" y="360000"/>
            <a:ext cx="10080000" cy="3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…………………………………..</a:t>
            </a:r>
          </a:p>
        </p:txBody>
      </p:sp>
      <p:pic>
        <p:nvPicPr>
          <p:cNvPr id="73" name="Imagem 72"/>
          <p:cNvPicPr/>
          <p:nvPr/>
        </p:nvPicPr>
        <p:blipFill>
          <a:blip r:embed="rId3"/>
          <a:stretch/>
        </p:blipFill>
        <p:spPr>
          <a:xfrm>
            <a:off x="1980000" y="360000"/>
            <a:ext cx="7506360" cy="6048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Baixando e rodando acessórios</a:t>
            </a:r>
            <a:endParaRPr lang="pt-BR" sz="44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79" name="Conector reto 6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80" name="AutoShape 2" descr=", gerada com IA"/>
          <p:cNvSpPr/>
          <p:nvPr/>
        </p:nvSpPr>
        <p:spPr>
          <a:xfrm>
            <a:off x="594360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81" name="Conector: Angulado 80"/>
          <p:cNvCxnSpPr/>
          <p:nvPr/>
        </p:nvCxnSpPr>
        <p:spPr>
          <a:xfrm rot="16200000" flipV="1">
            <a:off x="18000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cxnSp>
        <p:nvCxnSpPr>
          <p:cNvPr id="82" name="Conector: Angulado 81"/>
          <p:cNvCxnSpPr/>
          <p:nvPr/>
        </p:nvCxnSpPr>
        <p:spPr>
          <a:xfrm rot="16200000" flipV="1">
            <a:off x="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sp>
        <p:nvSpPr>
          <p:cNvPr id="83" name="CaixaDeTexto 82"/>
          <p:cNvSpPr txBox="1"/>
          <p:nvPr/>
        </p:nvSpPr>
        <p:spPr>
          <a:xfrm>
            <a:off x="1440000" y="360000"/>
            <a:ext cx="10080000" cy="3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…………………………………..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0B15EF1-2122-7BF5-E0F8-18556D3EA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381" y="-9360"/>
            <a:ext cx="891298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REQUISITOS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9" name="Conector reto 6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1474200" y="1336680"/>
            <a:ext cx="10058040" cy="3760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HTML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Básico de JavaScritpt (ES2015), veremos na prática. </a:t>
            </a: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Wingdings"/>
              </a:rPr>
              <a:t></a:t>
            </a: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Exige-se dedicação e persistência. 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(Não se aprende do dia pra noite, mas é tranquilo levar)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Sintaxe do CSS</a:t>
            </a:r>
            <a:endParaRPr lang="pt-BR" sz="44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85" name="Conector reto 3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86" name="AutoShape 4" descr=", gerada com IA"/>
          <p:cNvSpPr/>
          <p:nvPr/>
        </p:nvSpPr>
        <p:spPr>
          <a:xfrm>
            <a:off x="594360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87" name="Conector: Angulado 86"/>
          <p:cNvCxnSpPr/>
          <p:nvPr/>
        </p:nvCxnSpPr>
        <p:spPr>
          <a:xfrm rot="16200000" flipV="1">
            <a:off x="18000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cxnSp>
        <p:nvCxnSpPr>
          <p:cNvPr id="88" name="Conector: Angulado 87"/>
          <p:cNvCxnSpPr/>
          <p:nvPr/>
        </p:nvCxnSpPr>
        <p:spPr>
          <a:xfrm rot="16200000" flipV="1">
            <a:off x="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sp>
        <p:nvSpPr>
          <p:cNvPr id="3" name="AutoShape 2" descr="Infográfico de Sintaxe JavaScript em Resumo">
            <a:extLst>
              <a:ext uri="{FF2B5EF4-FFF2-40B4-BE49-F238E27FC236}">
                <a16:creationId xmlns:a16="http://schemas.microsoft.com/office/drawing/2014/main" id="{02E12CD3-0F92-ED04-6038-3C3C5AC6C8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39B2125-6F97-1289-32D9-4BB60E7BE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831" y="0"/>
            <a:ext cx="7504334" cy="6858000"/>
          </a:xfrm>
          <a:prstGeom prst="rect">
            <a:avLst/>
          </a:prstGeom>
        </p:spPr>
      </p:pic>
      <p:sp>
        <p:nvSpPr>
          <p:cNvPr id="6" name="AutoShape 4" descr="CSS em Resumo: Guia Visual Completo">
            <a:extLst>
              <a:ext uri="{FF2B5EF4-FFF2-40B4-BE49-F238E27FC236}">
                <a16:creationId xmlns:a16="http://schemas.microsoft.com/office/drawing/2014/main" id="{BEAE7BF6-BA2E-51E5-ED47-2778E79A29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CSS em Resumo: Guia Visual Completo">
            <a:extLst>
              <a:ext uri="{FF2B5EF4-FFF2-40B4-BE49-F238E27FC236}">
                <a16:creationId xmlns:a16="http://schemas.microsoft.com/office/drawing/2014/main" id="{8CBE79A0-D22C-3DB3-979B-47F9143054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CSS em Resumo: Guia Visual Completo">
            <a:extLst>
              <a:ext uri="{FF2B5EF4-FFF2-40B4-BE49-F238E27FC236}">
                <a16:creationId xmlns:a16="http://schemas.microsoft.com/office/drawing/2014/main" id="{7813BAAD-0F72-6B3F-A53C-47ACA98038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8878C69-7379-8634-913E-75F60288C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833" y="-15360"/>
            <a:ext cx="750433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89597-31EC-7D25-C8EE-3F45C825A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>
            <a:extLst>
              <a:ext uri="{FF2B5EF4-FFF2-40B4-BE49-F238E27FC236}">
                <a16:creationId xmlns:a16="http://schemas.microsoft.com/office/drawing/2014/main" id="{74958EF4-AD2F-8909-ED09-9F7F2B93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Sintaxe JScript</a:t>
            </a:r>
            <a:endParaRPr lang="pt-BR" sz="44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9" name="Conector reto 6">
            <a:extLst>
              <a:ext uri="{FF2B5EF4-FFF2-40B4-BE49-F238E27FC236}">
                <a16:creationId xmlns:a16="http://schemas.microsoft.com/office/drawing/2014/main" id="{42982CA2-747E-615F-8E7A-5B48D3EC5E59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70767F9B-C7B8-94B9-4166-1CADD4187737}"/>
              </a:ext>
            </a:extLst>
          </p:cNvPr>
          <p:cNvSpPr txBox="1"/>
          <p:nvPr/>
        </p:nvSpPr>
        <p:spPr>
          <a:xfrm>
            <a:off x="1753380" y="1029176"/>
            <a:ext cx="1004237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4000" b="1" dirty="0"/>
              <a:t>1. Declaração de Variáveis</a:t>
            </a:r>
          </a:p>
          <a:p>
            <a:pPr>
              <a:buNone/>
            </a:pPr>
            <a:r>
              <a:rPr lang="pt-BR" sz="4000" dirty="0"/>
              <a:t>No </a:t>
            </a:r>
            <a:r>
              <a:rPr lang="pt-BR" sz="4000" dirty="0" err="1"/>
              <a:t>JavaScript</a:t>
            </a:r>
            <a:r>
              <a:rPr lang="pt-BR" sz="4000" dirty="0"/>
              <a:t> moderno, utilize </a:t>
            </a:r>
            <a:r>
              <a:rPr lang="pt-BR" sz="4000" dirty="0" err="1">
                <a:latin typeface="Courier New" panose="02070309020205020404" pitchFamily="49" charset="0"/>
              </a:rPr>
              <a:t>const</a:t>
            </a:r>
            <a:r>
              <a:rPr lang="pt-BR" sz="4000" dirty="0"/>
              <a:t> ou </a:t>
            </a:r>
            <a:r>
              <a:rPr lang="pt-BR" sz="4000" dirty="0" err="1">
                <a:latin typeface="Courier New" panose="02070309020205020404" pitchFamily="49" charset="0"/>
              </a:rPr>
              <a:t>let</a:t>
            </a:r>
            <a:r>
              <a:rPr lang="pt-BR" sz="4000" dirty="0"/>
              <a:t> (evite o uso de </a:t>
            </a:r>
            <a:r>
              <a:rPr lang="pt-BR" sz="4000" dirty="0">
                <a:latin typeface="Courier New" panose="02070309020205020404" pitchFamily="49" charset="0"/>
              </a:rPr>
              <a:t>var</a:t>
            </a:r>
            <a:r>
              <a:rPr lang="pt-BR" sz="4000" dirty="0"/>
              <a:t> antigo):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4000" b="1" dirty="0" err="1">
                <a:latin typeface="Courier New" panose="02070309020205020404" pitchFamily="49" charset="0"/>
              </a:rPr>
              <a:t>const</a:t>
            </a:r>
            <a:r>
              <a:rPr lang="pt-BR" sz="4000" dirty="0"/>
              <a:t>: Para valores que </a:t>
            </a:r>
            <a:r>
              <a:rPr lang="pt-BR" sz="4000" b="1" dirty="0"/>
              <a:t>não</a:t>
            </a:r>
            <a:r>
              <a:rPr lang="pt-BR" sz="4000" dirty="0"/>
              <a:t> mudam.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4000" b="1" dirty="0" err="1">
                <a:latin typeface="Courier New" panose="02070309020205020404" pitchFamily="49" charset="0"/>
              </a:rPr>
              <a:t>let</a:t>
            </a:r>
            <a:r>
              <a:rPr lang="pt-BR" sz="4000" dirty="0"/>
              <a:t>: Para variáveis cujo valor será reatribuído.</a:t>
            </a:r>
          </a:p>
        </p:txBody>
      </p:sp>
    </p:spTree>
    <p:extLst>
      <p:ext uri="{BB962C8B-B14F-4D97-AF65-F5344CB8AC3E}">
        <p14:creationId xmlns:p14="http://schemas.microsoft.com/office/powerpoint/2010/main" val="3923306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013A2-92FB-7BED-E336-D734FD143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>
            <a:extLst>
              <a:ext uri="{FF2B5EF4-FFF2-40B4-BE49-F238E27FC236}">
                <a16:creationId xmlns:a16="http://schemas.microsoft.com/office/drawing/2014/main" id="{2D68D284-3DA8-8F42-B220-DB89D6D2B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Sintaxe JScript</a:t>
            </a:r>
            <a:endParaRPr lang="pt-BR" sz="44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9" name="Conector reto 6">
            <a:extLst>
              <a:ext uri="{FF2B5EF4-FFF2-40B4-BE49-F238E27FC236}">
                <a16:creationId xmlns:a16="http://schemas.microsoft.com/office/drawing/2014/main" id="{986B29B1-5630-8A5A-6AB8-2B9A0A31D4FC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868D3DB8-1737-89B6-2604-C7519EFA5A60}"/>
              </a:ext>
            </a:extLst>
          </p:cNvPr>
          <p:cNvSpPr txBox="1"/>
          <p:nvPr/>
        </p:nvSpPr>
        <p:spPr>
          <a:xfrm>
            <a:off x="1402860" y="404336"/>
            <a:ext cx="1004237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800" b="1" dirty="0"/>
              <a:t>1. Declaração de Variáveis</a:t>
            </a:r>
          </a:p>
          <a:p>
            <a:pPr>
              <a:buNone/>
            </a:pPr>
            <a:r>
              <a:rPr lang="pt-BR" sz="2800" dirty="0"/>
              <a:t>No </a:t>
            </a:r>
            <a:r>
              <a:rPr lang="pt-BR" sz="2800" dirty="0" err="1"/>
              <a:t>JavaScript</a:t>
            </a:r>
            <a:r>
              <a:rPr lang="pt-BR" sz="2800" dirty="0"/>
              <a:t> moderno, utilize </a:t>
            </a:r>
            <a:r>
              <a:rPr lang="pt-BR" sz="2800" dirty="0" err="1">
                <a:latin typeface="Courier New" panose="02070309020205020404" pitchFamily="49" charset="0"/>
              </a:rPr>
              <a:t>const</a:t>
            </a:r>
            <a:r>
              <a:rPr lang="pt-BR" sz="2800" dirty="0"/>
              <a:t> ou </a:t>
            </a:r>
            <a:r>
              <a:rPr lang="pt-BR" sz="2800" dirty="0" err="1">
                <a:latin typeface="Courier New" panose="02070309020205020404" pitchFamily="49" charset="0"/>
              </a:rPr>
              <a:t>let</a:t>
            </a:r>
            <a:r>
              <a:rPr lang="pt-BR" sz="2800" dirty="0"/>
              <a:t> (evite o uso de </a:t>
            </a:r>
            <a:r>
              <a:rPr lang="pt-BR" sz="2800" dirty="0">
                <a:latin typeface="Courier New" panose="02070309020205020404" pitchFamily="49" charset="0"/>
              </a:rPr>
              <a:t>var</a:t>
            </a:r>
            <a:r>
              <a:rPr lang="pt-BR" sz="2800" dirty="0"/>
              <a:t> antigo):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2800" b="1" dirty="0" err="1">
                <a:latin typeface="Courier New" panose="02070309020205020404" pitchFamily="49" charset="0"/>
              </a:rPr>
              <a:t>const</a:t>
            </a:r>
            <a:r>
              <a:rPr lang="pt-BR" sz="2800" dirty="0"/>
              <a:t>: Para valores que </a:t>
            </a:r>
            <a:r>
              <a:rPr lang="pt-BR" sz="2800" b="1" dirty="0"/>
              <a:t>não</a:t>
            </a:r>
            <a:r>
              <a:rPr lang="pt-BR" sz="2800" dirty="0"/>
              <a:t> mudam.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2800" b="1" dirty="0" err="1">
                <a:latin typeface="Courier New" panose="02070309020205020404" pitchFamily="49" charset="0"/>
              </a:rPr>
              <a:t>let</a:t>
            </a:r>
            <a:r>
              <a:rPr lang="pt-BR" sz="2800" dirty="0"/>
              <a:t>: Para variáveis cujo valor será reatribuído.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FC064C1-6B9F-1036-E37D-C63CFE0ACC9B}"/>
              </a:ext>
            </a:extLst>
          </p:cNvPr>
          <p:cNvSpPr txBox="1"/>
          <p:nvPr/>
        </p:nvSpPr>
        <p:spPr>
          <a:xfrm>
            <a:off x="2674620" y="3745231"/>
            <a:ext cx="61417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 err="1"/>
              <a:t>const</a:t>
            </a:r>
            <a:r>
              <a:rPr lang="pt-BR" b="1" dirty="0"/>
              <a:t> nome = "Maria";  // Texto (</a:t>
            </a:r>
            <a:r>
              <a:rPr lang="pt-BR" b="1" dirty="0" err="1"/>
              <a:t>String</a:t>
            </a:r>
            <a:r>
              <a:rPr lang="pt-BR" b="1" dirty="0"/>
              <a:t>)</a:t>
            </a:r>
          </a:p>
          <a:p>
            <a:r>
              <a:rPr lang="pt-BR" b="1" dirty="0" err="1"/>
              <a:t>let</a:t>
            </a:r>
            <a:r>
              <a:rPr lang="pt-BR" b="1" dirty="0"/>
              <a:t> idade = 25;        // Número (</a:t>
            </a:r>
            <a:r>
              <a:rPr lang="pt-BR" b="1" dirty="0" err="1"/>
              <a:t>Number</a:t>
            </a:r>
            <a:r>
              <a:rPr lang="pt-BR" b="1" dirty="0"/>
              <a:t>)</a:t>
            </a:r>
          </a:p>
          <a:p>
            <a:r>
              <a:rPr lang="pt-BR" b="1" dirty="0" err="1"/>
              <a:t>let</a:t>
            </a:r>
            <a:r>
              <a:rPr lang="pt-BR" b="1" dirty="0"/>
              <a:t> ativo = </a:t>
            </a:r>
            <a:r>
              <a:rPr lang="pt-BR" b="1" dirty="0" err="1"/>
              <a:t>true</a:t>
            </a:r>
            <a:r>
              <a:rPr lang="pt-BR" b="1" dirty="0"/>
              <a:t>;      // Booleano (</a:t>
            </a:r>
            <a:r>
              <a:rPr lang="pt-BR" b="1" dirty="0" err="1"/>
              <a:t>Boolean</a:t>
            </a:r>
            <a:r>
              <a:rPr lang="pt-BR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40252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23B15-BCB7-A2A7-B939-E393F4BE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>
            <a:extLst>
              <a:ext uri="{FF2B5EF4-FFF2-40B4-BE49-F238E27FC236}">
                <a16:creationId xmlns:a16="http://schemas.microsoft.com/office/drawing/2014/main" id="{F9D32966-443D-C3D6-1FBC-E695B3B2D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Sintaxe JScript</a:t>
            </a:r>
            <a:endParaRPr lang="pt-BR" sz="44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9" name="Conector reto 6">
            <a:extLst>
              <a:ext uri="{FF2B5EF4-FFF2-40B4-BE49-F238E27FC236}">
                <a16:creationId xmlns:a16="http://schemas.microsoft.com/office/drawing/2014/main" id="{C555E6D1-B8AA-EE18-0C8C-DA3E797F2473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DBA99455-3F36-50CF-314D-9C9C76A43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181" y="487679"/>
            <a:ext cx="10573979" cy="571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0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O que é o react?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1" name="Conector reto 1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92" name="AutoShape 1" descr=", gerada com IA"/>
          <p:cNvSpPr/>
          <p:nvPr/>
        </p:nvSpPr>
        <p:spPr>
          <a:xfrm>
            <a:off x="594360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93" name="Imagem 1"/>
          <p:cNvPicPr/>
          <p:nvPr/>
        </p:nvPicPr>
        <p:blipFill>
          <a:blip r:embed="rId3"/>
          <a:stretch/>
        </p:blipFill>
        <p:spPr>
          <a:xfrm>
            <a:off x="1762920" y="26640"/>
            <a:ext cx="9471600" cy="6857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O que é o react?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1376280" y="618840"/>
            <a:ext cx="10265400" cy="691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ctr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O React é um dos </a:t>
            </a:r>
            <a:r>
              <a:rPr lang="pt-BR" sz="2800" b="0" i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frameworks </a:t>
            </a: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mais populares do JavaScript</a:t>
            </a:r>
          </a:p>
        </p:txBody>
      </p:sp>
      <p:cxnSp>
        <p:nvCxnSpPr>
          <p:cNvPr id="96" name="Conector reto 6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97" name="CaixaDeTexto 7"/>
          <p:cNvSpPr/>
          <p:nvPr/>
        </p:nvSpPr>
        <p:spPr>
          <a:xfrm>
            <a:off x="1263240" y="1734480"/>
            <a:ext cx="10190160" cy="480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É uma biblioteca JScritpt criada pelo Facebook em 2013  para criação de interfaces de usuário de forma fácil. 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Seu objetivo era revolver desafios de manutenção e escalabilidade das interfaces complexas do facebook, como por exemplo o feed. 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Instalação do React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2" name="Conector reto 6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pic>
        <p:nvPicPr>
          <p:cNvPr id="103" name="Imagem 9"/>
          <p:cNvPicPr/>
          <p:nvPr/>
        </p:nvPicPr>
        <p:blipFill>
          <a:blip r:embed="rId2"/>
          <a:stretch/>
        </p:blipFill>
        <p:spPr>
          <a:xfrm>
            <a:off x="1753560" y="662760"/>
            <a:ext cx="9449280" cy="5532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Instalação do React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pic>
        <p:nvPicPr>
          <p:cNvPr id="106" name="Imagem 9"/>
          <p:cNvPicPr/>
          <p:nvPr/>
        </p:nvPicPr>
        <p:blipFill>
          <a:blip r:embed="rId2"/>
          <a:stretch/>
        </p:blipFill>
        <p:spPr>
          <a:xfrm>
            <a:off x="1753560" y="662760"/>
            <a:ext cx="9449280" cy="5532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1413</TotalTime>
  <Words>1344</Words>
  <Application>Microsoft Office PowerPoint</Application>
  <PresentationFormat>Widescreen</PresentationFormat>
  <Paragraphs>97</Paragraphs>
  <Slides>13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Symbol</vt:lpstr>
      <vt:lpstr>Times New Roman</vt:lpstr>
      <vt:lpstr>Wingdings</vt:lpstr>
      <vt:lpstr>Tema do Office</vt:lpstr>
      <vt:lpstr>Introdução ao css</vt:lpstr>
      <vt:lpstr>OS ELEMENTOS DO DESENVOLVIMENTO WEB</vt:lpstr>
      <vt:lpstr>Baixando e rodando acessórios</vt:lpstr>
      <vt:lpstr>REQUISITOS</vt:lpstr>
      <vt:lpstr>Sintaxe do CSS</vt:lpstr>
      <vt:lpstr>Sintaxe JScript</vt:lpstr>
      <vt:lpstr>Sintaxe JScript</vt:lpstr>
      <vt:lpstr>Sintaxe JScript</vt:lpstr>
      <vt:lpstr>O que é o react?</vt:lpstr>
      <vt:lpstr>O que é o react?</vt:lpstr>
      <vt:lpstr>Instalação do React</vt:lpstr>
      <vt:lpstr>Instalação do React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Andre Aparecido da Silva</dc:creator>
  <dc:description/>
  <cp:lastModifiedBy>Andre Aparecido da Silva</cp:lastModifiedBy>
  <cp:revision>8</cp:revision>
  <dcterms:created xsi:type="dcterms:W3CDTF">2026-09-19T23:16:43Z</dcterms:created>
  <dcterms:modified xsi:type="dcterms:W3CDTF">2026-09-22T21:55:39Z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Widescreen</vt:lpwstr>
  </property>
  <property fmtid="{D5CDD505-2E9C-101B-9397-08002B2CF9AE}" pid="4" name="Slides">
    <vt:i4>7</vt:i4>
  </property>
</Properties>
</file>