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39"/>
  </p:notesMasterIdLst>
  <p:handoutMasterIdLst>
    <p:handoutMasterId r:id="rId40"/>
  </p:handoutMasterIdLst>
  <p:sldIdLst>
    <p:sldId id="256" r:id="rId2"/>
    <p:sldId id="257" r:id="rId3"/>
    <p:sldId id="290" r:id="rId4"/>
    <p:sldId id="258" r:id="rId5"/>
    <p:sldId id="291" r:id="rId6"/>
    <p:sldId id="289" r:id="rId7"/>
    <p:sldId id="259" r:id="rId8"/>
    <p:sldId id="260" r:id="rId9"/>
    <p:sldId id="261" r:id="rId10"/>
    <p:sldId id="262" r:id="rId11"/>
    <p:sldId id="263" r:id="rId12"/>
    <p:sldId id="292" r:id="rId13"/>
    <p:sldId id="293" r:id="rId14"/>
    <p:sldId id="294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</p:sldIdLst>
  <p:sldSz cx="9144000" cy="6858000" type="screen4x3"/>
  <p:notesSz cx="7099300" cy="10234613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51" autoAdjust="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4" Type="http://schemas.openxmlformats.org/officeDocument/2006/relationships/image" Target="../media/image30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endParaRPr lang="pt-BR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294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fld id="{10616C7B-5842-4068-9823-342CAEB94B77}" type="datetimeFigureOut">
              <a:rPr lang="pt-BR"/>
              <a:pPr/>
              <a:t>10/11/2014</a:t>
            </a:fld>
            <a:endParaRPr lang="pt-BR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/>
            </a:lvl1pPr>
          </a:lstStyle>
          <a:p>
            <a:endParaRPr lang="pt-BR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294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fld id="{C8C2380B-3C33-417E-B9C3-AE2AF0551056}" type="slidenum">
              <a:rPr lang="pt-BR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22CC4F24-7C19-42BF-9959-E61CD9746419}" type="datetimeFigureOut">
              <a:rPr lang="pt-BR" smtClean="0"/>
              <a:t>10/11/2014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6F4A6AD6-2528-4B63-BF5A-0C0C3BBF67DA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4A7C60-0B06-4D65-A18A-5890BDF2C68A}" type="datetime1">
              <a:rPr lang="pt-BR" smtClean="0"/>
              <a:t>10/11/2014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67732C-A596-4BAF-B3EE-1E01EF9E49ED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932CE3-DE3B-4D1D-89B9-129F47F8CA3E}" type="datetime1">
              <a:rPr lang="pt-BR" smtClean="0"/>
              <a:t>10/11/2014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5B1B04-831C-4993-8211-98AEFEE89361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6CF9E0A-2FF4-4B71-B7B8-3E1B9A775109}" type="datetime1">
              <a:rPr lang="pt-BR" smtClean="0"/>
              <a:t>10/11/2014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B9BF24-31F7-4DC0-9C36-86224FA7E985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9EFC85-B2B4-4475-A658-F13F582426E7}" type="datetime1">
              <a:rPr lang="pt-BR" smtClean="0"/>
              <a:t>10/11/2014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18CD52-ED54-4586-B840-826F1E4285F9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A89871C-D797-41AE-B159-480A3071ABEE}" type="datetime1">
              <a:rPr lang="pt-BR" smtClean="0"/>
              <a:t>10/11/2014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C10CBF-E393-458B-A786-D520D1E8AB63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D27F1D-DCC1-4B44-B2C8-C4225821513A}" type="datetime1">
              <a:rPr lang="pt-BR" smtClean="0"/>
              <a:t>10/11/2014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1BA5B8-8C77-4587-86A7-8684FC57C967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8E8635-0ECC-4261-9F62-B149A90F355E}" type="datetime1">
              <a:rPr lang="pt-BR" smtClean="0"/>
              <a:t>10/11/2014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A94668-F7F6-4008-A69B-104AD340DAD5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794A88-D449-4B56-9A03-9ECD09D8EC6C}" type="datetime1">
              <a:rPr lang="pt-BR" smtClean="0"/>
              <a:t>10/11/2014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2EFEF7-9D09-4121-994A-F0EE7529E47E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98D340-2463-4864-B4D3-63DAC1E5FC04}" type="datetime1">
              <a:rPr lang="pt-BR" smtClean="0"/>
              <a:t>10/11/2014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F067A0-8228-4774-946D-EDF9A9211927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31A089-9FB3-43C2-9FE6-DBE038FD1914}" type="datetime1">
              <a:rPr lang="pt-BR" smtClean="0"/>
              <a:t>10/11/2014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C6A538-21EC-4C4C-B6CA-EB64CFE2D9B2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FB7D90-BE16-4820-A61D-D16440FDEA09}" type="datetime1">
              <a:rPr lang="pt-BR" smtClean="0"/>
              <a:t>10/11/2014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9EB079-8B08-4800-9C2D-E543C8130B57}" type="slidenum">
              <a:rPr lang="pt-BR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08E92012-72CE-407C-9A3E-31736D8079B1}" type="datetime1">
              <a:rPr lang="pt-BR" smtClean="0"/>
              <a:t>10/11/2014</a:t>
            </a:fld>
            <a:endParaRPr lang="pt-BR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pt-BR"/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319D6FC-7066-47DA-9F51-4690DC638D03}" type="slidenum">
              <a:rPr lang="pt-BR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anndrepr@yahoo.com.br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6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8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6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21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9.bin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32.bin"/><Relationship Id="rId4" Type="http://schemas.openxmlformats.org/officeDocument/2006/relationships/oleObject" Target="../embeddings/oleObject31.bin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35.bin"/><Relationship Id="rId4" Type="http://schemas.openxmlformats.org/officeDocument/2006/relationships/oleObject" Target="../embeddings/oleObject34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oleObject38.bin"/><Relationship Id="rId4" Type="http://schemas.openxmlformats.org/officeDocument/2006/relationships/oleObject" Target="../embeddings/oleObject3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ítulo 1"/>
          <p:cNvSpPr>
            <a:spLocks noGrp="1"/>
          </p:cNvSpPr>
          <p:nvPr>
            <p:ph type="ctrTitle" idx="4294967295"/>
          </p:nvPr>
        </p:nvSpPr>
        <p:spPr>
          <a:xfrm>
            <a:off x="642910" y="2500306"/>
            <a:ext cx="7772400" cy="2000250"/>
          </a:xfrm>
        </p:spPr>
        <p:txBody>
          <a:bodyPr/>
          <a:lstStyle/>
          <a:p>
            <a:r>
              <a:rPr lang="pt-BR" dirty="0"/>
              <a:t>NOÇÕES DE PROBABILIDADE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4214810" y="5715016"/>
            <a:ext cx="45720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prof. André Aparecido da Silva </a:t>
            </a:r>
          </a:p>
          <a:p>
            <a:pPr algn="ctr"/>
            <a:endParaRPr lang="pt-BR" dirty="0"/>
          </a:p>
          <a:p>
            <a:pPr algn="ctr"/>
            <a:r>
              <a:rPr lang="pt-BR" dirty="0" smtClean="0">
                <a:hlinkClick r:id="rId2"/>
              </a:rPr>
              <a:t>anndrepr@yahoo.com.br</a:t>
            </a:r>
            <a:r>
              <a:rPr lang="pt-BR" dirty="0" smtClean="0"/>
              <a:t> </a:t>
            </a:r>
            <a:endParaRPr lang="pt-BR" dirty="0"/>
          </a:p>
        </p:txBody>
      </p:sp>
      <p:pic>
        <p:nvPicPr>
          <p:cNvPr id="18441" name="Picture 9" descr="http://aprovadonovestibular.com/wp-content/uploads/2008/09/probabilidad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8082" y="285728"/>
            <a:ext cx="1500198" cy="1510914"/>
          </a:xfrm>
          <a:prstGeom prst="rect">
            <a:avLst/>
          </a:prstGeom>
          <a:noFill/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57200" y="642938"/>
            <a:ext cx="8229600" cy="774700"/>
          </a:xfrm>
        </p:spPr>
        <p:txBody>
          <a:bodyPr>
            <a:normAutofit fontScale="90000"/>
          </a:bodyPr>
          <a:lstStyle/>
          <a:p>
            <a:r>
              <a:rPr lang="pt-BR" sz="4000" b="1" i="1"/>
              <a:t/>
            </a:r>
            <a:br>
              <a:rPr lang="pt-BR" sz="4000" b="1" i="1"/>
            </a:br>
            <a:r>
              <a:rPr lang="pt-BR" sz="4000" b="1" i="1"/>
              <a:t>TEORIA DAS PROBABILIDADES</a:t>
            </a:r>
            <a:br>
              <a:rPr lang="pt-BR" sz="4000" b="1" i="1"/>
            </a:br>
            <a:endParaRPr lang="pt-BR" sz="400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457200" y="2143125"/>
            <a:ext cx="8229600" cy="285750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90000"/>
              </a:lnSpc>
              <a:buFontTx/>
              <a:buNone/>
            </a:pPr>
            <a:r>
              <a:rPr lang="pt-BR" dirty="0"/>
              <a:t>   A teoria das probabilidades busca estimar as chances de ocorrer um determinado acontecimento. </a:t>
            </a:r>
            <a:endParaRPr lang="pt-BR" dirty="0" smtClean="0"/>
          </a:p>
          <a:p>
            <a:pPr algn="just">
              <a:lnSpc>
                <a:spcPct val="90000"/>
              </a:lnSpc>
              <a:buFontTx/>
              <a:buNone/>
            </a:pPr>
            <a:endParaRPr lang="pt-BR" dirty="0"/>
          </a:p>
          <a:p>
            <a:pPr algn="just">
              <a:lnSpc>
                <a:spcPct val="90000"/>
              </a:lnSpc>
              <a:buFontTx/>
              <a:buNone/>
            </a:pPr>
            <a:r>
              <a:rPr lang="pt-BR" dirty="0" smtClean="0"/>
              <a:t>   É </a:t>
            </a:r>
            <a:r>
              <a:rPr lang="pt-BR" dirty="0"/>
              <a:t>um ramo da matemática que cria, elabora e pesquisa modelos para estudar experimentos ou fenômenos aleatórios.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3</a:t>
            </a:fld>
            <a:endParaRPr lang="pt-BR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Experimento Aleatório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pt-BR" sz="3200" b="0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Experimento aleatório</a:t>
            </a:r>
            <a:r>
              <a:rPr kumimoji="0" lang="pt-BR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é um procedimento cujo resultado é</a:t>
            </a:r>
            <a:r>
              <a:rPr kumimoji="0" lang="pt-BR" sz="3200" b="0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incerto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pt-BR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Exemplos: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pt-BR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Jogar uma moeda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pt-BR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Sortear um número inteiro de um a cem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pt-BR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Lançar um dado</a:t>
            </a:r>
            <a:endParaRPr kumimoji="0" lang="pt-BR" sz="24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pt-BR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4</a:t>
            </a:fld>
            <a:endParaRPr lang="pt-BR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Espaço amostral</a:t>
            </a:r>
            <a:br>
              <a:rPr kumimoji="0" lang="pt-BR" sz="44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pt-BR" sz="32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(ou de probabilidades)</a:t>
            </a:r>
            <a:endParaRPr kumimoji="0" lang="pt-BR" sz="32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pt-BR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 conjunto de </a:t>
            </a:r>
            <a:r>
              <a:rPr kumimoji="0" lang="pt-B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todos os possíveis resultados</a:t>
            </a:r>
            <a:r>
              <a:rPr kumimoji="0" lang="pt-BR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um experimento aleatório é o </a:t>
            </a:r>
            <a:r>
              <a:rPr kumimoji="0" lang="pt-BR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espaço amostral </a:t>
            </a:r>
            <a:r>
              <a:rPr kumimoji="0" lang="pt-BR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(S)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pt-BR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pt-B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Jogar uma moeda</a:t>
            </a:r>
          </a:p>
          <a:p>
            <a:pPr marL="1143000" marR="0" lvl="2" indent="-2286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pt-BR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 = {cara, coroa}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pt-B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Sortear um número inteiro de um a cem</a:t>
            </a:r>
          </a:p>
          <a:p>
            <a:pPr marL="1143000" marR="0" lvl="2" indent="-2286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pt-BR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 = {1,2,...,100}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pt-B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Lançar um dado</a:t>
            </a:r>
          </a:p>
          <a:p>
            <a:pPr marL="1143000" marR="0" lvl="2" indent="-2286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pt-BR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 = {1,2,3,4,5,6}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5</a:t>
            </a:fld>
            <a:endParaRPr lang="pt-BR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Evento</a:t>
            </a:r>
            <a:endParaRPr kumimoji="0" lang="pt-BR" sz="44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pt-BR" sz="3200" b="0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Evento</a:t>
            </a:r>
            <a:r>
              <a:rPr kumimoji="0" lang="pt-BR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é qualquer </a:t>
            </a:r>
            <a:r>
              <a:rPr kumimoji="0" lang="pt-BR" sz="3200" b="0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subconjunto</a:t>
            </a:r>
            <a:r>
              <a:rPr kumimoji="0" lang="pt-BR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do espaço amostral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pt-BR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E = {cara} 		(sortear cara)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pt-BR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E = {25, 27, 26} 	(sortear no. entre 24 e 28)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pt-BR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E = {3, 5, 1} 		(lançar no. impar no dado)</a:t>
            </a:r>
            <a:endParaRPr kumimoji="0" lang="pt-BR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57200" y="500063"/>
            <a:ext cx="8229600" cy="917575"/>
          </a:xfrm>
        </p:spPr>
        <p:txBody>
          <a:bodyPr>
            <a:normAutofit fontScale="90000"/>
          </a:bodyPr>
          <a:lstStyle/>
          <a:p>
            <a:r>
              <a:rPr lang="pt-BR" sz="4000" dirty="0"/>
              <a:t/>
            </a:r>
            <a:br>
              <a:rPr lang="pt-BR" sz="4000" dirty="0"/>
            </a:br>
            <a:r>
              <a:rPr lang="pt-BR" sz="4000" dirty="0" smtClean="0"/>
              <a:t>Resumindo...</a:t>
            </a:r>
            <a:endParaRPr lang="pt-BR" sz="4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pt-BR" sz="2800" u="sng" dirty="0"/>
              <a:t>Experimento aleatório</a:t>
            </a:r>
            <a:r>
              <a:rPr lang="pt-BR" sz="2800" dirty="0"/>
              <a:t>: É um experimento que pode apresentar resultados diferentes, quando repetido nas mesmas </a:t>
            </a:r>
            <a:r>
              <a:rPr lang="pt-BR" sz="2800" dirty="0" smtClean="0"/>
              <a:t>condições.</a:t>
            </a:r>
            <a:endParaRPr lang="pt-BR" sz="2800" dirty="0"/>
          </a:p>
          <a:p>
            <a:pPr algn="just"/>
            <a:r>
              <a:rPr lang="pt-BR" sz="2800" u="sng" dirty="0"/>
              <a:t>Espaço amostral</a:t>
            </a:r>
            <a:r>
              <a:rPr lang="pt-BR" sz="2800" dirty="0"/>
              <a:t>: É o conjunto de todos os resultados possíveis de um experimento aleatório. Indicamos o espaço amostral por </a:t>
            </a:r>
            <a:r>
              <a:rPr lang="pt-BR" sz="2800" dirty="0">
                <a:sym typeface="Symbol" pitchFamily="18" charset="2"/>
              </a:rPr>
              <a:t></a:t>
            </a:r>
            <a:r>
              <a:rPr lang="pt-BR" sz="2800" dirty="0"/>
              <a:t>.</a:t>
            </a:r>
          </a:p>
          <a:p>
            <a:pPr algn="just"/>
            <a:r>
              <a:rPr lang="pt-BR" sz="2800" u="sng" dirty="0"/>
              <a:t>Evento</a:t>
            </a:r>
            <a:r>
              <a:rPr lang="pt-BR" sz="2800" dirty="0"/>
              <a:t>: Chama-se evento a qualquer subconjunto do espaço amostral. </a:t>
            </a:r>
          </a:p>
          <a:p>
            <a:pPr algn="just"/>
            <a:r>
              <a:rPr lang="pt-BR" sz="2800" u="sng" dirty="0"/>
              <a:t>Obs.:</a:t>
            </a:r>
            <a:r>
              <a:rPr lang="pt-BR" sz="2800" dirty="0"/>
              <a:t> Dizemos que um espaço amostral é equiprovável quando seus elementos têm a mesma chance de ocorrer.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368425"/>
          </a:xfrm>
        </p:spPr>
        <p:txBody>
          <a:bodyPr>
            <a:normAutofit fontScale="90000"/>
          </a:bodyPr>
          <a:lstStyle/>
          <a:p>
            <a:r>
              <a:rPr lang="pt-BR" sz="4000"/>
              <a:t/>
            </a:r>
            <a:br>
              <a:rPr lang="pt-BR" sz="4000"/>
            </a:br>
            <a:r>
              <a:rPr lang="pt-BR" sz="4000"/>
              <a:t>2. Eventos certo, impossível e mutuamente exclusivos</a:t>
            </a:r>
            <a:br>
              <a:rPr lang="pt-BR" sz="4000"/>
            </a:br>
            <a:endParaRPr lang="pt-BR" sz="400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457200" y="2000250"/>
            <a:ext cx="8229600" cy="3000375"/>
          </a:xfrm>
        </p:spPr>
        <p:txBody>
          <a:bodyPr/>
          <a:lstStyle/>
          <a:p>
            <a:endParaRPr lang="pt-BR" u="sng"/>
          </a:p>
          <a:p>
            <a:pPr algn="just"/>
            <a:r>
              <a:rPr lang="pt-BR" u="sng"/>
              <a:t>Evento certo</a:t>
            </a:r>
            <a:r>
              <a:rPr lang="pt-BR"/>
              <a:t>: Ocorre quando um evento coincide com o espaço amostral.</a:t>
            </a:r>
          </a:p>
          <a:p>
            <a:pPr algn="just"/>
            <a:r>
              <a:rPr lang="pt-BR" u="sng"/>
              <a:t>Evento impossível</a:t>
            </a:r>
            <a:r>
              <a:rPr lang="pt-BR"/>
              <a:t>: Ocorre quando um evento é vazio.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ítul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t-BR"/>
              <a:t>Exemplos:</a:t>
            </a:r>
          </a:p>
        </p:txBody>
      </p:sp>
      <p:sp>
        <p:nvSpPr>
          <p:cNvPr id="22531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50825" y="1628775"/>
            <a:ext cx="8642350" cy="4525963"/>
          </a:xfrm>
        </p:spPr>
        <p:txBody>
          <a:bodyPr/>
          <a:lstStyle/>
          <a:p>
            <a:pPr algn="just">
              <a:buFontTx/>
              <a:buNone/>
            </a:pPr>
            <a:r>
              <a:rPr lang="pt-BR" sz="2800"/>
              <a:t>Ex.: 1  Lançar um dado e registrar os resultados:</a:t>
            </a:r>
          </a:p>
          <a:p>
            <a:pPr algn="just">
              <a:buFontTx/>
              <a:buNone/>
            </a:pPr>
            <a:r>
              <a:rPr lang="pt-BR" sz="2800"/>
              <a:t>            Espaço amostral: </a:t>
            </a:r>
            <a:r>
              <a:rPr lang="pt-BR" sz="2800">
                <a:sym typeface="Symbol" pitchFamily="18" charset="2"/>
              </a:rPr>
              <a:t></a:t>
            </a:r>
            <a:r>
              <a:rPr lang="pt-BR" sz="2800"/>
              <a:t> = </a:t>
            </a:r>
            <a:r>
              <a:rPr lang="pt-BR" sz="2800">
                <a:sym typeface="Symbol" pitchFamily="18" charset="2"/>
              </a:rPr>
              <a:t></a:t>
            </a:r>
            <a:r>
              <a:rPr lang="pt-BR" sz="2800"/>
              <a:t>1, 2, 3, 4, 5, 6</a:t>
            </a:r>
            <a:r>
              <a:rPr lang="pt-BR" sz="2800">
                <a:sym typeface="Symbol" pitchFamily="18" charset="2"/>
              </a:rPr>
              <a:t></a:t>
            </a:r>
          </a:p>
          <a:p>
            <a:pPr algn="just">
              <a:buFontTx/>
              <a:buNone/>
            </a:pPr>
            <a:endParaRPr lang="pt-BR" sz="2800">
              <a:sym typeface="Symbol" pitchFamily="18" charset="2"/>
            </a:endParaRPr>
          </a:p>
          <a:p>
            <a:pPr>
              <a:buFontTx/>
              <a:buNone/>
            </a:pPr>
            <a:r>
              <a:rPr lang="pt-BR" sz="2800"/>
              <a:t>   Evento A: Ocorrência de um número menor que 7 e maior que zero.</a:t>
            </a:r>
          </a:p>
          <a:p>
            <a:pPr>
              <a:buFontTx/>
              <a:buNone/>
            </a:pPr>
            <a:r>
              <a:rPr lang="pt-BR" sz="2800"/>
              <a:t>                               A = </a:t>
            </a:r>
            <a:r>
              <a:rPr lang="pt-BR" sz="2800">
                <a:sym typeface="Symbol" pitchFamily="18" charset="2"/>
              </a:rPr>
              <a:t></a:t>
            </a:r>
            <a:r>
              <a:rPr lang="pt-BR" sz="2800"/>
              <a:t>1, 2, 3, 4, 5, 6</a:t>
            </a:r>
            <a:r>
              <a:rPr lang="pt-BR" sz="2800">
                <a:sym typeface="Symbol" pitchFamily="18" charset="2"/>
              </a:rPr>
              <a:t></a:t>
            </a:r>
            <a:endParaRPr lang="pt-BR" sz="2800"/>
          </a:p>
          <a:p>
            <a:pPr>
              <a:buFontTx/>
              <a:buNone/>
            </a:pPr>
            <a:r>
              <a:rPr lang="pt-BR" sz="2800"/>
              <a:t>       Portanto   A = </a:t>
            </a:r>
            <a:r>
              <a:rPr lang="pt-BR" sz="2800">
                <a:sym typeface="Symbol" pitchFamily="18" charset="2"/>
              </a:rPr>
              <a:t></a:t>
            </a:r>
            <a:r>
              <a:rPr lang="pt-BR" sz="2800"/>
              <a:t> , logo o evento é certo.</a:t>
            </a:r>
          </a:p>
          <a:p>
            <a:pPr algn="just">
              <a:buFontTx/>
              <a:buNone/>
            </a:pPr>
            <a:endParaRPr lang="pt-BR" sz="2800"/>
          </a:p>
          <a:p>
            <a:endParaRPr lang="pt-BR" sz="280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50825" y="620713"/>
            <a:ext cx="8664575" cy="5840412"/>
          </a:xfrm>
        </p:spPr>
        <p:txBody>
          <a:bodyPr/>
          <a:lstStyle/>
          <a:p>
            <a:pPr>
              <a:buFontTx/>
              <a:buNone/>
            </a:pPr>
            <a:r>
              <a:rPr lang="pt-BR" sz="2800"/>
              <a:t>   Evento B: Ocorrência de um número maior que 6.                              B = </a:t>
            </a:r>
            <a:r>
              <a:rPr lang="pt-BR" sz="2800">
                <a:sym typeface="Symbol" pitchFamily="18" charset="2"/>
              </a:rPr>
              <a:t></a:t>
            </a:r>
          </a:p>
          <a:p>
            <a:pPr algn="just">
              <a:buFontTx/>
              <a:buNone/>
            </a:pPr>
            <a:r>
              <a:rPr lang="pt-BR" sz="2800"/>
              <a:t>   Não existe número maior que 6 no dado, portanto o evento é impossível.</a:t>
            </a:r>
          </a:p>
          <a:p>
            <a:pPr algn="just">
              <a:buFontTx/>
              <a:buNone/>
            </a:pPr>
            <a:endParaRPr lang="pt-BR" sz="2800"/>
          </a:p>
          <a:p>
            <a:pPr>
              <a:buFontTx/>
              <a:buNone/>
            </a:pPr>
            <a:r>
              <a:rPr lang="pt-BR" sz="2800"/>
              <a:t>Evento C: Ocorrência de um número par.</a:t>
            </a:r>
          </a:p>
          <a:p>
            <a:pPr>
              <a:buFontTx/>
              <a:buNone/>
            </a:pPr>
            <a:r>
              <a:rPr lang="pt-BR" sz="2800"/>
              <a:t>                                C = </a:t>
            </a:r>
            <a:r>
              <a:rPr lang="pt-BR" sz="2800">
                <a:sym typeface="Symbol" pitchFamily="18" charset="2"/>
              </a:rPr>
              <a:t></a:t>
            </a:r>
            <a:r>
              <a:rPr lang="pt-BR" sz="2800"/>
              <a:t>2, 4, 6</a:t>
            </a:r>
            <a:r>
              <a:rPr lang="pt-BR" sz="2800">
                <a:sym typeface="Symbol" pitchFamily="18" charset="2"/>
              </a:rPr>
              <a:t></a:t>
            </a:r>
          </a:p>
          <a:p>
            <a:pPr>
              <a:buFontTx/>
              <a:buNone/>
            </a:pPr>
            <a:r>
              <a:rPr lang="pt-BR" sz="2800"/>
              <a:t>Evento D: Ocorrência de múltiplo de 3. </a:t>
            </a:r>
          </a:p>
          <a:p>
            <a:pPr>
              <a:buFontTx/>
              <a:buNone/>
            </a:pPr>
            <a:r>
              <a:rPr lang="pt-BR" sz="2800"/>
              <a:t>                                D = </a:t>
            </a:r>
            <a:r>
              <a:rPr lang="pt-BR" sz="2800">
                <a:sym typeface="Symbol" pitchFamily="18" charset="2"/>
              </a:rPr>
              <a:t></a:t>
            </a:r>
            <a:r>
              <a:rPr lang="pt-BR" sz="2800"/>
              <a:t>3, 6</a:t>
            </a:r>
            <a:r>
              <a:rPr lang="pt-BR" sz="2800">
                <a:sym typeface="Symbol" pitchFamily="18" charset="2"/>
              </a:rPr>
              <a:t></a:t>
            </a:r>
            <a:endParaRPr lang="pt-BR" sz="2800"/>
          </a:p>
          <a:p>
            <a:pPr>
              <a:buFontTx/>
              <a:buNone/>
            </a:pPr>
            <a:endParaRPr lang="pt-BR" sz="280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323850" y="692150"/>
            <a:ext cx="8496300" cy="5483225"/>
          </a:xfrm>
        </p:spPr>
        <p:txBody>
          <a:bodyPr/>
          <a:lstStyle/>
          <a:p>
            <a:pPr>
              <a:buFontTx/>
              <a:buNone/>
            </a:pPr>
            <a:r>
              <a:rPr lang="pt-BR" sz="2800"/>
              <a:t>Evento E: Ocorrência de número par ou número múltiplo de 3.</a:t>
            </a:r>
          </a:p>
          <a:p>
            <a:pPr>
              <a:buFontTx/>
              <a:buNone/>
            </a:pPr>
            <a:r>
              <a:rPr lang="pt-BR" sz="2800"/>
              <a:t>   E = C </a:t>
            </a:r>
            <a:r>
              <a:rPr lang="pt-BR" sz="2800">
                <a:sym typeface="Symbol" pitchFamily="18" charset="2"/>
              </a:rPr>
              <a:t></a:t>
            </a:r>
            <a:r>
              <a:rPr lang="pt-BR" sz="2800"/>
              <a:t> D    </a:t>
            </a:r>
            <a:r>
              <a:rPr lang="pt-BR" sz="2800">
                <a:sym typeface="Symbol" pitchFamily="18" charset="2"/>
              </a:rPr>
              <a:t></a:t>
            </a:r>
            <a:r>
              <a:rPr lang="pt-BR" sz="2800"/>
              <a:t>    E = </a:t>
            </a:r>
            <a:r>
              <a:rPr lang="pt-BR" sz="2800">
                <a:sym typeface="Symbol" pitchFamily="18" charset="2"/>
              </a:rPr>
              <a:t></a:t>
            </a:r>
            <a:r>
              <a:rPr lang="pt-BR" sz="2800"/>
              <a:t>2, 4, 6</a:t>
            </a:r>
            <a:r>
              <a:rPr lang="pt-BR" sz="2800">
                <a:sym typeface="Symbol" pitchFamily="18" charset="2"/>
              </a:rPr>
              <a:t></a:t>
            </a:r>
            <a:r>
              <a:rPr lang="pt-BR" sz="2800"/>
              <a:t> </a:t>
            </a:r>
            <a:r>
              <a:rPr lang="pt-BR" sz="2800">
                <a:sym typeface="Symbol" pitchFamily="18" charset="2"/>
              </a:rPr>
              <a:t></a:t>
            </a:r>
            <a:r>
              <a:rPr lang="pt-BR" sz="2800"/>
              <a:t> </a:t>
            </a:r>
            <a:r>
              <a:rPr lang="pt-BR" sz="2800">
                <a:sym typeface="Symbol" pitchFamily="18" charset="2"/>
              </a:rPr>
              <a:t></a:t>
            </a:r>
            <a:r>
              <a:rPr lang="pt-BR" sz="2800"/>
              <a:t>3, 6</a:t>
            </a:r>
            <a:r>
              <a:rPr lang="pt-BR" sz="2800">
                <a:sym typeface="Symbol" pitchFamily="18" charset="2"/>
              </a:rPr>
              <a:t></a:t>
            </a:r>
            <a:r>
              <a:rPr lang="pt-BR" sz="2800"/>
              <a:t>  </a:t>
            </a:r>
            <a:r>
              <a:rPr lang="pt-BR" sz="2800">
                <a:sym typeface="Symbol" pitchFamily="18" charset="2"/>
              </a:rPr>
              <a:t></a:t>
            </a:r>
            <a:r>
              <a:rPr lang="pt-BR" sz="2800"/>
              <a:t>  </a:t>
            </a:r>
          </a:p>
          <a:p>
            <a:pPr>
              <a:buFontTx/>
              <a:buNone/>
            </a:pPr>
            <a:r>
              <a:rPr lang="pt-BR" sz="2800"/>
              <a:t>   E = </a:t>
            </a:r>
            <a:r>
              <a:rPr lang="pt-BR" sz="2800">
                <a:sym typeface="Symbol" pitchFamily="18" charset="2"/>
              </a:rPr>
              <a:t></a:t>
            </a:r>
            <a:r>
              <a:rPr lang="pt-BR" sz="2800"/>
              <a:t>2, 3, 4, 6</a:t>
            </a:r>
            <a:r>
              <a:rPr lang="pt-BR" sz="2800">
                <a:sym typeface="Symbol" pitchFamily="18" charset="2"/>
              </a:rPr>
              <a:t> -  </a:t>
            </a:r>
            <a:r>
              <a:rPr lang="pt-BR" sz="2800"/>
              <a:t>União de eventos</a:t>
            </a:r>
          </a:p>
          <a:p>
            <a:pPr>
              <a:buFontTx/>
              <a:buNone/>
            </a:pPr>
            <a:endParaRPr lang="pt-BR" sz="2800"/>
          </a:p>
          <a:p>
            <a:pPr>
              <a:buFontTx/>
              <a:buNone/>
            </a:pPr>
            <a:r>
              <a:rPr lang="pt-BR" sz="2800"/>
              <a:t>Evento F: Ocorrência de número par e múltiplo de 3.</a:t>
            </a:r>
          </a:p>
          <a:p>
            <a:pPr>
              <a:buFontTx/>
              <a:buNone/>
            </a:pPr>
            <a:r>
              <a:rPr lang="pt-BR" sz="2800"/>
              <a:t>F = C </a:t>
            </a:r>
            <a:r>
              <a:rPr lang="pt-BR" sz="2800">
                <a:sym typeface="Symbol" pitchFamily="18" charset="2"/>
              </a:rPr>
              <a:t></a:t>
            </a:r>
            <a:r>
              <a:rPr lang="pt-BR" sz="2800"/>
              <a:t> D   </a:t>
            </a:r>
            <a:r>
              <a:rPr lang="pt-BR" sz="2800">
                <a:sym typeface="Symbol" pitchFamily="18" charset="2"/>
              </a:rPr>
              <a:t></a:t>
            </a:r>
            <a:r>
              <a:rPr lang="pt-BR" sz="2800"/>
              <a:t>   F = </a:t>
            </a:r>
            <a:r>
              <a:rPr lang="pt-BR" sz="2800">
                <a:sym typeface="Symbol" pitchFamily="18" charset="2"/>
              </a:rPr>
              <a:t></a:t>
            </a:r>
            <a:r>
              <a:rPr lang="pt-BR" sz="2800"/>
              <a:t>2, 4, 6</a:t>
            </a:r>
            <a:r>
              <a:rPr lang="pt-BR" sz="2800">
                <a:sym typeface="Symbol" pitchFamily="18" charset="2"/>
              </a:rPr>
              <a:t></a:t>
            </a:r>
            <a:r>
              <a:rPr lang="pt-BR" sz="2800"/>
              <a:t> </a:t>
            </a:r>
            <a:r>
              <a:rPr lang="pt-BR" sz="2800">
                <a:sym typeface="Symbol" pitchFamily="18" charset="2"/>
              </a:rPr>
              <a:t></a:t>
            </a:r>
            <a:r>
              <a:rPr lang="pt-BR" sz="2800"/>
              <a:t> </a:t>
            </a:r>
            <a:r>
              <a:rPr lang="pt-BR" sz="2800">
                <a:sym typeface="Symbol" pitchFamily="18" charset="2"/>
              </a:rPr>
              <a:t></a:t>
            </a:r>
            <a:r>
              <a:rPr lang="pt-BR" sz="2800"/>
              <a:t>3, 6</a:t>
            </a:r>
            <a:r>
              <a:rPr lang="en-US" sz="2800">
                <a:sym typeface="Symbol" pitchFamily="18" charset="2"/>
              </a:rPr>
              <a:t></a:t>
            </a:r>
            <a:r>
              <a:rPr lang="pt-BR" sz="2800"/>
              <a:t>  </a:t>
            </a:r>
            <a:r>
              <a:rPr lang="en-US" sz="2800">
                <a:sym typeface="Symbol" pitchFamily="18" charset="2"/>
              </a:rPr>
              <a:t></a:t>
            </a:r>
            <a:r>
              <a:rPr lang="pt-BR" sz="2800"/>
              <a:t>   F = </a:t>
            </a:r>
            <a:r>
              <a:rPr lang="en-US" sz="2800">
                <a:sym typeface="Symbol" pitchFamily="18" charset="2"/>
              </a:rPr>
              <a:t></a:t>
            </a:r>
            <a:r>
              <a:rPr lang="pt-BR" sz="2800"/>
              <a:t>6</a:t>
            </a:r>
            <a:r>
              <a:rPr lang="en-US" sz="2800">
                <a:sym typeface="Symbol" pitchFamily="18" charset="2"/>
              </a:rPr>
              <a:t></a:t>
            </a:r>
            <a:endParaRPr lang="pt-BR" sz="2800"/>
          </a:p>
          <a:p>
            <a:pPr>
              <a:buFontTx/>
              <a:buNone/>
            </a:pPr>
            <a:r>
              <a:rPr lang="pt-BR" sz="2800"/>
              <a:t>                           Intersecção de eventos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50825" y="836613"/>
            <a:ext cx="8642350" cy="5483225"/>
          </a:xfrm>
        </p:spPr>
        <p:txBody>
          <a:bodyPr/>
          <a:lstStyle/>
          <a:p>
            <a:pPr>
              <a:buFontTx/>
              <a:buNone/>
            </a:pPr>
            <a:r>
              <a:rPr lang="pt-BR" sz="2800"/>
              <a:t>Evento H: Ocorrência de número ímpar</a:t>
            </a:r>
          </a:p>
          <a:p>
            <a:pPr>
              <a:buFontTx/>
              <a:buNone/>
            </a:pPr>
            <a:r>
              <a:rPr lang="pt-BR" sz="2800"/>
              <a:t>                                H = </a:t>
            </a:r>
            <a:r>
              <a:rPr lang="pt-BR" sz="2800">
                <a:sym typeface="Symbol" pitchFamily="18" charset="2"/>
              </a:rPr>
              <a:t></a:t>
            </a:r>
            <a:r>
              <a:rPr lang="pt-BR" sz="2800"/>
              <a:t>1, 3, 5</a:t>
            </a:r>
            <a:r>
              <a:rPr lang="pt-BR" sz="2800">
                <a:sym typeface="Symbol" pitchFamily="18" charset="2"/>
              </a:rPr>
              <a:t></a:t>
            </a:r>
          </a:p>
          <a:p>
            <a:pPr>
              <a:buFontTx/>
              <a:buNone/>
            </a:pPr>
            <a:endParaRPr lang="pt-BR" sz="2800">
              <a:sym typeface="Symbol" pitchFamily="18" charset="2"/>
            </a:endParaRPr>
          </a:p>
          <a:p>
            <a:pPr algn="just">
              <a:buFontTx/>
              <a:buNone/>
            </a:pPr>
            <a:r>
              <a:rPr lang="pt-BR" sz="2800"/>
              <a:t>Obs.: C e H são chamados eventos complementares. Observe que  C </a:t>
            </a:r>
            <a:r>
              <a:rPr lang="pt-BR" sz="2800">
                <a:sym typeface="Symbol" pitchFamily="18" charset="2"/>
              </a:rPr>
              <a:t></a:t>
            </a:r>
            <a:r>
              <a:rPr lang="pt-BR" sz="2800"/>
              <a:t> H = </a:t>
            </a:r>
            <a:r>
              <a:rPr lang="pt-BR" sz="2800">
                <a:sym typeface="Symbol" pitchFamily="18" charset="2"/>
              </a:rPr>
              <a:t></a:t>
            </a:r>
            <a:r>
              <a:rPr lang="pt-BR" sz="2800"/>
              <a:t>. Quando a interseção de dois eventos é o conjunto vazio, eles são chamados eventos mutuamente exclusivos.</a:t>
            </a:r>
          </a:p>
          <a:p>
            <a:pPr>
              <a:buFontTx/>
              <a:buNone/>
            </a:pPr>
            <a:r>
              <a:rPr lang="pt-BR" sz="2800"/>
              <a:t> </a:t>
            </a:r>
          </a:p>
          <a:p>
            <a:pPr>
              <a:buFontTx/>
              <a:buNone/>
            </a:pPr>
            <a:endParaRPr lang="pt-BR" sz="2800"/>
          </a:p>
          <a:p>
            <a:endParaRPr lang="pt-BR" sz="280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11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pt-BR" sz="3200" b="1" u="sng" dirty="0"/>
              <a:t/>
            </a:r>
            <a:br>
              <a:rPr lang="pt-BR" sz="3200" b="1" u="sng" dirty="0"/>
            </a:br>
            <a:r>
              <a:rPr lang="pt-BR" sz="3200" b="1" u="sng" dirty="0" smtClean="0"/>
              <a:t>CONTEXTUALIZAÇÃO...</a:t>
            </a:r>
            <a:r>
              <a:rPr lang="pt-BR" sz="3200" b="1" u="sng" dirty="0"/>
              <a:t/>
            </a:r>
            <a:br>
              <a:rPr lang="pt-BR" sz="3200" b="1" u="sng" dirty="0"/>
            </a:br>
            <a:endParaRPr lang="pt-BR" sz="32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1000100" y="2357430"/>
            <a:ext cx="678661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2800" dirty="0" smtClean="0"/>
          </a:p>
          <a:p>
            <a:pPr algn="just"/>
            <a:endParaRPr lang="pt-BR" sz="2800" dirty="0"/>
          </a:p>
          <a:p>
            <a:pPr algn="just"/>
            <a:r>
              <a:rPr lang="pt-BR" sz="2800" dirty="0" smtClean="0"/>
              <a:t>É possível alguém jogar na </a:t>
            </a:r>
            <a:r>
              <a:rPr lang="pt-BR" sz="2800" dirty="0" err="1" smtClean="0"/>
              <a:t>megassena</a:t>
            </a:r>
            <a:r>
              <a:rPr lang="pt-BR" sz="2800" dirty="0" smtClean="0"/>
              <a:t> e ter certeza que irá ganhar?    </a:t>
            </a:r>
            <a:endParaRPr lang="pt-BR" sz="28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1000100" y="4929198"/>
            <a:ext cx="63579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rgbClr val="C00000"/>
                </a:solidFill>
              </a:rPr>
              <a:t>SIM,é possível!!!</a:t>
            </a:r>
            <a:endParaRPr lang="pt-BR" sz="4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pt-BR" sz="3200" b="1" u="sng" dirty="0"/>
              <a:t/>
            </a:r>
            <a:br>
              <a:rPr lang="pt-BR" sz="3200" b="1" u="sng" dirty="0"/>
            </a:br>
            <a:r>
              <a:rPr lang="pt-BR" sz="3200" b="1" u="sng" dirty="0" smtClean="0"/>
              <a:t>QUANTOS SÃO OS JOGOS POSSÍVEIS NA MEGASSENA? </a:t>
            </a:r>
            <a:r>
              <a:rPr lang="pt-BR" sz="3200" b="1" u="sng" dirty="0"/>
              <a:t/>
            </a:r>
            <a:br>
              <a:rPr lang="pt-BR" sz="3200" b="1" u="sng" dirty="0"/>
            </a:br>
            <a:endParaRPr lang="pt-BR" sz="32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571472" y="3214686"/>
            <a:ext cx="78581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u="sng" dirty="0" smtClean="0"/>
              <a:t>60 * 59 * 58 * 57 * 56 * 55</a:t>
            </a:r>
            <a:r>
              <a:rPr lang="pt-BR" sz="4800" dirty="0" smtClean="0"/>
              <a:t> =</a:t>
            </a:r>
          </a:p>
          <a:p>
            <a:pPr algn="ctr"/>
            <a:r>
              <a:rPr lang="pt-BR" sz="4800" dirty="0"/>
              <a:t> </a:t>
            </a:r>
            <a:r>
              <a:rPr lang="pt-BR" sz="4800" dirty="0" smtClean="0"/>
              <a:t>  6 * 5 * 4 * 3 * 2 * 1  </a:t>
            </a:r>
            <a:endParaRPr lang="pt-BR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pt-BR" sz="3200" b="1" u="sng" dirty="0"/>
              <a:t/>
            </a:r>
            <a:br>
              <a:rPr lang="pt-BR" sz="3200" b="1" u="sng" dirty="0"/>
            </a:br>
            <a:r>
              <a:rPr lang="pt-BR" sz="3200" b="1" u="sng" dirty="0" smtClean="0"/>
              <a:t>QUANTOS SÃO OS JOGOS POSSÍVEIS NA MEGASSENA? </a:t>
            </a:r>
            <a:r>
              <a:rPr lang="pt-BR" sz="3200" b="1" u="sng" dirty="0"/>
              <a:t/>
            </a:r>
            <a:br>
              <a:rPr lang="pt-BR" sz="3200" b="1" u="sng" dirty="0"/>
            </a:br>
            <a:endParaRPr lang="pt-BR" sz="32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0" y="2500306"/>
            <a:ext cx="88582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u="sng" dirty="0" smtClean="0"/>
              <a:t>60 * 59 * 58 * 57 * 56 * 55</a:t>
            </a:r>
            <a:r>
              <a:rPr lang="pt-BR" sz="3200" dirty="0" smtClean="0"/>
              <a:t> = </a:t>
            </a:r>
            <a:r>
              <a:rPr lang="pt-BR" sz="3200" u="sng" dirty="0" smtClean="0"/>
              <a:t>36045979200</a:t>
            </a:r>
            <a:r>
              <a:rPr lang="pt-BR" sz="3200" dirty="0" smtClean="0"/>
              <a:t> </a:t>
            </a:r>
          </a:p>
          <a:p>
            <a:pPr algn="ctr"/>
            <a:r>
              <a:rPr lang="pt-BR" sz="3200" dirty="0" smtClean="0"/>
              <a:t>   6 * 5 * 4 * 3 * 2 * 1          720     </a:t>
            </a:r>
            <a:endParaRPr lang="pt-BR" sz="32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142844" y="4357694"/>
            <a:ext cx="88582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dirty="0" smtClean="0"/>
              <a:t> 50.063.860 </a:t>
            </a:r>
          </a:p>
          <a:p>
            <a:pPr algn="ctr"/>
            <a:r>
              <a:rPr lang="pt-BR" sz="6600" dirty="0" smtClean="0"/>
              <a:t>de apostas diferentes</a:t>
            </a:r>
            <a:endParaRPr lang="pt-BR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pt-BR" sz="3200" b="1" u="sng"/>
              <a:t/>
            </a:r>
            <a:br>
              <a:rPr lang="pt-BR" sz="3200" b="1" u="sng"/>
            </a:br>
            <a:r>
              <a:rPr lang="pt-BR" sz="3200" b="1"/>
              <a:t>PROBABILIDADE DE OCORRER UM EVENTO</a:t>
            </a:r>
            <a:r>
              <a:rPr lang="pt-BR" sz="3200" b="1" u="sng"/>
              <a:t/>
            </a:r>
            <a:br>
              <a:rPr lang="pt-BR" sz="3200" b="1" u="sng"/>
            </a:br>
            <a:endParaRPr lang="pt-BR" sz="320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28625" y="2857500"/>
          <a:ext cx="8072438" cy="1143000"/>
        </p:xfrm>
        <a:graphic>
          <a:graphicData uri="http://schemas.openxmlformats.org/presentationml/2006/ole">
            <p:oleObj spid="_x0000_s1026" name="Equação" r:id="rId3" imgW="3327120" imgH="431640" progId="Equation.3">
              <p:embed/>
            </p:oleObj>
          </a:graphicData>
        </a:graphic>
      </p:graphicFrame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ítul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t-BR"/>
              <a:t>Exemplos</a:t>
            </a:r>
          </a:p>
        </p:txBody>
      </p:sp>
      <p:sp>
        <p:nvSpPr>
          <p:cNvPr id="205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50825" y="1600200"/>
            <a:ext cx="8642350" cy="4525963"/>
          </a:xfrm>
        </p:spPr>
        <p:txBody>
          <a:bodyPr/>
          <a:lstStyle/>
          <a:p>
            <a:pPr algn="just">
              <a:lnSpc>
                <a:spcPct val="105000"/>
              </a:lnSpc>
              <a:spcAft>
                <a:spcPct val="5000"/>
              </a:spcAft>
              <a:buFontTx/>
              <a:buNone/>
            </a:pPr>
            <a:r>
              <a:rPr lang="pt-BR" sz="2600"/>
              <a:t>   Ex.: 1 Consideremos o experimento Aleatório do lançamento de um moeda perfeita. Calcule a probabilidade de sair cara.</a:t>
            </a:r>
          </a:p>
          <a:p>
            <a:pPr algn="just">
              <a:lnSpc>
                <a:spcPct val="105000"/>
              </a:lnSpc>
              <a:spcAft>
                <a:spcPct val="5000"/>
              </a:spcAft>
              <a:buFontTx/>
              <a:buNone/>
            </a:pPr>
            <a:r>
              <a:rPr lang="pt-BR" sz="2600"/>
              <a:t>       Espaço amostral: </a:t>
            </a:r>
            <a:r>
              <a:rPr lang="pt-BR" sz="2600">
                <a:sym typeface="Symbol" pitchFamily="18" charset="2"/>
              </a:rPr>
              <a:t></a:t>
            </a:r>
            <a:r>
              <a:rPr lang="pt-BR" sz="2600"/>
              <a:t> = </a:t>
            </a:r>
            <a:r>
              <a:rPr lang="pt-BR" sz="2600">
                <a:sym typeface="Symbol" pitchFamily="18" charset="2"/>
              </a:rPr>
              <a:t></a:t>
            </a:r>
            <a:r>
              <a:rPr lang="pt-BR" sz="2600"/>
              <a:t>cara, coroa</a:t>
            </a:r>
            <a:r>
              <a:rPr lang="pt-BR" sz="2600">
                <a:sym typeface="Symbol" pitchFamily="18" charset="2"/>
              </a:rPr>
              <a:t></a:t>
            </a:r>
            <a:r>
              <a:rPr lang="pt-BR" sz="2600"/>
              <a:t>   </a:t>
            </a:r>
            <a:r>
              <a:rPr lang="pt-BR" sz="2600">
                <a:sym typeface="Symbol" pitchFamily="18" charset="2"/>
              </a:rPr>
              <a:t></a:t>
            </a:r>
            <a:r>
              <a:rPr lang="pt-BR" sz="2600"/>
              <a:t>  n(</a:t>
            </a:r>
            <a:r>
              <a:rPr lang="pt-BR" sz="2600">
                <a:sym typeface="Symbol" pitchFamily="18" charset="2"/>
              </a:rPr>
              <a:t></a:t>
            </a:r>
            <a:r>
              <a:rPr lang="pt-BR" sz="2600"/>
              <a:t>) = 2</a:t>
            </a:r>
          </a:p>
          <a:p>
            <a:pPr algn="just">
              <a:lnSpc>
                <a:spcPct val="105000"/>
              </a:lnSpc>
              <a:spcAft>
                <a:spcPct val="5000"/>
              </a:spcAft>
              <a:buFontTx/>
              <a:buNone/>
            </a:pPr>
            <a:r>
              <a:rPr lang="pt-BR" sz="2600"/>
              <a:t>       Evento A: A = </a:t>
            </a:r>
            <a:r>
              <a:rPr lang="pt-BR" sz="2600">
                <a:sym typeface="Symbol" pitchFamily="18" charset="2"/>
              </a:rPr>
              <a:t></a:t>
            </a:r>
            <a:r>
              <a:rPr lang="pt-BR" sz="2600"/>
              <a:t>cara</a:t>
            </a:r>
            <a:r>
              <a:rPr lang="pt-BR" sz="2600">
                <a:sym typeface="Symbol" pitchFamily="18" charset="2"/>
              </a:rPr>
              <a:t></a:t>
            </a:r>
            <a:r>
              <a:rPr lang="pt-BR" sz="2600"/>
              <a:t>     </a:t>
            </a:r>
            <a:r>
              <a:rPr lang="pt-BR" sz="2600">
                <a:sym typeface="Symbol" pitchFamily="18" charset="2"/>
              </a:rPr>
              <a:t></a:t>
            </a:r>
            <a:r>
              <a:rPr lang="pt-BR" sz="2600"/>
              <a:t>    n(A) = 1</a:t>
            </a:r>
          </a:p>
          <a:p>
            <a:pPr algn="just">
              <a:lnSpc>
                <a:spcPct val="105000"/>
              </a:lnSpc>
              <a:spcAft>
                <a:spcPct val="5000"/>
              </a:spcAft>
              <a:buFontTx/>
              <a:buNone/>
            </a:pPr>
            <a:r>
              <a:rPr lang="pt-BR" sz="2600"/>
              <a:t>       Como                 ,   temos                ou  0,50 = 50%</a:t>
            </a:r>
          </a:p>
          <a:p>
            <a:pPr algn="just">
              <a:lnSpc>
                <a:spcPct val="105000"/>
              </a:lnSpc>
              <a:spcAft>
                <a:spcPct val="5000"/>
              </a:spcAft>
            </a:pPr>
            <a:endParaRPr lang="pt-BR" sz="260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979613" y="3933825"/>
          <a:ext cx="1439862" cy="750888"/>
        </p:xfrm>
        <a:graphic>
          <a:graphicData uri="http://schemas.openxmlformats.org/presentationml/2006/ole">
            <p:oleObj spid="_x0000_s2050" name="Equação" r:id="rId3" imgW="825480" imgH="431640" progId="Equation.3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4859338" y="3933825"/>
          <a:ext cx="1223962" cy="677863"/>
        </p:xfrm>
        <a:graphic>
          <a:graphicData uri="http://schemas.openxmlformats.org/presentationml/2006/ole">
            <p:oleObj spid="_x0000_s2051" name="Equação" r:id="rId4" imgW="634680" imgH="393480" progId="Equation.3">
              <p:embed/>
            </p:oleObj>
          </a:graphicData>
        </a:graphic>
      </p:graphicFrame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16</a:t>
            </a:fld>
            <a:endParaRPr lang="pt-BR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468313" y="981075"/>
            <a:ext cx="8229600" cy="5626100"/>
          </a:xfrm>
        </p:spPr>
        <p:txBody>
          <a:bodyPr/>
          <a:lstStyle/>
          <a:p>
            <a:pPr>
              <a:buFontTx/>
              <a:buNone/>
            </a:pPr>
            <a:r>
              <a:rPr lang="pt-BR" sz="2600"/>
              <a:t>Ex.: 2  No lançamento de um dado perfeito, qual é a probabilidade de sair número maior do que 4?</a:t>
            </a:r>
          </a:p>
          <a:p>
            <a:pPr>
              <a:buFontTx/>
              <a:buNone/>
            </a:pPr>
            <a:r>
              <a:rPr lang="pt-BR" sz="2600"/>
              <a:t>Espaço amostral: </a:t>
            </a:r>
            <a:r>
              <a:rPr lang="pt-BR" sz="2600">
                <a:sym typeface="Symbol" pitchFamily="18" charset="2"/>
              </a:rPr>
              <a:t></a:t>
            </a:r>
            <a:r>
              <a:rPr lang="pt-BR" sz="2600"/>
              <a:t> = </a:t>
            </a:r>
            <a:r>
              <a:rPr lang="pt-BR" sz="2600">
                <a:sym typeface="Symbol" pitchFamily="18" charset="2"/>
              </a:rPr>
              <a:t></a:t>
            </a:r>
            <a:r>
              <a:rPr lang="pt-BR" sz="2600"/>
              <a:t>1, 2, 3, 4, 5, 6</a:t>
            </a:r>
            <a:r>
              <a:rPr lang="pt-BR" sz="2600">
                <a:sym typeface="Symbol" pitchFamily="18" charset="2"/>
              </a:rPr>
              <a:t></a:t>
            </a:r>
            <a:r>
              <a:rPr lang="pt-BR" sz="2600"/>
              <a:t>  </a:t>
            </a:r>
            <a:r>
              <a:rPr lang="pt-BR" sz="2600">
                <a:sym typeface="Symbol" pitchFamily="18" charset="2"/>
              </a:rPr>
              <a:t></a:t>
            </a:r>
            <a:r>
              <a:rPr lang="pt-BR" sz="2600"/>
              <a:t>   n(</a:t>
            </a:r>
            <a:r>
              <a:rPr lang="pt-BR" sz="2600">
                <a:sym typeface="Symbol" pitchFamily="18" charset="2"/>
              </a:rPr>
              <a:t></a:t>
            </a:r>
            <a:r>
              <a:rPr lang="pt-BR" sz="2600"/>
              <a:t>) = 6</a:t>
            </a:r>
          </a:p>
          <a:p>
            <a:pPr>
              <a:buFontTx/>
              <a:buNone/>
            </a:pPr>
            <a:r>
              <a:rPr lang="pt-BR" sz="2600"/>
              <a:t>        Evento A:  A = </a:t>
            </a:r>
            <a:r>
              <a:rPr lang="pt-BR" sz="2600">
                <a:sym typeface="Symbol" pitchFamily="18" charset="2"/>
              </a:rPr>
              <a:t></a:t>
            </a:r>
            <a:r>
              <a:rPr lang="pt-BR" sz="2600"/>
              <a:t>5, 6</a:t>
            </a:r>
            <a:r>
              <a:rPr lang="pt-BR" sz="2600">
                <a:sym typeface="Symbol" pitchFamily="18" charset="2"/>
              </a:rPr>
              <a:t></a:t>
            </a:r>
            <a:r>
              <a:rPr lang="pt-BR" sz="2600"/>
              <a:t>  </a:t>
            </a:r>
            <a:r>
              <a:rPr lang="pt-BR" sz="2600">
                <a:sym typeface="Symbol" pitchFamily="18" charset="2"/>
              </a:rPr>
              <a:t></a:t>
            </a:r>
            <a:r>
              <a:rPr lang="pt-BR" sz="2600"/>
              <a:t>   n(A) = 2</a:t>
            </a:r>
          </a:p>
          <a:p>
            <a:endParaRPr lang="pt-BR" sz="2600"/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900113" y="2997200"/>
          <a:ext cx="6286500" cy="1101725"/>
        </p:xfrm>
        <a:graphic>
          <a:graphicData uri="http://schemas.openxmlformats.org/presentationml/2006/ole">
            <p:oleObj spid="_x0000_s3074" name="Equação" r:id="rId3" imgW="2463480" imgH="431640" progId="Equation.3">
              <p:embed/>
            </p:oleObj>
          </a:graphicData>
        </a:graphic>
      </p:graphicFrame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323850" y="500063"/>
            <a:ext cx="8569325" cy="5626100"/>
          </a:xfrm>
        </p:spPr>
        <p:txBody>
          <a:bodyPr/>
          <a:lstStyle/>
          <a:p>
            <a:pPr>
              <a:buFontTx/>
              <a:buNone/>
            </a:pPr>
            <a:r>
              <a:rPr lang="pt-BR" sz="2600"/>
              <a:t>Ex.: 3  No lançamento simultâneo de 3 moedas perfeitas distinguíveis, qual é a probabilidade de serem obtidas:</a:t>
            </a:r>
          </a:p>
          <a:p>
            <a:pPr>
              <a:buFontTx/>
              <a:buNone/>
            </a:pPr>
            <a:r>
              <a:rPr lang="pt-BR" sz="2600"/>
              <a:t>a) Pelo menos 2 caras?</a:t>
            </a:r>
          </a:p>
          <a:p>
            <a:pPr>
              <a:buFontTx/>
              <a:buNone/>
            </a:pPr>
            <a:r>
              <a:rPr lang="pt-BR" sz="2600"/>
              <a:t>b) Exatamente 2 caras? </a:t>
            </a:r>
          </a:p>
          <a:p>
            <a:pPr>
              <a:buFontTx/>
              <a:buNone/>
            </a:pPr>
            <a:r>
              <a:rPr lang="pt-BR" sz="2600"/>
              <a:t>    C = cara          K = coroa</a:t>
            </a:r>
          </a:p>
          <a:p>
            <a:pPr>
              <a:buFont typeface="Symbol" pitchFamily="18" charset="2"/>
              <a:buChar char="W"/>
            </a:pPr>
            <a:r>
              <a:rPr lang="pt-BR" sz="2600"/>
              <a:t>= </a:t>
            </a:r>
            <a:r>
              <a:rPr lang="pt-BR" sz="2600">
                <a:sym typeface="Symbol" pitchFamily="18" charset="2"/>
              </a:rPr>
              <a:t></a:t>
            </a:r>
            <a:r>
              <a:rPr lang="pt-BR" sz="2600"/>
              <a:t>CCC, CCK, CKC, CKK, KCC, KCK, KKC, KKK</a:t>
            </a:r>
            <a:r>
              <a:rPr lang="pt-BR" sz="2600">
                <a:sym typeface="Symbol" pitchFamily="18" charset="2"/>
              </a:rPr>
              <a:t></a:t>
            </a:r>
            <a:r>
              <a:rPr lang="pt-BR" sz="2600"/>
              <a:t> </a:t>
            </a:r>
            <a:r>
              <a:rPr lang="pt-BR" sz="2600">
                <a:sym typeface="Symbol" pitchFamily="18" charset="2"/>
              </a:rPr>
              <a:t></a:t>
            </a:r>
          </a:p>
          <a:p>
            <a:pPr>
              <a:buFont typeface="Symbol" pitchFamily="18" charset="2"/>
              <a:buNone/>
            </a:pPr>
            <a:r>
              <a:rPr lang="pt-BR" sz="2600"/>
              <a:t>       n(</a:t>
            </a:r>
            <a:r>
              <a:rPr lang="pt-BR" sz="2600">
                <a:sym typeface="Symbol" pitchFamily="18" charset="2"/>
              </a:rPr>
              <a:t></a:t>
            </a:r>
            <a:r>
              <a:rPr lang="pt-BR" sz="2600"/>
              <a:t>) = 8 </a:t>
            </a:r>
          </a:p>
          <a:p>
            <a:pPr>
              <a:buFontTx/>
              <a:buNone/>
            </a:pPr>
            <a:r>
              <a:rPr lang="pt-BR" sz="2600"/>
              <a:t>A = </a:t>
            </a:r>
            <a:r>
              <a:rPr lang="pt-BR" sz="2600">
                <a:sym typeface="Symbol" pitchFamily="18" charset="2"/>
              </a:rPr>
              <a:t></a:t>
            </a:r>
            <a:r>
              <a:rPr lang="pt-BR" sz="2600"/>
              <a:t>CCC, CCK, CKC, KCC</a:t>
            </a:r>
            <a:r>
              <a:rPr lang="pt-BR" sz="2600">
                <a:sym typeface="Symbol" pitchFamily="18" charset="2"/>
              </a:rPr>
              <a:t></a:t>
            </a:r>
            <a:r>
              <a:rPr lang="pt-BR" sz="2600"/>
              <a:t>  </a:t>
            </a:r>
            <a:r>
              <a:rPr lang="pt-BR" sz="2600">
                <a:sym typeface="Symbol" pitchFamily="18" charset="2"/>
              </a:rPr>
              <a:t></a:t>
            </a:r>
            <a:r>
              <a:rPr lang="pt-BR" sz="2600"/>
              <a:t>  n(A) = 4 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457200" y="428625"/>
            <a:ext cx="8229600" cy="5697538"/>
          </a:xfrm>
        </p:spPr>
        <p:txBody>
          <a:bodyPr/>
          <a:lstStyle/>
          <a:p>
            <a:pPr>
              <a:buFontTx/>
              <a:buNone/>
            </a:pPr>
            <a:r>
              <a:rPr lang="pt-BR"/>
              <a:t>a) A = </a:t>
            </a:r>
            <a:r>
              <a:rPr lang="pt-BR">
                <a:sym typeface="Symbol" pitchFamily="18" charset="2"/>
              </a:rPr>
              <a:t></a:t>
            </a:r>
            <a:r>
              <a:rPr lang="pt-BR"/>
              <a:t>CCC, CCK, CKC, KCC</a:t>
            </a:r>
            <a:r>
              <a:rPr lang="pt-BR">
                <a:sym typeface="Symbol" pitchFamily="18" charset="2"/>
              </a:rPr>
              <a:t></a:t>
            </a:r>
            <a:r>
              <a:rPr lang="pt-BR"/>
              <a:t>  </a:t>
            </a:r>
            <a:r>
              <a:rPr lang="pt-BR">
                <a:sym typeface="Symbol" pitchFamily="18" charset="2"/>
              </a:rPr>
              <a:t></a:t>
            </a:r>
            <a:r>
              <a:rPr lang="pt-BR"/>
              <a:t>  n(A) = 4</a:t>
            </a:r>
          </a:p>
          <a:p>
            <a:endParaRPr lang="pt-BR"/>
          </a:p>
          <a:p>
            <a:endParaRPr lang="pt-BR"/>
          </a:p>
          <a:p>
            <a:pPr>
              <a:buFontTx/>
              <a:buNone/>
            </a:pPr>
            <a:r>
              <a:rPr lang="pt-BR"/>
              <a:t>b) B = </a:t>
            </a:r>
            <a:r>
              <a:rPr lang="pt-BR">
                <a:sym typeface="Symbol" pitchFamily="18" charset="2"/>
              </a:rPr>
              <a:t></a:t>
            </a:r>
            <a:r>
              <a:rPr lang="pt-BR"/>
              <a:t>CCK, CKC, KCC</a:t>
            </a:r>
            <a:r>
              <a:rPr lang="en-US">
                <a:sym typeface="Symbol" pitchFamily="18" charset="2"/>
              </a:rPr>
              <a:t></a:t>
            </a:r>
            <a:r>
              <a:rPr lang="pt-BR"/>
              <a:t>   </a:t>
            </a:r>
            <a:r>
              <a:rPr lang="en-US">
                <a:sym typeface="Symbol" pitchFamily="18" charset="2"/>
              </a:rPr>
              <a:t></a:t>
            </a:r>
            <a:r>
              <a:rPr lang="pt-BR"/>
              <a:t>   n(B) = 3</a:t>
            </a:r>
          </a:p>
          <a:p>
            <a:endParaRPr lang="pt-BR"/>
          </a:p>
          <a:p>
            <a:endParaRPr lang="pt-BR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143000" y="1071563"/>
          <a:ext cx="4070350" cy="857250"/>
        </p:xfrm>
        <a:graphic>
          <a:graphicData uri="http://schemas.openxmlformats.org/presentationml/2006/ole">
            <p:oleObj spid="_x0000_s4098" name="Equação" r:id="rId3" imgW="1282680" imgH="393480" progId="Equation.3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1214438" y="3232150"/>
          <a:ext cx="4100512" cy="1054100"/>
        </p:xfrm>
        <a:graphic>
          <a:graphicData uri="http://schemas.openxmlformats.org/presentationml/2006/ole">
            <p:oleObj spid="_x0000_s4099" name="Equação" r:id="rId4" imgW="1485720" imgH="393480" progId="Equation.3">
              <p:embed/>
            </p:oleObj>
          </a:graphicData>
        </a:graphic>
      </p:graphicFrame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179388" y="620713"/>
            <a:ext cx="8785225" cy="5768975"/>
          </a:xfrm>
        </p:spPr>
        <p:txBody>
          <a:bodyPr/>
          <a:lstStyle/>
          <a:p>
            <a:pPr algn="just">
              <a:buFontTx/>
              <a:buNone/>
            </a:pPr>
            <a:r>
              <a:rPr lang="pt-BR" sz="2800"/>
              <a:t>   Ex.: 4 Vamos formar todos os números de 3 algarismos distintos, permutando os dígitos 7, 8 e 9. Qual é a probabilidade de, escolhendo um número desses ao acaso, ele ser:</a:t>
            </a:r>
          </a:p>
          <a:p>
            <a:pPr>
              <a:buFontTx/>
              <a:buNone/>
            </a:pPr>
            <a:r>
              <a:rPr lang="pt-BR" sz="2800"/>
              <a:t>   a) ímpar                    b) par?            c) múltiplo de 6?       d) múltiplo de 4?      e) maior que 780?</a:t>
            </a:r>
          </a:p>
          <a:p>
            <a:pPr>
              <a:buFontTx/>
              <a:buNone/>
            </a:pPr>
            <a:r>
              <a:rPr lang="pt-BR" sz="2800"/>
              <a:t> </a:t>
            </a:r>
          </a:p>
          <a:p>
            <a:pPr>
              <a:buFontTx/>
              <a:buNone/>
            </a:pPr>
            <a:r>
              <a:rPr lang="pt-BR" sz="2800">
                <a:sym typeface="Symbol" pitchFamily="18" charset="2"/>
              </a:rPr>
              <a:t>    </a:t>
            </a:r>
            <a:r>
              <a:rPr lang="pt-BR" sz="2800"/>
              <a:t> = </a:t>
            </a:r>
            <a:r>
              <a:rPr lang="pt-BR" sz="2800">
                <a:sym typeface="Symbol" pitchFamily="18" charset="2"/>
              </a:rPr>
              <a:t></a:t>
            </a:r>
            <a:r>
              <a:rPr lang="pt-BR" sz="2800"/>
              <a:t>789, 798, 879, 897, 978, 987</a:t>
            </a:r>
            <a:r>
              <a:rPr lang="pt-BR" sz="2800">
                <a:sym typeface="Symbol" pitchFamily="18" charset="2"/>
              </a:rPr>
              <a:t></a:t>
            </a:r>
            <a:r>
              <a:rPr lang="pt-BR" sz="2800"/>
              <a:t>   </a:t>
            </a:r>
            <a:r>
              <a:rPr lang="pt-BR" sz="2800">
                <a:sym typeface="Symbol" pitchFamily="18" charset="2"/>
              </a:rPr>
              <a:t></a:t>
            </a:r>
            <a:r>
              <a:rPr lang="pt-BR" sz="2800"/>
              <a:t>  n(</a:t>
            </a:r>
            <a:r>
              <a:rPr lang="pt-BR" sz="2800">
                <a:sym typeface="Symbol" pitchFamily="18" charset="2"/>
              </a:rPr>
              <a:t></a:t>
            </a:r>
            <a:r>
              <a:rPr lang="pt-BR" sz="2800"/>
              <a:t>) = 6</a:t>
            </a:r>
          </a:p>
          <a:p>
            <a:endParaRPr lang="pt-BR" sz="280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468313" y="620713"/>
            <a:ext cx="8435975" cy="5768975"/>
          </a:xfrm>
        </p:spPr>
        <p:txBody>
          <a:bodyPr>
            <a:normAutofit/>
          </a:bodyPr>
          <a:lstStyle/>
          <a:p>
            <a:pPr marL="514350" indent="-514350">
              <a:buFontTx/>
              <a:buAutoNum type="alphaLcParenR"/>
            </a:pPr>
            <a:r>
              <a:rPr lang="pt-BR" sz="2600"/>
              <a:t>Evento A: ser ímpar  </a:t>
            </a:r>
            <a:r>
              <a:rPr lang="pt-BR" sz="2600">
                <a:sym typeface="Symbol" pitchFamily="18" charset="2"/>
              </a:rPr>
              <a:t></a:t>
            </a:r>
            <a:r>
              <a:rPr lang="pt-BR" sz="2600"/>
              <a:t>  A = </a:t>
            </a:r>
            <a:r>
              <a:rPr lang="pt-BR" sz="2600">
                <a:sym typeface="Symbol" pitchFamily="18" charset="2"/>
              </a:rPr>
              <a:t></a:t>
            </a:r>
            <a:r>
              <a:rPr lang="pt-BR" sz="2600"/>
              <a:t>789, 879, 897, 987</a:t>
            </a:r>
            <a:r>
              <a:rPr lang="pt-BR" sz="2600">
                <a:sym typeface="Symbol" pitchFamily="18" charset="2"/>
              </a:rPr>
              <a:t></a:t>
            </a:r>
            <a:r>
              <a:rPr lang="pt-BR" sz="2600"/>
              <a:t>  </a:t>
            </a:r>
            <a:r>
              <a:rPr lang="pt-BR" sz="2600">
                <a:sym typeface="Symbol" pitchFamily="18" charset="2"/>
              </a:rPr>
              <a:t></a:t>
            </a:r>
            <a:r>
              <a:rPr lang="pt-BR" sz="2600"/>
              <a:t>  n(A) = 4</a:t>
            </a:r>
          </a:p>
          <a:p>
            <a:pPr marL="514350" indent="-514350">
              <a:buFontTx/>
              <a:buAutoNum type="alphaLcParenR"/>
            </a:pPr>
            <a:endParaRPr lang="pt-BR" sz="2600"/>
          </a:p>
          <a:p>
            <a:pPr marL="514350" indent="-514350">
              <a:buFontTx/>
              <a:buAutoNum type="alphaLcParenR"/>
            </a:pPr>
            <a:endParaRPr lang="pt-BR" sz="2600"/>
          </a:p>
          <a:p>
            <a:pPr marL="514350" indent="-514350">
              <a:buFontTx/>
              <a:buNone/>
            </a:pPr>
            <a:endParaRPr lang="pt-BR" sz="2600"/>
          </a:p>
          <a:p>
            <a:pPr marL="514350" indent="-514350">
              <a:buFontTx/>
              <a:buNone/>
            </a:pPr>
            <a:r>
              <a:rPr lang="pt-BR" sz="2600"/>
              <a:t>b) Evento B: ser par   </a:t>
            </a:r>
            <a:r>
              <a:rPr lang="pt-BR" sz="2600">
                <a:sym typeface="Symbol" pitchFamily="18" charset="2"/>
              </a:rPr>
              <a:t></a:t>
            </a:r>
            <a:r>
              <a:rPr lang="pt-BR" sz="2600"/>
              <a:t>   B = </a:t>
            </a:r>
            <a:r>
              <a:rPr lang="pt-BR" sz="2600">
                <a:sym typeface="Symbol" pitchFamily="18" charset="2"/>
              </a:rPr>
              <a:t></a:t>
            </a:r>
            <a:r>
              <a:rPr lang="pt-BR" sz="2600"/>
              <a:t>798, 978</a:t>
            </a:r>
            <a:r>
              <a:rPr lang="pt-BR" sz="2600">
                <a:sym typeface="Symbol" pitchFamily="18" charset="2"/>
              </a:rPr>
              <a:t></a:t>
            </a:r>
            <a:r>
              <a:rPr lang="pt-BR" sz="2600"/>
              <a:t>   </a:t>
            </a:r>
            <a:r>
              <a:rPr lang="pt-BR" sz="2600">
                <a:sym typeface="Symbol" pitchFamily="18" charset="2"/>
              </a:rPr>
              <a:t></a:t>
            </a:r>
            <a:r>
              <a:rPr lang="pt-BR" sz="2600"/>
              <a:t>   n(B) = 2</a:t>
            </a:r>
          </a:p>
          <a:p>
            <a:pPr marL="514350" indent="-514350">
              <a:buFontTx/>
              <a:buNone/>
            </a:pPr>
            <a:endParaRPr lang="pt-BR" sz="2600"/>
          </a:p>
          <a:p>
            <a:pPr marL="514350" indent="-514350">
              <a:buFontTx/>
              <a:buAutoNum type="alphaLcParenR"/>
            </a:pPr>
            <a:endParaRPr lang="pt-BR" sz="2600"/>
          </a:p>
          <a:p>
            <a:pPr marL="514350" indent="-514350">
              <a:buFontTx/>
              <a:buAutoNum type="alphaLcParenR"/>
            </a:pPr>
            <a:endParaRPr lang="pt-BR" sz="2600"/>
          </a:p>
          <a:p>
            <a:pPr marL="514350" indent="-514350">
              <a:buFontTx/>
              <a:buAutoNum type="alphaLcParenR"/>
            </a:pPr>
            <a:endParaRPr lang="pt-BR" sz="2600"/>
          </a:p>
          <a:p>
            <a:pPr marL="514350" indent="-514350">
              <a:buFontTx/>
              <a:buAutoNum type="alphaLcParenR"/>
            </a:pPr>
            <a:endParaRPr lang="pt-BR" sz="2600"/>
          </a:p>
          <a:p>
            <a:pPr marL="514350" indent="-514350"/>
            <a:endParaRPr lang="pt-BR" sz="260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146175" y="1835150"/>
          <a:ext cx="4532313" cy="1000125"/>
        </p:xfrm>
        <a:graphic>
          <a:graphicData uri="http://schemas.openxmlformats.org/presentationml/2006/ole">
            <p:oleObj spid="_x0000_s5122" name="Equação" r:id="rId3" imgW="1777680" imgH="393480" progId="Equation.3">
              <p:embed/>
            </p:oleObj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1117600" y="3692525"/>
          <a:ext cx="4857750" cy="1143000"/>
        </p:xfrm>
        <a:graphic>
          <a:graphicData uri="http://schemas.openxmlformats.org/presentationml/2006/ole">
            <p:oleObj spid="_x0000_s5123" name="Equação" r:id="rId4" imgW="1676160" imgH="393480" progId="Equation.3">
              <p:embed/>
            </p:oleObj>
          </a:graphicData>
        </a:graphic>
      </p:graphicFrame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395288" y="620713"/>
            <a:ext cx="8229600" cy="5768975"/>
          </a:xfrm>
        </p:spPr>
        <p:txBody>
          <a:bodyPr/>
          <a:lstStyle/>
          <a:p>
            <a:pPr>
              <a:buFontTx/>
              <a:buNone/>
            </a:pPr>
            <a:r>
              <a:rPr lang="pt-BR" sz="2600"/>
              <a:t>c) Evento C: ser múltiplo de 6  </a:t>
            </a:r>
            <a:r>
              <a:rPr lang="pt-BR" sz="2600">
                <a:sym typeface="Symbol" pitchFamily="18" charset="2"/>
              </a:rPr>
              <a:t></a:t>
            </a:r>
            <a:r>
              <a:rPr lang="pt-BR" sz="2600"/>
              <a:t>  C = </a:t>
            </a:r>
            <a:r>
              <a:rPr lang="pt-BR" sz="2600">
                <a:sym typeface="Symbol" pitchFamily="18" charset="2"/>
              </a:rPr>
              <a:t></a:t>
            </a:r>
            <a:r>
              <a:rPr lang="pt-BR" sz="2600"/>
              <a:t>798, 978</a:t>
            </a:r>
            <a:r>
              <a:rPr lang="pt-BR" sz="2600">
                <a:sym typeface="Symbol" pitchFamily="18" charset="2"/>
              </a:rPr>
              <a:t></a:t>
            </a:r>
          </a:p>
          <a:p>
            <a:pPr>
              <a:buFontTx/>
              <a:buNone/>
            </a:pPr>
            <a:endParaRPr lang="pt-BR" sz="2600"/>
          </a:p>
          <a:p>
            <a:endParaRPr lang="pt-BR" sz="2600"/>
          </a:p>
          <a:p>
            <a:pPr>
              <a:buFontTx/>
              <a:buNone/>
            </a:pPr>
            <a:r>
              <a:rPr lang="pt-BR" sz="2600"/>
              <a:t>d) Evento D: ser múltiplo de 4 </a:t>
            </a:r>
            <a:r>
              <a:rPr lang="pt-BR" sz="2600">
                <a:sym typeface="Symbol" pitchFamily="18" charset="2"/>
              </a:rPr>
              <a:t></a:t>
            </a:r>
            <a:r>
              <a:rPr lang="pt-BR" sz="2600"/>
              <a:t>D=</a:t>
            </a:r>
            <a:r>
              <a:rPr lang="pt-BR" sz="2600">
                <a:sym typeface="Symbol" pitchFamily="18" charset="2"/>
              </a:rPr>
              <a:t></a:t>
            </a:r>
            <a:r>
              <a:rPr lang="pt-BR" sz="2600"/>
              <a:t> </a:t>
            </a:r>
            <a:r>
              <a:rPr lang="pt-BR" sz="2600">
                <a:sym typeface="Symbol" pitchFamily="18" charset="2"/>
              </a:rPr>
              <a:t></a:t>
            </a:r>
            <a:r>
              <a:rPr lang="pt-BR" sz="2600"/>
              <a:t>n(D) = 0</a:t>
            </a:r>
          </a:p>
          <a:p>
            <a:pPr>
              <a:buFontTx/>
              <a:buNone/>
            </a:pPr>
            <a:endParaRPr lang="pt-BR" sz="2600"/>
          </a:p>
          <a:p>
            <a:pPr>
              <a:buFontTx/>
              <a:buNone/>
            </a:pPr>
            <a:endParaRPr lang="pt-BR" sz="2600"/>
          </a:p>
          <a:p>
            <a:pPr>
              <a:buFontTx/>
              <a:buNone/>
            </a:pPr>
            <a:r>
              <a:rPr lang="pt-BR" sz="2600"/>
              <a:t>e) Evento E: ser maior que 780 </a:t>
            </a:r>
            <a:r>
              <a:rPr lang="pt-BR" sz="2600">
                <a:sym typeface="Symbol" pitchFamily="18" charset="2"/>
              </a:rPr>
              <a:t> </a:t>
            </a:r>
            <a:r>
              <a:rPr lang="pt-BR" sz="2600"/>
              <a:t>E = </a:t>
            </a:r>
            <a:r>
              <a:rPr lang="pt-BR" sz="2600">
                <a:sym typeface="Symbol" pitchFamily="18" charset="2"/>
              </a:rPr>
              <a:t></a:t>
            </a:r>
            <a:r>
              <a:rPr lang="pt-BR" sz="2600"/>
              <a:t> </a:t>
            </a:r>
            <a:r>
              <a:rPr lang="pt-BR" sz="2600">
                <a:sym typeface="Symbol" pitchFamily="18" charset="2"/>
              </a:rPr>
              <a:t></a:t>
            </a:r>
            <a:r>
              <a:rPr lang="pt-BR" sz="2600"/>
              <a:t>n(E) = 6</a:t>
            </a:r>
          </a:p>
          <a:p>
            <a:endParaRPr lang="pt-BR" sz="2600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1414463" y="1165225"/>
          <a:ext cx="3743325" cy="982663"/>
        </p:xfrm>
        <a:graphic>
          <a:graphicData uri="http://schemas.openxmlformats.org/presentationml/2006/ole">
            <p:oleObj spid="_x0000_s6146" name="Equação" r:id="rId3" imgW="1498320" imgH="393480" progId="Equation.3">
              <p:embed/>
            </p:oleObj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1485900" y="2540000"/>
          <a:ext cx="3544888" cy="879475"/>
        </p:xfrm>
        <a:graphic>
          <a:graphicData uri="http://schemas.openxmlformats.org/presentationml/2006/ole">
            <p:oleObj spid="_x0000_s6147" name="Equation" r:id="rId4" imgW="1688760" imgH="419040" progId="Equation.3">
              <p:embed/>
            </p:oleObj>
          </a:graphicData>
        </a:graphic>
      </p:graphicFrame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1485900" y="4124325"/>
          <a:ext cx="4748213" cy="1111250"/>
        </p:xfrm>
        <a:graphic>
          <a:graphicData uri="http://schemas.openxmlformats.org/presentationml/2006/ole">
            <p:oleObj spid="_x0000_s6148" name="Equation" r:id="rId5" imgW="1790640" imgH="419040" progId="Equation.3">
              <p:embed/>
            </p:oleObj>
          </a:graphicData>
        </a:graphic>
      </p:graphicFrame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22</a:t>
            </a:fld>
            <a:endParaRPr lang="pt-BR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179388" y="285750"/>
            <a:ext cx="8507412" cy="5840413"/>
          </a:xfrm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pt-BR" sz="2800"/>
              <a:t>   Ex.: 5: Consideremos todos os números naturais de 4 algarismos distintos que se podem formar com os algarismos 1, 3, 4, 7, 8 e 9. Escolhendo um deles ao acaso, qual é a probabilidade de sair um número que comece por 3 e termine por 7?</a:t>
            </a:r>
          </a:p>
          <a:p>
            <a:pPr algn="just">
              <a:buFontTx/>
              <a:buNone/>
            </a:pPr>
            <a:r>
              <a:rPr lang="pt-BR"/>
              <a:t>___  ___  ___  ___ </a:t>
            </a:r>
          </a:p>
          <a:p>
            <a:endParaRPr lang="pt-BR"/>
          </a:p>
          <a:p>
            <a:pPr>
              <a:buFontTx/>
              <a:buAutoNum type="arabicPlain" startAt="3"/>
            </a:pPr>
            <a:r>
              <a:rPr lang="pt-BR"/>
              <a:t>___  ___  7	</a:t>
            </a:r>
          </a:p>
          <a:p>
            <a:pPr>
              <a:buFontTx/>
              <a:buNone/>
            </a:pPr>
            <a:endParaRPr lang="pt-BR"/>
          </a:p>
          <a:p>
            <a:pPr>
              <a:buFontTx/>
              <a:buNone/>
            </a:pPr>
            <a:r>
              <a:rPr lang="pt-BR"/>
              <a:t>  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3857625" y="2643188"/>
          <a:ext cx="4643438" cy="714375"/>
        </p:xfrm>
        <a:graphic>
          <a:graphicData uri="http://schemas.openxmlformats.org/presentationml/2006/ole">
            <p:oleObj spid="_x0000_s7170" name="Equação" r:id="rId3" imgW="2806560" imgH="431640" progId="Equation.3">
              <p:embed/>
            </p:oleObj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3857625" y="3500438"/>
          <a:ext cx="4500563" cy="889000"/>
        </p:xfrm>
        <a:graphic>
          <a:graphicData uri="http://schemas.openxmlformats.org/presentationml/2006/ole">
            <p:oleObj spid="_x0000_s7171" name="Equação" r:id="rId4" imgW="2184120" imgH="431640" progId="Equation.3">
              <p:embed/>
            </p:oleObj>
          </a:graphicData>
        </a:graphic>
      </p:graphicFrame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714375" y="5072063"/>
          <a:ext cx="6929438" cy="1122362"/>
        </p:xfrm>
        <a:graphic>
          <a:graphicData uri="http://schemas.openxmlformats.org/presentationml/2006/ole">
            <p:oleObj spid="_x0000_s7172" name="Equação" r:id="rId5" imgW="2666880" imgH="431640" progId="Equation.3">
              <p:embed/>
            </p:oleObj>
          </a:graphicData>
        </a:graphic>
      </p:graphicFrame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23</a:t>
            </a:fld>
            <a:endParaRPr lang="pt-BR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50825" y="357188"/>
            <a:ext cx="8713788" cy="5768975"/>
          </a:xfrm>
        </p:spPr>
        <p:txBody>
          <a:bodyPr>
            <a:normAutofit/>
          </a:bodyPr>
          <a:lstStyle/>
          <a:p>
            <a:endParaRPr lang="pt-BR"/>
          </a:p>
          <a:p>
            <a:pPr algn="just">
              <a:buFontTx/>
              <a:buNone/>
            </a:pPr>
            <a:r>
              <a:rPr lang="pt-BR" sz="2400"/>
              <a:t>   Exemplo 6: Num grupo de 75 jovens, 16 gostam de música, esporte e leitura; 24 gostam de música e esporte; 30 gostam de música e leitura; 22 gostam de esporte e leitura; 6 gostam somente de música; 9 gostam somente de esporte e 5 gostam somente de leitura. CALCULE a probabilidade de escolher, ao acaso, um desses jovens:</a:t>
            </a:r>
          </a:p>
          <a:p>
            <a:pPr>
              <a:buFontTx/>
              <a:buAutoNum type="alphaLcParenR"/>
            </a:pPr>
            <a:r>
              <a:rPr lang="pt-BR" sz="2400"/>
              <a:t>ele gostar de música;</a:t>
            </a:r>
          </a:p>
          <a:p>
            <a:pPr>
              <a:buFontTx/>
              <a:buNone/>
            </a:pPr>
            <a:r>
              <a:rPr lang="pt-BR" sz="2400"/>
              <a:t>b) ele não gostar de nenhuma dessas atividades.  </a:t>
            </a:r>
          </a:p>
          <a:p>
            <a:pPr algn="just"/>
            <a:endParaRPr lang="pt-BR" sz="240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50825" y="4141788"/>
            <a:ext cx="8713788" cy="19843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pt-BR" sz="2600"/>
              <a:t>n(</a:t>
            </a:r>
            <a:r>
              <a:rPr lang="pt-BR" sz="2600">
                <a:sym typeface="Symbol" pitchFamily="18" charset="2"/>
              </a:rPr>
              <a:t></a:t>
            </a:r>
            <a:r>
              <a:rPr lang="pt-BR" sz="2600"/>
              <a:t>) = 75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pt-BR" sz="2600"/>
              <a:t>gostam de música: 6 + 8 + 16 + 14 = </a:t>
            </a:r>
            <a:r>
              <a:rPr lang="pt-BR" sz="2600" b="1"/>
              <a:t>44</a:t>
            </a:r>
            <a:endParaRPr lang="pt-BR" sz="2600"/>
          </a:p>
          <a:p>
            <a:pPr>
              <a:lnSpc>
                <a:spcPct val="90000"/>
              </a:lnSpc>
              <a:buFontTx/>
              <a:buNone/>
            </a:pPr>
            <a:r>
              <a:rPr lang="pt-BR" sz="2600"/>
              <a:t>não gostam de nenhuma dessas atividades: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pt-BR" sz="2600"/>
              <a:t>75 – (6 + 9 + 5 + 8 + 6 + 14  + 16) = 75 – 64 = </a:t>
            </a:r>
            <a:r>
              <a:rPr lang="pt-BR" sz="2600" b="1"/>
              <a:t>11</a:t>
            </a:r>
            <a:endParaRPr lang="pt-BR" sz="2600"/>
          </a:p>
        </p:txBody>
      </p:sp>
      <p:grpSp>
        <p:nvGrpSpPr>
          <p:cNvPr id="29699" name="Group 32"/>
          <p:cNvGrpSpPr>
            <a:grpSpLocks/>
          </p:cNvGrpSpPr>
          <p:nvPr/>
        </p:nvGrpSpPr>
        <p:grpSpPr bwMode="auto">
          <a:xfrm>
            <a:off x="857250" y="1000125"/>
            <a:ext cx="4000500" cy="2749550"/>
            <a:chOff x="6431" y="10155"/>
            <a:chExt cx="3960" cy="2832"/>
          </a:xfrm>
        </p:grpSpPr>
        <p:sp>
          <p:nvSpPr>
            <p:cNvPr id="29700" name="Text Box 33"/>
            <p:cNvSpPr txBox="1">
              <a:spLocks noChangeArrowheads="1"/>
            </p:cNvSpPr>
            <p:nvPr/>
          </p:nvSpPr>
          <p:spPr bwMode="auto">
            <a:xfrm>
              <a:off x="8951" y="10751"/>
              <a:ext cx="63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pt-BR" sz="1100">
                  <a:latin typeface="Calibri" pitchFamily="34" charset="0"/>
                </a:rPr>
                <a:t>9</a:t>
              </a:r>
              <a:endParaRPr lang="pt-BR"/>
            </a:p>
          </p:txBody>
        </p:sp>
        <p:grpSp>
          <p:nvGrpSpPr>
            <p:cNvPr id="29701" name="Group 34"/>
            <p:cNvGrpSpPr>
              <a:grpSpLocks/>
            </p:cNvGrpSpPr>
            <p:nvPr/>
          </p:nvGrpSpPr>
          <p:grpSpPr bwMode="auto">
            <a:xfrm>
              <a:off x="6431" y="10155"/>
              <a:ext cx="3960" cy="2832"/>
              <a:chOff x="6431" y="10155"/>
              <a:chExt cx="3960" cy="2832"/>
            </a:xfrm>
          </p:grpSpPr>
          <p:sp>
            <p:nvSpPr>
              <p:cNvPr id="29702" name="Oval 35"/>
              <p:cNvSpPr>
                <a:spLocks noChangeArrowheads="1"/>
              </p:cNvSpPr>
              <p:nvPr/>
            </p:nvSpPr>
            <p:spPr bwMode="auto">
              <a:xfrm>
                <a:off x="7151" y="10211"/>
                <a:ext cx="1620" cy="162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29703" name="Rectangle 36"/>
              <p:cNvSpPr>
                <a:spLocks noChangeArrowheads="1"/>
              </p:cNvSpPr>
              <p:nvPr/>
            </p:nvSpPr>
            <p:spPr bwMode="auto">
              <a:xfrm>
                <a:off x="6431" y="10155"/>
                <a:ext cx="3960" cy="2756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29704" name="Oval 37"/>
              <p:cNvSpPr>
                <a:spLocks noChangeArrowheads="1"/>
              </p:cNvSpPr>
              <p:nvPr/>
            </p:nvSpPr>
            <p:spPr bwMode="auto">
              <a:xfrm>
                <a:off x="8051" y="10211"/>
                <a:ext cx="1620" cy="162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29705" name="Oval 38"/>
              <p:cNvSpPr>
                <a:spLocks noChangeArrowheads="1"/>
              </p:cNvSpPr>
              <p:nvPr/>
            </p:nvSpPr>
            <p:spPr bwMode="auto">
              <a:xfrm>
                <a:off x="7511" y="10931"/>
                <a:ext cx="1620" cy="162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>
                  <a:latin typeface="Calibri" pitchFamily="34" charset="0"/>
                </a:endParaRPr>
              </a:p>
            </p:txBody>
          </p:sp>
          <p:sp>
            <p:nvSpPr>
              <p:cNvPr id="29706" name="Text Box 39"/>
              <p:cNvSpPr txBox="1">
                <a:spLocks noChangeArrowheads="1"/>
              </p:cNvSpPr>
              <p:nvPr/>
            </p:nvSpPr>
            <p:spPr bwMode="auto">
              <a:xfrm>
                <a:off x="7067" y="10302"/>
                <a:ext cx="354" cy="4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pt-BR" sz="1100">
                    <a:latin typeface="Calibri" pitchFamily="34" charset="0"/>
                  </a:rPr>
                  <a:t>M</a:t>
                </a:r>
                <a:endParaRPr lang="pt-BR"/>
              </a:p>
            </p:txBody>
          </p:sp>
          <p:sp>
            <p:nvSpPr>
              <p:cNvPr id="29707" name="Text Box 40"/>
              <p:cNvSpPr txBox="1">
                <a:spLocks noChangeArrowheads="1"/>
              </p:cNvSpPr>
              <p:nvPr/>
            </p:nvSpPr>
            <p:spPr bwMode="auto">
              <a:xfrm>
                <a:off x="8199" y="12510"/>
                <a:ext cx="424" cy="2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pt-BR" sz="1100">
                    <a:latin typeface="Calibri" pitchFamily="34" charset="0"/>
                  </a:rPr>
                  <a:t>L</a:t>
                </a:r>
                <a:endParaRPr lang="pt-BR"/>
              </a:p>
            </p:txBody>
          </p:sp>
          <p:sp>
            <p:nvSpPr>
              <p:cNvPr id="29708" name="Text Box 41"/>
              <p:cNvSpPr txBox="1">
                <a:spLocks noChangeArrowheads="1"/>
              </p:cNvSpPr>
              <p:nvPr/>
            </p:nvSpPr>
            <p:spPr bwMode="auto">
              <a:xfrm>
                <a:off x="9684" y="10597"/>
                <a:ext cx="212" cy="3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pt-BR" sz="1100">
                    <a:latin typeface="Calibri" pitchFamily="34" charset="0"/>
                  </a:rPr>
                  <a:t>E</a:t>
                </a:r>
                <a:endParaRPr lang="pt-BR"/>
              </a:p>
            </p:txBody>
          </p:sp>
          <p:sp>
            <p:nvSpPr>
              <p:cNvPr id="29709" name="Text Box 42"/>
              <p:cNvSpPr txBox="1">
                <a:spLocks noChangeArrowheads="1"/>
              </p:cNvSpPr>
              <p:nvPr/>
            </p:nvSpPr>
            <p:spPr bwMode="auto">
              <a:xfrm>
                <a:off x="7511" y="10571"/>
                <a:ext cx="63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pt-BR" sz="1100">
                    <a:latin typeface="Calibri" pitchFamily="34" charset="0"/>
                  </a:rPr>
                  <a:t>6</a:t>
                </a:r>
                <a:endParaRPr lang="pt-BR"/>
              </a:p>
            </p:txBody>
          </p:sp>
          <p:sp>
            <p:nvSpPr>
              <p:cNvPr id="29710" name="Text Box 43"/>
              <p:cNvSpPr txBox="1">
                <a:spLocks noChangeArrowheads="1"/>
              </p:cNvSpPr>
              <p:nvPr/>
            </p:nvSpPr>
            <p:spPr bwMode="auto">
              <a:xfrm>
                <a:off x="8231" y="10523"/>
                <a:ext cx="360" cy="4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pt-BR" sz="1100">
                    <a:latin typeface="Calibri" pitchFamily="34" charset="0"/>
                  </a:rPr>
                  <a:t>8</a:t>
                </a:r>
                <a:endParaRPr lang="pt-BR"/>
              </a:p>
            </p:txBody>
          </p:sp>
          <p:sp>
            <p:nvSpPr>
              <p:cNvPr id="29711" name="Text Box 44"/>
              <p:cNvSpPr txBox="1">
                <a:spLocks noChangeArrowheads="1"/>
              </p:cNvSpPr>
              <p:nvPr/>
            </p:nvSpPr>
            <p:spPr bwMode="auto">
              <a:xfrm>
                <a:off x="8199" y="11112"/>
                <a:ext cx="424" cy="3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pt-BR" sz="1100">
                    <a:latin typeface="Calibri" pitchFamily="34" charset="0"/>
                  </a:rPr>
                  <a:t>16</a:t>
                </a:r>
                <a:endParaRPr lang="pt-BR"/>
              </a:p>
            </p:txBody>
          </p:sp>
          <p:sp>
            <p:nvSpPr>
              <p:cNvPr id="29712" name="Text Box 45"/>
              <p:cNvSpPr txBox="1">
                <a:spLocks noChangeArrowheads="1"/>
              </p:cNvSpPr>
              <p:nvPr/>
            </p:nvSpPr>
            <p:spPr bwMode="auto">
              <a:xfrm>
                <a:off x="8552" y="11480"/>
                <a:ext cx="636" cy="3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pt-BR" sz="1100">
                    <a:latin typeface="Calibri" pitchFamily="34" charset="0"/>
                  </a:rPr>
                  <a:t>  6</a:t>
                </a:r>
                <a:endParaRPr lang="pt-BR"/>
              </a:p>
            </p:txBody>
          </p:sp>
          <p:sp>
            <p:nvSpPr>
              <p:cNvPr id="29713" name="Text Box 46"/>
              <p:cNvSpPr txBox="1">
                <a:spLocks noChangeArrowheads="1"/>
              </p:cNvSpPr>
              <p:nvPr/>
            </p:nvSpPr>
            <p:spPr bwMode="auto">
              <a:xfrm>
                <a:off x="7633" y="11332"/>
                <a:ext cx="508" cy="3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pt-BR" sz="1100">
                    <a:latin typeface="Calibri" pitchFamily="34" charset="0"/>
                  </a:rPr>
                  <a:t>14</a:t>
                </a:r>
                <a:endParaRPr lang="pt-BR"/>
              </a:p>
            </p:txBody>
          </p:sp>
          <p:sp>
            <p:nvSpPr>
              <p:cNvPr id="29714" name="Text Box 47"/>
              <p:cNvSpPr txBox="1">
                <a:spLocks noChangeArrowheads="1"/>
              </p:cNvSpPr>
              <p:nvPr/>
            </p:nvSpPr>
            <p:spPr bwMode="auto">
              <a:xfrm>
                <a:off x="8199" y="11995"/>
                <a:ext cx="392" cy="3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pt-BR" sz="1100">
                    <a:latin typeface="Calibri" pitchFamily="34" charset="0"/>
                  </a:rPr>
                  <a:t>5</a:t>
                </a:r>
                <a:endParaRPr lang="pt-BR"/>
              </a:p>
            </p:txBody>
          </p:sp>
          <p:sp>
            <p:nvSpPr>
              <p:cNvPr id="29715" name="Text Box 48"/>
              <p:cNvSpPr txBox="1">
                <a:spLocks noChangeArrowheads="1"/>
              </p:cNvSpPr>
              <p:nvPr/>
            </p:nvSpPr>
            <p:spPr bwMode="auto">
              <a:xfrm>
                <a:off x="9671" y="12447"/>
                <a:ext cx="63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Aft>
                    <a:spcPts val="1000"/>
                  </a:spcAft>
                </a:pPr>
                <a:r>
                  <a:rPr lang="pt-BR" sz="1100">
                    <a:latin typeface="Calibri" pitchFamily="34" charset="0"/>
                  </a:rPr>
                  <a:t>11</a:t>
                </a:r>
                <a:endParaRPr lang="pt-BR"/>
              </a:p>
            </p:txBody>
          </p:sp>
        </p:grpSp>
      </p:grpSp>
      <p:sp>
        <p:nvSpPr>
          <p:cNvPr id="20" name="Espaço Reservado para Número de Slide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25</a:t>
            </a:fld>
            <a:endParaRPr lang="pt-BR"/>
          </a:p>
        </p:txBody>
      </p:sp>
      <p:sp>
        <p:nvSpPr>
          <p:cNvPr id="21" name="Espaço Reservado para Rodapé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457200" y="428625"/>
            <a:ext cx="8229600" cy="5697538"/>
          </a:xfrm>
        </p:spPr>
        <p:txBody>
          <a:bodyPr/>
          <a:lstStyle/>
          <a:p>
            <a:pPr marL="514350" indent="-514350">
              <a:buFontTx/>
              <a:buAutoNum type="alphaLcParenR"/>
            </a:pPr>
            <a:r>
              <a:rPr lang="pt-BR"/>
              <a:t>a probabilidade de gostar de música:</a:t>
            </a:r>
          </a:p>
          <a:p>
            <a:pPr marL="514350" indent="-514350">
              <a:buFontTx/>
              <a:buAutoNum type="alphaLcParenR"/>
            </a:pPr>
            <a:endParaRPr lang="pt-BR"/>
          </a:p>
          <a:p>
            <a:pPr marL="514350" indent="-514350">
              <a:buFontTx/>
              <a:buAutoNum type="alphaLcParenR"/>
            </a:pPr>
            <a:endParaRPr lang="pt-BR"/>
          </a:p>
          <a:p>
            <a:pPr marL="514350" indent="-514350">
              <a:buFontTx/>
              <a:buAutoNum type="alphaLcParenR"/>
            </a:pPr>
            <a:endParaRPr lang="pt-BR"/>
          </a:p>
          <a:p>
            <a:pPr marL="514350" indent="-514350">
              <a:buFontTx/>
              <a:buNone/>
            </a:pPr>
            <a:r>
              <a:rPr lang="pt-BR"/>
              <a:t>b) probabilidade de não gostar de nenhuma dessas atividades:</a:t>
            </a:r>
          </a:p>
          <a:p>
            <a:pPr marL="514350" indent="-514350">
              <a:buFontTx/>
              <a:buNone/>
            </a:pPr>
            <a:endParaRPr lang="pt-BR"/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1500188" y="1285875"/>
          <a:ext cx="5286375" cy="1357313"/>
        </p:xfrm>
        <a:graphic>
          <a:graphicData uri="http://schemas.openxmlformats.org/presentationml/2006/ole">
            <p:oleObj spid="_x0000_s8194" name="Equação" r:id="rId3" imgW="1587240" imgH="431640" progId="Equation.3">
              <p:embed/>
            </p:oleObj>
          </a:graphicData>
        </a:graphic>
      </p:graphicFrame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1857375" y="4214813"/>
          <a:ext cx="5500688" cy="1357312"/>
        </p:xfrm>
        <a:graphic>
          <a:graphicData uri="http://schemas.openxmlformats.org/presentationml/2006/ole">
            <p:oleObj spid="_x0000_s8195" name="Equação" r:id="rId4" imgW="1574640" imgH="431640" progId="Equation.3">
              <p:embed/>
            </p:oleObj>
          </a:graphicData>
        </a:graphic>
      </p:graphicFrame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Títul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t-BR" b="1" u="sng"/>
              <a:t/>
            </a:r>
            <a:br>
              <a:rPr lang="pt-BR" b="1" u="sng"/>
            </a:br>
            <a:r>
              <a:rPr lang="pt-BR" sz="4000" b="1"/>
              <a:t>PROBABILIDADE DA UNIÃO DE DOIS EVENTOS</a:t>
            </a:r>
            <a:r>
              <a:rPr lang="pt-BR" sz="4000"/>
              <a:t/>
            </a:r>
            <a:br>
              <a:rPr lang="pt-BR" sz="4000"/>
            </a:br>
            <a:endParaRPr lang="pt-BR" sz="4000"/>
          </a:p>
        </p:txBody>
      </p:sp>
      <p:sp>
        <p:nvSpPr>
          <p:cNvPr id="9222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50825" y="1600200"/>
            <a:ext cx="8713788" cy="4525963"/>
          </a:xfrm>
        </p:spPr>
        <p:txBody>
          <a:bodyPr/>
          <a:lstStyle/>
          <a:p>
            <a:pPr>
              <a:buFontTx/>
              <a:buNone/>
            </a:pPr>
            <a:r>
              <a:rPr lang="pt-BR"/>
              <a:t>Consideremos dois eventos A e B de um mesmo espaço amostral </a:t>
            </a:r>
            <a:r>
              <a:rPr lang="pt-BR">
                <a:sym typeface="Symbol" pitchFamily="18" charset="2"/>
              </a:rPr>
              <a:t></a:t>
            </a:r>
            <a:r>
              <a:rPr lang="pt-BR"/>
              <a:t>. Da teoria dos conjuntos sabemos que:</a:t>
            </a:r>
          </a:p>
          <a:p>
            <a:pPr>
              <a:buFontTx/>
              <a:buNone/>
            </a:pPr>
            <a:endParaRPr lang="pt-BR"/>
          </a:p>
          <a:p>
            <a:r>
              <a:rPr lang="pt-BR"/>
              <a:t>Dividindo os membros da equação por n(</a:t>
            </a:r>
            <a:r>
              <a:rPr lang="pt-BR">
                <a:sym typeface="Symbol" pitchFamily="18" charset="2"/>
              </a:rPr>
              <a:t></a:t>
            </a:r>
            <a:r>
              <a:rPr lang="pt-BR"/>
              <a:t>), temos:</a:t>
            </a:r>
          </a:p>
          <a:p>
            <a:endParaRPr lang="pt-BR"/>
          </a:p>
          <a:p>
            <a:endParaRPr lang="pt-BR"/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2339975" y="3213100"/>
          <a:ext cx="5064125" cy="479425"/>
        </p:xfrm>
        <a:graphic>
          <a:graphicData uri="http://schemas.openxmlformats.org/presentationml/2006/ole">
            <p:oleObj spid="_x0000_s9218" name="Equação" r:id="rId3" imgW="2145960" imgH="203040" progId="Equation.3">
              <p:embed/>
            </p:oleObj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2268538" y="4292600"/>
          <a:ext cx="5040312" cy="920750"/>
        </p:xfrm>
        <a:graphic>
          <a:graphicData uri="http://schemas.openxmlformats.org/presentationml/2006/ole">
            <p:oleObj spid="_x0000_s9219" name="Equação" r:id="rId4" imgW="2361960" imgH="431640" progId="Equation.3">
              <p:embed/>
            </p:oleObj>
          </a:graphicData>
        </a:graphic>
      </p:graphicFrame>
      <p:graphicFrame>
        <p:nvGraphicFramePr>
          <p:cNvPr id="9220" name="Object 5"/>
          <p:cNvGraphicFramePr>
            <a:graphicFrameLocks noChangeAspect="1"/>
          </p:cNvGraphicFramePr>
          <p:nvPr/>
        </p:nvGraphicFramePr>
        <p:xfrm>
          <a:off x="571500" y="5500688"/>
          <a:ext cx="8123238" cy="642937"/>
        </p:xfrm>
        <a:graphic>
          <a:graphicData uri="http://schemas.openxmlformats.org/presentationml/2006/ole">
            <p:oleObj spid="_x0000_s9220" name="Equação" r:id="rId5" imgW="2298600" imgH="203040" progId="Equation.3">
              <p:embed/>
            </p:oleObj>
          </a:graphicData>
        </a:graphic>
      </p:graphicFrame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27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250825" y="404813"/>
            <a:ext cx="8678863" cy="4870450"/>
          </a:xfrm>
        </p:spPr>
        <p:txBody>
          <a:bodyPr/>
          <a:lstStyle/>
          <a:p>
            <a:pPr algn="just">
              <a:buFontTx/>
              <a:buNone/>
            </a:pPr>
            <a:r>
              <a:rPr lang="pt-BR" sz="2800" b="1"/>
              <a:t>   Exemplo 7 :</a:t>
            </a:r>
            <a:r>
              <a:rPr lang="pt-BR" sz="2800"/>
              <a:t> No lançamento de um dado, qual é a probabilidade de se obter o número 3 ou um número ímpar?</a:t>
            </a:r>
          </a:p>
          <a:p>
            <a:pPr algn="just">
              <a:buFontTx/>
              <a:buNone/>
            </a:pPr>
            <a:r>
              <a:rPr lang="pt-BR" sz="2800"/>
              <a:t>Espaço amostral: </a:t>
            </a:r>
            <a:r>
              <a:rPr lang="pt-BR" sz="2800">
                <a:sym typeface="Symbol" pitchFamily="18" charset="2"/>
              </a:rPr>
              <a:t></a:t>
            </a:r>
            <a:r>
              <a:rPr lang="pt-BR" sz="2800"/>
              <a:t> = {1, 2, 3, 4, 5, 6} </a:t>
            </a:r>
            <a:r>
              <a:rPr lang="pt-BR" sz="2800">
                <a:sym typeface="Symbol" pitchFamily="18" charset="2"/>
              </a:rPr>
              <a:t></a:t>
            </a:r>
            <a:r>
              <a:rPr lang="pt-BR" sz="2800"/>
              <a:t> n(</a:t>
            </a:r>
            <a:r>
              <a:rPr lang="pt-BR" sz="2800">
                <a:sym typeface="Symbol" pitchFamily="18" charset="2"/>
              </a:rPr>
              <a:t></a:t>
            </a:r>
            <a:r>
              <a:rPr lang="pt-BR" sz="2800"/>
              <a:t>) = 6</a:t>
            </a:r>
          </a:p>
          <a:p>
            <a:pPr algn="just">
              <a:buFontTx/>
              <a:buNone/>
            </a:pPr>
            <a:endParaRPr lang="pt-BR" sz="2800"/>
          </a:p>
          <a:p>
            <a:pPr algn="just">
              <a:buFontTx/>
              <a:buNone/>
            </a:pPr>
            <a:r>
              <a:rPr lang="pt-BR" sz="2800"/>
              <a:t>Evento A: número 3 </a:t>
            </a:r>
            <a:r>
              <a:rPr lang="pt-BR" sz="2800">
                <a:sym typeface="Symbol" pitchFamily="18" charset="2"/>
              </a:rPr>
              <a:t></a:t>
            </a:r>
            <a:r>
              <a:rPr lang="pt-BR" sz="2800"/>
              <a:t> A = {3} </a:t>
            </a:r>
            <a:r>
              <a:rPr lang="pt-BR" sz="2800">
                <a:sym typeface="Symbol" pitchFamily="18" charset="2"/>
              </a:rPr>
              <a:t></a:t>
            </a:r>
            <a:r>
              <a:rPr lang="pt-BR" sz="2800"/>
              <a:t> n(A) = 1</a:t>
            </a:r>
          </a:p>
          <a:p>
            <a:pPr algn="just">
              <a:buFontTx/>
              <a:buNone/>
            </a:pPr>
            <a:endParaRPr lang="pt-BR" sz="2800"/>
          </a:p>
          <a:p>
            <a:pPr algn="just">
              <a:buFontTx/>
              <a:buNone/>
            </a:pPr>
            <a:r>
              <a:rPr lang="pt-BR" sz="2800"/>
              <a:t>Evento B: número ímpar </a:t>
            </a:r>
            <a:r>
              <a:rPr lang="pt-BR" sz="2800">
                <a:sym typeface="Symbol" pitchFamily="18" charset="2"/>
              </a:rPr>
              <a:t></a:t>
            </a:r>
            <a:r>
              <a:rPr lang="pt-BR" sz="2800"/>
              <a:t> b = {1, 3, 5} </a:t>
            </a:r>
            <a:r>
              <a:rPr lang="pt-BR" sz="2800">
                <a:sym typeface="Symbol" pitchFamily="18" charset="2"/>
              </a:rPr>
              <a:t></a:t>
            </a:r>
            <a:r>
              <a:rPr lang="pt-BR" sz="2800"/>
              <a:t> n(B) = 3</a:t>
            </a:r>
          </a:p>
          <a:p>
            <a:pPr>
              <a:buFontTx/>
              <a:buNone/>
            </a:pPr>
            <a:endParaRPr lang="pt-BR" sz="280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28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684213" y="549275"/>
            <a:ext cx="8229600" cy="5951538"/>
          </a:xfrm>
        </p:spPr>
        <p:txBody>
          <a:bodyPr/>
          <a:lstStyle/>
          <a:p>
            <a:pPr>
              <a:buFontTx/>
              <a:buNone/>
            </a:pPr>
            <a:endParaRPr lang="pt-BR" sz="2800"/>
          </a:p>
          <a:p>
            <a:pPr algn="just">
              <a:buFontTx/>
              <a:buNone/>
            </a:pPr>
            <a:r>
              <a:rPr lang="pt-BR" sz="2800"/>
              <a:t>A </a:t>
            </a:r>
            <a:r>
              <a:rPr lang="pt-BR" sz="2800">
                <a:sym typeface="Symbol" pitchFamily="18" charset="2"/>
              </a:rPr>
              <a:t></a:t>
            </a:r>
            <a:r>
              <a:rPr lang="pt-BR" sz="2800"/>
              <a:t> B = {3} </a:t>
            </a:r>
            <a:r>
              <a:rPr lang="pt-BR" sz="2800">
                <a:sym typeface="Symbol" pitchFamily="18" charset="2"/>
              </a:rPr>
              <a:t></a:t>
            </a:r>
            <a:r>
              <a:rPr lang="pt-BR" sz="2800"/>
              <a:t> {1, 3, 5} = {3}</a:t>
            </a:r>
          </a:p>
          <a:p>
            <a:pPr algn="just">
              <a:buFontTx/>
              <a:buNone/>
            </a:pPr>
            <a:r>
              <a:rPr lang="pt-BR" sz="2800"/>
              <a:t>n(A </a:t>
            </a:r>
            <a:r>
              <a:rPr lang="pt-BR" sz="2800">
                <a:sym typeface="Symbol" pitchFamily="18" charset="2"/>
              </a:rPr>
              <a:t></a:t>
            </a:r>
            <a:r>
              <a:rPr lang="pt-BR" sz="2800"/>
              <a:t> B) = 1</a:t>
            </a:r>
          </a:p>
          <a:p>
            <a:pPr algn="just">
              <a:buFontTx/>
              <a:buNone/>
            </a:pPr>
            <a:r>
              <a:rPr lang="pt-BR" sz="2800"/>
              <a:t>P(A </a:t>
            </a:r>
            <a:r>
              <a:rPr lang="pt-BR" sz="2800">
                <a:sym typeface="Symbol" pitchFamily="18" charset="2"/>
              </a:rPr>
              <a:t></a:t>
            </a:r>
            <a:r>
              <a:rPr lang="pt-BR" sz="2800"/>
              <a:t> B) = P(A) + P(B) – P(A </a:t>
            </a:r>
            <a:r>
              <a:rPr lang="pt-BR" sz="2800">
                <a:sym typeface="Symbol" pitchFamily="18" charset="2"/>
              </a:rPr>
              <a:t></a:t>
            </a:r>
            <a:r>
              <a:rPr lang="pt-BR" sz="2800"/>
              <a:t> B)</a:t>
            </a:r>
          </a:p>
          <a:p>
            <a:pPr>
              <a:buFontTx/>
              <a:buNone/>
            </a:pPr>
            <a:endParaRPr lang="pt-BR" sz="2800"/>
          </a:p>
          <a:p>
            <a:pPr>
              <a:buFontTx/>
              <a:buNone/>
            </a:pPr>
            <a:r>
              <a:rPr lang="pt-BR" sz="2800"/>
              <a:t>P(A </a:t>
            </a:r>
            <a:r>
              <a:rPr lang="pt-BR" sz="2800">
                <a:sym typeface="Symbol" pitchFamily="18" charset="2"/>
              </a:rPr>
              <a:t></a:t>
            </a:r>
            <a:r>
              <a:rPr lang="pt-BR" sz="2800"/>
              <a:t> B) = </a:t>
            </a:r>
          </a:p>
          <a:p>
            <a:pPr>
              <a:buFontTx/>
              <a:buNone/>
            </a:pPr>
            <a:endParaRPr lang="pt-BR" sz="2800"/>
          </a:p>
          <a:p>
            <a:pPr>
              <a:buFontTx/>
              <a:buNone/>
            </a:pPr>
            <a:endParaRPr lang="pt-BR" sz="2800"/>
          </a:p>
          <a:p>
            <a:pPr>
              <a:buFontTx/>
              <a:buNone/>
            </a:pPr>
            <a:r>
              <a:rPr lang="pt-BR" sz="2800">
                <a:sym typeface="Symbol" pitchFamily="18" charset="2"/>
              </a:rPr>
              <a:t></a:t>
            </a:r>
            <a:r>
              <a:rPr lang="pt-BR" sz="2800"/>
              <a:t> P(A </a:t>
            </a:r>
            <a:r>
              <a:rPr lang="pt-BR" sz="2800">
                <a:sym typeface="Symbol" pitchFamily="18" charset="2"/>
              </a:rPr>
              <a:t></a:t>
            </a:r>
            <a:r>
              <a:rPr lang="pt-BR" sz="2800"/>
              <a:t> B) = </a:t>
            </a: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2667000" y="2852738"/>
          <a:ext cx="1646238" cy="1063625"/>
        </p:xfrm>
        <a:graphic>
          <a:graphicData uri="http://schemas.openxmlformats.org/presentationml/2006/ole">
            <p:oleObj spid="_x0000_s10242" name="Equação" r:id="rId3" imgW="609480" imgH="393480" progId="Equation.3">
              <p:embed/>
            </p:oleObj>
          </a:graphicData>
        </a:graphic>
      </p:graphicFrame>
      <p:graphicFrame>
        <p:nvGraphicFramePr>
          <p:cNvPr id="10243" name="Object 3"/>
          <p:cNvGraphicFramePr>
            <a:graphicFrameLocks noChangeAspect="1"/>
          </p:cNvGraphicFramePr>
          <p:nvPr/>
        </p:nvGraphicFramePr>
        <p:xfrm>
          <a:off x="3113088" y="4500563"/>
          <a:ext cx="500062" cy="1000125"/>
        </p:xfrm>
        <a:graphic>
          <a:graphicData uri="http://schemas.openxmlformats.org/presentationml/2006/ole">
            <p:oleObj spid="_x0000_s10243" name="Equação" r:id="rId4" imgW="152280" imgH="393480" progId="Equation.3">
              <p:embed/>
            </p:oleObj>
          </a:graphicData>
        </a:graphic>
      </p:graphicFrame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29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323850" y="476250"/>
            <a:ext cx="8569325" cy="5911850"/>
          </a:xfrm>
        </p:spPr>
        <p:txBody>
          <a:bodyPr/>
          <a:lstStyle/>
          <a:p>
            <a:pPr algn="just">
              <a:buFontTx/>
              <a:buNone/>
            </a:pPr>
            <a:r>
              <a:rPr lang="pt-BR" sz="2800" b="1"/>
              <a:t>   Exemplo 8:</a:t>
            </a:r>
            <a:r>
              <a:rPr lang="pt-BR" sz="2800"/>
              <a:t> Ao retirar uma carta de um baralho de 52 cartas, qual é a probabilidade de que essa carta seja vermelha ou um ás?</a:t>
            </a:r>
          </a:p>
          <a:p>
            <a:pPr>
              <a:buFontTx/>
              <a:buNone/>
            </a:pPr>
            <a:r>
              <a:rPr lang="pt-BR" sz="2800"/>
              <a:t>n(</a:t>
            </a:r>
            <a:r>
              <a:rPr lang="pt-BR" sz="2800">
                <a:sym typeface="Symbol" pitchFamily="18" charset="2"/>
              </a:rPr>
              <a:t></a:t>
            </a:r>
            <a:r>
              <a:rPr lang="pt-BR" sz="2800"/>
              <a:t>) = 52</a:t>
            </a:r>
          </a:p>
          <a:p>
            <a:pPr>
              <a:buFontTx/>
              <a:buNone/>
            </a:pPr>
            <a:r>
              <a:rPr lang="pt-BR" sz="2800"/>
              <a:t>Evento A: a carta é vermelha </a:t>
            </a:r>
            <a:r>
              <a:rPr lang="pt-BR" sz="2800">
                <a:sym typeface="Symbol" pitchFamily="18" charset="2"/>
              </a:rPr>
              <a:t></a:t>
            </a:r>
            <a:r>
              <a:rPr lang="pt-BR" sz="2800"/>
              <a:t> n(A) = 26</a:t>
            </a:r>
          </a:p>
          <a:p>
            <a:pPr>
              <a:buFontTx/>
              <a:buNone/>
            </a:pPr>
            <a:r>
              <a:rPr lang="pt-BR" sz="2800"/>
              <a:t>Evento B: a carta é ás </a:t>
            </a:r>
            <a:r>
              <a:rPr lang="pt-BR" sz="2800">
                <a:sym typeface="Symbol" pitchFamily="18" charset="2"/>
              </a:rPr>
              <a:t></a:t>
            </a:r>
            <a:r>
              <a:rPr lang="pt-BR" sz="2800"/>
              <a:t> n(B) = 4</a:t>
            </a:r>
          </a:p>
          <a:p>
            <a:pPr>
              <a:buFontTx/>
              <a:buNone/>
            </a:pPr>
            <a:r>
              <a:rPr lang="pt-BR" sz="2800"/>
              <a:t>n(A </a:t>
            </a:r>
            <a:r>
              <a:rPr lang="pt-BR" sz="2800">
                <a:sym typeface="Symbol" pitchFamily="18" charset="2"/>
              </a:rPr>
              <a:t></a:t>
            </a:r>
            <a:r>
              <a:rPr lang="pt-BR" sz="2800"/>
              <a:t> B) = 2</a:t>
            </a:r>
          </a:p>
          <a:p>
            <a:pPr>
              <a:buFontTx/>
              <a:buNone/>
            </a:pPr>
            <a:endParaRPr lang="pt-BR" sz="2800"/>
          </a:p>
          <a:p>
            <a:pPr algn="just">
              <a:buFontTx/>
              <a:buNone/>
            </a:pPr>
            <a:endParaRPr lang="pt-BR" sz="2800"/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766763" y="4122738"/>
          <a:ext cx="5719762" cy="500062"/>
        </p:xfrm>
        <a:graphic>
          <a:graphicData uri="http://schemas.openxmlformats.org/presentationml/2006/ole">
            <p:oleObj spid="_x0000_s11266" name="Equação" r:id="rId3" imgW="2323800" imgH="203040" progId="Equation.3">
              <p:embed/>
            </p:oleObj>
          </a:graphicData>
        </a:graphic>
      </p:graphicFrame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30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>
              <a:buFontTx/>
              <a:buNone/>
            </a:pPr>
            <a:endParaRPr lang="pt-BR"/>
          </a:p>
          <a:p>
            <a:pPr>
              <a:buFontTx/>
              <a:buNone/>
            </a:pPr>
            <a:endParaRPr lang="pt-BR"/>
          </a:p>
          <a:p>
            <a:pPr>
              <a:buFontTx/>
              <a:buNone/>
            </a:pPr>
            <a:endParaRPr lang="pt-BR"/>
          </a:p>
          <a:p>
            <a:pPr>
              <a:buFontTx/>
              <a:buNone/>
            </a:pPr>
            <a:endParaRPr lang="pt-BR"/>
          </a:p>
          <a:p>
            <a:pPr>
              <a:buFontTx/>
              <a:buNone/>
            </a:pPr>
            <a:r>
              <a:rPr lang="pt-BR">
                <a:sym typeface="Symbol" pitchFamily="18" charset="2"/>
              </a:rPr>
              <a:t></a:t>
            </a:r>
          </a:p>
          <a:p>
            <a:pPr>
              <a:buFontTx/>
              <a:buNone/>
            </a:pPr>
            <a:endParaRPr lang="pt-BR">
              <a:sym typeface="Symbol" pitchFamily="18" charset="2"/>
            </a:endParaRPr>
          </a:p>
          <a:p>
            <a:pPr>
              <a:buFontTx/>
              <a:buNone/>
            </a:pPr>
            <a:endParaRPr lang="pt-BR">
              <a:sym typeface="Symbol" pitchFamily="18" charset="2"/>
            </a:endParaRPr>
          </a:p>
          <a:p>
            <a:pPr>
              <a:buFontTx/>
              <a:buNone/>
            </a:pPr>
            <a:endParaRPr lang="pt-BR"/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928688" y="642938"/>
          <a:ext cx="4756150" cy="1143000"/>
        </p:xfrm>
        <a:graphic>
          <a:graphicData uri="http://schemas.openxmlformats.org/presentationml/2006/ole">
            <p:oleObj spid="_x0000_s12290" name="Equação" r:id="rId3" imgW="1638000" imgH="393480" progId="Equation.3">
              <p:embed/>
            </p:oleObj>
          </a:graphicData>
        </a:graphic>
      </p:graphicFrame>
      <p:graphicFrame>
        <p:nvGraphicFramePr>
          <p:cNvPr id="12291" name="Object 3"/>
          <p:cNvGraphicFramePr>
            <a:graphicFrameLocks noChangeAspect="1"/>
          </p:cNvGraphicFramePr>
          <p:nvPr/>
        </p:nvGraphicFramePr>
        <p:xfrm>
          <a:off x="1000125" y="2286000"/>
          <a:ext cx="2728913" cy="1285875"/>
        </p:xfrm>
        <a:graphic>
          <a:graphicData uri="http://schemas.openxmlformats.org/presentationml/2006/ole">
            <p:oleObj spid="_x0000_s12291" name="Equação" r:id="rId4" imgW="990360" imgH="393480" progId="Equation.3">
              <p:embed/>
            </p:oleObj>
          </a:graphicData>
        </a:graphic>
      </p:graphicFrame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903288" y="4124325"/>
          <a:ext cx="4010025" cy="1071563"/>
        </p:xfrm>
        <a:graphic>
          <a:graphicData uri="http://schemas.openxmlformats.org/presentationml/2006/ole">
            <p:oleObj spid="_x0000_s12292" name="Equação" r:id="rId5" imgW="1473120" imgH="393480" progId="Equation.3">
              <p:embed/>
            </p:oleObj>
          </a:graphicData>
        </a:graphic>
      </p:graphicFrame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31</a:t>
            </a:fld>
            <a:endParaRPr lang="pt-BR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t-BR" b="1" u="sng"/>
              <a:t/>
            </a:r>
            <a:br>
              <a:rPr lang="pt-BR" b="1" u="sng"/>
            </a:br>
            <a:r>
              <a:rPr lang="pt-BR" sz="4000"/>
              <a:t>PROBABILIDADE DO EVENTO COMPLEMENTAR</a:t>
            </a:r>
            <a:r>
              <a:rPr lang="pt-BR" b="1" u="sng"/>
              <a:t/>
            </a:r>
            <a:br>
              <a:rPr lang="pt-BR" b="1" u="sng"/>
            </a:br>
            <a:endParaRPr lang="pt-BR"/>
          </a:p>
        </p:txBody>
      </p:sp>
      <p:sp>
        <p:nvSpPr>
          <p:cNvPr id="13319" name="Espaço Reservado para Conteúdo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algn="just">
              <a:buFontTx/>
              <a:buNone/>
            </a:pPr>
            <a:r>
              <a:rPr lang="pt-BR"/>
              <a:t>   A probabilidade de não ocorrer o evento A é a probabilidade de ocorrer o evento complementar de A, representado por .</a:t>
            </a:r>
          </a:p>
          <a:p>
            <a:pPr algn="just">
              <a:buFontTx/>
              <a:buNone/>
            </a:pPr>
            <a:r>
              <a:rPr lang="pt-BR"/>
              <a:t>Nessas condições, temos :</a:t>
            </a:r>
          </a:p>
          <a:p>
            <a:pPr>
              <a:buFontTx/>
              <a:buNone/>
            </a:pPr>
            <a:r>
              <a:rPr lang="pt-BR">
                <a:sym typeface="Symbol" pitchFamily="18" charset="2"/>
              </a:rPr>
              <a:t>                                              </a:t>
            </a:r>
          </a:p>
          <a:p>
            <a:pPr>
              <a:buFontTx/>
              <a:buNone/>
            </a:pPr>
            <a:endParaRPr lang="pt-BR"/>
          </a:p>
          <a:p>
            <a:pPr>
              <a:buFontTx/>
              <a:buNone/>
            </a:pPr>
            <a:r>
              <a:rPr lang="pt-BR"/>
              <a:t>Então, </a:t>
            </a:r>
          </a:p>
          <a:p>
            <a:pPr>
              <a:buFontTx/>
              <a:buNone/>
            </a:pPr>
            <a:endParaRPr lang="pt-BR"/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2268538" y="3789363"/>
          <a:ext cx="3140075" cy="493712"/>
        </p:xfrm>
        <a:graphic>
          <a:graphicData uri="http://schemas.openxmlformats.org/presentationml/2006/ole">
            <p:oleObj spid="_x0000_s13314" name="Equação" r:id="rId3" imgW="1371600" imgH="215640" progId="Equation.3">
              <p:embed/>
            </p:oleObj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2339975" y="4292600"/>
          <a:ext cx="2825750" cy="571500"/>
        </p:xfrm>
        <a:graphic>
          <a:graphicData uri="http://schemas.openxmlformats.org/presentationml/2006/ole">
            <p:oleObj spid="_x0000_s13315" name="Equação" r:id="rId4" imgW="1104840" imgH="241200" progId="Equation.3">
              <p:embed/>
            </p:oleObj>
          </a:graphicData>
        </a:graphic>
      </p:graphicFrame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1908175" y="4868863"/>
          <a:ext cx="2706688" cy="642937"/>
        </p:xfrm>
        <a:graphic>
          <a:graphicData uri="http://schemas.openxmlformats.org/presentationml/2006/ole">
            <p:oleObj spid="_x0000_s13316" name="Equação" r:id="rId5" imgW="1015920" imgH="241200" progId="Equation.3">
              <p:embed/>
            </p:oleObj>
          </a:graphicData>
        </a:graphic>
      </p:graphicFrame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4932363" y="4868863"/>
          <a:ext cx="3000375" cy="712787"/>
        </p:xfrm>
        <a:graphic>
          <a:graphicData uri="http://schemas.openxmlformats.org/presentationml/2006/ole">
            <p:oleObj spid="_x0000_s13317" name="Equação" r:id="rId6" imgW="1015920" imgH="241200" progId="Equation.3">
              <p:embed/>
            </p:oleObj>
          </a:graphicData>
        </a:graphic>
      </p:graphicFrame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32</a:t>
            </a:fld>
            <a:endParaRPr lang="pt-BR"/>
          </a:p>
        </p:txBody>
      </p:sp>
      <p:sp>
        <p:nvSpPr>
          <p:cNvPr id="9" name="Espaço Reservado para Rodapé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500063" y="285750"/>
            <a:ext cx="8229600" cy="5840413"/>
          </a:xfrm>
        </p:spPr>
        <p:txBody>
          <a:bodyPr/>
          <a:lstStyle/>
          <a:p>
            <a:pPr algn="just">
              <a:buFontTx/>
              <a:buNone/>
            </a:pPr>
            <a:r>
              <a:rPr lang="pt-BR" dirty="0"/>
              <a:t>Exemplo 9: No lançamento simultâneo de dois dados perfeitos distinguíveis, vamos calcular a probabilidade de NÃO sair soma 5.</a:t>
            </a:r>
          </a:p>
          <a:p>
            <a:pPr algn="just">
              <a:buFontTx/>
              <a:buNone/>
            </a:pPr>
            <a:r>
              <a:rPr lang="pt-BR" dirty="0">
                <a:sym typeface="Symbol" pitchFamily="18" charset="2"/>
              </a:rPr>
              <a:t></a:t>
            </a:r>
            <a:r>
              <a:rPr lang="pt-BR" dirty="0"/>
              <a:t> = {(1,1), (1,2), (1,3), </a:t>
            </a:r>
            <a:r>
              <a:rPr lang="pt-BR" dirty="0">
                <a:solidFill>
                  <a:srgbClr val="C00000"/>
                </a:solidFill>
              </a:rPr>
              <a:t>(1,4), </a:t>
            </a:r>
            <a:r>
              <a:rPr lang="pt-BR" dirty="0"/>
              <a:t>(1,5), (1,6), (2,1), (2,2), </a:t>
            </a:r>
            <a:r>
              <a:rPr lang="pt-BR" dirty="0">
                <a:solidFill>
                  <a:srgbClr val="C00000"/>
                </a:solidFill>
              </a:rPr>
              <a:t>(2,3), </a:t>
            </a:r>
            <a:r>
              <a:rPr lang="pt-BR" dirty="0"/>
              <a:t>(2,4), (2,5), (2,6), (3,1), </a:t>
            </a:r>
            <a:r>
              <a:rPr lang="pt-BR" dirty="0">
                <a:solidFill>
                  <a:srgbClr val="C00000"/>
                </a:solidFill>
              </a:rPr>
              <a:t>(3,2), </a:t>
            </a:r>
            <a:r>
              <a:rPr lang="pt-BR" dirty="0"/>
              <a:t>(3,3), (3,4), (3,5), (3,6), (4,1), (4,2), (4,3), (4,4), (4,5), (4,6), </a:t>
            </a:r>
            <a:r>
              <a:rPr lang="pt-BR" dirty="0">
                <a:solidFill>
                  <a:srgbClr val="C00000"/>
                </a:solidFill>
              </a:rPr>
              <a:t>(5,1), </a:t>
            </a:r>
            <a:r>
              <a:rPr lang="pt-BR" dirty="0"/>
              <a:t>(5,2), (5,3), (5,4), (5,5), (5,6), (6,1), (6,2), (6,3), (6,4), (6,5), (6,6)}. </a:t>
            </a:r>
            <a:r>
              <a:rPr lang="pt-BR" dirty="0">
                <a:sym typeface="Symbol" pitchFamily="18" charset="2"/>
              </a:rPr>
              <a:t></a:t>
            </a:r>
            <a:r>
              <a:rPr lang="pt-BR" dirty="0"/>
              <a:t> n(</a:t>
            </a:r>
            <a:r>
              <a:rPr lang="pt-BR" dirty="0">
                <a:sym typeface="Symbol" pitchFamily="18" charset="2"/>
              </a:rPr>
              <a:t></a:t>
            </a:r>
            <a:r>
              <a:rPr lang="pt-BR" dirty="0"/>
              <a:t>) = 36.</a:t>
            </a:r>
          </a:p>
          <a:p>
            <a:pPr algn="just">
              <a:buFontTx/>
              <a:buNone/>
            </a:pPr>
            <a:r>
              <a:rPr lang="pt-BR" dirty="0"/>
              <a:t>Seja A o evento “sair soma 5”. Então:</a:t>
            </a:r>
          </a:p>
          <a:p>
            <a:pPr algn="just">
              <a:buFontTx/>
              <a:buNone/>
            </a:pPr>
            <a:r>
              <a:rPr lang="pt-BR" dirty="0"/>
              <a:t>A = {(1,4), (2,3), (3,2), (4,1)} </a:t>
            </a:r>
            <a:r>
              <a:rPr lang="pt-BR" dirty="0">
                <a:sym typeface="Symbol" pitchFamily="18" charset="2"/>
              </a:rPr>
              <a:t></a:t>
            </a:r>
            <a:r>
              <a:rPr lang="pt-BR" dirty="0"/>
              <a:t> n(A) = 4</a:t>
            </a:r>
          </a:p>
          <a:p>
            <a:pPr>
              <a:buFontTx/>
              <a:buNone/>
            </a:pP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33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500063" y="285750"/>
            <a:ext cx="8229600" cy="5911850"/>
          </a:xfrm>
        </p:spPr>
        <p:txBody>
          <a:bodyPr/>
          <a:lstStyle/>
          <a:p>
            <a:pPr>
              <a:buFontTx/>
              <a:buNone/>
            </a:pPr>
            <a:endParaRPr lang="pt-BR"/>
          </a:p>
          <a:p>
            <a:pPr>
              <a:buFontTx/>
              <a:buNone/>
            </a:pPr>
            <a:endParaRPr lang="pt-BR"/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928688" y="642938"/>
          <a:ext cx="4160837" cy="1285875"/>
        </p:xfrm>
        <a:graphic>
          <a:graphicData uri="http://schemas.openxmlformats.org/presentationml/2006/ole">
            <p:oleObj spid="_x0000_s14338" name="Equação" r:id="rId3" imgW="1396800" imgH="431640" progId="Equation.3">
              <p:embed/>
            </p:oleObj>
          </a:graphicData>
        </a:graphic>
      </p:graphicFrame>
      <p:graphicFrame>
        <p:nvGraphicFramePr>
          <p:cNvPr id="14339" name="Object 3"/>
          <p:cNvGraphicFramePr>
            <a:graphicFrameLocks noChangeAspect="1"/>
          </p:cNvGraphicFramePr>
          <p:nvPr/>
        </p:nvGraphicFramePr>
        <p:xfrm>
          <a:off x="1000125" y="2286000"/>
          <a:ext cx="6267450" cy="1214438"/>
        </p:xfrm>
        <a:graphic>
          <a:graphicData uri="http://schemas.openxmlformats.org/presentationml/2006/ole">
            <p:oleObj spid="_x0000_s14339" name="Equação" r:id="rId4" imgW="2031840" imgH="393480" progId="Equation.3">
              <p:embed/>
            </p:oleObj>
          </a:graphicData>
        </a:graphic>
      </p:graphicFrame>
      <p:graphicFrame>
        <p:nvGraphicFramePr>
          <p:cNvPr id="14340" name="Object 4"/>
          <p:cNvGraphicFramePr>
            <a:graphicFrameLocks noChangeAspect="1"/>
          </p:cNvGraphicFramePr>
          <p:nvPr/>
        </p:nvGraphicFramePr>
        <p:xfrm>
          <a:off x="3071813" y="3714750"/>
          <a:ext cx="2357437" cy="1522413"/>
        </p:xfrm>
        <a:graphic>
          <a:graphicData uri="http://schemas.openxmlformats.org/presentationml/2006/ole">
            <p:oleObj spid="_x0000_s14340" name="Equação" r:id="rId5" imgW="609480" imgH="393480" progId="Equation.3">
              <p:embed/>
            </p:oleObj>
          </a:graphicData>
        </a:graphic>
      </p:graphicFrame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34</a:t>
            </a:fld>
            <a:endParaRPr lang="pt-BR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457200" y="285750"/>
            <a:ext cx="8229600" cy="5840413"/>
          </a:xfrm>
        </p:spPr>
        <p:txBody>
          <a:bodyPr/>
          <a:lstStyle/>
          <a:p>
            <a:pPr algn="just">
              <a:buFontTx/>
              <a:buNone/>
            </a:pPr>
            <a:r>
              <a:rPr lang="pt-BR"/>
              <a:t>   Exemplo 10: Uma máquina produziu 50 parafusos dos quais 5 eram defeituosos. Ao pegar ao acaso 3 parafusos, qual é a probabilidade de que:</a:t>
            </a:r>
          </a:p>
          <a:p>
            <a:pPr algn="just">
              <a:buFontTx/>
              <a:buNone/>
            </a:pPr>
            <a:r>
              <a:rPr lang="pt-BR"/>
              <a:t>a) Os três sejam perfeitos?</a:t>
            </a:r>
          </a:p>
          <a:p>
            <a:pPr algn="just">
              <a:buFontTx/>
              <a:buNone/>
            </a:pPr>
            <a:r>
              <a:rPr lang="pt-BR"/>
              <a:t>b) Os três sejam defeituosos?</a:t>
            </a:r>
          </a:p>
          <a:p>
            <a:pPr algn="just">
              <a:buFontTx/>
              <a:buNone/>
            </a:pPr>
            <a:r>
              <a:rPr lang="pt-BR"/>
              <a:t>c) Pelo menos um seja defeituoso?</a:t>
            </a:r>
          </a:p>
          <a:p>
            <a:pPr>
              <a:buFontTx/>
              <a:buNone/>
            </a:pPr>
            <a:endParaRPr lang="pt-BR"/>
          </a:p>
          <a:p>
            <a:pPr>
              <a:buFontTx/>
              <a:buNone/>
            </a:pPr>
            <a:r>
              <a:rPr lang="pt-BR"/>
              <a:t>   n(</a:t>
            </a:r>
            <a:r>
              <a:rPr lang="pt-BR">
                <a:sym typeface="Symbol" pitchFamily="18" charset="2"/>
              </a:rPr>
              <a:t></a:t>
            </a:r>
            <a:r>
              <a:rPr lang="pt-BR"/>
              <a:t>) = nº de combinações de 50 elementos tomados 3 a 3.</a:t>
            </a:r>
          </a:p>
          <a:p>
            <a:pPr>
              <a:buFontTx/>
              <a:buNone/>
            </a:pPr>
            <a:endParaRPr lang="pt-BR"/>
          </a:p>
          <a:p>
            <a:pPr>
              <a:buFontTx/>
              <a:buNone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35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457200" y="214313"/>
            <a:ext cx="8229600" cy="5911850"/>
          </a:xfrm>
        </p:spPr>
        <p:txBody>
          <a:bodyPr/>
          <a:lstStyle/>
          <a:p>
            <a:pPr>
              <a:buFontTx/>
              <a:buNone/>
            </a:pPr>
            <a:endParaRPr lang="pt-BR"/>
          </a:p>
          <a:p>
            <a:pPr>
              <a:buFontTx/>
              <a:buNone/>
            </a:pPr>
            <a:r>
              <a:rPr lang="pt-BR"/>
              <a:t>n(</a:t>
            </a:r>
            <a:r>
              <a:rPr lang="pt-BR">
                <a:sym typeface="Symbol" pitchFamily="18" charset="2"/>
              </a:rPr>
              <a:t></a:t>
            </a:r>
            <a:r>
              <a:rPr lang="pt-BR"/>
              <a:t>) = </a:t>
            </a:r>
          </a:p>
          <a:p>
            <a:pPr>
              <a:buFontTx/>
              <a:buNone/>
            </a:pPr>
            <a:endParaRPr lang="pt-BR"/>
          </a:p>
          <a:p>
            <a:pPr>
              <a:buFontTx/>
              <a:buAutoNum type="alphaLcParenR"/>
            </a:pPr>
            <a:r>
              <a:rPr lang="pt-BR"/>
              <a:t>evento A: os três parafusos são perfeitos</a:t>
            </a:r>
          </a:p>
          <a:p>
            <a:pPr>
              <a:buFontTx/>
              <a:buAutoNum type="alphaLcParenR"/>
            </a:pPr>
            <a:endParaRPr lang="pt-BR"/>
          </a:p>
          <a:p>
            <a:pPr>
              <a:buFontTx/>
              <a:buAutoNum type="alphaLcParenR"/>
            </a:pPr>
            <a:endParaRPr lang="pt-BR"/>
          </a:p>
          <a:p>
            <a:pPr>
              <a:buFontTx/>
              <a:buNone/>
            </a:pPr>
            <a:endParaRPr lang="pt-BR"/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1857375" y="785813"/>
          <a:ext cx="6102350" cy="857250"/>
        </p:xfrm>
        <a:graphic>
          <a:graphicData uri="http://schemas.openxmlformats.org/presentationml/2006/ole">
            <p:oleObj spid="_x0000_s15362" name="Equação" r:id="rId3" imgW="3073320" imgH="431640" progId="Equation.3">
              <p:embed/>
            </p:oleObj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857250" y="3143250"/>
          <a:ext cx="6931025" cy="785813"/>
        </p:xfrm>
        <a:graphic>
          <a:graphicData uri="http://schemas.openxmlformats.org/presentationml/2006/ole">
            <p:oleObj spid="_x0000_s15363" name="Equação" r:id="rId4" imgW="2984400" imgH="431640" progId="Equation.3">
              <p:embed/>
            </p:oleObj>
          </a:graphicData>
        </a:graphic>
      </p:graphicFrame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357188" y="4643438"/>
          <a:ext cx="7702550" cy="857250"/>
        </p:xfrm>
        <a:graphic>
          <a:graphicData uri="http://schemas.openxmlformats.org/presentationml/2006/ole">
            <p:oleObj spid="_x0000_s15364" name="Equação" r:id="rId5" imgW="2692080" imgH="431640" progId="Equation.3">
              <p:embed/>
            </p:oleObj>
          </a:graphicData>
        </a:graphic>
      </p:graphicFrame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36</a:t>
            </a:fld>
            <a:endParaRPr lang="pt-BR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457200" y="285750"/>
            <a:ext cx="8472488" cy="6357938"/>
          </a:xfrm>
        </p:spPr>
        <p:txBody>
          <a:bodyPr/>
          <a:lstStyle/>
          <a:p>
            <a:pPr algn="just">
              <a:buFontTx/>
              <a:buNone/>
            </a:pPr>
            <a:r>
              <a:rPr lang="pt-BR" sz="2800"/>
              <a:t>b) evento B: os três parafusos são defeituosos</a:t>
            </a:r>
          </a:p>
          <a:p>
            <a:pPr algn="just">
              <a:buFontTx/>
              <a:buNone/>
            </a:pPr>
            <a:endParaRPr lang="pt-BR" sz="2800"/>
          </a:p>
          <a:p>
            <a:pPr algn="just">
              <a:buFontTx/>
              <a:buNone/>
            </a:pPr>
            <a:endParaRPr lang="pt-BR" sz="2800"/>
          </a:p>
          <a:p>
            <a:pPr algn="just">
              <a:buFontTx/>
              <a:buNone/>
            </a:pPr>
            <a:r>
              <a:rPr lang="pt-BR" sz="2800"/>
              <a:t>c) evento C: pelo menos um é defeituoso, o que corresponde ao complementar de A (os três são perfeitos). Logo:</a:t>
            </a:r>
          </a:p>
          <a:p>
            <a:pPr algn="just">
              <a:buFontTx/>
              <a:buNone/>
            </a:pPr>
            <a:endParaRPr lang="pt-BR" sz="2800"/>
          </a:p>
          <a:p>
            <a:pPr algn="just">
              <a:buFontTx/>
              <a:buNone/>
            </a:pPr>
            <a:endParaRPr lang="pt-BR" sz="2800"/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1331913" y="765175"/>
          <a:ext cx="5857875" cy="1150938"/>
        </p:xfrm>
        <a:graphic>
          <a:graphicData uri="http://schemas.openxmlformats.org/presentationml/2006/ole">
            <p:oleObj spid="_x0000_s16386" name="Equação" r:id="rId3" imgW="2197080" imgH="431640" progId="Equation.3">
              <p:embed/>
            </p:oleObj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755650" y="3357563"/>
          <a:ext cx="7391400" cy="901700"/>
        </p:xfrm>
        <a:graphic>
          <a:graphicData uri="http://schemas.openxmlformats.org/presentationml/2006/ole">
            <p:oleObj spid="_x0000_s16387" name="Equação" r:id="rId4" imgW="2781000" imgH="419040" progId="Equation.3">
              <p:embed/>
            </p:oleObj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4429125" y="4357688"/>
          <a:ext cx="4429125" cy="2276475"/>
        </p:xfrm>
        <a:graphic>
          <a:graphicData uri="http://schemas.openxmlformats.org/presentationml/2006/ole">
            <p:oleObj spid="_x0000_s16388" name="Equação" r:id="rId5" imgW="1828800" imgH="939600" progId="Equation.3">
              <p:embed/>
            </p:oleObj>
          </a:graphicData>
        </a:graphic>
      </p:graphicFrame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A94668-F7F6-4008-A69B-104AD340DAD5}" type="slidenum">
              <a:rPr lang="pt-BR" smtClean="0"/>
              <a:pPr/>
              <a:t>37</a:t>
            </a:fld>
            <a:endParaRPr lang="pt-BR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</TotalTime>
  <Words>1748</Words>
  <Application>Microsoft Office PowerPoint</Application>
  <PresentationFormat>Apresentação na tela (4:3)</PresentationFormat>
  <Paragraphs>238</Paragraphs>
  <Slides>37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43" baseType="lpstr">
      <vt:lpstr>Arial</vt:lpstr>
      <vt:lpstr>Calibri</vt:lpstr>
      <vt:lpstr>Symbol</vt:lpstr>
      <vt:lpstr>Arial Rounded MT Bold</vt:lpstr>
      <vt:lpstr>Design padrão</vt:lpstr>
      <vt:lpstr>Microsoft Equation 3.0</vt:lpstr>
      <vt:lpstr>NOÇÕES DE PROBABILIDADE</vt:lpstr>
      <vt:lpstr> TEORIA DAS PROBABILIDADES </vt:lpstr>
      <vt:lpstr>Slide 3</vt:lpstr>
      <vt:lpstr>Slide 4</vt:lpstr>
      <vt:lpstr>Slide 5</vt:lpstr>
      <vt:lpstr> Resumindo...</vt:lpstr>
      <vt:lpstr> 2. Eventos certo, impossível e mutuamente exclusivos </vt:lpstr>
      <vt:lpstr>Exemplos:</vt:lpstr>
      <vt:lpstr>Slide 9</vt:lpstr>
      <vt:lpstr>Slide 10</vt:lpstr>
      <vt:lpstr>Slide 11</vt:lpstr>
      <vt:lpstr> CONTEXTUALIZAÇÃO... </vt:lpstr>
      <vt:lpstr> QUANTOS SÃO OS JOGOS POSSÍVEIS NA MEGASSENA?  </vt:lpstr>
      <vt:lpstr> QUANTOS SÃO OS JOGOS POSSÍVEIS NA MEGASSENA?  </vt:lpstr>
      <vt:lpstr> PROBABILIDADE DE OCORRER UM EVENTO </vt:lpstr>
      <vt:lpstr>Exemplos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 PROBABILIDADE DA UNIÃO DE DOIS EVENTOS </vt:lpstr>
      <vt:lpstr>Slide 28</vt:lpstr>
      <vt:lpstr>Slide 29</vt:lpstr>
      <vt:lpstr>Slide 30</vt:lpstr>
      <vt:lpstr>Slide 31</vt:lpstr>
      <vt:lpstr> PROBABILIDADE DO EVENTO COMPLEMENTAR </vt:lpstr>
      <vt:lpstr>Slide 33</vt:lpstr>
      <vt:lpstr>Slide 34</vt:lpstr>
      <vt:lpstr>Slide 35</vt:lpstr>
      <vt:lpstr>Slide 36</vt:lpstr>
      <vt:lpstr>Slide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NOÇÕES DE PROBABILIDADE</dc:title>
  <dc:creator>Marcelo Cunha</dc:creator>
  <cp:lastModifiedBy>Oxnar</cp:lastModifiedBy>
  <cp:revision>34</cp:revision>
  <dcterms:created xsi:type="dcterms:W3CDTF">2009-09-07T22:54:11Z</dcterms:created>
  <dcterms:modified xsi:type="dcterms:W3CDTF">2014-11-11T02:08:54Z</dcterms:modified>
</cp:coreProperties>
</file>