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8" r:id="rId2"/>
    <p:sldId id="591" r:id="rId3"/>
    <p:sldId id="584" r:id="rId4"/>
    <p:sldId id="585" r:id="rId5"/>
    <p:sldId id="586" r:id="rId6"/>
    <p:sldId id="587" r:id="rId7"/>
    <p:sldId id="590" r:id="rId8"/>
    <p:sldId id="592" r:id="rId9"/>
    <p:sldId id="594" r:id="rId10"/>
    <p:sldId id="595" r:id="rId11"/>
    <p:sldId id="596" r:id="rId12"/>
    <p:sldId id="597" r:id="rId13"/>
    <p:sldId id="598" r:id="rId14"/>
    <p:sldId id="599" r:id="rId15"/>
    <p:sldId id="600" r:id="rId16"/>
    <p:sldId id="601" r:id="rId17"/>
    <p:sldId id="589" r:id="rId18"/>
    <p:sldId id="602" r:id="rId19"/>
    <p:sldId id="603" r:id="rId20"/>
    <p:sldId id="604" r:id="rId21"/>
    <p:sldId id="606" r:id="rId22"/>
    <p:sldId id="607" r:id="rId23"/>
    <p:sldId id="605" r:id="rId24"/>
    <p:sldId id="608" r:id="rId25"/>
    <p:sldId id="609" r:id="rId26"/>
    <p:sldId id="610" r:id="rId27"/>
    <p:sldId id="588" r:id="rId28"/>
    <p:sldId id="611" r:id="rId29"/>
    <p:sldId id="613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78" d="100"/>
          <a:sy n="78" d="100"/>
        </p:scale>
        <p:origin x="3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14/09/2017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94309" y="-3922"/>
            <a:ext cx="5238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14/09/2017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/planilhaintermediaria.ppt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PLANILHAS INTERMEDIARIAS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27684" y="5348465"/>
            <a:ext cx="5688632" cy="625624"/>
          </a:xfrm>
        </p:spPr>
        <p:txBody>
          <a:bodyPr>
            <a:normAutofit fontScale="85000" lnSpcReduction="1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www.oxnar.com.br/aulas/planilhaintermediaria.pptx</a:t>
            </a:r>
            <a:r>
              <a:rPr lang="pt-BR" sz="1600" dirty="0" smtClean="0">
                <a:solidFill>
                  <a:schemeClr val="tx1"/>
                </a:solidFill>
              </a:rPr>
              <a:t> </a:t>
            </a:r>
            <a:endParaRPr lang="pt-BR" sz="1600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996234" y="2620198"/>
            <a:ext cx="7772400" cy="1744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 </a:t>
            </a:r>
            <a:br>
              <a:rPr lang="pt-BR" dirty="0" smtClean="0"/>
            </a:br>
            <a:r>
              <a:rPr lang="pt-BR" dirty="0" smtClean="0"/>
              <a:t>FORMULAS INTERMEDIÁRIAS E </a:t>
            </a:r>
          </a:p>
          <a:p>
            <a:r>
              <a:rPr lang="pt-BR" dirty="0" smtClean="0"/>
              <a:t>=SOMASE(...; =SE(... E =PROCV...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– DATA E HORA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1" y="1772816"/>
            <a:ext cx="9008510" cy="39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8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=se(...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0279" y="2420888"/>
            <a:ext cx="8435280" cy="26208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dirty="0"/>
              <a:t>A função SE permite fazer uma comparação lógica entre um valor e o que você espera, testando uma condição e retornando um resultado se for Verdadeiro ou Falso.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6978558" y="6361435"/>
            <a:ext cx="1728192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83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Sintaxe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924944"/>
            <a:ext cx="8654314" cy="2462213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Fórmula incorreta:</a:t>
            </a:r>
            <a:endParaRPr kumimoji="0" lang="pt-BR" altLang="pt-BR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urier 10 Pi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urier 10 Pitch"/>
              </a:rPr>
              <a:t>=SE(A1=2;"Dois";</a:t>
            </a: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=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urier 10 Pitch"/>
              </a:rPr>
              <a:t>SE(A1=3;"Três";0))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Fórmula correta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=SE(A1=2;"Dois";SE(A1=3;"Três";0))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485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MUITO USADAS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279650"/>
            <a:ext cx="4733925" cy="40767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9" name="Conector de seta reta 8"/>
          <p:cNvCxnSpPr>
            <a:stCxn id="2" idx="3"/>
          </p:cNvCxnSpPr>
          <p:nvPr/>
        </p:nvCxnSpPr>
        <p:spPr>
          <a:xfrm flipH="1">
            <a:off x="3851920" y="846138"/>
            <a:ext cx="4834880" cy="23668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>
            <a:stCxn id="2" idx="3"/>
          </p:cNvCxnSpPr>
          <p:nvPr/>
        </p:nvCxnSpPr>
        <p:spPr>
          <a:xfrm flipH="1">
            <a:off x="2267744" y="846138"/>
            <a:ext cx="6419056" cy="33749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57200" y="5710019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 RETORNA SOMENTE A HORA DE UM CAMPO DATA E HORA</a:t>
            </a:r>
            <a:endParaRPr lang="pt-BR" sz="2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907704" y="1268760"/>
            <a:ext cx="295232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=HORA(B1)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857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32007"/>
            <a:ext cx="8077200" cy="381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EMPLO - =DIATRABALHOTOTAL(...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cxnSp>
        <p:nvCxnSpPr>
          <p:cNvPr id="8" name="Conector de seta reta 7"/>
          <p:cNvCxnSpPr>
            <a:stCxn id="2" idx="3"/>
          </p:cNvCxnSpPr>
          <p:nvPr/>
        </p:nvCxnSpPr>
        <p:spPr>
          <a:xfrm flipH="1">
            <a:off x="5220072" y="846138"/>
            <a:ext cx="3466728" cy="2942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>
            <a:stCxn id="2" idx="3"/>
          </p:cNvCxnSpPr>
          <p:nvPr/>
        </p:nvCxnSpPr>
        <p:spPr>
          <a:xfrm flipH="1">
            <a:off x="4427984" y="846138"/>
            <a:ext cx="4258816" cy="459908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57200" y="6080121"/>
            <a:ext cx="8363272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* RETORNA DIA ÚTEIS ENTRE DUAS DATAS.</a:t>
            </a:r>
            <a:endParaRPr lang="pt-BR" sz="36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907704" y="1268760"/>
            <a:ext cx="381642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=DIADETRABALHOTOTAL(B2; B3)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761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163" y="1719332"/>
            <a:ext cx="4733925" cy="40767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EMPLO - =MINUTO(...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4499992" y="704943"/>
            <a:ext cx="4037922" cy="20021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3275856" y="1052736"/>
            <a:ext cx="5617081" cy="25202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57200" y="5710019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 RETORNA SOMENTE OS MINUTOS DE UM CAMPO DATA E HORA</a:t>
            </a:r>
            <a:endParaRPr lang="pt-BR" sz="24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907704" y="1268760"/>
            <a:ext cx="295232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=MINUTO(B1)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7309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898" y="1933401"/>
            <a:ext cx="4733925" cy="40767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EMPLO - =MINUTO(...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4593417" y="674432"/>
            <a:ext cx="4093383" cy="21446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3059832" y="1196752"/>
            <a:ext cx="5768509" cy="266429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79841" y="6125517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 RETORNA SOMENTE OS SEGUNDO DE UM CAMPO DATA E HORA</a:t>
            </a:r>
            <a:endParaRPr lang="pt-BR" sz="24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907704" y="1268760"/>
            <a:ext cx="295232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=SEGUNDO(B1)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1615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– ESTATÍSTICAS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02244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96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=MÉDIA(...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246955"/>
            <a:ext cx="7058025" cy="34099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79841" y="6125517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 RETORNA SOMENTE OS SEGUNDO DE UM CAMPO DATA E HORA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9841" y="1371081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=MÉDIA(A1:R1)</a:t>
            </a:r>
            <a:endParaRPr lang="pt-BR" sz="2400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3923928" y="620688"/>
            <a:ext cx="4762872" cy="34563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3767615" y="499699"/>
            <a:ext cx="4772695" cy="27132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87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=MÉDIA(...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246955"/>
            <a:ext cx="7058025" cy="34099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79841" y="6125517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 RETORNA SOMENTE OS SEGUNDO DE UM CAMPO DATA E HORA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479841" y="1371081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=MÉDIA(A1:R1)</a:t>
            </a:r>
            <a:endParaRPr lang="pt-BR" sz="2400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3923928" y="620688"/>
            <a:ext cx="4762872" cy="34563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3767615" y="499699"/>
            <a:ext cx="4772695" cy="271327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10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=MED(...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242592"/>
            <a:ext cx="7058025" cy="34099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57200" y="5733256"/>
            <a:ext cx="836327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RETORNA OS VALOR DO MEIO DE UMA SEQUENCIA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1570570" y="1595742"/>
            <a:ext cx="155363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=MED(A2:R2)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5004048" y="620688"/>
            <a:ext cx="3682752" cy="38164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3203848" y="620688"/>
            <a:ext cx="5482952" cy="11597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61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DESVIO MÉDIO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9828" y="5939225"/>
            <a:ext cx="8229600" cy="586119"/>
          </a:xfrm>
          <a:solidFill>
            <a:schemeClr val="accent3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Retorna o desvio médio de uma sequencia estatística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86540"/>
            <a:ext cx="7058025" cy="3905250"/>
          </a:xfrm>
          <a:prstGeom prst="rect">
            <a:avLst/>
          </a:prstGeom>
        </p:spPr>
      </p:pic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28194" y="1272013"/>
            <a:ext cx="389979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=DESV.MÉDIO(A2:R2)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4283968" y="620688"/>
            <a:ext cx="4402832" cy="25922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4644008" y="620688"/>
            <a:ext cx="4042792" cy="36004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054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DESVIO PADRÃO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988840"/>
            <a:ext cx="6657975" cy="3676650"/>
          </a:xfrm>
          <a:prstGeom prst="rect">
            <a:avLst/>
          </a:prstGeom>
        </p:spPr>
      </p:pic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29828" y="5939225"/>
            <a:ext cx="8229600" cy="586119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Calcula o desvio padrão de uma amostra</a:t>
            </a:r>
            <a:endParaRPr lang="pt-BR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29828" y="1248644"/>
            <a:ext cx="3322092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=DESVPAD(A2:R2)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4355976" y="620688"/>
            <a:ext cx="4330824" cy="27363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4355976" y="620688"/>
            <a:ext cx="4330824" cy="36724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253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012" y="1908860"/>
            <a:ext cx="6657975" cy="36766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DESVIO PADRÃO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529828" y="5939225"/>
            <a:ext cx="8229600" cy="586119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Calcula o valor mais comum de uma sequencia </a:t>
            </a:r>
            <a:endParaRPr lang="pt-BR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29828" y="1248644"/>
            <a:ext cx="3322092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/>
              <a:t>=MODO(A2:R2</a:t>
            </a:r>
            <a:r>
              <a:rPr lang="pt-BR" dirty="0"/>
              <a:t>)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4355976" y="620688"/>
            <a:ext cx="4330824" cy="273630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4355976" y="620688"/>
            <a:ext cx="4330824" cy="35283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19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Formulas Matemática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35" y="1417638"/>
            <a:ext cx="9014565" cy="467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72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57" y="2146558"/>
            <a:ext cx="6562725" cy="37909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29600" cy="1143000"/>
          </a:xfrm>
        </p:spPr>
        <p:txBody>
          <a:bodyPr/>
          <a:lstStyle/>
          <a:p>
            <a:r>
              <a:rPr lang="pt-BR" dirty="0" smtClean="0"/>
              <a:t>FORMULA =MODO(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3635896" y="620688"/>
            <a:ext cx="5050904" cy="38401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2190874" y="447466"/>
            <a:ext cx="6495926" cy="40134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529828" y="1248644"/>
            <a:ext cx="3322092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/>
              <a:t>=MODO(A2:R2</a:t>
            </a:r>
            <a:r>
              <a:rPr lang="pt-B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7953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FATORIAL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93397"/>
            <a:ext cx="5181600" cy="3676650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43608" y="1309244"/>
            <a:ext cx="3322092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FATORIAL(6</a:t>
            </a: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1043608" y="5952793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FATORIAL DE UM NÚMERO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3124200" y="980728"/>
            <a:ext cx="5696272" cy="309634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3779912" y="980728"/>
            <a:ext cx="5040560" cy="720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928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POTÊCIA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43608" y="1309244"/>
            <a:ext cx="3322092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=POTÊNCIA(2; 10)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1043608" y="5952793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ELEVA UM NUMERO A UM EXPOENTE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75238"/>
            <a:ext cx="5181600" cy="3886200"/>
          </a:xfrm>
          <a:prstGeom prst="rect">
            <a:avLst/>
          </a:prstGeom>
        </p:spPr>
      </p:pic>
      <p:cxnSp>
        <p:nvCxnSpPr>
          <p:cNvPr id="10" name="Conector de seta reta 9"/>
          <p:cNvCxnSpPr>
            <a:endCxn id="9" idx="3"/>
          </p:cNvCxnSpPr>
          <p:nvPr/>
        </p:nvCxnSpPr>
        <p:spPr>
          <a:xfrm flipH="1">
            <a:off x="4365700" y="620688"/>
            <a:ext cx="4321100" cy="9816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4067944" y="620688"/>
            <a:ext cx="4618856" cy="35283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4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MAXIMO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43608" y="1309244"/>
            <a:ext cx="3456384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=MÁXIMO(A2; R2)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1043608" y="5952793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MAIOR NUMERO DE UMA LISTA DE ARGUMENTO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337" y="2109565"/>
            <a:ext cx="6562725" cy="3629025"/>
          </a:xfrm>
          <a:prstGeom prst="rect">
            <a:avLst/>
          </a:prstGeom>
        </p:spPr>
      </p:pic>
      <p:cxnSp>
        <p:nvCxnSpPr>
          <p:cNvPr id="10" name="Conector de seta reta 9"/>
          <p:cNvCxnSpPr>
            <a:endCxn id="9" idx="3"/>
          </p:cNvCxnSpPr>
          <p:nvPr/>
        </p:nvCxnSpPr>
        <p:spPr>
          <a:xfrm flipH="1">
            <a:off x="4499992" y="620688"/>
            <a:ext cx="4186808" cy="9816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3124200" y="620688"/>
            <a:ext cx="5562600" cy="38164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798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MAIOR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43608" y="1309244"/>
            <a:ext cx="3456384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=MAIOR(A2; R2)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1043608" y="5952793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ENESIMO MAIOR NUMERO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75" y="2059056"/>
            <a:ext cx="6562725" cy="3790950"/>
          </a:xfrm>
          <a:prstGeom prst="rect">
            <a:avLst/>
          </a:prstGeom>
        </p:spPr>
      </p:pic>
      <p:cxnSp>
        <p:nvCxnSpPr>
          <p:cNvPr id="10" name="Conector de seta reta 9"/>
          <p:cNvCxnSpPr/>
          <p:nvPr/>
        </p:nvCxnSpPr>
        <p:spPr>
          <a:xfrm flipH="1">
            <a:off x="4499992" y="620688"/>
            <a:ext cx="4186808" cy="1008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3114853" y="4581129"/>
            <a:ext cx="9347" cy="1152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 flipV="1">
            <a:off x="6156176" y="4240102"/>
            <a:ext cx="9347" cy="1152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600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74850"/>
            <a:ext cx="6562725" cy="37909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 MENOR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43608" y="1309244"/>
            <a:ext cx="3456384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=MENOR(A2; R2; 3)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1043608" y="5952793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ENESIMO MENOR NUMERO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cxnSp>
        <p:nvCxnSpPr>
          <p:cNvPr id="10" name="Conector de seta reta 9"/>
          <p:cNvCxnSpPr/>
          <p:nvPr/>
        </p:nvCxnSpPr>
        <p:spPr>
          <a:xfrm flipH="1">
            <a:off x="4499992" y="620688"/>
            <a:ext cx="4186808" cy="1008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1259632" y="2689937"/>
            <a:ext cx="720081" cy="11989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 flipV="1">
            <a:off x="2915816" y="4509120"/>
            <a:ext cx="9347" cy="1152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279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DE CONTAGEM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60848"/>
            <a:ext cx="8736407" cy="284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93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CONTA VALORES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275" y="1916832"/>
            <a:ext cx="6562725" cy="3790950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5913916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NÚMERO DE VALORES QUE CONSTA NA SEQUENCIA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57275" y="1247084"/>
            <a:ext cx="3456384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259632" y="1364937"/>
            <a:ext cx="2637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=CONT.VALORES(A2:R2)</a:t>
            </a:r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4499992" y="620688"/>
            <a:ext cx="4186808" cy="1008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3897405" y="773088"/>
            <a:ext cx="4941795" cy="35200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890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99783"/>
            <a:ext cx="6562725" cy="37909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CONTA CARACTERES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5913916"/>
            <a:ext cx="7920880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RETORNA O NÚMERO CARACTERES DE UM DETERMINADO INTERVALO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57275" y="1247084"/>
            <a:ext cx="3456384" cy="58611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259632" y="1364937"/>
            <a:ext cx="2061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000000"/>
                </a:solidFill>
                <a:latin typeface="Segoe UI" panose="020B0502040204020203" pitchFamily="34" charset="0"/>
              </a:rPr>
              <a:t>=NÚM.CARAC(A4)</a:t>
            </a:r>
            <a:endParaRPr lang="pt-BR" dirty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4499992" y="620688"/>
            <a:ext cx="4186808" cy="10081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>
            <a:off x="2785467" y="773088"/>
            <a:ext cx="6053734" cy="31596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55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=SOMASE(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47142"/>
            <a:ext cx="8229600" cy="604664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pt-BR" dirty="0" smtClean="0"/>
              <a:t>SOMA BASEADA EM UM CRITÉRIO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1092705"/>
            <a:ext cx="8229600" cy="6046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SOMASE(intervalo; critérios; [</a:t>
            </a:r>
            <a:r>
              <a:rPr lang="pt-BR" dirty="0" err="1" smtClean="0"/>
              <a:t>intervalo_soma</a:t>
            </a:r>
            <a:r>
              <a:rPr lang="pt-BR" dirty="0" smtClean="0"/>
              <a:t>])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71" y="1832416"/>
            <a:ext cx="5945658" cy="37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79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Exercícios – Valor 2,0 pontos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25144"/>
          </a:xfrm>
        </p:spPr>
        <p:txBody>
          <a:bodyPr>
            <a:normAutofit/>
          </a:bodyPr>
          <a:lstStyle/>
          <a:p>
            <a:r>
              <a:rPr lang="pt-BR" dirty="0" smtClean="0"/>
              <a:t>Crie uma formula que mostre que mostre quantos dias úteis ainda teremos até o fim deste ano;</a:t>
            </a:r>
            <a:endParaRPr lang="pt-BR" dirty="0"/>
          </a:p>
          <a:p>
            <a:r>
              <a:rPr lang="pt-BR" dirty="0" smtClean="0"/>
              <a:t>Elabore uma planilha com seus ganhos (</a:t>
            </a:r>
            <a:r>
              <a:rPr lang="pt-BR" dirty="0" err="1" smtClean="0"/>
              <a:t>Ficticios</a:t>
            </a:r>
            <a:r>
              <a:rPr lang="pt-BR" dirty="0" smtClean="0"/>
              <a:t>) entre janeiro e setembro. Calcule abaixo a média, o desvio médio e o desvio padrão.</a:t>
            </a:r>
          </a:p>
          <a:p>
            <a:r>
              <a:rPr lang="pt-BR" dirty="0" smtClean="0"/>
              <a:t>Elabore um gráfico com os meses e os ganhos de cada mês.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8724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Exercícios – Valor 2,0 pontos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25658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 CONTINUAÇÃO</a:t>
            </a:r>
          </a:p>
          <a:p>
            <a:r>
              <a:rPr lang="pt-BR" dirty="0" smtClean="0"/>
              <a:t>CRIE UMA PLANILHA QUE DEMONSTRE TODOS OS VALORES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NOS MESES QUE O VALOR GANHO FOR MAIOR QUE 1000,00 FAÇA O CALCULO DO IMPOSTO DE 11%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SOME TODOS OS VALORES MAIORES QUE 1000 </a:t>
            </a:r>
          </a:p>
          <a:p>
            <a:r>
              <a:rPr lang="pt-BR" dirty="0" smtClean="0"/>
              <a:t>SOME TODOS OS VALORES MENORES QUE 100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619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(PRÓXIMA AULA)=PROCV(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683568" y="1622732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É</a:t>
            </a:r>
            <a:r>
              <a:rPr lang="pt-BR" sz="3200" dirty="0" smtClean="0"/>
              <a:t> </a:t>
            </a:r>
            <a:r>
              <a:rPr lang="pt-BR" sz="3200" dirty="0"/>
              <a:t>de grande importância quando necessitamos buscar informações em uma tabela quando não sabemos em que linha temos o valor que desejamos, sendo que temos apenas um dado para procurar nesta tabela. O PROCV pesquisará o valor informado na 1ª coluna do </a:t>
            </a:r>
            <a:r>
              <a:rPr lang="pt-BR" sz="3200" dirty="0" smtClean="0"/>
              <a:t>intervalo.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4485326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13279</TotalTime>
  <Words>560</Words>
  <Application>Microsoft Office PowerPoint</Application>
  <PresentationFormat>Apresentação na tela (4:3)</PresentationFormat>
  <Paragraphs>116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 10 Pitch</vt:lpstr>
      <vt:lpstr>Segoe UI</vt:lpstr>
      <vt:lpstr>Tema do Office</vt:lpstr>
      <vt:lpstr>PLANILHAS INTERMEDIARIAS</vt:lpstr>
      <vt:lpstr>FORMULAS – DATA E HORA</vt:lpstr>
      <vt:lpstr>Formula =se(...</vt:lpstr>
      <vt:lpstr>Sintaxe</vt:lpstr>
      <vt:lpstr>FORMULAS MUITO USADAS</vt:lpstr>
      <vt:lpstr>EMPLO - =DIATRABALHOTOTAL(...</vt:lpstr>
      <vt:lpstr>EMPLO - =MINUTO(...</vt:lpstr>
      <vt:lpstr>EMPLO - =MINUTO(...</vt:lpstr>
      <vt:lpstr>FORMULAS – ESTATÍSTICAS</vt:lpstr>
      <vt:lpstr>FORMULA =MÉDIA(...</vt:lpstr>
      <vt:lpstr>FORMULA =MÉDIA(...</vt:lpstr>
      <vt:lpstr>FORMULA =MED(...</vt:lpstr>
      <vt:lpstr>DESVIO MÉDIO</vt:lpstr>
      <vt:lpstr>FORMULA DESVIO PADRÃO</vt:lpstr>
      <vt:lpstr>FORMULA DESVIO PADRÃO</vt:lpstr>
      <vt:lpstr>Formulas Matemática</vt:lpstr>
      <vt:lpstr>FORMULA =MODO(</vt:lpstr>
      <vt:lpstr>FORMULA FATORIAL</vt:lpstr>
      <vt:lpstr>FORMULA POTÊCIA</vt:lpstr>
      <vt:lpstr>FORMULA MAXIMO</vt:lpstr>
      <vt:lpstr>FORMULA MAIOR</vt:lpstr>
      <vt:lpstr>FORMULA MENOR</vt:lpstr>
      <vt:lpstr>FORMULAS DE CONTAGEM</vt:lpstr>
      <vt:lpstr>CONTA VALORES</vt:lpstr>
      <vt:lpstr>CONTA CARACTERES</vt:lpstr>
      <vt:lpstr>=SOMASE(</vt:lpstr>
      <vt:lpstr>Exercícios – Valor 2,0 pontos</vt:lpstr>
      <vt:lpstr>Exercícios – Valor 2,0 pontos</vt:lpstr>
      <vt:lpstr>(PRÓXIMA AULA)=PROCV(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</cp:lastModifiedBy>
  <cp:revision>315</cp:revision>
  <dcterms:created xsi:type="dcterms:W3CDTF">2015-09-21T11:15:04Z</dcterms:created>
  <dcterms:modified xsi:type="dcterms:W3CDTF">2017-09-14T20:49:18Z</dcterms:modified>
</cp:coreProperties>
</file>