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80"/>
  </p:notesMasterIdLst>
  <p:sldIdLst>
    <p:sldId id="256" r:id="rId2"/>
    <p:sldId id="317" r:id="rId3"/>
    <p:sldId id="318" r:id="rId4"/>
    <p:sldId id="319" r:id="rId5"/>
    <p:sldId id="257" r:id="rId6"/>
    <p:sldId id="264" r:id="rId7"/>
    <p:sldId id="283" r:id="rId8"/>
    <p:sldId id="258" r:id="rId9"/>
    <p:sldId id="260" r:id="rId10"/>
    <p:sldId id="261" r:id="rId11"/>
    <p:sldId id="265" r:id="rId12"/>
    <p:sldId id="262" r:id="rId13"/>
    <p:sldId id="263" r:id="rId14"/>
    <p:sldId id="320" r:id="rId15"/>
    <p:sldId id="259" r:id="rId16"/>
    <p:sldId id="266" r:id="rId17"/>
    <p:sldId id="271" r:id="rId18"/>
    <p:sldId id="272" r:id="rId19"/>
    <p:sldId id="270" r:id="rId20"/>
    <p:sldId id="273" r:id="rId21"/>
    <p:sldId id="268" r:id="rId22"/>
    <p:sldId id="279" r:id="rId23"/>
    <p:sldId id="322" r:id="rId24"/>
    <p:sldId id="274" r:id="rId25"/>
    <p:sldId id="328" r:id="rId26"/>
    <p:sldId id="326" r:id="rId27"/>
    <p:sldId id="327" r:id="rId28"/>
    <p:sldId id="334" r:id="rId29"/>
    <p:sldId id="333" r:id="rId30"/>
    <p:sldId id="332" r:id="rId31"/>
    <p:sldId id="331" r:id="rId32"/>
    <p:sldId id="330" r:id="rId33"/>
    <p:sldId id="329" r:id="rId34"/>
    <p:sldId id="275" r:id="rId35"/>
    <p:sldId id="325" r:id="rId36"/>
    <p:sldId id="338" r:id="rId37"/>
    <p:sldId id="339" r:id="rId38"/>
    <p:sldId id="340" r:id="rId39"/>
    <p:sldId id="341" r:id="rId40"/>
    <p:sldId id="342" r:id="rId41"/>
    <p:sldId id="335" r:id="rId42"/>
    <p:sldId id="336" r:id="rId43"/>
    <p:sldId id="337" r:id="rId44"/>
    <p:sldId id="343" r:id="rId45"/>
    <p:sldId id="344" r:id="rId46"/>
    <p:sldId id="277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276" r:id="rId55"/>
    <p:sldId id="284" r:id="rId56"/>
    <p:sldId id="278" r:id="rId57"/>
    <p:sldId id="280" r:id="rId58"/>
    <p:sldId id="281" r:id="rId59"/>
    <p:sldId id="282" r:id="rId60"/>
    <p:sldId id="285" r:id="rId61"/>
    <p:sldId id="286" r:id="rId62"/>
    <p:sldId id="289" r:id="rId63"/>
    <p:sldId id="290" r:id="rId64"/>
    <p:sldId id="291" r:id="rId65"/>
    <p:sldId id="292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13" r:id="rId74"/>
    <p:sldId id="314" r:id="rId75"/>
    <p:sldId id="315" r:id="rId76"/>
    <p:sldId id="323" r:id="rId77"/>
    <p:sldId id="316" r:id="rId78"/>
    <p:sldId id="324" r:id="rId79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2763" autoAdjust="0"/>
  </p:normalViewPr>
  <p:slideViewPr>
    <p:cSldViewPr>
      <p:cViewPr varScale="1">
        <p:scale>
          <a:sx n="94" d="100"/>
          <a:sy n="94" d="100"/>
        </p:scale>
        <p:origin x="36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C4243-D073-4F9D-851A-46C872AC63B9}" type="datetimeFigureOut">
              <a:rPr lang="pt-BR" smtClean="0"/>
              <a:pPr/>
              <a:t>05/06/2026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604AC-C494-42D7-B0EB-73B786D3639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89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O papel de Tim Paterson na história do MS-DOS</a:t>
            </a:r>
          </a:p>
          <a:p>
            <a:r>
              <a:rPr lang="pt-BR" dirty="0"/>
              <a:t>Trabalhando na empresa Seattle Computer </a:t>
            </a:r>
            <a:r>
              <a:rPr lang="pt-BR" dirty="0" err="1"/>
              <a:t>Products</a:t>
            </a:r>
            <a:r>
              <a:rPr lang="pt-BR" dirty="0"/>
              <a:t>, ele desenvolveu o 86-DOS para computadores com o processador Intel 8086. </a:t>
            </a:r>
          </a:p>
          <a:p>
            <a:r>
              <a:rPr lang="pt-BR" dirty="0"/>
              <a:t>A Microsoft adquiriu os direitos desse sistema e o adaptou para o IBM PC, transformando-o no </a:t>
            </a:r>
            <a:r>
              <a:rPr lang="pt-BR" b="1" dirty="0"/>
              <a:t>MS-DOS</a:t>
            </a:r>
            <a:r>
              <a:rPr lang="pt-BR" dirty="0"/>
              <a:t>. </a:t>
            </a:r>
          </a:p>
          <a:p>
            <a:r>
              <a:rPr lang="pt-BR" dirty="0"/>
              <a:t>Posteriormente, Paterson trabalhou na própria Microsoft em diferentes períodos, contribuindo também para projetos como o MSX-DOS e o Visual Basic. </a:t>
            </a:r>
          </a:p>
          <a:p>
            <a:r>
              <a:rPr lang="pt-BR" dirty="0"/>
              <a:t>Curiosamente, em 2026 a Microsoft divulgou parte dos códigos-fonte históricos do DOS preservados a partir de listagens originais guardadas por Tim Paterson, destacando novamente sua importância na criação do sistema operacional que ajudou a impulsionar a revolução dos computadores pessoais. </a:t>
            </a:r>
          </a:p>
          <a:p>
            <a:r>
              <a:rPr lang="pt-BR"/>
              <a:t>Muitas pessoas atribuem a criação do MS-DOS a Bill Gates, mas tecnicamente o núcleo original foi escrito por Tim Paterson; a Microsoft comprou, adaptou e comercializou o sistema em larga escala</a:t>
            </a:r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604AC-C494-42D7-B0EB-73B786D36390}" type="slidenum">
              <a:rPr lang="pt-BR" smtClean="0"/>
              <a:pPr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76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B6855-01EF-0D4F-C5C3-020AE49D7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8DB3A0-4188-0175-8DE0-5A3E8308B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E950F7-4CFB-3EF5-D970-1D50E4CE2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BF9F34-5F01-02FE-FC52-58F562E77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CB7F0D-D568-5B0C-65EB-DC61CCB83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8572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EB082-9930-2079-C640-E860A040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051FC4-4F18-44B9-4A5C-8F34CA5CD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131FBB-CC33-D9A7-4EB2-C61EB4013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E492EA-9BD4-EF73-ED72-D4695B500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6B6B5A-3313-8DC7-CEA6-7DE7465F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4937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195FC-C9A7-3EA0-D1F1-E6C7A465F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175464-ADB0-D20A-E120-4D1E571EE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4FC1DA-17FB-0467-1202-B548D1DC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21838-9F42-4B7A-9734-48C3F350B461}" type="datetime1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DFA9D7-EBC7-E6C5-7F9F-777FB1D9B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4AAD3D-5053-3F3D-398C-E7F136016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  <p:pic>
        <p:nvPicPr>
          <p:cNvPr id="7" name="Picture 2" descr="http://www.habbid.com.br/arquivos/pixelclub/pixelizacao/1313720899-chuck-noia-voltando-a-ativa-jorge.png">
            <a:extLst>
              <a:ext uri="{FF2B5EF4-FFF2-40B4-BE49-F238E27FC236}">
                <a16:creationId xmlns:a16="http://schemas.microsoft.com/office/drawing/2014/main" id="{A3E342D9-626F-6F07-271D-BF96C1A743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862" y="116632"/>
            <a:ext cx="427504" cy="52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743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7153B-7EE8-11A1-0F43-ACCFFA97C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089456-BC68-F993-02CD-B98199A24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1F22C1-240A-0866-90C1-18EB93EC7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83E729-0A1A-EC73-65DA-15E4D974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B87BB7-042B-BC7B-E3BE-08790D816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B57B63-D07B-7EB3-DB75-B46F967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532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B42A7-3146-6BC5-5A24-8BF1AD33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75A733-BD20-E337-20E5-D8C8A8799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78D9B-0260-C153-4AFA-9CCD192DB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017F33-917B-02E2-D572-A54C03787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E0439C-B2CE-AD94-9501-A28879276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8727AE9-71B7-F236-A1E0-69B2FF43E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6893-6CDE-4702-A0F2-D1A53B933D53}" type="datetime1">
              <a:rPr lang="en-US" smtClean="0"/>
              <a:pPr/>
              <a:t>6/5/2026</a:t>
            </a:fld>
            <a:endParaRPr lang="en-US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179A76-2829-D46C-1A55-14BBBE0F4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FD6FEFF-C560-7291-3ACC-BA5D787F5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360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FF2B8-3143-87CD-3DF7-16FD3109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6FF85A-0D98-E833-8AE7-C52416AD8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48F759D-5DF4-E170-447A-18CE38C2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260FC1-20CF-8B3B-C13A-F4A94206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1714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624A51-A0B5-DCA5-1AD3-210E242E6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97D7973-D174-04F7-8607-1B665AD7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B13F39-5AD8-DBD9-373B-29F46B098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1973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4A41A9-FD75-0F09-B0AF-6D276F69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D3591D-BC02-EBD8-1F5E-0F137E347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F48D0C-3D64-42C5-20C5-1C6A11241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6E597D-786F-1797-6E43-6AAB8337F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4EA2895F-E252-4FAC-BECA-0070BD39BF91}" type="datetime1">
              <a:rPr lang="en-US" smtClean="0"/>
              <a:pPr algn="r" eaLnBrk="1" latinLnBrk="0" hangingPunct="1"/>
              <a:t>6/5/2026</a:t>
            </a:fld>
            <a:endParaRPr lang="en-US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16E4E7-5B92-7430-2E49-C1753FD1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1BF29C-8484-A4D3-CDBB-D6057A49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1636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F2CA0-5E4E-4F8E-C272-731E726D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AC45A7-B2DC-EECA-6451-FA444D037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569EB8-371D-25CC-B481-3497E6D9E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141600-3FFB-1E21-7F29-C56B0ADD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237C71-E0D8-F8BC-512B-AF3E9756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1507FF-A52F-752F-9EEF-F09217CD4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7795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77317-0255-0CA9-BBA7-6C1D63334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F2FC08-FE34-9A29-F189-270F0A6ED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D8A9C7-1DB0-D515-26E6-076197A3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CBBE94-44F6-5D3D-71E3-A0C71BDF2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4525E9-9EDC-C47E-037A-0946FFCAB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2004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7A1A7D-0585-E902-877E-154641566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0B07EA-E852-FF32-23ED-C28D9056B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A53461-FF89-DD1B-C307-1138F139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7CB6F4-F6AB-2AD6-DDB7-7B1722EF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9EE091-F73A-E1B4-5460-CE9C79D8F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02044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2BAB11A-1267-1521-DDC2-44103CFC8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95B724-EF1F-F113-6B5A-FDBAD336A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55D4CD-A1D1-9D16-BEB3-7E47AB833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65D61520-2C2A-45F3-B919-5C27C4C2A1D5}" type="datetime1">
              <a:rPr lang="en-US" smtClean="0"/>
              <a:pPr algn="r" eaLnBrk="1" latinLnBrk="0" hangingPunct="1"/>
              <a:t>6/5/2026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A0E6B-2166-0929-4430-B14427EA9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41365-AD3F-E55A-1159-640C5A3E4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&amp;esrc=s&amp;source=images&amp;cd=&amp;cad=rja&amp;uact=8&amp;docid=Y1pCGme4s7b0TM&amp;tbnid=R3uKegyAW42bDM:&amp;ved=0CAUQjRw&amp;url=http://tecnologia.culturamix.com/tecnologias/tudo-sobre-o-vale-do-silicio-tecnologia-e-empresas&amp;ei=oJiDU6jhK5GMqAaGqIDICA&amp;bvm=bv.67720277,d.b2k&amp;psig=AFQjCNEifxJFQfwnsnVkHXdtXA-_bZnGsA&amp;ust=140121960945064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hyperlink" Target="https://clubedolivrodesatolep.files.wordpress.com/2012/08/george-orwell-1984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www.amazon.com/?utm_source=chatgpt.co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bc.xyz/?utm_source=chatgpt.com" TargetMode="External"/><Relationship Id="rId5" Type="http://schemas.openxmlformats.org/officeDocument/2006/relationships/hyperlink" Target="https://www.apple.com/?utm_source=chatgpt.com" TargetMode="External"/><Relationship Id="rId4" Type="http://schemas.openxmlformats.org/officeDocument/2006/relationships/hyperlink" Target="https://www.nvidia.com/?utm_source=chatgpt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.br/url?sa=i&amp;source=images&amp;cd=&amp;cad=rja&amp;uact=8&amp;docid=eqiSbV_-jRc7LM&amp;tbnid=Ct95CwX9hozxpM&amp;ved=0CAgQjRw&amp;url=http://canaltech.com.br/materia/vale-do-silicio/Viagem-Vale-do-Silicio-Visitamos-a-sede-da-Apple/&amp;ei=9JqDU_SnFLbLsASFxYCQBA&amp;psig=AFQjCNEI5eKzDNmSPHTe90kbG-CwT9VNOQ&amp;ust=140122021242005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pple.com/?utm_source=chatgpt.com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m.br/url?sa=i&amp;rct=j&amp;q=&amp;esrc=s&amp;source=images&amp;cd=&amp;cad=rja&amp;uact=8&amp;docid=nNxhSDLp9lU4KM&amp;tbnid=t3KH5D04ePp0VM:&amp;ved=0CAUQjRw&amp;url=http://www.4servers.net.br/2011/04/sede-de-grandes-empresas-de-ti.html&amp;ei=hpyDU_K0IZKkqAaU84D4Aw&amp;bvm=bv.67720277,d.b2k&amp;psig=AFQjCNGrpX7BU0F-PG7JdfNu0YAjFnKflw&amp;ust=140122060282973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ujoKzX0UCqXGRM&amp;tbnid=UD_oYBEEiSkhcM:&amp;ved=0CAUQjRw&amp;url=http://www.mazm.com/2007/10/20/89.computer-history-in-pics.html&amp;ei=bp-DU8f4HMucqAal-oDoCA&amp;psig=AFQjCNHvXT4YU7YMat0pL32AoGIiLCS3tg&amp;ust=1401221344809272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32CdyIwKq0hk6M&amp;tbnid=ASr0uwVv91gGpM:&amp;ved=0CAUQjRw&amp;url=http://kdimagens.com/imagem/cada-sonho-que-voce-deixa-para-tras-e-um-pedaco-do-seu-futuro-que-deixa-de-existir-796&amp;ei=0qWDU7WiJpWXqAaZlYC4CA&amp;bvm=bv.67720277,d.b2k&amp;psig=AFQjCNHDJLfJ6pDj6ik6tWUInAX2EBeEGA&amp;ust=1401222991065307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hyperlink" Target="http://www.google.com.br/url?sa=i&amp;rct=j&amp;q=&amp;esrc=s&amp;source=images&amp;cd=&amp;cad=rja&amp;uact=8&amp;docid=ak-SRJfcQXwvqM&amp;tbnid=qYdlV_3s1sLm_M:&amp;ved=0CAUQjRw&amp;url=http://www.dailymail.co.uk/news/article-2473284/Steve-Jobs-roommate-Daniel-Kottke-tells-truth-Chrisann-Brennan-relationship.html&amp;ei=FKSDU-PmGc2kqAapzoLICw&amp;bvm=bv.67720277,d.b2k&amp;psig=AFQjCNFvUyFNAvslITNEGRIivUqsyeducw&amp;ust=1401222544946960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hyperlink" Target="http://www.google.com.br/url?sa=i&amp;rct=j&amp;q=&amp;esrc=s&amp;source=images&amp;cd=&amp;cad=rja&amp;uact=8&amp;docid=CV9EJS6jdrIUaM&amp;tbnid=nQD4mSKRPN961M:&amp;ved=0CAUQjRw&amp;url=http://techmozilla.com/10-interesting-facts-about-steve-wozniak/&amp;ei=hKSDU8G1HsWlqAbf14CgDw&amp;bvm=bv.67720277,d.b2k&amp;psig=AFQjCNFhRI3Tzm5Y5MyNaK3tBVYt-hLMkA&amp;ust=1401222656740766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://www.google.com.br/url?sa=i&amp;rct=j&amp;q=&amp;esrc=s&amp;source=images&amp;cd=&amp;cad=rja&amp;uact=8&amp;docid=H0zZFRp5QbucmM&amp;tbnid=msVfwMAAci12KM:&amp;ved=0CAUQjRw&amp;url=http://www.arboretumvc.com/tim-petersen/&amp;ei=1aaDU-WWGoeWqAbu_IGACw&amp;bvm=bv.67720277,d.b2k&amp;psig=AFQjCNGyMCLkntay7TM9TsWhml_shd45RA&amp;ust=1401223229257350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trIF3CQchFcSJM&amp;tbnid=SNZqnt_x2nQmzM:&amp;ved=0CAUQjRw&amp;url=http://he.wikipedia.org/wiki/MS-DOS&amp;ei=GaeDU62WOIGbqAb_rYLACQ&amp;bvm=bv.67720277,d.b2k&amp;psig=AFQjCNHXdPpPGpS2ubAhNadQSukCe8-FdA&amp;ust=140122331449257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hyperlink" Target="http://www.google.com.br/url?sa=i&amp;rct=j&amp;q=&amp;esrc=s&amp;source=images&amp;cd=&amp;cad=rja&amp;uact=8&amp;docid=trIF3CQchFcSJM&amp;tbnid=SNZqnt_x2nQmzM:&amp;ved=0CAUQjRw&amp;url=http://www.theregister.co.uk/2011/07/27/ms_dos_turns_30/&amp;ei=ZaeDU9jgHYuPqAbEpYGQAQ&amp;bvm=bv.67720277,d.b2k&amp;psig=AFQjCNHXdPpPGpS2ubAhNadQSukCe8-FdA&amp;ust=1401223314492576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hyperlink" Target="http://www.google.com.br/url?sa=i&amp;rct=j&amp;q=&amp;esrc=s&amp;source=images&amp;cd=&amp;cad=rja&amp;uact=8&amp;docid=Qrwx9abwkldG7M&amp;tbnid=-hKoCDbHy5muRM:&amp;ved=0CAUQjRw&amp;url=http://ceperjcomunidades.blogspot.com/2010/05/abela-e-fera-interface-grafica-ou-em.html&amp;ei=46mDU-WbG4SQqga3lYDoAQ&amp;bvm=bv.67720277,d.b2k&amp;psig=AFQjCNERsfhjIMhTyCY9R_C5lF27629Vog&amp;ust=140122402050220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hyperlink" Target="http://www.google.com.br/url?sa=i&amp;rct=j&amp;q=&amp;esrc=s&amp;source=images&amp;cd=&amp;cad=rja&amp;uact=8&amp;docid=Qrwx9abwkldG7M&amp;tbnid=-hKoCDbHy5muRM:&amp;ved=0CAUQjRw&amp;url=http://blogof.francescomugnai.com/2009/11/mac-os-evolution-from-system-1-0-to-snow-leopard-55-wonderful-images/&amp;ei=CKqDU_udM5KPqAbVk4HACQ&amp;bvm=bv.67720277,d.b2k&amp;psig=AFQjCNERsfhjIMhTyCY9R_C5lF27629Vog&amp;ust=1401224020502202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yJSDYgm958GkiM&amp;tbnid=yCMGCdfIZZZ9dM:&amp;ved=0CAUQjRw&amp;url=http://g1.globo.com/platb/tira-duvidas-de-tecnologia/2012/07/03/qual-sistema-operacional-e-melhor-windows-linux-ou-mac-os/&amp;ei=gdSYUs3PMK7esASj6IGABg&amp;bvm=bv.57155469,d.cWc&amp;psig=AFQjCNErnbD36vxsK3DkAsrK7R8DnJzCxQ&amp;ust=1385833956831241" TargetMode="External"/><Relationship Id="rId13" Type="http://schemas.openxmlformats.org/officeDocument/2006/relationships/hyperlink" Target="http://www.google.com.br/url?sa=i&amp;rct=j&amp;q=&amp;esrc=s&amp;frm=1&amp;source=images&amp;cd=&amp;cad=rja&amp;docid=b7XYf7zg6-nhwM&amp;tbnid=NtRrEoelIJv7-M:&amp;ved=0CAUQjRw&amp;url=http://repararcomputador.blogspot.com/&amp;ei=eNWYUurvB8ngsATc3oGoCA&amp;bvm=bv.57155469,d.cWc&amp;psig=AFQjCNEKSV_IgRnST_-IxyK6QmMQIH9KBQ&amp;ust=1385834224035605" TargetMode="External"/><Relationship Id="rId3" Type="http://schemas.openxmlformats.org/officeDocument/2006/relationships/image" Target="../media/image105.png"/><Relationship Id="rId7" Type="http://schemas.openxmlformats.org/officeDocument/2006/relationships/image" Target="../media/image107.jpeg"/><Relationship Id="rId12" Type="http://schemas.openxmlformats.org/officeDocument/2006/relationships/image" Target="../media/image11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.bp.blogspot.com/-0EeAb3X1cT4/TdAim6koKQI/AAAAAAAAABE/DDqCqx2UIeM/s1600/Capturar.JPG" TargetMode="External"/><Relationship Id="rId11" Type="http://schemas.openxmlformats.org/officeDocument/2006/relationships/image" Target="../media/image109.png"/><Relationship Id="rId5" Type="http://schemas.openxmlformats.org/officeDocument/2006/relationships/image" Target="../media/image106.jpeg"/><Relationship Id="rId10" Type="http://schemas.openxmlformats.org/officeDocument/2006/relationships/image" Target="../media/image108.png"/><Relationship Id="rId4" Type="http://schemas.openxmlformats.org/officeDocument/2006/relationships/hyperlink" Target="http://1.bp.blogspot.com/-ixQQhZTjBf4/TdAhy255_6I/AAAAAAAAABA/RXeC1HcDgRs/s1600/Sem+T%C3%ADtulo.png" TargetMode="External"/><Relationship Id="rId9" Type="http://schemas.openxmlformats.org/officeDocument/2006/relationships/hyperlink" Target="http://www.google.com.br/url?sa=i&amp;rct=j&amp;q=&amp;esrc=s&amp;frm=1&amp;source=images&amp;cd=&amp;cad=rja&amp;docid=YwJ1T2XKFGxm6M&amp;tbnid=dCN7ZZs4te4gkM:&amp;ved=&amp;url=http://www.acessa.com/informatica/arquivo/tecnologias/2003/08/27-winxp/&amp;ei=u9SYUsv9KMaisASnn4GQCA&amp;bvm=bv.57155469,d.cWc&amp;psig=AFQjCNG2Y7T6QYxPVVlVZCqcSc85an4Xdg&amp;ust=1385834044097297" TargetMode="External"/><Relationship Id="rId14" Type="http://schemas.openxmlformats.org/officeDocument/2006/relationships/image" Target="../media/image11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XTY15DUpG2tHkM&amp;tbnid=8-cO7kr2ScD_PM:&amp;ved=0CAUQjRw&amp;url=http://diogoparker.wordpress.com/&amp;ei=dtmYUtneK9SssQSClYGQBg&amp;psig=AFQjCNGPw-de9IstaiyeXQFl0ZJRi8H7dQ&amp;ust=1385835247782795" TargetMode="External"/><Relationship Id="rId3" Type="http://schemas.openxmlformats.org/officeDocument/2006/relationships/image" Target="../media/image105.png"/><Relationship Id="rId7" Type="http://schemas.openxmlformats.org/officeDocument/2006/relationships/image" Target="../media/image114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br/imgres?imgurl&amp;imgrefurl=http://g1.globo.com/tecnologia/noticia/2010/10/quer-trocar-o-windows-pelo-linux-saiba-como-instalar-o-ubuntu.html&amp;h=0&amp;w=0&amp;sz=1&amp;tbnid=ov349fABRkDtSM&amp;tbnh=180&amp;tbnw=240&amp;zoom=1&amp;docid=iqxouT7LZeO4PM&amp;ei=VtmYUrP5GYyzsATV4oDgCg&amp;ved=0CAQQsCUoAQ" TargetMode="External"/><Relationship Id="rId5" Type="http://schemas.openxmlformats.org/officeDocument/2006/relationships/image" Target="../media/image113.jpeg"/><Relationship Id="rId4" Type="http://schemas.openxmlformats.org/officeDocument/2006/relationships/hyperlink" Target="https://www.google.com.br/imgres?imgurl&amp;imgrefurl=http://www.oficinadanet.com.br/artigo/1019/&amp;h=0&amp;w=0&amp;sz=1&amp;tbnid=m3zvPnOgt8OxIM&amp;tbnh=194&amp;tbnw=259&amp;zoom=1&amp;docid=rNsTZ_PFssL_uM&amp;ei=N9mYUtuCGde_sQSkmILIBQ&amp;ved=0CAIQsCUoAA" TargetMode="External"/><Relationship Id="rId9" Type="http://schemas.openxmlformats.org/officeDocument/2006/relationships/image" Target="../media/image11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hyperlink" Target="http://upload.wikimedia.org/wikipedia/commons/b/b7/Computa%C3%A7%C3%A3o_em_nuvem.svg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/>
              <a:t>FILME: PIRATAS DO VALE DO SILÍCIO.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Prof. André Aparecido da Silva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1</a:t>
            </a:fld>
            <a:endParaRPr kumimoji="0" lang="en-US" dirty="0"/>
          </a:p>
        </p:txBody>
      </p:sp>
      <p:pic>
        <p:nvPicPr>
          <p:cNvPr id="8194" name="Picture 2" descr="http://tecnologia.culturamix.com/blog/wp-content/uploads/2013/02/localizacao-do-vale-silicio-fot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5643122"/>
            <a:ext cx="1541634" cy="898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LIVRO 1984 (O GRANDE IRMÃO)</a:t>
            </a:r>
            <a:br>
              <a:rPr lang="pt-BR" dirty="0"/>
            </a:br>
            <a:r>
              <a:rPr lang="pt-BR" sz="1100" dirty="0" err="1"/>
              <a:t>aUTOR</a:t>
            </a:r>
            <a:r>
              <a:rPr lang="pt-BR" sz="1100" dirty="0"/>
              <a:t> </a:t>
            </a:r>
            <a:r>
              <a:rPr lang="pt-BR" sz="1100" dirty="0" err="1"/>
              <a:t>george</a:t>
            </a:r>
            <a:r>
              <a:rPr lang="pt-BR" sz="1100" dirty="0"/>
              <a:t> Orwell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Era um dia frio e luminoso de abril, e os relógios davam 13 horas." Assim começa um dos romances mais citados do século 20.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 frase omite o ano da ação, mas isso seria redundante, pois ele dá nome à obra: 1984. Só a menção ao título desencadeia uma avalanche de associações mentais: comunismo, polícia política, </a:t>
            </a:r>
            <a:r>
              <a:rPr lang="pt-BR" dirty="0" err="1"/>
              <a:t>nazifascimo</a:t>
            </a:r>
            <a:r>
              <a:rPr lang="pt-BR" dirty="0"/>
              <a:t>, tortura...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		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503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LIVRO 1984 (O GRANDE IRMÃO)</a:t>
            </a:r>
            <a:br>
              <a:rPr lang="pt-BR" dirty="0"/>
            </a:br>
            <a:r>
              <a:rPr lang="pt-BR" sz="1100" dirty="0" err="1"/>
              <a:t>aUTOR</a:t>
            </a:r>
            <a:r>
              <a:rPr lang="pt-BR" sz="1100" dirty="0"/>
              <a:t> </a:t>
            </a:r>
            <a:r>
              <a:rPr lang="pt-BR" sz="1100" dirty="0" err="1"/>
              <a:t>george</a:t>
            </a:r>
            <a:r>
              <a:rPr lang="pt-BR" sz="1100" dirty="0"/>
              <a:t> Orwell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O livro ganhou fama por tratar de forma ficcional de uma das grandes mazelas contemporâneas, o totalitarismo.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>
                <a:hlinkClick r:id="rId2"/>
              </a:rPr>
              <a:t>https://clubedolivrodesatolep.files.wordpress.com/2012/08/george-orwell-19841.pdf</a:t>
            </a:r>
            <a:r>
              <a:rPr lang="pt-BR" dirty="0"/>
              <a:t> 						</a:t>
            </a:r>
            <a:br>
              <a:rPr lang="pt-BR" dirty="0"/>
            </a:br>
            <a:endParaRPr lang="pt-BR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</a:t>
            </a:fld>
            <a:endParaRPr kumimoji="0" lang="en-US" dirty="0"/>
          </a:p>
        </p:txBody>
      </p:sp>
      <p:pic>
        <p:nvPicPr>
          <p:cNvPr id="8194" name="Picture 2" descr="http://www.infoescola.com/wp-content/uploads/2008/09/19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" y="5437946"/>
            <a:ext cx="74888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-36512" y="5434769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 descr="data:image/jpeg;base64,/9j/4AAQSkZJRgABAQAAAQABAAD/2wCEAAkGBxQTEBQUEhQUFRUUGBUVFRcWEhcUFhoVGBwXFxcYGhgZHS4gGBslHBUXITEhJSkrLi4uFx8zODMsNygtLisBCgoKDg0OGxAQGi0lHyQvNywsLCwsLCwsLCwsKzUsLCwsLCwsLCwsLCwsLCwsLCwsLCwsLCwsLCwsLCwsLCwsLP/AABEIAR4AsAMBIgACEQEDEQH/xAAcAAEAAQUBAQAAAAAAAAAAAAAABQEEBgcIAwL/xABGEAABAwIDAwUOBAUEAQUBAAABAAIDBBEFEiEGMVEHE0FhkhQWFyIyNDVScXOBkbLRdKGxswgVQnLBI2KC8OElMzZT8ST/xAAaAQEAAwEBAQAAAAAAAAAAAAAAAQIDBAUG/8QALBEAAgECBAQHAAIDAAAAAAAAAAECAxEEFDFREhMhkQUVM0FScbEiMmGh0f/aAAwDAQACEQMRAD8A0siIsjrCIiAIiIAiIgCIiAIiWQBEsiAIirZAUREQBFVUsgCldk/SFH+Ig/caopSuyfpCj/EQfuNUoqyKREUFgiIgCIiAIiIAiIpDMs2I2EqMQnDMj4ogCXzOjIaB0AX8oleu3ew7qGshpo5HTvnaC0BmU5icobYda21yZco7q+fuY04jEcQdmEma+Wzd1l948GHaihz283kyX9fW1uver2OdydzF8F5Cy6MOq6nm3kAlkTQ4Nv0Fzt59ijNseRuamhdNSymoawZnsLbSZQLktto72LIOX41f/wDPzXOins7Pzea3OXFs+XW1t19FkXIkao4ae6+cI5xwhMt85isOOts2a10sOJ6miNj9lJ8RqOZgAFhme918rG8TbpNtAtqQ8hMIaOcrZM59VjAPhfUqQ2Bmp6LGcToyWxulkZJDcgZgQXFg9mbQKE5SNgsUqcTdNT3fG/LzbufEfNWFiLFwIsRe4B3pYOTZim33JlPhzOeDxNBexeAWuYTuzDgeIWC5V0jyrYmynwV8E8jXTyxMiaL+M94y5n24CxN1hHI3sMH/APqFWAIY7uha/QOLdTK7/aNbX3nVQ0WUug2c5E5Z6aOWecwPeM3N83mLR0XJO+1jbrWB7c7O9wVr6bnDJkax2bLlvmF9y35sLtt/McQrGx+bwNiEXFxJfmeeF7aDgFqDlv8ATU39kX0o0IN8XUwJSuyfpCj/ABEH7jVFKV2T9IUf4iD9xqqjRkUiIoLBERAERekULnODWNLnHQNaLk+wDVAeaLI27C4iW5hRT23+Rr8r3UFV0r43FkjHMeN7XNLT8ipsQpJniiIoBtD+Hz0nJ7h31BTnK5htRPjdI2jIE7Yucj8YNsWOzbz7Nywfkq2ohw+sfNPnLXRlgyNzG5IO66kOUDb1lRiVNWUJe11O0Wzty3cHXsRfVpGnxV0YtO5sDFOUirw5kbMTo2l72nLJDKCxxbvuHCzT1XKnuTjaeoxES1EkQhpwQyBupLiNXvLjv6Bp1rG6Plgw6oha2uhLXaZmui55mYby02/xdRm13LJFzBgw2NzS5uUSOaGBjTocjOPBSVsZTsZhdPU4liFc4Nkc2fmIiQHBoja1riOsuvrwCwfbblXr6fEJ4oubjjheWhj48xcB0uJN9eqyxnk45QJMMkeHNMsMpBkbms4PF/HaTvPG+9bMn5TMDmcJZos0g3F9JncOrNZCbWJ/HsIixPCmS1MTWSGFkwJFnMdYOIvvy7wRwKkcVioKml7mknibEWtBbHUtj8Vv9N2u8nqWq9v+V1tTA+moo3NZIMr5X+K7L0tY3ovuuVqAsHBGwoNnV2xezOH0bpTQFpLw0SWn53QXy9JtvKwnlwwGj5iWruO7LxNtzuuW9v8A278OpYRyRbY0+GyVLqgSEStjDcjc3klxN9f9yhuUnHoq7EZKiEODHNYBnGV12ix0UEqLuYyVKbJ+kKP8RB+41RSldk/SFH+Ig/caqmrIpERQWCIiAqAultg9lafCaDuioyiXJzk8rtS0WvkaTuAvbrK50wcgVEBd5POxZvZmF/yXSHLS1xwWfm72BiLrepnbf4bldGVR9bGLzcvMQks2kkMd/KMjQ8jjl3fC6ynaLCKXHMMEsQu5zHPgksA9rxfxD1XFiFpLk22XhxCpkiqJTE1kecFpaLm4Fru9q3BhfJkyOLJT4lWNjBPixyNy3Op3IUaSOdI6d7nhga4vJyhrQS4u3WAG/cVkvg5xPJn7jltvt4ua39t7rbHIrsvHF3VUu8eTuiaBjnC7gyN1if7nHeVMxT473dmdDS9yF9ubEoziO9s2bpdbW3wSxLmzmiogcx5Y9rmuabOa4FrgeBBUzgmx9bVtz09NI9nr2yt+Dnb/AILeHKXsXDVV2Hvc2xklMUxGmeNrXSC/Ztfg5ffKrtq/CoqeKkZGHyZst23ayNlho0e0JYnjbND45szV0lu6YJIgdA4tu09WYaKuF7KVtRHztPTTSxkkZmtu2436roLYLHG41hsjauNhIcYZWgeKdA4OHA6/ML15I6DmMOfCTfmqipZfiGvIv8ksON6HP1DsZXTQGeOmkMTQTmsBcC9yAdTaxXhgey9XVgmmp5JWje4CzR/yOi2ZtDyzWM9NBStEIEkLX87lNtWZw0NsB1LYtnNwMfyvKXCnbzGWxu7KPgXb9/SlkOJnP83J5iTHta6klu8hrSAC254uG4K32q2RnoJ44Jcr5ZGB4bFmfvJGXd4x06F0Pyaz1n8vDsSzCUOfq8AP5obi627p+CgOSmjFVPV4hM905E0kFM6Q5iyBpzDLfdfMPkpsRxs1A3k5xMsz9xy2320zW/tvdY1U07o3uZI1zHtNnNcMrgeBBXSz6jHe7swipe5M9snODOY72zZt+a2tvgsZ/iEwKMwRVjWgSNeInnpcxwJbfrB/VQ0Spu5opSuyfpCj/EQfuNUUpXZP0hR/iIP3GqpoyKREUFgiIgC6O5ONuKfEKRtLVOaJwzm5GPsBKy1szb79LXG+65xVQ78tysmUlG50BVchlG6QubPOyO98gyGw4B5F7e1ZxslHRwxOpqItyU5yPyuDv9QjMczv6naglcqOxioLcpqJ8vq88+3yuvCGoe3Rj3i/Q1zhc+wb1Nyjg/c3pyU7XRMqKyhmeGONVPJCXEBrszyHNB43F/iryr5K5nVRkbiVS2nc7MY+cfmDSblofmtbrtuXPssbm6va5pOt3NIPtuVc/wA4qMuXuifL6vPSZbey6XHBsbW22x2jw7EaTuV8szoJM84NS+VgaQWZQHOIz2cT8BxWZ7Z7MU+O00MlPUNBZcskADxld5TXAag6D4rmm696SulivzUkkd9+SRzL+2xUXJ5bOksHpKXZ/DnCWYOcSZHGwDpJCAA1jd/QAq8kFcZsLdK8gOlmqXuF9xc4my5qqauSQ3ke954veXn5uSOqe0Wa97Rwa9wHyBU3Dps+6i3PPzXDecdmI35c2v5XXUUeC85R0wwuq7liaMzTHGx7XtI/qzDffX5rmTAKpkVVDJM3PGyRj5G2vmaDcjrW/NpzS4tFCaPFRS5AfFY/ICD0OZmaQQiKzXse+O7AVtVEY5sVlLTvaImMaf7stiR1FRnJtP8AyieXC62Roc93P00m6N7XeKWi/kuu3cetfGzeHwYXL3RWY0Z7NcBHzhLTceqXuLjwWs+VDaxuI1vOxgtijZzceYWcRcuLiOi56OhSVUbm1sS5LJpKp0keJVDIHuzGPO8uAOpDXZrAam2iwrln7jh5umppJXyg5pc1TJKxoA0BDnEB5OvsWu2YxUZcoqJ8vqiaS3yurIm6i5dRZRSuyfpCj/EQfuNUUpXZP0hR/iIP3GqpoyKREUFgiIgCIiAk9m8EkrKqKnitmlNrnc1o1c49QGq6Kp8LwzAqUPkDAfJMr2h80jt9hpfjoNAtZ/w9xtOJTE+U2ndl+L2XXt/ERO411Ow+Q2Eub7XO8b6Qrowk7uxsPB9vMKxKTuawLn3DWTwgB/UL6X6lrLle5PW0Lm1NMCKeR2VzL35t53W/2HXfuK1vSzOY9jmXDmua5pG/MCCF0/yqRh+B1PODXm2u/wCYLSPzTUP+LOX+bNr2NuOU2+a9DRSZA/m5Mh3OyOyn2OtYrqinigODx91BvM9zROlvuyhrXEHq0CwDHuWGlfGxtMyRhjmhcMzAGmJrxnAt5N23SxPGzSL2EbwR7QR+qZDa9jbjY2XQfLthLZ8LZUxi5gc14I6Y5LA/DVp+CyjZXAGR4TDSOAu6nIeNCbvHjH5uSw5hyoGm+gJ9mv6L5ezXUa9Y1+S3lyC7OGJ9bNILFjzTNuP/AKyecN/bYfBZJsjgsVRPUYrMwSOkfI2mBbmyQReI3K3cXOLCb9aWDmc4SYfI1ud0UjW+sY3BvzIssq5IGh2M0ocAQTJcEAg/6buK3TgW19XUVXMT4XNDTvuGyvaXACxI5xpbYA2+F1j9VspHR7S0MtO3JHUc8S0eS2RrHZrcAQQUsRxdLF1yiUrBjeCtDGgF8twGgA6s3jpUZ/EVTsZT0mRjW3lffK0D+nqUzyjencE/vl/WNRf8R/m9H71/0qWVjqaIUrsn6Qo/xEH7jVFKV2T9IUf4iD9xqobsikRFBYIiIAiIgMk5P9pf5fXxTm5j1ZKBqebdvPXYgH4Lfe22yFPjVNFJFK0OaCYZm+M0tda7XDpGg9i5gUtge0tVR37lnkivvAILT/xcCPyVkzOUOt0bg2T5FOZqWS1c7ZWxuDmxsYQ1xGozF3R1BeHLxtlGYTQQvDnkh05adGhuoZfiTYkcAtc1/KNiczSySskynQhrWR3+LGgrFyb79b6nr9pU3I4HfqdMbT//ABd/4OP6WLmYqdn2xrnwGnfUyOhLQwsOXLkFrDdfoUEobJhFrU6b5Maxlfgkccwz5GmnlB1uGeTf4ZVGV+1OXamGnucggNPa+nOSWkGn/Bq0dg209XSNc2mnfE1xDnBtrE2tfUcFbS4tM6o7pdI4z5g/nNM2cbj+QU3K8tnTm3NYzDsLq5YgGudmIt0zTOALvbd1/gobkYxptRhLYGvDZqcOicB5QvcseB0jX5rRGMbWVlUzm6moklZcOyuy2zDcdB1qww7EZYJBJBI+OQbnMdY+zrCXHLdjfdHgu0BqQ2WsjEF9ZGhpcW8QzLo72q1qpHM2joKd9ZJVGMSvcHtY3my5jwG3YBckD9FrGblMxVzcprH23aRxNPaDL/msfosXmimE8cr2zC55y93XcLE3O+6XCps37yjencE95N+sai/4j/N6P3sn0rUVbtXWSyxTS1EjpICTE45bsJtciw6gvjG9pqqra0VM75Qw3aHW0J0JFgOhLiMHciFK7J+kKP8AEQfuNUUpXZP0hR/iIP3GqpoyKRVRLFiiKqJYFEVUSwKIqolgURVRLAoiqiWBRFVLJYFEVUSwKIqolgURVSyWBRSuyfpCj/EQfuNUXZSmynpCj/EQfuNQqyc734eDu0ne/Dwd2lKIvG59Tc+7yGH+CIvvfh4O7Sd78PB3aUoic+puMhh/giL734eDu0ne/Dwd2lKInPqbjIYf4Ii+9+Hg7tJ3vw8HdpSiJz6m4yGH+CIvvfh4O7Sd78PB3aUoic+puMhh/giL734eDu0ne/Dwd2lKInPqbjIYf4Ii+9+Hg7tJ3vw8HdpSiJz6m4yGG+CIvvfh4O7Sd78PB3aUoic+puMhh/giL734eDu0ne/Dwd2lKInPqbjIYf4Ii+9+Hg7tJ3vw8HdpSiJz6m4yGH+CIvvfh4O7SvsCwSJtXTuAdds0JGvSHtXsrvCfOIPexfW1WjXqXXUzq4HDqnJqC0LRERYHoBERAEREAREQBERAEREAREQBERAEREAREQBXeE+cQe9i+tqtFd4T5xB72L62qY6oyr+lL6f4WiIig1CIiAIiIAiqqIAi831DR0/LVBLfc135KeFlOZHS56IvN8hH9Dj7LL4NW0eVdv8AcLD5qVBkOrFanuioxwIuDcdSqqtNal1JNXQREQkIiIAiIgCu8J84g97F9bVaK7wnziD3sX1tUx1RlX9KX0/wtERFBqEREAREQFHuAFz/AOVYzTE79BwH+Svesmt4o3216h0KNll+a6KVO/U8zGYhJ2v0PTOAvQVwG/eo3O5xygFzuA/yruTCJAWXNi7Ut3kDcfgutYe+p4c/E+W/4lycSHw6SvuGvadDu/70L4kwmMMfYyOewN0zEC+8k9BGn5LyhwljnOGZ0YYG3fcFuY7hppuI4FWya9ii8cqX6q56SsaDdni+w+KeojivSnr9csgynoPQV4VdJJBbOHZHeQ5zSA7qsdW6cd6tZH6brs+ZF+kcR0rKWHekjspeJxb46btuieCKPoKqwDXG4/pd/gqQXDODiz36FeNWCaCIiqbhERAFd4T5xB72L62q0V3hPnEHvYvrapjqjKv6Uvp/haIiKDUIiIAvKonyjieC9laPpSSSSrQtfqY15TUf4lhLJr1/9/JemG4VJUyBjBcm5J6A0byT0BZBs3sq+sc5seQZfKc+7hmAuBlH6lZDslS82yZo0kOXnLcGi1h1ZtbL06MG+vsfJY7ERi3G92TWwOx8A8pubKNbjyr6fDduWM7RuYaiqcbsLZObY1utmsADcttwvrrpqtg7FzHO4Dp3i/D9dSsG2xwotramIg/6xE0RLtD5N/zFtN1yV2WseG3d3ZguMzlrGuPjhz3Blxl0bvcQ3pupfYrGaVrXyzw5poS17BmcInX8kuaBYkOHTorXE6Rpj5mTMWMdzgfGMzoHO8uKRp1I4WvvUbA2NrQyLncsjmh8r9HaaljWjTjv1QgyvanaB9YXSSRsYyNodladTl1dcn/adLKm1ewM9MznIBzkLrOaR5QzWOVw9nSFYUmHSSuZTMFzUOytuA17W6FxPEZOPSF0BiDWtgc02sGgWPAaAfklr6kxk4u6OVycpsQ4dJadCOsfFSVBiIsA49QduHsPBbC21oKd0WaUBrnE5SwAFx00A6TZatdShrrMedd4Oq5KtOD6M9rAYuvF8SXQyNUVhhjH21Pi8NbH2X3K/Xlzjwux9fQqupHiasERFU2Cu8J84g97F9bVaK7wnziD3sX1tUx1RlX9KX0/wtERFBqEREAQoiA+oZHsN45HsJtfK617biRxXm2qfE8ytdIHO0Lg65I3kEHTevpUc24WsK0l0ucdTA0JXfCrk3gG20kTwTlmsf6v9N4+Qsfl8VlWKY/SYhBlklFNUR6xyOaQL/5aeHQtW1NIHbwAeg7vzVk7nWbnG3X4w/Nd1Ou37ngYvw6muvC1/lf8Mlr6aVhvNDnDyS6WB4eHE77WPi/9C8MIwqQgltO/Lr48zmxxgEktJcTdrrfFY+MQcN8cZ3agEfoqnFXluUMbYncbkcNy35stjzHgqV/7/wCjcWzDKahYZ5amJ9Q9oBcSPFZvDWMGpJ6T0qx2j5QI8o5sGR2/M/xY9N3i73Hq0Wq3V0vBjesN1+C+IYHvdclzvafvuVJVZHRSwdJNWTk+yJbEcZfUvzPcTf4WHBrf6W6e1eFLBmNzxXtT0Qbv1Kumi25cFSrd9D6PDYOyTkijRYWCqiLnPT6ewREQBXeE+cQe9i+tqtFd4T5xB72L62qY6oyr+lL6f4WiIig1CIiAIiIAqqiIAvN8AO7T8/1XqqKU2ikoRlqR8uHniD+S82Yeb+SPndSiLVVpHLLAUm7kczD3X8YgewK/ijDRYf8A6vpFSVSUtTWlhqdPqkERFmdAREUgIiIArvCfOIPexfW1Wiu8J84g97F9bVMdUZV/Sl9P8LRERQahERAEREAREQBERAEREAREQBERAEREAREQBXeE+cQe9i+tqtFd4T5xB72L62qY6oyr+lL6f4WiIhVTUIpyHZacsD/FDS0PJJOjSCT7bW1A4hfXerKR4r2OsS0+UBmHRu9up4LVUZbHJnqF7cRAosj7zKiwILC06g3PG2otcf8AhY64WJB3gkH2hVlCUdTSliadX+juUREVDcIiKQEREAREQBERAEREAREQBXeE+cQe9i+tqtFd4T5xB72L62qY6oyr+lL6f4WiLbvgypPXm7Y+yeDKk9ebtj7LqydQ8fz/AA2z7GqTVyEayPtwzHhb9FUVkmvjv13+MdVtXwY0nrzdsfZPBjSevN2x9lbK1dynnWD+L7I1Wa6W9+ckuQATnO4G/wCqt3G5ubknUlbc8GNJ683bH2TwZUnrzdsfZQ8LVerJj45hI6RfY1Ei274MqT1pu2PsngypPXm7Y+yjJ1C3n+G2fY1Ei274MqT15u2PsngypPWm7Y+yZOoPP8Ns+xqJFt3wZUnrTdsfZPBlSevN2x9kydQef4bZ9jUSLbvgypPXm7Y+yeDKk9ebtj7Jk6g8/wANs+xqJFt3wZUnrzdsfZPBlSetN2x9kydQef4bZ9jUSLbvgypPWm7Y+yeDKk9ebtj7Jk6g8/w2z7GokW3fBlSetN2x9k8GVJ603bH2TJ1B5/htn2NRq6wnziD3sX1tW0vBjSetN2x9l6U/JxSse14dNdjmvF3i12kEdHUpWDmncpU8ew8oNJPq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198" name="Picture 6" descr="http://www.sitiodolivro.pt/fotos/livros/9789726081890_13346152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37946"/>
            <a:ext cx="714610" cy="11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mlb-s1-p.mlstatic.com/livro-1984-george-orwell-13818-MLB3468546916_112012-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42" y="5453577"/>
            <a:ext cx="807130" cy="11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cinehaus.files.wordpress.com/2009/03/1984-cdcovers_cc-fron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71736"/>
            <a:ext cx="1677168" cy="112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lh3.ggpht.com/-0XkOWQ2gTLI/UmgdWmY4b-I/AAAAAAAAEE4/-IipX8seo0Q/clip_image002_thumb%25255B1%25255D.jpg?imgmax=8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75783"/>
            <a:ext cx="1080120" cy="111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6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1907" y="620688"/>
            <a:ext cx="7467600" cy="43204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 TECNOLOGIA COMO UM MODO DE CONTROLAR AS PESSOAS.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QUALQUER SEMELHANÇA COM O PROGRAMA BIG BROTER NÃOÉ MERA COINCIDENCIA	</a:t>
            </a: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</a:t>
            </a:fld>
            <a:endParaRPr kumimoji="0" lang="en-US" dirty="0"/>
          </a:p>
        </p:txBody>
      </p:sp>
      <p:pic>
        <p:nvPicPr>
          <p:cNvPr id="8194" name="Picture 2" descr="http://www.infoescola.com/wp-content/uploads/2008/09/19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" y="5437946"/>
            <a:ext cx="748883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/>
          <p:cNvCxnSpPr/>
          <p:nvPr/>
        </p:nvCxnSpPr>
        <p:spPr>
          <a:xfrm>
            <a:off x="0" y="65973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-36512" y="5434769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 descr="data:image/jpeg;base64,/9j/4AAQSkZJRgABAQAAAQABAAD/2wCEAAkGBxQTEBQUEhQUFRUUGBUVFRcWEhcUFhoVGBwXFxcYGhgZHS4gGBslHBUXITEhJSkrLi4uFx8zODMsNygtLisBCgoKDg0OGxAQGi0lHyQvNywsLCwsLCwsLCwsKzUsLCwsLCwsLCwsLCwsLCwsLCwsLCwsLCwsLCwsLCwsLCwsLP/AABEIAR4AsAMBIgACEQEDEQH/xAAcAAEAAQUBAQAAAAAAAAAAAAAABQEEBgcIAwL/xABGEAABAwIDAwUOBAUEAQUBAAABAAIDBBEFEiEGMVEHE0FhkhQWFyIyNDVScXOBkbLRdKGxswgVQnLBI2KC8OElMzZT8ST/xAAaAQEAAwEBAQAAAAAAAAAAAAAAAQIDBAUG/8QALBEAAgECBAQHAAIDAAAAAAAAAAECAxEEFDFREhMhkQUVM0FScbEiMmGh0f/aAAwDAQACEQMRAD8A0siIsjrCIiAIiIAiIgCIiAIiWQBEsiAIirZAUREQBFVUsgCldk/SFH+Ig/caopSuyfpCj/EQfuNUoqyKREUFgiIgCIiAIiIAiIpDMs2I2EqMQnDMj4ogCXzOjIaB0AX8oleu3ew7qGshpo5HTvnaC0BmU5icobYda21yZco7q+fuY04jEcQdmEma+Wzd1l948GHaihz283kyX9fW1uver2OdydzF8F5Cy6MOq6nm3kAlkTQ4Nv0Fzt59ijNseRuamhdNSymoawZnsLbSZQLktto72LIOX41f/wDPzXOins7Pzea3OXFs+XW1t19FkXIkao4ae6+cI5xwhMt85isOOts2a10sOJ6miNj9lJ8RqOZgAFhme918rG8TbpNtAtqQ8hMIaOcrZM59VjAPhfUqQ2Bmp6LGcToyWxulkZJDcgZgQXFg9mbQKE5SNgsUqcTdNT3fG/LzbufEfNWFiLFwIsRe4B3pYOTZim33JlPhzOeDxNBexeAWuYTuzDgeIWC5V0jyrYmynwV8E8jXTyxMiaL+M94y5n24CxN1hHI3sMH/APqFWAIY7uha/QOLdTK7/aNbX3nVQ0WUug2c5E5Z6aOWecwPeM3N83mLR0XJO+1jbrWB7c7O9wVr6bnDJkax2bLlvmF9y35sLtt/McQrGx+bwNiEXFxJfmeeF7aDgFqDlv8ATU39kX0o0IN8XUwJSuyfpCj/ABEH7jVFKV2T9IUf4iD9xqqjRkUiIoLBERAERekULnODWNLnHQNaLk+wDVAeaLI27C4iW5hRT23+Rr8r3UFV0r43FkjHMeN7XNLT8ipsQpJniiIoBtD+Hz0nJ7h31BTnK5htRPjdI2jIE7Yucj8YNsWOzbz7Nywfkq2ohw+sfNPnLXRlgyNzG5IO66kOUDb1lRiVNWUJe11O0Wzty3cHXsRfVpGnxV0YtO5sDFOUirw5kbMTo2l72nLJDKCxxbvuHCzT1XKnuTjaeoxES1EkQhpwQyBupLiNXvLjv6Bp1rG6Plgw6oha2uhLXaZmui55mYby02/xdRm13LJFzBgw2NzS5uUSOaGBjTocjOPBSVsZTsZhdPU4liFc4Nkc2fmIiQHBoja1riOsuvrwCwfbblXr6fEJ4oubjjheWhj48xcB0uJN9eqyxnk45QJMMkeHNMsMpBkbms4PF/HaTvPG+9bMn5TMDmcJZos0g3F9JncOrNZCbWJ/HsIixPCmS1MTWSGFkwJFnMdYOIvvy7wRwKkcVioKml7mknibEWtBbHUtj8Vv9N2u8nqWq9v+V1tTA+moo3NZIMr5X+K7L0tY3ovuuVqAsHBGwoNnV2xezOH0bpTQFpLw0SWn53QXy9JtvKwnlwwGj5iWruO7LxNtzuuW9v8A278OpYRyRbY0+GyVLqgSEStjDcjc3klxN9f9yhuUnHoq7EZKiEODHNYBnGV12ix0UEqLuYyVKbJ+kKP8RB+41RSldk/SFH+Ig/caqmrIpERQWCIiAqAultg9lafCaDuioyiXJzk8rtS0WvkaTuAvbrK50wcgVEBd5POxZvZmF/yXSHLS1xwWfm72BiLrepnbf4bldGVR9bGLzcvMQks2kkMd/KMjQ8jjl3fC6ynaLCKXHMMEsQu5zHPgksA9rxfxD1XFiFpLk22XhxCpkiqJTE1kecFpaLm4Fru9q3BhfJkyOLJT4lWNjBPixyNy3Op3IUaSOdI6d7nhga4vJyhrQS4u3WAG/cVkvg5xPJn7jltvt4ua39t7rbHIrsvHF3VUu8eTuiaBjnC7gyN1if7nHeVMxT473dmdDS9yF9ubEoziO9s2bpdbW3wSxLmzmiogcx5Y9rmuabOa4FrgeBBUzgmx9bVtz09NI9nr2yt+Dnb/AILeHKXsXDVV2Hvc2xklMUxGmeNrXSC/Ztfg5ffKrtq/CoqeKkZGHyZst23ayNlho0e0JYnjbND45szV0lu6YJIgdA4tu09WYaKuF7KVtRHztPTTSxkkZmtu2436roLYLHG41hsjauNhIcYZWgeKdA4OHA6/ML15I6DmMOfCTfmqipZfiGvIv8ksON6HP1DsZXTQGeOmkMTQTmsBcC9yAdTaxXhgey9XVgmmp5JWje4CzR/yOi2ZtDyzWM9NBStEIEkLX87lNtWZw0NsB1LYtnNwMfyvKXCnbzGWxu7KPgXb9/SlkOJnP83J5iTHta6klu8hrSAC254uG4K32q2RnoJ44Jcr5ZGB4bFmfvJGXd4x06F0Pyaz1n8vDsSzCUOfq8AP5obi627p+CgOSmjFVPV4hM905E0kFM6Q5iyBpzDLfdfMPkpsRxs1A3k5xMsz9xy2320zW/tvdY1U07o3uZI1zHtNnNcMrgeBBXSz6jHe7swipe5M9snODOY72zZt+a2tvgsZ/iEwKMwRVjWgSNeInnpcxwJbfrB/VQ0Spu5opSuyfpCj/EQfuNUUpXZP0hR/iIP3GqpoyKREUFgiIgC6O5ONuKfEKRtLVOaJwzm5GPsBKy1szb79LXG+65xVQ78tysmUlG50BVchlG6QubPOyO98gyGw4B5F7e1ZxslHRwxOpqItyU5yPyuDv9QjMczv6naglcqOxioLcpqJ8vq88+3yuvCGoe3Rj3i/Q1zhc+wb1Nyjg/c3pyU7XRMqKyhmeGONVPJCXEBrszyHNB43F/iryr5K5nVRkbiVS2nc7MY+cfmDSblofmtbrtuXPssbm6va5pOt3NIPtuVc/wA4qMuXuifL6vPSZbey6XHBsbW22x2jw7EaTuV8szoJM84NS+VgaQWZQHOIz2cT8BxWZ7Z7MU+O00MlPUNBZcskADxld5TXAag6D4rmm696SulivzUkkd9+SRzL+2xUXJ5bOksHpKXZ/DnCWYOcSZHGwDpJCAA1jd/QAq8kFcZsLdK8gOlmqXuF9xc4my5qqauSQ3ke954veXn5uSOqe0Wa97Rwa9wHyBU3Dps+6i3PPzXDecdmI35c2v5XXUUeC85R0wwuq7liaMzTHGx7XtI/qzDffX5rmTAKpkVVDJM3PGyRj5G2vmaDcjrW/NpzS4tFCaPFRS5AfFY/ICD0OZmaQQiKzXse+O7AVtVEY5sVlLTvaImMaf7stiR1FRnJtP8AyieXC62Roc93P00m6N7XeKWi/kuu3cetfGzeHwYXL3RWY0Z7NcBHzhLTceqXuLjwWs+VDaxuI1vOxgtijZzceYWcRcuLiOi56OhSVUbm1sS5LJpKp0keJVDIHuzGPO8uAOpDXZrAam2iwrln7jh5umppJXyg5pc1TJKxoA0BDnEB5OvsWu2YxUZcoqJ8vqiaS3yurIm6i5dRZRSuyfpCj/EQfuNUUpXZP0hR/iIP3GqpoyKREUFgiIgCIiAk9m8EkrKqKnitmlNrnc1o1c49QGq6Kp8LwzAqUPkDAfJMr2h80jt9hpfjoNAtZ/w9xtOJTE+U2ndl+L2XXt/ERO411Ow+Q2Eub7XO8b6Qrowk7uxsPB9vMKxKTuawLn3DWTwgB/UL6X6lrLle5PW0Lm1NMCKeR2VzL35t53W/2HXfuK1vSzOY9jmXDmua5pG/MCCF0/yqRh+B1PODXm2u/wCYLSPzTUP+LOX+bNr2NuOU2+a9DRSZA/m5Mh3OyOyn2OtYrqinigODx91BvM9zROlvuyhrXEHq0CwDHuWGlfGxtMyRhjmhcMzAGmJrxnAt5N23SxPGzSL2EbwR7QR+qZDa9jbjY2XQfLthLZ8LZUxi5gc14I6Y5LA/DVp+CyjZXAGR4TDSOAu6nIeNCbvHjH5uSw5hyoGm+gJ9mv6L5ezXUa9Y1+S3lyC7OGJ9bNILFjzTNuP/AKyecN/bYfBZJsjgsVRPUYrMwSOkfI2mBbmyQReI3K3cXOLCb9aWDmc4SYfI1ud0UjW+sY3BvzIssq5IGh2M0ocAQTJcEAg/6buK3TgW19XUVXMT4XNDTvuGyvaXACxI5xpbYA2+F1j9VspHR7S0MtO3JHUc8S0eS2RrHZrcAQQUsRxdLF1yiUrBjeCtDGgF8twGgA6s3jpUZ/EVTsZT0mRjW3lffK0D+nqUzyjencE/vl/WNRf8R/m9H71/0qWVjqaIUrsn6Qo/xEH7jVFKV2T9IUf4iD9xqobsikRFBYIiIAiIgMk5P9pf5fXxTm5j1ZKBqebdvPXYgH4Lfe22yFPjVNFJFK0OaCYZm+M0tda7XDpGg9i5gUtge0tVR37lnkivvAILT/xcCPyVkzOUOt0bg2T5FOZqWS1c7ZWxuDmxsYQ1xGozF3R1BeHLxtlGYTQQvDnkh05adGhuoZfiTYkcAtc1/KNiczSySskynQhrWR3+LGgrFyb79b6nr9pU3I4HfqdMbT//ABd/4OP6WLmYqdn2xrnwGnfUyOhLQwsOXLkFrDdfoUEobJhFrU6b5Maxlfgkccwz5GmnlB1uGeTf4ZVGV+1OXamGnucggNPa+nOSWkGn/Bq0dg209XSNc2mnfE1xDnBtrE2tfUcFbS4tM6o7pdI4z5g/nNM2cbj+QU3K8tnTm3NYzDsLq5YgGudmIt0zTOALvbd1/gobkYxptRhLYGvDZqcOicB5QvcseB0jX5rRGMbWVlUzm6moklZcOyuy2zDcdB1qww7EZYJBJBI+OQbnMdY+zrCXHLdjfdHgu0BqQ2WsjEF9ZGhpcW8QzLo72q1qpHM2joKd9ZJVGMSvcHtY3my5jwG3YBckD9FrGblMxVzcprH23aRxNPaDL/msfosXmimE8cr2zC55y93XcLE3O+6XCps37yjencE95N+sai/4j/N6P3sn0rUVbtXWSyxTS1EjpICTE45bsJtciw6gvjG9pqqra0VM75Qw3aHW0J0JFgOhLiMHciFK7J+kKP8AEQfuNUUpXZP0hR/iIP3GqpoyKRVRLFiiKqJYFEVUSwKIqolgURVRLAoiqiWBRFVLJYFEVUSwKIqolgURVSyWBRSuyfpCj/EQfuNUXZSmynpCj/EQfuNQqyc734eDu0ne/Dwd2lKIvG59Tc+7yGH+CIvvfh4O7Sd78PB3aUoic+puMhh/giL734eDu0ne/Dwd2lKInPqbjIYf4Ii+9+Hg7tJ3vw8HdpSiJz6m4yGH+CIvvfh4O7Sd78PB3aUoic+puMhh/giL734eDu0ne/Dwd2lKInPqbjIYf4Ii+9+Hg7tJ3vw8HdpSiJz6m4yGG+CIvvfh4O7Sd78PB3aUoic+puMhh/giL734eDu0ne/Dwd2lKInPqbjIYf4Ii+9+Hg7tJ3vw8HdpSiJz6m4yGH+CIvvfh4O7SvsCwSJtXTuAdds0JGvSHtXsrvCfOIPexfW1WjXqXXUzq4HDqnJqC0LRERYHoBERAEREAREQBERAEREAREQBERAEREAREQBXeE+cQe9i+tqtFd4T5xB72L62qY6oyr+lL6f4WiIig1CIiAIiIAiqqIAi831DR0/LVBLfc135KeFlOZHS56IvN8hH9Dj7LL4NW0eVdv8AcLD5qVBkOrFanuioxwIuDcdSqqtNal1JNXQREQkIiIAiIgCu8J84g97F9bVaK7wnziD3sX1tUx1RlX9KX0/wtERFBqEREAREQFHuAFz/AOVYzTE79BwH+Svesmt4o3216h0KNll+a6KVO/U8zGYhJ2v0PTOAvQVwG/eo3O5xygFzuA/yruTCJAWXNi7Ut3kDcfgutYe+p4c/E+W/4lycSHw6SvuGvadDu/70L4kwmMMfYyOewN0zEC+8k9BGn5LyhwljnOGZ0YYG3fcFuY7hppuI4FWya9ii8cqX6q56SsaDdni+w+KeojivSnr9csgynoPQV4VdJJBbOHZHeQ5zSA7qsdW6cd6tZH6brs+ZF+kcR0rKWHekjspeJxb46btuieCKPoKqwDXG4/pd/gqQXDODiz36FeNWCaCIiqbhERAFd4T5xB72L62q0V3hPnEHvYvrapjqjKv6Uvp/haIiKDUIiIAvKonyjieC9laPpSSSSrQtfqY15TUf4lhLJr1/9/JemG4VJUyBjBcm5J6A0byT0BZBs3sq+sc5seQZfKc+7hmAuBlH6lZDslS82yZo0kOXnLcGi1h1ZtbL06MG+vsfJY7ERi3G92TWwOx8A8pubKNbjyr6fDduWM7RuYaiqcbsLZObY1utmsADcttwvrrpqtg7FzHO4Dp3i/D9dSsG2xwotramIg/6xE0RLtD5N/zFtN1yV2WseG3d3ZguMzlrGuPjhz3Blxl0bvcQ3pupfYrGaVrXyzw5poS17BmcInX8kuaBYkOHTorXE6Rpj5mTMWMdzgfGMzoHO8uKRp1I4WvvUbA2NrQyLncsjmh8r9HaaljWjTjv1QgyvanaB9YXSSRsYyNodladTl1dcn/adLKm1ewM9MznIBzkLrOaR5QzWOVw9nSFYUmHSSuZTMFzUOytuA17W6FxPEZOPSF0BiDWtgc02sGgWPAaAfklr6kxk4u6OVycpsQ4dJadCOsfFSVBiIsA49QduHsPBbC21oKd0WaUBrnE5SwAFx00A6TZatdShrrMedd4Oq5KtOD6M9rAYuvF8SXQyNUVhhjH21Pi8NbH2X3K/Xlzjwux9fQqupHiasERFU2Cu8J84g97F9bVaK7wnziD3sX1tUx1RlX9KX0/wtERFBqEREAQoiA+oZHsN45HsJtfK617biRxXm2qfE8ytdIHO0Lg65I3kEHTevpUc24WsK0l0ucdTA0JXfCrk3gG20kTwTlmsf6v9N4+Qsfl8VlWKY/SYhBlklFNUR6xyOaQL/5aeHQtW1NIHbwAeg7vzVk7nWbnG3X4w/Nd1Ou37ngYvw6muvC1/lf8Mlr6aVhvNDnDyS6WB4eHE77WPi/9C8MIwqQgltO/Lr48zmxxgEktJcTdrrfFY+MQcN8cZ3agEfoqnFXluUMbYncbkcNy35stjzHgqV/7/wCjcWzDKahYZ5amJ9Q9oBcSPFZvDWMGpJ6T0qx2j5QI8o5sGR2/M/xY9N3i73Hq0Wq3V0vBjesN1+C+IYHvdclzvafvuVJVZHRSwdJNWTk+yJbEcZfUvzPcTf4WHBrf6W6e1eFLBmNzxXtT0Qbv1Kumi25cFSrd9D6PDYOyTkijRYWCqiLnPT6ewREQBXeE+cQe9i+tqtFd4T5xB72L62qY6oyr+lL6f4WiIig1CIiAIiIAqqiIAvN8AO7T8/1XqqKU2ikoRlqR8uHniD+S82Yeb+SPndSiLVVpHLLAUm7kczD3X8YgewK/ijDRYf8A6vpFSVSUtTWlhqdPqkERFmdAREUgIiIArvCfOIPexfW1Wiu8J84g97F9bVMdUZV/Sl9P8LRERQahERAEREAREQBERAEREAREQBERAEREAREQBXeE+cQe9i+tqtFd4T5xB72L62qY6oyr+lL6f4WiIhVTUIpyHZacsD/FDS0PJJOjSCT7bW1A4hfXerKR4r2OsS0+UBmHRu9up4LVUZbHJnqF7cRAosj7zKiwILC06g3PG2otcf8AhY64WJB3gkH2hVlCUdTSliadX+juUREVDcIiKQEREAREQBERAEREAREQBXeE+cQe9i+tqtFd4T5xB72L62qY6oyr+lL6f4WiLbvgypPXm7Y+yeDKk9ebtj7LqydQ8fz/AA2z7GqTVyEayPtwzHhb9FUVkmvjv13+MdVtXwY0nrzdsfZPBjSevN2x9lbK1dynnWD+L7I1Wa6W9+ckuQATnO4G/wCqt3G5ubknUlbc8GNJ683bH2TwZUnrzdsfZQ8LVerJj45hI6RfY1Ei274MqT1pu2PsngypPXm7Y+yjJ1C3n+G2fY1Ei274MqT15u2PsngypPWm7Y+yZOoPP8Ns+xqJFt3wZUnrTdsfZPBlSevN2x9kydQef4bZ9jUSLbvgypPXm7Y+yeDKk9ebtj7Jk6g8/wANs+xqJFt3wZUnrzdsfZPBlSetN2x9kydQef4bZ9jUSLbvgypPWm7Y+yeDKk9ebtj7Jk6g8/w2z7GokW3fBlSetN2x9k8GVJ603bH2TJ1B5/htn2NRq6wnziD3sX1tW0vBjSetN2x9l6U/JxSse14dNdjmvF3i12kEdHUpWDmncpU8ew8oNJPq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198" name="Picture 6" descr="http://www.sitiodolivro.pt/fotos/livros/9789726081890_13346152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37946"/>
            <a:ext cx="714610" cy="11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mlb-s1-p.mlstatic.com/livro-1984-george-orwell-13818-MLB3468546916_112012-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842" y="5453577"/>
            <a:ext cx="807130" cy="11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cinehaus.files.wordpress.com/2009/03/1984-cdcovers_cc-fro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71736"/>
            <a:ext cx="1677168" cy="112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lh3.ggpht.com/-0XkOWQ2gTLI/UmgdWmY4b-I/AAAAAAAAEE4/-IipX8seo0Q/clip_image002_thumb%25255B1%25255D.jpg?imgmax=8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75783"/>
            <a:ext cx="1080120" cy="111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pontedapassagem.files.wordpress.com/2011/07/big-brother-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735" y="1700808"/>
            <a:ext cx="3061524" cy="181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507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	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972452" cy="4873752"/>
          </a:xfrm>
        </p:spPr>
        <p:txBody>
          <a:bodyPr>
            <a:normAutofit/>
          </a:bodyPr>
          <a:lstStyle/>
          <a:p>
            <a:pPr algn="just"/>
            <a:r>
              <a:rPr lang="pt-PT" sz="3600" dirty="0">
                <a:latin typeface="Arial" pitchFamily="34" charset="0"/>
                <a:cs typeface="Arial" pitchFamily="34" charset="0"/>
              </a:rPr>
              <a:t>É uma região na qual está situado um conjunto de empresas implantadas a partir da década de 1950 com o objetivo de gerar inovações científicas e tecnológicas, destacando-se na produção de circuitos eletrônicos, na eletrônica e informática.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</a:t>
            </a:fld>
            <a:endParaRPr kumimoji="0"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	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44824"/>
            <a:ext cx="7467600" cy="27649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O vale abrange várias cidades do estado da Califórnia, ao sul de São Francisco, como Palo Alto e Santa Clara, estendendo-se até os subúrbios de São José.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</a:t>
            </a:fld>
            <a:endParaRPr kumimoji="0" lang="en-US" dirty="0"/>
          </a:p>
        </p:txBody>
      </p:sp>
      <p:pic>
        <p:nvPicPr>
          <p:cNvPr id="7170" name="Picture 2" descr="https://christianbarbosa.files.wordpress.com/2014/09/siliconvalley08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81128"/>
            <a:ext cx="519969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	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421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PT" sz="6000" dirty="0"/>
              <a:t>CRIAÇÃO </a:t>
            </a:r>
          </a:p>
          <a:p>
            <a:pPr algn="ctr">
              <a:buNone/>
            </a:pPr>
            <a:r>
              <a:rPr lang="pt-PT" sz="6000" dirty="0"/>
              <a:t>DE </a:t>
            </a:r>
          </a:p>
          <a:p>
            <a:pPr algn="ctr">
              <a:buNone/>
            </a:pPr>
            <a:r>
              <a:rPr lang="pt-PT" sz="6000" dirty="0"/>
              <a:t>INOVAÇÕES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</a:t>
            </a:fld>
            <a:endParaRPr kumimoji="0"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sede da </a:t>
            </a:r>
            <a:r>
              <a:rPr lang="pt-BR" dirty="0" err="1"/>
              <a:t>oracle</a:t>
            </a:r>
            <a:r>
              <a:rPr lang="pt-BR" dirty="0"/>
              <a:t> – (banco de dado)	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62748" y="1825625"/>
            <a:ext cx="7618504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8</a:t>
            </a:fld>
            <a:endParaRPr kumimoji="0"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 – Sede da Microsoft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9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528392" cy="287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492" y="1503066"/>
            <a:ext cx="4094357" cy="287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89CB8B5-79E8-59EC-7F19-2F38C8E70E08}"/>
              </a:ext>
            </a:extLst>
          </p:cNvPr>
          <p:cNvSpPr txBox="1"/>
          <p:nvPr/>
        </p:nvSpPr>
        <p:spPr>
          <a:xfrm>
            <a:off x="1709936" y="502729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Valor de Mercado da empresa em 2026. </a:t>
            </a:r>
          </a:p>
          <a:p>
            <a:r>
              <a:rPr lang="pt-BR" b="1" dirty="0"/>
              <a:t>US$ 3,1 trilhões</a:t>
            </a:r>
            <a:r>
              <a:rPr lang="pt-BR" dirty="0"/>
              <a:t> = cerca de </a:t>
            </a:r>
            <a:r>
              <a:rPr lang="pt-BR" b="1" dirty="0"/>
              <a:t>R$ 17 trilhões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CFBE10D-79D3-9B3C-E873-3347482C4792}"/>
              </a:ext>
            </a:extLst>
          </p:cNvPr>
          <p:cNvSpPr txBox="1"/>
          <p:nvPr/>
        </p:nvSpPr>
        <p:spPr>
          <a:xfrm>
            <a:off x="0" y="594126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Microsoft está entre as empresas mais valiosas do mundo, disputando as primeiras posições com </a:t>
            </a:r>
            <a:r>
              <a:rPr lang="pt-BR" dirty="0">
                <a:hlinkClick r:id="rId4"/>
              </a:rPr>
              <a:t>NVIDIA</a:t>
            </a:r>
            <a:r>
              <a:rPr lang="pt-BR" dirty="0"/>
              <a:t>, </a:t>
            </a:r>
            <a:r>
              <a:rPr lang="pt-BR" dirty="0">
                <a:hlinkClick r:id="rId5"/>
              </a:rPr>
              <a:t>Apple</a:t>
            </a:r>
            <a:r>
              <a:rPr lang="pt-BR" dirty="0"/>
              <a:t>, </a:t>
            </a:r>
            <a:r>
              <a:rPr lang="pt-BR" dirty="0" err="1">
                <a:hlinkClick r:id="rId6"/>
              </a:rPr>
              <a:t>Alphabet</a:t>
            </a:r>
            <a:r>
              <a:rPr lang="pt-BR" dirty="0">
                <a:hlinkClick r:id="rId6"/>
              </a:rPr>
              <a:t> (Google)</a:t>
            </a:r>
            <a:r>
              <a:rPr lang="pt-BR" dirty="0"/>
              <a:t> e </a:t>
            </a:r>
            <a:r>
              <a:rPr lang="pt-BR" dirty="0" err="1">
                <a:hlinkClick r:id="rId7"/>
              </a:rPr>
              <a:t>Amazon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Sede da Apple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10</a:t>
            </a:fld>
            <a:endParaRPr kumimoji="0" lang="en-US" dirty="0"/>
          </a:p>
        </p:txBody>
      </p:sp>
      <p:pic>
        <p:nvPicPr>
          <p:cNvPr id="4098" name="Picture 2" descr="http://t1.gstatic.com/images?q=tbn:ANd9GcTPAlRPfgxIh1IKp1dCIVDMipIO0w9QrVz9JaYuU6lJVWrvK5G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2596102"/>
            <a:ext cx="3347548" cy="192882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80728"/>
            <a:ext cx="4760987" cy="354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84C9DA4-42FF-2BAC-78FD-D0737DDB8289}"/>
              </a:ext>
            </a:extLst>
          </p:cNvPr>
          <p:cNvGraphicFramePr>
            <a:graphicFrameLocks noGrp="1"/>
          </p:cNvGraphicFramePr>
          <p:nvPr/>
        </p:nvGraphicFramePr>
        <p:xfrm>
          <a:off x="628650" y="3852704"/>
          <a:ext cx="7886700" cy="29718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409132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>
                          <a:hlinkClick r:id="rId5"/>
                        </a:rPr>
                        <a:t>Apple</a:t>
                      </a:r>
                      <a:endParaRPr lang="pt-B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894085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142D587-F145-6333-5B85-922D90ED61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5963"/>
              </p:ext>
            </p:extLst>
          </p:nvPr>
        </p:nvGraphicFramePr>
        <p:xfrm>
          <a:off x="683568" y="5878677"/>
          <a:ext cx="7886700" cy="29718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202844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dirty="0"/>
                        <a:t>Valor da Apple em 2026 US$ 4,5 trilhões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5476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Primeira Sede da </a:t>
            </a:r>
            <a:r>
              <a:rPr lang="pt-BR" dirty="0" err="1"/>
              <a:t>apple</a:t>
            </a:r>
            <a:r>
              <a:rPr lang="pt-BR" dirty="0"/>
              <a:t>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11</a:t>
            </a:fld>
            <a:endParaRPr kumimoji="0"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08920"/>
            <a:ext cx="52482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 – sede do </a:t>
            </a:r>
            <a:r>
              <a:rPr lang="pt-BR" dirty="0" err="1"/>
              <a:t>google</a:t>
            </a:r>
            <a:r>
              <a:rPr lang="pt-BR" dirty="0"/>
              <a:t>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12</a:t>
            </a:fld>
            <a:endParaRPr kumimoji="0" lang="en-US" dirty="0"/>
          </a:p>
        </p:txBody>
      </p:sp>
      <p:pic>
        <p:nvPicPr>
          <p:cNvPr id="4098" name="Picture 2" descr="http://info.abril.com.br/images/materias/2012/08/Google-sede-20120820140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7056784" cy="471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do Silício – sede da </a:t>
            </a:r>
            <a:r>
              <a:rPr lang="pt-BR" dirty="0" err="1"/>
              <a:t>amd</a:t>
            </a:r>
            <a:r>
              <a:rPr lang="pt-BR" dirty="0"/>
              <a:t>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13</a:t>
            </a:fld>
            <a:endParaRPr kumimoji="0" lang="en-US" dirty="0"/>
          </a:p>
        </p:txBody>
      </p:sp>
      <p:pic>
        <p:nvPicPr>
          <p:cNvPr id="2054" name="Picture 6" descr="http://www.notesbit.com/download/media/images/economy/amd_head_quart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6215106" cy="4267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OUTRAS EMPRESAS DA REGIÃO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14</a:t>
            </a:fld>
            <a:endParaRPr kumimoji="0" lang="en-US" dirty="0"/>
          </a:p>
        </p:txBody>
      </p:sp>
      <p:sp>
        <p:nvSpPr>
          <p:cNvPr id="5" name="CaixaDeTexto 4"/>
          <p:cNvSpPr txBox="1"/>
          <p:nvPr/>
        </p:nvSpPr>
        <p:spPr>
          <a:xfrm>
            <a:off x="3153582" y="278339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SEDE DA NVIDIA</a:t>
            </a:r>
          </a:p>
        </p:txBody>
      </p:sp>
      <p:pic>
        <p:nvPicPr>
          <p:cNvPr id="10244" name="Picture 4" descr="http://ts1.mm.bing.net/th?&amp;id=JN.iXvCXNyzUM0wp4FTtXlG5A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mobilfunk-talk.de/news/wp-content/uploads/2015/01/nvidia_Headquarter-1024x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16261"/>
            <a:ext cx="2759124" cy="184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f.i.uol.com.br/folha/tec/images/1428258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956574"/>
            <a:ext cx="2854385" cy="190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5724128" y="458724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SEDE DA SYMATEC</a:t>
            </a:r>
          </a:p>
        </p:txBody>
      </p:sp>
      <p:pic>
        <p:nvPicPr>
          <p:cNvPr id="10250" name="Picture 10" descr="http://ts1.mm.bing.net/th?&amp;id=JN.jI2A7Mdtcita8fQCkGPcGg&amp;w=300&amp;h=300&amp;c=0&amp;pid=1.9&amp;rs=0&amp;p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76933"/>
            <a:ext cx="2688233" cy="198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://4.bp.blogspot.com/_gQYYdCFENkk/TQwdRY48vnI/AAAAAAAAAOg/87vWET5eYo8/s400/size_380_Sede_da_Inte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48" y="1484784"/>
            <a:ext cx="2376264" cy="178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320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Microinformática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/>
              <a:t>   </a:t>
            </a:r>
            <a:r>
              <a:rPr lang="pt-BR" sz="3600" dirty="0"/>
              <a:t>Antes dos anos 70 já existiam computadores, porém, somente maquinas de grande por e em sua maioria de baixa eficiência,  em comparação com os dias atuais...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15</a:t>
            </a:fld>
            <a:endParaRPr kumimoji="0"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pt-PT" sz="3200" dirty="0"/>
              <a:t> COMPUTADORES DE 1ª Geração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16</a:t>
            </a:fld>
            <a:endParaRPr kumimoji="0" lang="en-US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2" name="Picture 2" descr="http://www.josevalter.com.br/eni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5381625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483768" y="530120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Foto do </a:t>
            </a:r>
            <a:r>
              <a:rPr lang="pt-BR" dirty="0" err="1"/>
              <a:t>Eniac</a:t>
            </a:r>
            <a:r>
              <a:rPr lang="pt-BR" dirty="0"/>
              <a:t> 360</a:t>
            </a:r>
          </a:p>
          <a:p>
            <a:endParaRPr lang="pt-BR" dirty="0"/>
          </a:p>
          <a:p>
            <a:r>
              <a:rPr lang="en-US" dirty="0"/>
              <a:t>Electronica Numeral Integrator and Computer</a:t>
            </a:r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 COMPUTADORES DE 1ª Geração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17</a:t>
            </a:fld>
            <a:endParaRPr kumimoji="0" lang="en-US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3560" name="Picture 8" descr="http://www.laifi.com/usuario/27446/laifi/84150705_27446_16941303_64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3786214" cy="2496535"/>
          </a:xfrm>
          <a:prstGeom prst="rect">
            <a:avLst/>
          </a:prstGeom>
          <a:noFill/>
        </p:spPr>
      </p:pic>
      <p:pic>
        <p:nvPicPr>
          <p:cNvPr id="23564" name="Picture 12" descr="https://encrypted-tbn0.gstatic.com/images?q=tbn:ANd9GcTQLJcwxo_beMDH7eLZUpnz_BBvZK7mqoRvK-ElkO9Ru00ZBva2R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071942"/>
            <a:ext cx="3793182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 COMPUTADORES DE 1ª Geração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18</a:t>
            </a:fld>
            <a:endParaRPr kumimoji="0" lang="en-US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071538" y="2500306"/>
            <a:ext cx="59293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4000" dirty="0"/>
              <a:t> CARACTERISTICAS 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/>
              <a:t>Padronização da informação.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/>
              <a:t> Alto Custo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/>
              <a:t> Baixa performance do hardware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 COMPUTADORES DE 2ª Geração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19</a:t>
            </a:fld>
            <a:endParaRPr kumimoji="0" lang="en-US" dirty="0"/>
          </a:p>
        </p:txBody>
      </p:sp>
      <p:pic>
        <p:nvPicPr>
          <p:cNvPr id="24578" name="Picture 2" descr="http://hestoriadopc.files.wordpress.com/2011/07/ibm7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1714488"/>
            <a:ext cx="3098905" cy="4000528"/>
          </a:xfrm>
          <a:prstGeom prst="rect">
            <a:avLst/>
          </a:prstGeom>
          <a:noFill/>
        </p:spPr>
      </p:pic>
      <p:pic>
        <p:nvPicPr>
          <p:cNvPr id="24580" name="Picture 4" descr="http://1.bp.blogspot.com/-Dm_VagLR8mU/UIE_qgULT0I/AAAAAAAAAAc/AIFfgfWaV10/s1600/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785926"/>
            <a:ext cx="377154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 COMPUTADORES DE 2ª Geração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20</a:t>
            </a:fld>
            <a:endParaRPr kumimoji="0" lang="en-US" dirty="0"/>
          </a:p>
        </p:txBody>
      </p:sp>
      <p:sp>
        <p:nvSpPr>
          <p:cNvPr id="7" name="Retângulo 6"/>
          <p:cNvSpPr/>
          <p:nvPr/>
        </p:nvSpPr>
        <p:spPr>
          <a:xfrm>
            <a:off x="428596" y="2071678"/>
            <a:ext cx="77153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4400" dirty="0"/>
              <a:t> Diminuição do  tamanho,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/>
              <a:t> Custo, 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/>
              <a:t> Consumo,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/>
              <a:t> Calor dissipado</a:t>
            </a:r>
          </a:p>
          <a:p>
            <a:endParaRPr lang="pt-BR" sz="4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 COMPUTADORES DE 3ª Geração</a:t>
            </a:r>
            <a:endParaRPr lang="pt-BR" dirty="0"/>
          </a:p>
        </p:txBody>
      </p:sp>
      <p:pic>
        <p:nvPicPr>
          <p:cNvPr id="10" name="Picture 4" descr="http://producao.virtual.ufpb.br/books/camyle/introducao-a-computacao-livro/livro/livro.chunked/images/historia-do-computador/computador-quarta-geraca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391957" y="692696"/>
            <a:ext cx="1752043" cy="1978275"/>
          </a:xfrm>
          <a:prstGeom prst="rect">
            <a:avLst/>
          </a:prstGeom>
          <a:noFill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21</a:t>
            </a:fld>
            <a:endParaRPr kumimoji="0"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77820"/>
            <a:ext cx="2232248" cy="228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827584" y="2642781"/>
            <a:ext cx="644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Utilização de circuitos integrados (chips e microchips.)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COMPUTAÇÃO DE 4ª GERAÇÃO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/>
          </a:bodyPr>
          <a:lstStyle/>
          <a:p>
            <a:r>
              <a:rPr lang="pt-BR" sz="3600" dirty="0"/>
              <a:t> COMPUTAÇÃO PARA USUARIOS COMUNS</a:t>
            </a:r>
          </a:p>
          <a:p>
            <a:r>
              <a:rPr lang="pt-BR" sz="3600" dirty="0"/>
              <a:t> BAIXA NO CUSTO</a:t>
            </a:r>
          </a:p>
          <a:p>
            <a:endParaRPr lang="pt-BR" sz="3600" dirty="0"/>
          </a:p>
          <a:p>
            <a:r>
              <a:rPr lang="pt-BR" sz="3600" dirty="0"/>
              <a:t> CRIAÇÃO DE GRANDES EMPRESA</a:t>
            </a:r>
          </a:p>
          <a:p>
            <a:endParaRPr lang="pt-BR" sz="3600" dirty="0"/>
          </a:p>
          <a:p>
            <a:r>
              <a:rPr lang="pt-BR" sz="3600" dirty="0"/>
              <a:t>Produção crescente de software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22</a:t>
            </a:fld>
            <a:endParaRPr kumimoji="0"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COMPUTAÇÃO DE 5ª GERAÇÃO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/>
          </a:bodyPr>
          <a:lstStyle/>
          <a:p>
            <a:r>
              <a:rPr lang="pt-BR" sz="3600" dirty="0"/>
              <a:t>Computação em outros dispositivos; </a:t>
            </a:r>
            <a:r>
              <a:rPr lang="pt-BR" dirty="0"/>
              <a:t> 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 </a:t>
            </a:r>
            <a:r>
              <a:rPr lang="pt-BR" sz="3600" dirty="0"/>
              <a:t>Alto poder de processamento;</a:t>
            </a:r>
          </a:p>
          <a:p>
            <a:endParaRPr lang="pt-BR" sz="3600" dirty="0"/>
          </a:p>
          <a:p>
            <a:r>
              <a:rPr lang="pt-BR" sz="3600" dirty="0"/>
              <a:t> Dispositivos baratos; </a:t>
            </a:r>
          </a:p>
          <a:p>
            <a:endParaRPr lang="pt-BR" sz="3600" dirty="0"/>
          </a:p>
          <a:p>
            <a:r>
              <a:rPr lang="pt-BR" sz="3600" dirty="0"/>
              <a:t> Grande produção de software;</a:t>
            </a:r>
          </a:p>
          <a:p>
            <a:endParaRPr lang="pt-BR" sz="36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23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38316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Bill gates (</a:t>
            </a:r>
            <a:r>
              <a:rPr lang="pt-BR" sz="3200" dirty="0"/>
              <a:t>28/10/1955</a:t>
            </a:r>
            <a:r>
              <a:rPr lang="pt-PT" sz="3200" dirty="0"/>
              <a:t>)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24</a:t>
            </a:fld>
            <a:endParaRPr kumimoji="0" lang="en-US" dirty="0"/>
          </a:p>
        </p:txBody>
      </p:sp>
      <p:sp>
        <p:nvSpPr>
          <p:cNvPr id="29698" name="AutoShape 2" descr="data:image/jpeg;base64,/9j/4AAQSkZJRgABAQAAAQABAAD/2wCEAAkGBxQQEBQUEBQPFBQUFBQUFBQUFBQUFBQUFBQWFhQVFBUYHCggGBolHBQUITEhJSkrLi4uFx8zODMsNygtLisBCgoKDg0OGhAQGiwkHx0sLCwsLCwsLCwsLCwsLCwsLCwsLCwsLCwsLCwsLCwsLCwsLCwsLCwsLCwsLC0sLCwsLP/AABEIALgBEgMBIgACEQEDEQH/xAAcAAABBQEBAQAAAAAAAAAAAAADAAECBAUGBwj/xAA8EAACAQIEAwYDBgUDBQEAAAABAgADEQQSITEFQVEGImFxgZETobEUMkLB0fAjUmJyglOi4RUzY7LxB//EABkBAAIDAQAAAAAAAAAAAAAAAAABAgMEBf/EACIRAQEAAgIDAAIDAQAAAAAAAAABAhEDIRIxQQQiEzJxUf/aAAwDAQACEQMRAD8A4MCEVYgJNROgwEBJgRASYECMFhFWOBCKsYMqwqpHVYZFiCKpCKkmqwqrAg1SECQgWTVYAMJCKkIFkwsAGEkgklUYKLnQTLx3HqdKwbNmOyC4f1FtPIyGWcx9rMOPLL01AkJ8IAXbQHY8j6nT5zI4fxtql8oyjwQHTqWCtb/iVeIcTtfLY8szEFrDlpYLM+XNlfUacfxp9rWxOJWmLsUC73LqNOtjMVu11EMQQ1uun0NpgYjB1qpJC21vuXb31sfW8WC4b8NS1cVhc8qRzm3/AJXFlHkLxfy5JXgwdtg+JUqoBR112l4JPNqlVla9Jay+bZtv8Zs8I7T1EIWsjW22sfE+MsnLL7U58Fnp2OSLJJYastRQyG4P7sYXLLFCvkiySxliywCvkiyQ+WNliMDJFkh8sWWGzV8kWSWMsbLFsAZIskPliyw2avkjSzljRbDhQIRRIgSaiXoJASaiJRJqIyOohVWMohVEAkiw6LIKIdREDqsKqxlEmogRwIQCMBJgQM4EltqYlEBxGplpnx0/X5SOV1Nnjju6UsSGe7EgKPuD6N7azNxGCohs77m1r8+nyH1PhMvF8Ve/3mUDTfvHqdOszKmPqO1ySbdST8jMV3buulJJNR11KojL94nXkBbwIW5Nh1h0w1Lc1lzG+h+8R5WGk5TA16nLY7i3zI/SXAzE/itfUZRbx8fnInNtbG48IO4ALfiNj6Ahrzl+JY/Pv6C7H/iamIV3W65ul+XkToJQ/wCkVG2ENn42smlSub2ufKa2Gwp0Fwo/mBy68wflLeG4OQbty5bzUXCgDyh5H/HQOEcUbCNkrC6ncjXTqPedrSrKygqQQdQZwuMW/de1vwt0Pj4S92axxp1fgObBtad+R5p+Yl3Hn8rJzcf2OvtFaOskRLWYO0VpO0VoGhaK0naK0Rh2itJ2itAIWiyydorRGhaKTigHn4EIokBCLNCoRRCqINYZRGElEKokFEMgiCaCGUSCCGUQCQEmoiAk1EAcCTAjASYEQPOW43xhahCIWuty1gQL7WBvrOmxJsjf2n6TkuD4MO/V76H+ttF05gC7eko5stTTRwYy3YHBuzNTFtZdr6nWw8L9Z3/DuwFBFAa5bmw09PKbvZ3BLRpBV2Gl+Z6k+vObVMTDnla6OHUc0nYyjzufP9BDJ2VpjkB5Dl7zpkElUEjtPycq/ZqiACFF/H9+MrvwQAbDnynSul9P3pA1ad7ev5RJTJxmMwaryA9LTCxqZR6/v6zt+JUR/T7dZyHFcORe4NvKKe0+rFCthg9LxGx/fKc9xAEAGxDJzH9J0IPhp8uk6ChXC90n1gsbhMyOQNU7wG9wAbj2uPUdJoxrHyTt0fZ3iP2igjn71rOOjjQ+h39ZqWnB9j8atGv8JiMlUZkN9L8vI8vOd/aasctxgzx8ahaNaTtFaNFC0VpO0VoghaK0naNaI0bRrSdorQNG0aTtHiN53CLICEWalAqwqiDUQyiAEUQyiDQQyCAEQQyiDQQyiASAkwIwEmIgcCTEYCTAiBqlPMpHUEe85/s0vwcWRWBXIGYb2KgkAgnf/mdIBK+PwNSopajTFRwCoF7Hvb638JTyyeO1/Bb5an11PCcUKtPONASbDwEfE8cSnsKjakAhdCQbEAmwOsxOB4KrTQFgKdwAU72YBe6L2bLy5DaVaFSvVCUcN3QqgPVKmyEaWU8203mC+3Uk6bmI7RugutCuf7gtv/aQwPag1GCuuRmNgpDAnra419Jz+O7L4kPpVDLcm7hmZgQLAggrpryub7yOO4fWo0nKG5Dp8Jb5u8ai5SA/3bX1FyNNpLxglegMTofWcxxXtGVqmlTQu/QdB16S1QOMFEEVKR0/HSJbbnldR7CebGo9THMK7A3uCB3FuGAy371hIybOzTsTxZ2P8RsFTJ5NXXN7C9pm8SxBIuGo1Bz+E6tzG4Gs1anAKpw+WhVSixBuKQIFiLAl/vsw6k28JynF+F16NL+LV+MRrqLlbdHbUjwMl4wt3bPxDa3Gxv5iXaGNApVVY27gsdzqeXrMWliHYkqoIKgm5P3tRcaHpf1l3iVF0o06jIoL92wYn7pF76aEXEnIqzu4zKVNTiUzbBlJI2Ot9Ok9atPKuHYbPUBXMNQSQpYLrpe09UpaqOeg1l+DHy/CtHtJWitJqkLRWk7RrRGjaK0laK0QQtFaTtGtA0bRSVoog86EKsEIZJrUCIIdBBJDoIAVBDIINBDoIBNRCqJBRCqIjSAkxGEkIgcSYjCSEQSWaXCKQLXJtaZ4mnwZhdgf5SR+f5Snm/pWj8bX8s2tk5m6iWaWEO6HKfK9/eBpABk8Vt7/ALM2sPac/wCun6jLqYOod2FvC/0jVcEAtiFN9zbX06aH5y5jMaqXLEAdSbQfxhUXMDodozgbm1NrbgEzyWqQa7FluWa29iNRsfQe09gal/DJ01E8m4pTX7U1ja2tjsTeSxTmq7fBU2CgXa1t5Q47hyRfNYf23/OanZ7iSVaQCnYAEHcGNxxRkN+mkhdiTt5vWooHGS9iRcHQjQdNOXTc+MtcVx2SjTB17+YXABsN7e8r1W/iEedj5GxH0PoIDtBcsEW3dCWHmpJ+Zl0UZTvTquyOC+HTLaWZmsBvocve9p0Fpm9n6n8BFysCFAJykBiBYkHY6zTmqenOz/tTWijxQRNaNaSitEEbRWko1oGjaK0lGiM0Ue0UA84EMkEIZBNSgVBLCCBQSwggQqCHQQSCHQQMRRCKJFRCKIgcCSEQkhEDiSEiJIQNNZYwNQrVpkfzWPkQR9bSuJNDY6cpDKbmksL45S/8bmPOVxbkL2lLjPaH4CWUFnY2VRuzHYCQ+1l3Gby8/wB6SzQwCtVDOBcXy+Bta/tf3nNsuOWq7OGWOU3FPg3DHqMK2MYM260hqiHx/mM3sdw5awF8wI1GVmXXlfKdZl4zC16TFqHw2WxOVyV1vyYA+O4g6XFMSN8OSfCohHztA/2vpQ7SY3FUVK01ZhbdRc+082fD1mqZnzg7z1vFcVqhSWw9W9thlPzvOI4vxSqGJbD1F/xv9JZjaLhfqXAqDU7FDZvr4GbXE+K56JJ0ZbgjxtOQ4TxWo9dVCVLk2+6R9Zv9oMOKSOWsC1Kx/vuLa+p95HKd9pTJyK1CWDHbMbfnL1VS2LFgDrTsvUgDSUcQuVaI8C3oSbfKdR2MwLGpVr1VsCctLNuQN3HQbAeRluM2y55+M22ez2AqYej8Oq4chmIIFhlJuBNS0e0U0OfezWijxRA0UeKBmjR4ogaNJRoGaKPHiDzdYdIJRDJNagZJYQQKCWEEAKkOogkhlgBFhFkFhRImcRxFHgDiSEjJCIHEmJASYiNPymxQr3W/Ma+0xxHWsaeo25j85m5+Pf7Rr/G5dfrXUYetcdbiIpbaZ2AxIJBFtZqBha8yNu1LEOfGcpxymxGmk7HEVBblOT4xihqPDa2se1mNYWBK0CW3br9ZmdoeItiHAvYDeLiuKsTymQ1bN59ZZjj9V55fE8diAWZ7d1BYA/yqPCd52R479toZ8gRlOVgDddtCvh4eE844hcUWA3ayjzJE7LsXR+zU0Dfj0PnyPv8AWaeLHcumH8jL07KNHijUlFFFEDRR4oGaNHiiBoo8UDNFHjQDzpRDpArDpNTONTEsoIBJYSBjJCrBrCrACLCiDWEEQSEcRhHiM4kpGSEQOJISMkIGmISkmY28D6AC8EJYxSmlhqrsCCVyrfTQ7mK99HFekChzL7TR/wCtoB3mCnoTb97znezWN+LRAO63U+am1/XT3lziPDhUGsw2Teq6kQ4t2mQd1WUk8xOdxfFUI1fMRv5wGN4WqHaZOKpgdJZMMRcsoDi8R8RvORUAC0E9UCE4Zg3xT2UEKPvN+XnJzHd1FOWUxnlku8Kwf2iqL/cQ+7c/badDxmpkUZeVrSxQophkCra9raTFx9Y1Ht01M38XHrqOdnyed3XdcPxHxaSP/MoJ8+fzvLMwezWLUUghOoY29f2ZuiZuTHxysWY3cSiiilZlGjxoGUUUUQNFHjQMooo0RvPFhkgVh0mtnWEh0ldIdDEY6QywCGGUwAywggVMKpiCYkhIiSEAeOJOhQZzZAWPQfn0m5guz9tax/xX82/T3kblIlJti0KLObKCT4fn0mtheDf6jW8F/Mn9JtUqYUWUBR0FgI1RbyHltLxV6dKnS/7aLfrufO52mH23Zmwjdbm/sZ0IWwnA9vO21LDVBhvhmoe6apDW+GDyUfia2ttOUeE72bn+y+KyYipTP4wtRfO2Vh/tE7eliARacCeGuK6YmgVemEzFdVfIdbhTo1hyBJ8J2dGzqHU3uLzPz4+Of+t/DlMsOvjN4+QBtfwnDY2qWJ5Ts+OU3a9luB6AeZOwmJwDB4apiFp4ioGZrlUS5RiNcrVNjfot9t+Ulx4XKdFy5zH2pcB7NVMYQxulEbvzfwT9Z2OIWnhUFOkAoA5TaxmLSmndsABYAaADkB0nC8UxxdjbnOh+PxOXz8typsTjdesbh1EtdjzlehQvvN/C4a4A5Wu3lyHr9B4zVlrGKYnwTCd8sdjqPTY29/lOnouNi3uL/OUsJg7C53OvlL9PDk6TJyWZVdhuCjKdmHziZSN5Olh5bamLW5TNljPi2VQihqlDp7QJEgkaKPGiBRo8UDNFHjRB54IZIEQqzUoHSGUwCmFUwCwphVMrqYVTEawphVMrqYVTADAzY4fwcuA1Q5E/3EflG4RhQoFRxcnVQeQ5HzmwlQnUyFtORawyogyoLD6+JO5hC0qrCKZHxT2MFk7QQeS+LDQ2E2lxPnvt5h2GNxGe9zVY+h1X5ET6Era7TzD/APWOEfcxCje1N/MaqfqPaX8Ml3L9Rt1ZWZw7tnVxaUqVdUvT0NXXvWUgd0DTXKb+Gwlv7Y9CqtMWK1LGn07xtYeRmf2LwINUgjQgj13H1M7GtwZGYBhkI0QoxBOb7xH8vp4yfLw43GYX4jxc9xzuc+uG7R456rlXayqe6nIdLjmbc/GYGYqwKE5lIII5FdQR5T0TE9l8PSuWJPgTv+sz6vDQ4AVbZ2ygWtZOZ9gxmrG4a1PTPvLe77Qx3Ey46ZgrW6Z1D29M0o4Jbtcx+J/96pbYEKP8VC/lNDheD0uZOSY4oW7qVGhc3toNfXkJ0/DcDZQz+dup6/p5QPC8Dne5+4h1/qfp5D9Zu5MxtymXl5N9L+PD7UMPSLa8pfWlbaJLCEVpmtXSIBdY7j984iYzvIpA1G6QLt1EIxles9v3rFoGJilGpiQdo2Fxneytz+7+kjcae1+NFFIpFFHjQJ54IRYMQizQpFWFUwIMmDADqYVTAKYRTAx1Ms4VM7qvU/Ln8rympm9wKhZGqHc91fL8R/L0MA0mbWXsONBMwvNGi0LBFhOkmkGm8PaRSStGKxrRBoAN9Jj9qMD9owdddNKZI/uGq/O022N5m8ZOWhUI3yNYdTY5R72ksfcRriOyWCKCnVYWWoo16HkfIzrHpak3INt+nlGp0MtJUIByKqj/ABAAt7SGIBClRuwP/wBPhL8svK7VTHU0y3wS1HJsSF5k3zGNjMOSwo0rByoLH+VWJF/PukDzm1hqKqAB0lXhoualTnUbTwpp3UA87Fv8zF5CYOLo8PLVnuCT8R9AL2sdSfedJh8GRYLudB4dW9P0l/h9ZsPXqsoUhwMzHQLbx6c/aWsAnM72HhZeWnK+/wAuUnny2jHjglKgKahRsB7+J8YemLQNV9ZJTM64e8YvaDDwL1L+UiYwqX15Qb1bwFStyEG9XKIaA1WryEoNicxIGw3PWVOKY74a2/E0jhe6njuY/HrZb70jW7reB1t4+HymLjuJd5supp2LWO1+V+toftHxP4FFn/F91PMzF4Ph7Yds2rVQS3XWTk6J2/AeKfaEN7Z0IDAeIureo+YM05512Rxhp41FO1VDTb+5RmU/7WHrPRpnzmqtxu4UaPFIG88khFFL1CYkwY8UDTUwimKKAFoqWYAbk2E60AJSUDr9BFFHCqstS5HnNSg8UUnkWK7Thrx4pWmV4jFFAwmtA1nAEUUlEWbicT8z7y1wbFWNTu6NlsRvZbi3lreKKSyxlxRl/ZOsg1OnPTlc7AeEznOUBKegAAv0A008Y8UUSBqYYZTvqRf+rwPhDhso8TvFFH7CKmTzRRRU4hUqXld6seKIIhoB6tySdhFFAOap1/j4ondaf1mtUqbWiilmc70hh624ntbivi4inSGy6nzm5w5LqegFhFFD4f1ztav8LFU3/wBOrTY+QbX5Ez1+0aKZ+VZgUUUUqT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29700" name="AutoShape 4" descr="data:image/jpeg;base64,/9j/4AAQSkZJRgABAQAAAQABAAD/2wCEAAkGBxQQEBQUEBQPFBQUFBQUFBQUFBQUFBQUFBQWFhQVFBUYHCggGBolHBQUITEhJSkrLi4uFx8zODMsNygtLisBCgoKDg0OGhAQGiwkHx0sLCwsLCwsLCwsLCwsLCwsLCwsLCwsLCwsLCwsLCwsLCwsLCwsLCwsLCwsLC0sLCwsLP/AABEIALgBEgMBIgACEQEDEQH/xAAcAAABBQEBAQAAAAAAAAAAAAADAAECBAUGBwj/xAA8EAACAQIEAwYDBgUDBQEAAAABAgADEQQSITEFQVEGImFxgZETobEUMkLB0fAjUmJyglOi4RUzY7LxB//EABkBAAIDAQAAAAAAAAAAAAAAAAABAgMEBf/EACIRAQEAAgIDAAIDAQAAAAAAAAABAhEDIRIxQQQiEzJxUf/aAAwDAQACEQMRAD8A4MCEVYgJNROgwEBJgRASYECMFhFWOBCKsYMqwqpHVYZFiCKpCKkmqwqrAg1SECQgWTVYAMJCKkIFkwsAGEkgklUYKLnQTLx3HqdKwbNmOyC4f1FtPIyGWcx9rMOPLL01AkJ8IAXbQHY8j6nT5zI4fxtql8oyjwQHTqWCtb/iVeIcTtfLY8szEFrDlpYLM+XNlfUacfxp9rWxOJWmLsUC73LqNOtjMVu11EMQQ1uun0NpgYjB1qpJC21vuXb31sfW8WC4b8NS1cVhc8qRzm3/AJXFlHkLxfy5JXgwdtg+JUqoBR112l4JPNqlVla9Jay+bZtv8Zs8I7T1EIWsjW22sfE+MsnLL7U58Fnp2OSLJJYastRQyG4P7sYXLLFCvkiySxliywCvkiyQ+WNliMDJFkh8sWWGzV8kWSWMsbLFsAZIskPliyw2avkjSzljRbDhQIRRIgSaiXoJASaiJRJqIyOohVWMohVEAkiw6LIKIdREDqsKqxlEmogRwIQCMBJgQM4EltqYlEBxGplpnx0/X5SOV1Nnjju6UsSGe7EgKPuD6N7azNxGCohs77m1r8+nyH1PhMvF8Ve/3mUDTfvHqdOszKmPqO1ySbdST8jMV3buulJJNR11KojL94nXkBbwIW5Nh1h0w1Lc1lzG+h+8R5WGk5TA16nLY7i3zI/SXAzE/itfUZRbx8fnInNtbG48IO4ALfiNj6Ahrzl+JY/Pv6C7H/iamIV3W65ul+XkToJQ/wCkVG2ENn42smlSub2ufKa2Gwp0Fwo/mBy68wflLeG4OQbty5bzUXCgDyh5H/HQOEcUbCNkrC6ncjXTqPedrSrKygqQQdQZwuMW/de1vwt0Pj4S92axxp1fgObBtad+R5p+Yl3Hn8rJzcf2OvtFaOskRLWYO0VpO0VoGhaK0naK0Rh2itJ2itAIWiyydorRGhaKTigHn4EIokBCLNCoRRCqINYZRGElEKokFEMgiCaCGUSCCGUQCQEmoiAk1EAcCTAjASYEQPOW43xhahCIWuty1gQL7WBvrOmxJsjf2n6TkuD4MO/V76H+ttF05gC7eko5stTTRwYy3YHBuzNTFtZdr6nWw8L9Z3/DuwFBFAa5bmw09PKbvZ3BLRpBV2Gl+Z6k+vObVMTDnla6OHUc0nYyjzufP9BDJ2VpjkB5Dl7zpkElUEjtPycq/ZqiACFF/H9+MrvwQAbDnynSul9P3pA1ad7ev5RJTJxmMwaryA9LTCxqZR6/v6zt+JUR/T7dZyHFcORe4NvKKe0+rFCthg9LxGx/fKc9xAEAGxDJzH9J0IPhp8uk6ChXC90n1gsbhMyOQNU7wG9wAbj2uPUdJoxrHyTt0fZ3iP2igjn71rOOjjQ+h39ZqWnB9j8atGv8JiMlUZkN9L8vI8vOd/aasctxgzx8ahaNaTtFaNFC0VpO0VoghaK0naNaI0bRrSdorQNG0aTtHiN53CLICEWalAqwqiDUQyiAEUQyiDQQyCAEQQyiDQQyiASAkwIwEmIgcCTEYCTAiBqlPMpHUEe85/s0vwcWRWBXIGYb2KgkAgnf/mdIBK+PwNSopajTFRwCoF7Hvb638JTyyeO1/Bb5an11PCcUKtPONASbDwEfE8cSnsKjakAhdCQbEAmwOsxOB4KrTQFgKdwAU72YBe6L2bLy5DaVaFSvVCUcN3QqgPVKmyEaWU8203mC+3Uk6bmI7RugutCuf7gtv/aQwPag1GCuuRmNgpDAnra419Jz+O7L4kPpVDLcm7hmZgQLAggrpryub7yOO4fWo0nKG5Dp8Jb5u8ai5SA/3bX1FyNNpLxglegMTofWcxxXtGVqmlTQu/QdB16S1QOMFEEVKR0/HSJbbnldR7CebGo9THMK7A3uCB3FuGAy371hIybOzTsTxZ2P8RsFTJ5NXXN7C9pm8SxBIuGo1Bz+E6tzG4Gs1anAKpw+WhVSixBuKQIFiLAl/vsw6k28JynF+F16NL+LV+MRrqLlbdHbUjwMl4wt3bPxDa3Gxv5iXaGNApVVY27gsdzqeXrMWliHYkqoIKgm5P3tRcaHpf1l3iVF0o06jIoL92wYn7pF76aEXEnIqzu4zKVNTiUzbBlJI2Ot9Ok9atPKuHYbPUBXMNQSQpYLrpe09UpaqOeg1l+DHy/CtHtJWitJqkLRWk7RrRGjaK0laK0QQtFaTtGtA0bRSVoog86EKsEIZJrUCIIdBBJDoIAVBDIINBDoIBNRCqJBRCqIjSAkxGEkIgcSYjCSEQSWaXCKQLXJtaZ4mnwZhdgf5SR+f5Snm/pWj8bX8s2tk5m6iWaWEO6HKfK9/eBpABk8Vt7/ALM2sPac/wCun6jLqYOod2FvC/0jVcEAtiFN9zbX06aH5y5jMaqXLEAdSbQfxhUXMDodozgbm1NrbgEzyWqQa7FluWa29iNRsfQe09gal/DJ01E8m4pTX7U1ja2tjsTeSxTmq7fBU2CgXa1t5Q47hyRfNYf23/OanZ7iSVaQCnYAEHcGNxxRkN+mkhdiTt5vWooHGS9iRcHQjQdNOXTc+MtcVx2SjTB17+YXABsN7e8r1W/iEedj5GxH0PoIDtBcsEW3dCWHmpJ+Zl0UZTvTquyOC+HTLaWZmsBvocve9p0Fpm9n6n8BFysCFAJykBiBYkHY6zTmqenOz/tTWijxQRNaNaSitEEbRWko1oGjaK0lGiM0Ue0UA84EMkEIZBNSgVBLCCBQSwggQqCHQQSCHQQMRRCKJFRCKIgcCSEQkhEDiSEiJIQNNZYwNQrVpkfzWPkQR9bSuJNDY6cpDKbmksL45S/8bmPOVxbkL2lLjPaH4CWUFnY2VRuzHYCQ+1l3Gby8/wB6SzQwCtVDOBcXy+Bta/tf3nNsuOWq7OGWOU3FPg3DHqMK2MYM260hqiHx/mM3sdw5awF8wI1GVmXXlfKdZl4zC16TFqHw2WxOVyV1vyYA+O4g6XFMSN8OSfCohHztA/2vpQ7SY3FUVK01ZhbdRc+082fD1mqZnzg7z1vFcVqhSWw9W9thlPzvOI4vxSqGJbD1F/xv9JZjaLhfqXAqDU7FDZvr4GbXE+K56JJ0ZbgjxtOQ4TxWo9dVCVLk2+6R9Zv9oMOKSOWsC1Kx/vuLa+p95HKd9pTJyK1CWDHbMbfnL1VS2LFgDrTsvUgDSUcQuVaI8C3oSbfKdR2MwLGpVr1VsCctLNuQN3HQbAeRluM2y55+M22ez2AqYej8Oq4chmIIFhlJuBNS0e0U0OfezWijxRA0UeKBmjR4ogaNJRoGaKPHiDzdYdIJRDJNagZJYQQKCWEEAKkOogkhlgBFhFkFhRImcRxFHgDiSEjJCIHEmJASYiNPymxQr3W/Ma+0xxHWsaeo25j85m5+Pf7Rr/G5dfrXUYetcdbiIpbaZ2AxIJBFtZqBha8yNu1LEOfGcpxymxGmk7HEVBblOT4xihqPDa2se1mNYWBK0CW3br9ZmdoeItiHAvYDeLiuKsTymQ1bN59ZZjj9V55fE8diAWZ7d1BYA/yqPCd52R479toZ8gRlOVgDddtCvh4eE844hcUWA3ayjzJE7LsXR+zU0Dfj0PnyPv8AWaeLHcumH8jL07KNHijUlFFFEDRR4oGaNHiiBoo8UDNFHjQDzpRDpArDpNTONTEsoIBJYSBjJCrBrCrACLCiDWEEQSEcRhHiM4kpGSEQOJISMkIGmISkmY28D6AC8EJYxSmlhqrsCCVyrfTQ7mK99HFekChzL7TR/wCtoB3mCnoTb97znezWN+LRAO63U+am1/XT3lziPDhUGsw2Teq6kQ4t2mQd1WUk8xOdxfFUI1fMRv5wGN4WqHaZOKpgdJZMMRcsoDi8R8RvORUAC0E9UCE4Zg3xT2UEKPvN+XnJzHd1FOWUxnlku8Kwf2iqL/cQ+7c/badDxmpkUZeVrSxQophkCra9raTFx9Y1Ht01M38XHrqOdnyed3XdcPxHxaSP/MoJ8+fzvLMwezWLUUghOoY29f2ZuiZuTHxysWY3cSiiilZlGjxoGUUUUQNFHjQMooo0RvPFhkgVh0mtnWEh0ldIdDEY6QywCGGUwAywggVMKpiCYkhIiSEAeOJOhQZzZAWPQfn0m5guz9tax/xX82/T3kblIlJti0KLObKCT4fn0mtheDf6jW8F/Mn9JtUqYUWUBR0FgI1RbyHltLxV6dKnS/7aLfrufO52mH23Zmwjdbm/sZ0IWwnA9vO21LDVBhvhmoe6apDW+GDyUfia2ttOUeE72bn+y+KyYipTP4wtRfO2Vh/tE7eliARacCeGuK6YmgVemEzFdVfIdbhTo1hyBJ8J2dGzqHU3uLzPz4+Of+t/DlMsOvjN4+QBtfwnDY2qWJ5Ts+OU3a9luB6AeZOwmJwDB4apiFp4ioGZrlUS5RiNcrVNjfot9t+Ulx4XKdFy5zH2pcB7NVMYQxulEbvzfwT9Z2OIWnhUFOkAoA5TaxmLSmndsABYAaADkB0nC8UxxdjbnOh+PxOXz8typsTjdesbh1EtdjzlehQvvN/C4a4A5Wu3lyHr9B4zVlrGKYnwTCd8sdjqPTY29/lOnouNi3uL/OUsJg7C53OvlL9PDk6TJyWZVdhuCjKdmHziZSN5Olh5bamLW5TNljPi2VQihqlDp7QJEgkaKPGiBRo8UDNFHjRB54IZIEQqzUoHSGUwCmFUwCwphVMrqYVTEawphVMrqYVTADAzY4fwcuA1Q5E/3EflG4RhQoFRxcnVQeQ5HzmwlQnUyFtORawyogyoLD6+JO5hC0qrCKZHxT2MFk7QQeS+LDQ2E2lxPnvt5h2GNxGe9zVY+h1X5ET6Era7TzD/APWOEfcxCje1N/MaqfqPaX8Ml3L9Rt1ZWZw7tnVxaUqVdUvT0NXXvWUgd0DTXKb+Gwlv7Y9CqtMWK1LGn07xtYeRmf2LwINUgjQgj13H1M7GtwZGYBhkI0QoxBOb7xH8vp4yfLw43GYX4jxc9xzuc+uG7R456rlXayqe6nIdLjmbc/GYGYqwKE5lIII5FdQR5T0TE9l8PSuWJPgTv+sz6vDQ4AVbZ2ygWtZOZ9gxmrG4a1PTPvLe77Qx3Ey46ZgrW6Z1D29M0o4Jbtcx+J/96pbYEKP8VC/lNDheD0uZOSY4oW7qVGhc3toNfXkJ0/DcDZQz+dup6/p5QPC8Dne5+4h1/qfp5D9Zu5MxtymXl5N9L+PD7UMPSLa8pfWlbaJLCEVpmtXSIBdY7j984iYzvIpA1G6QLt1EIxles9v3rFoGJilGpiQdo2Fxneytz+7+kjcae1+NFFIpFFHjQJ54IRYMQizQpFWFUwIMmDADqYVTAKYRTAx1Ms4VM7qvU/Ln8rympm9wKhZGqHc91fL8R/L0MA0mbWXsONBMwvNGi0LBFhOkmkGm8PaRSStGKxrRBoAN9Jj9qMD9owdddNKZI/uGq/O022N5m8ZOWhUI3yNYdTY5R72ksfcRriOyWCKCnVYWWoo16HkfIzrHpak3INt+nlGp0MtJUIByKqj/ABAAt7SGIBClRuwP/wBPhL8svK7VTHU0y3wS1HJsSF5k3zGNjMOSwo0rByoLH+VWJF/PukDzm1hqKqAB0lXhoualTnUbTwpp3UA87Fv8zF5CYOLo8PLVnuCT8R9AL2sdSfedJh8GRYLudB4dW9P0l/h9ZsPXqsoUhwMzHQLbx6c/aWsAnM72HhZeWnK+/wAuUnny2jHjglKgKahRsB7+J8YemLQNV9ZJTM64e8YvaDDwL1L+UiYwqX15Qb1bwFStyEG9XKIaA1WryEoNicxIGw3PWVOKY74a2/E0jhe6njuY/HrZb70jW7reB1t4+HymLjuJd5supp2LWO1+V+toftHxP4FFn/F91PMzF4Ph7Yds2rVQS3XWTk6J2/AeKfaEN7Z0IDAeIureo+YM05512Rxhp41FO1VDTb+5RmU/7WHrPRpnzmqtxu4UaPFIG88khFFL1CYkwY8UDTUwimKKAFoqWYAbk2E60AJSUDr9BFFHCqstS5HnNSg8UUnkWK7Thrx4pWmV4jFFAwmtA1nAEUUlEWbicT8z7y1wbFWNTu6NlsRvZbi3lreKKSyxlxRl/ZOsg1OnPTlc7AeEznOUBKegAAv0A008Y8UUSBqYYZTvqRf+rwPhDhso8TvFFH7CKmTzRRRU4hUqXld6seKIIhoB6tySdhFFAOap1/j4ondaf1mtUqbWiilmc70hh624ntbivi4inSGy6nzm5w5LqegFhFFD4f1ztav8LFU3/wBOrTY+QbX5Ez1+0aKZ+VZgUUUUqT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29702" name="Picture 6" descr="http://images.boomsbeat.com/data/images/full/595/bill-gates-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391414"/>
            <a:ext cx="3480321" cy="2338613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4355976" y="1914389"/>
            <a:ext cx="356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3696782"/>
            <a:ext cx="3888432" cy="2536711"/>
          </a:xfrm>
          <a:prstGeom prst="rect">
            <a:avLst/>
          </a:prstGeom>
        </p:spPr>
      </p:pic>
      <p:pic>
        <p:nvPicPr>
          <p:cNvPr id="3074" name="Picture 2" descr="http://www.administradores.com.br/_assets/modules/noticias/noticia_931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15" y="3939784"/>
            <a:ext cx="2896732" cy="205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.timeinc.net/time/daily/2008/0806/360_billgates_06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91414"/>
            <a:ext cx="3429000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MICROSOFT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25</a:t>
            </a:fld>
            <a:endParaRPr kumimoji="0" lang="en-US" dirty="0"/>
          </a:p>
        </p:txBody>
      </p:sp>
      <p:pic>
        <p:nvPicPr>
          <p:cNvPr id="5122" name="Picture 2" descr="Microsoft building 17 front do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49" y="1361512"/>
            <a:ext cx="7328651" cy="549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867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Criada em 1974; </a:t>
            </a:r>
          </a:p>
          <a:p>
            <a:endParaRPr lang="pt-BR" dirty="0"/>
          </a:p>
          <a:p>
            <a:r>
              <a:rPr lang="pt-BR" dirty="0"/>
              <a:t>Criou o interpretador de comando BASIC;</a:t>
            </a:r>
          </a:p>
          <a:p>
            <a:endParaRPr lang="pt-BR" dirty="0"/>
          </a:p>
          <a:p>
            <a:r>
              <a:rPr lang="pt-BR" dirty="0"/>
              <a:t>Vendeu bilhões de cópias do Sistema MS-DOS</a:t>
            </a:r>
          </a:p>
          <a:p>
            <a:endParaRPr lang="pt-BR" dirty="0"/>
          </a:p>
          <a:p>
            <a:r>
              <a:rPr lang="pt-BR" dirty="0"/>
              <a:t>“CRIOU” o sistema operacional Windows</a:t>
            </a:r>
          </a:p>
          <a:p>
            <a:endParaRPr lang="pt-BR" dirty="0"/>
          </a:p>
          <a:p>
            <a:r>
              <a:rPr lang="pt-BR" dirty="0"/>
              <a:t>“CRIOU” o pacote Office (</a:t>
            </a:r>
            <a:r>
              <a:rPr lang="pt-BR" dirty="0" err="1"/>
              <a:t>word</a:t>
            </a:r>
            <a:r>
              <a:rPr lang="pt-BR" dirty="0"/>
              <a:t>, </a:t>
            </a:r>
            <a:r>
              <a:rPr lang="pt-BR" dirty="0" err="1"/>
              <a:t>excel</a:t>
            </a:r>
            <a:r>
              <a:rPr lang="pt-BR" dirty="0"/>
              <a:t>, </a:t>
            </a:r>
            <a:r>
              <a:rPr lang="pt-BR" dirty="0" err="1"/>
              <a:t>powerpoint</a:t>
            </a:r>
            <a:r>
              <a:rPr lang="pt-BR" dirty="0"/>
              <a:t>, </a:t>
            </a:r>
            <a:r>
              <a:rPr lang="pt-BR" dirty="0" err="1"/>
              <a:t>acess</a:t>
            </a:r>
            <a:r>
              <a:rPr lang="pt-BR" dirty="0"/>
              <a:t>, entre outros).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26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75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27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6146" name="Picture 2" descr="Microsoft é a segunda empresa mais valiosa do mundo, segundo Forbes Microsoft é a segunda empresa mais valiosa do mundo - {focus keyword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08" y="3204613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995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É considerada a 3ª maior STARTUP de todos os tempos;  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28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12290" name="Picture 2" descr="http://budapest01feb2014.startuppirates.org/images/original/startup-pirates-119-876fb79e0905b58bf21f.?14325762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76157"/>
            <a:ext cx="5355183" cy="216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encrypted-tbn1.gstatic.com/images?q=tbn:ANd9GcQoXY8ZhE97J3vW2B2FoH01nGQvoZJCYLhcnVjG_1lHQKrpu7U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76" y="4609604"/>
            <a:ext cx="4014993" cy="224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358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  Comprou a divisão de telefones da NOKIA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29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11266" name="Picture 2" descr="http://www.baboo.com.br/wp-content/uploads/2014/04/Microsoft-Mobi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5940"/>
            <a:ext cx="8738616" cy="438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595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/>
              <a:t>Criou o navegador Internet Explorer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30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10242" name="Picture 2" descr="http://www.ziggi.com.br/imagens_programas/screenshots/big_1254572263_157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73858"/>
            <a:ext cx="4772025" cy="392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baboo.com.br/wp-content/uploads/2015/04/microsoft-edge-browser-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804" y="2673858"/>
            <a:ext cx="3931196" cy="209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showmetech.com.br/wp-content/uploads/2015/03/microsoft-spart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640" y="4890929"/>
            <a:ext cx="3949360" cy="196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881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Produz o vídeo game XBOX; 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31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9218" name="Picture 2" descr="http://compass.xboxlive.com/assets/ec/ac/ecacfc7c-6f50-4040-bc7e-92bf7c5e0deb.png?n=Rainbow-Six_Bundle_O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912" y="2017714"/>
            <a:ext cx="7592605" cy="48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819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8548"/>
            <a:ext cx="7467600" cy="4873752"/>
          </a:xfrm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Comprou o Skype em 2011 por US$ 8,5 bilhões 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32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8194" name="Picture 2" descr="https://encrypted-tbn3.gstatic.com/images?q=tbn:ANd9GcStPpKN1N1jMO1O1b8iLRfG9H0PWxgXgMcToTwqaHgdc2PdH7J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08" y="2552820"/>
            <a:ext cx="7200800" cy="426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726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Produz o tablete SURFACE;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33</a:t>
            </a:fld>
            <a:endParaRPr kumimoji="0"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7219417" cy="1601126"/>
          </a:xfrm>
          <a:prstGeom prst="rect">
            <a:avLst/>
          </a:prstGeom>
        </p:spPr>
      </p:pic>
      <p:pic>
        <p:nvPicPr>
          <p:cNvPr id="7170" name="Picture 2" descr="http://imagens.canaltech.com.br/30583.46015-Surface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803891" cy="45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337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Steve </a:t>
            </a:r>
            <a:r>
              <a:rPr lang="pt-BR" dirty="0" err="1"/>
              <a:t>jobs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34</a:t>
            </a:fld>
            <a:endParaRPr kumimoji="0" lang="en-US" dirty="0"/>
          </a:p>
        </p:txBody>
      </p:sp>
      <p:pic>
        <p:nvPicPr>
          <p:cNvPr id="32770" name="Picture 2" descr="http://t0.gstatic.com/images?q=tbn:ANd9GcR32PF0gHAfIQdjupbWgY7yNTmvwVtGCwsb-sjJGVeea_E-kW8g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214067" cy="3143272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714348" y="5286388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1955 -2011</a:t>
            </a:r>
          </a:p>
        </p:txBody>
      </p:sp>
      <p:pic>
        <p:nvPicPr>
          <p:cNvPr id="32776" name="Picture 8" descr="http://kdimagens.com/melhores-imagens/cada-sonho-que-voce-deixa-para-tras-e-um-pedaco-do-seu-futuro-que-deixa-de-existir-796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071810"/>
            <a:ext cx="4312363" cy="3429024"/>
          </a:xfrm>
          <a:prstGeom prst="rect">
            <a:avLst/>
          </a:prstGeom>
          <a:noFill/>
        </p:spPr>
      </p:pic>
      <p:pic>
        <p:nvPicPr>
          <p:cNvPr id="4098" name="Picture 2" descr="http://www.multihop.tv/wp-content/uploads/2015/07/Apple-Steve-Jobs-Memorial-Decal-Sticker-Self-Adhesiv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771" y="10017"/>
            <a:ext cx="3643229" cy="28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rketingdirecto.com/wp-content/uploads/2012/08/appl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11112"/>
            <a:ext cx="6869112" cy="686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IMPÉRIO DA APPLE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35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401816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Apple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/>
              <a:t>Valor de mercado US$ 4,5 Trilhões.</a:t>
            </a:r>
          </a:p>
          <a:p>
            <a:endParaRPr lang="pt-BR" sz="3200" dirty="0"/>
          </a:p>
          <a:p>
            <a:r>
              <a:rPr lang="pt-BR" sz="3200" dirty="0"/>
              <a:t>Primeiro lançamento em 1976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36</a:t>
            </a:fld>
            <a:endParaRPr kumimoji="0" lang="en-US" dirty="0"/>
          </a:p>
        </p:txBody>
      </p:sp>
      <p:pic>
        <p:nvPicPr>
          <p:cNvPr id="16386" name="Picture 2" descr="O rústico Apple I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31669"/>
            <a:ext cx="4392488" cy="316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6AACEC2-9A34-CED9-527B-AFCD564BE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154346"/>
              </p:ext>
            </p:extLst>
          </p:nvPr>
        </p:nvGraphicFramePr>
        <p:xfrm>
          <a:off x="2051720" y="3376437"/>
          <a:ext cx="7886700" cy="29718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36497220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t-B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443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775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Apple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200" dirty="0"/>
              <a:t> Apple II lançado em1976.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37</a:t>
            </a:fld>
            <a:endParaRPr kumimoji="0" lang="en-US" dirty="0"/>
          </a:p>
        </p:txBody>
      </p:sp>
      <p:pic>
        <p:nvPicPr>
          <p:cNvPr id="17410" name="Picture 2" descr="http://img.whenintime.com/tli/PACO/HISTORIA_DE_LA_INFORM_ef_bf_bdTICA/5d5d6d60-b54c-4537-9b81-9fe72214cf64/appleiip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38" y="2305049"/>
            <a:ext cx="4626148" cy="364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thecanadiantechie.files.wordpress.com/2016/04/1977-apple-ii-monit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286" y="4005064"/>
            <a:ext cx="4266970" cy="284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www.retroland.com/wp-content/uploads/2014/05/apple-ii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348" y="2305049"/>
            <a:ext cx="3521100" cy="16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305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Apple III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38</a:t>
            </a:fld>
            <a:endParaRPr kumimoji="0" lang="en-US" dirty="0"/>
          </a:p>
        </p:txBody>
      </p:sp>
      <p:pic>
        <p:nvPicPr>
          <p:cNvPr id="18434" name="Picture 2" descr="http://s.glbimg.com/po/tt2/f/original/2015/05/06/apple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0809"/>
            <a:ext cx="4661663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geekscorner.info/wp-content/uploads/2016/04/Apple_III_Running_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863" y="2850809"/>
            <a:ext cx="3999395" cy="40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www.old-computers.com/museum/photos/Apple_III_System_s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73" y="0"/>
            <a:ext cx="2814714" cy="296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5184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LISA COMPUTERS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39</a:t>
            </a:fld>
            <a:endParaRPr kumimoji="0" lang="en-US" dirty="0"/>
          </a:p>
        </p:txBody>
      </p:sp>
      <p:pic>
        <p:nvPicPr>
          <p:cNvPr id="19458" name="Picture 2" descr="http://www.digibarn.com/collections/systems/apple-lisa2xl/guidebook-lisa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2376264" cy="23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filfre.net/wp-content/uploads/2013/01/lisa2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078" y="4024266"/>
            <a:ext cx="3611213" cy="287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www.macobserver.com/imgs/tmo_articles/20130429lisa1auc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318" y="4042856"/>
            <a:ext cx="2888617" cy="283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://www.duxburysystems.org/downloads/library/texas/apple/history/museum/images/lis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35" y="1451963"/>
            <a:ext cx="3806576" cy="250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543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linha de computadores </a:t>
            </a:r>
            <a:r>
              <a:rPr lang="pt-BR" dirty="0" err="1"/>
              <a:t>macintosh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40</a:t>
            </a:fld>
            <a:endParaRPr kumimoji="0" lang="en-US" dirty="0"/>
          </a:p>
        </p:txBody>
      </p:sp>
      <p:pic>
        <p:nvPicPr>
          <p:cNvPr id="20482" name="Picture 2" descr="https://upload.wikimedia.org/wikipedia/commons/d/d3/Apple_macintosh_l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8" y="1556792"/>
            <a:ext cx="307234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iPhone 1984 Macinto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25" y="1678496"/>
            <a:ext cx="2967811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Resultado de imagem para macbook p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8" descr="Resultado de imagem para macbook pr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10" descr="Resultado de imagem para macbook pr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492" name="Picture 12" descr="http://images.apple.com/br/macbook-pro/images/overview_osx_her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429" y="4293096"/>
            <a:ext cx="3819950" cy="223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2096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41</a:t>
            </a:fld>
            <a:endParaRPr kumimoji="0" lang="en-US" dirty="0"/>
          </a:p>
        </p:txBody>
      </p:sp>
      <p:sp>
        <p:nvSpPr>
          <p:cNvPr id="5" name="Elipse 4"/>
          <p:cNvSpPr/>
          <p:nvPr/>
        </p:nvSpPr>
        <p:spPr>
          <a:xfrm>
            <a:off x="2627784" y="3501008"/>
            <a:ext cx="3456384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PRODUTOS </a:t>
            </a:r>
          </a:p>
          <a:p>
            <a:pPr algn="ctr"/>
            <a:r>
              <a:rPr lang="pt-BR" sz="2800" dirty="0"/>
              <a:t>APPLE</a:t>
            </a:r>
          </a:p>
        </p:txBody>
      </p:sp>
      <p:pic>
        <p:nvPicPr>
          <p:cNvPr id="13314" name="Picture 2" descr="http://www.portobello.com.br/blog/wp-content/uploads/2011/10/blogportobello-ipod-touch-steve-jobs-criacao-ap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68" y="332656"/>
            <a:ext cx="57150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img1.olhardigital.uol.com.br/uploads/acervo_imagens/2014/09/20140909161301_660_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142" y="5373216"/>
            <a:ext cx="2898761" cy="184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4.bp.blogspot.com/-2rbMF0_MgoI/U7Cz8JS5BXI/AAAAAAABSZ4/O3_xh2dbo6g/s1600/apple+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4" y="5396510"/>
            <a:ext cx="2697093" cy="155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4.bp.blogspot.com/-S1zh-4bDRWk/U7Cz5xtXEJI/AAAAAAABSZw/UdaHnk92U9I/s1600/apple+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597" y="2132856"/>
            <a:ext cx="2659013" cy="151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ep00.epimg.net/verne/imagenes/2016/02/20/articulo/1456004722_567391_1456005910_noticia_norm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4" y="2852780"/>
            <a:ext cx="1885829" cy="122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://mlb-s2-p.mlstatic.com/14489-MLB4545883313_062013-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766" y="4994528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de seta reta 7"/>
          <p:cNvCxnSpPr>
            <a:stCxn id="5" idx="0"/>
          </p:cNvCxnSpPr>
          <p:nvPr/>
        </p:nvCxnSpPr>
        <p:spPr>
          <a:xfrm flipH="1" flipV="1">
            <a:off x="3131840" y="2132856"/>
            <a:ext cx="1224136" cy="1368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do 9"/>
          <p:cNvCxnSpPr>
            <a:stCxn id="5" idx="2"/>
            <a:endCxn id="13322" idx="3"/>
          </p:cNvCxnSpPr>
          <p:nvPr/>
        </p:nvCxnSpPr>
        <p:spPr>
          <a:xfrm rot="10800000">
            <a:off x="2003994" y="3464926"/>
            <a:ext cx="623791" cy="68415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>
            <a:stCxn id="5" idx="7"/>
          </p:cNvCxnSpPr>
          <p:nvPr/>
        </p:nvCxnSpPr>
        <p:spPr>
          <a:xfrm flipV="1">
            <a:off x="5577992" y="2816932"/>
            <a:ext cx="1370272" cy="873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stCxn id="5" idx="5"/>
          </p:cNvCxnSpPr>
          <p:nvPr/>
        </p:nvCxnSpPr>
        <p:spPr>
          <a:xfrm>
            <a:off x="5577992" y="4607336"/>
            <a:ext cx="1802320" cy="981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>
            <a:stCxn id="5" idx="3"/>
          </p:cNvCxnSpPr>
          <p:nvPr/>
        </p:nvCxnSpPr>
        <p:spPr>
          <a:xfrm flipH="1">
            <a:off x="1361457" y="4607336"/>
            <a:ext cx="1772503" cy="1126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>
            <a:stCxn id="5" idx="4"/>
          </p:cNvCxnSpPr>
          <p:nvPr/>
        </p:nvCxnSpPr>
        <p:spPr>
          <a:xfrm flipH="1">
            <a:off x="4255292" y="4797152"/>
            <a:ext cx="100684" cy="373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433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306896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pt-BR" sz="4000" dirty="0"/>
              <a:t>FOCO NA PRODUÇÃO DE INOVAÇÕES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42</a:t>
            </a:fld>
            <a:endParaRPr kumimoji="0" lang="en-US" dirty="0"/>
          </a:p>
        </p:txBody>
      </p:sp>
      <p:pic>
        <p:nvPicPr>
          <p:cNvPr id="14338" name="Picture 2" descr="https://encrypted-tbn3.gstatic.com/images?q=tbn:ANd9GcQEv3yrQSGk9xj34YmXxYfjQDbI_v9wRaGyZokasg5Uu09MVzHJUrnEva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apple logotipo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342" name="Picture 6" descr="http://i2.tudocdn.net/img/type28/width646/height284/id50170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023" y="1042577"/>
            <a:ext cx="4377977" cy="192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814" y="1052736"/>
            <a:ext cx="1658241" cy="1921272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0" y="296726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0" y="10369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267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encrypted-tbn2.gstatic.com/images?q=tbn:ANd9GcQY5WsEJkTg_SAv08pbiOjtbFsQ1Go6lV9X-M1ZaYbs145h_YO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6" y="27724"/>
            <a:ext cx="9123974" cy="68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925" y="1484784"/>
            <a:ext cx="7467600" cy="1143000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rgbClr val="FF0000"/>
                </a:solidFill>
              </a:rPr>
              <a:t>Por que da maça mordida???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43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25774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722" y="2297380"/>
            <a:ext cx="18105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Alan 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Turing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44</a:t>
            </a:fld>
            <a:endParaRPr kumimoji="0" lang="en-US" dirty="0"/>
          </a:p>
        </p:txBody>
      </p:sp>
      <p:pic>
        <p:nvPicPr>
          <p:cNvPr id="21506" name="Picture 2" descr="http://futurism.com/wp-content/uploads/2014/01/Alan-Tur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24" y="-5680"/>
            <a:ext cx="6661476" cy="68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7372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Apple 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/>
              <a:t>gravadora dos </a:t>
            </a:r>
            <a:r>
              <a:rPr lang="pt-BR" dirty="0" err="1"/>
              <a:t>beatle</a:t>
            </a:r>
            <a:r>
              <a:rPr lang="pt-BR" dirty="0"/>
              <a:t> e a </a:t>
            </a:r>
            <a:r>
              <a:rPr lang="pt-BR" dirty="0" err="1"/>
              <a:t>bigapple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45</a:t>
            </a:fld>
            <a:endParaRPr kumimoji="0" lang="en-US" dirty="0"/>
          </a:p>
        </p:txBody>
      </p:sp>
      <p:pic>
        <p:nvPicPr>
          <p:cNvPr id="1026" name="Picture 2" descr="http://mlb-s1-p.mlstatic.com/the-beatles-beatles-for-sale-vinil-zerado-import-japo-apple-14410-MLB20086929722_042014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4824"/>
            <a:ext cx="4084067" cy="306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yaivoueu.files.wordpress.com/2011/04/big-apple.jpg?w=150&amp;h=1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09" y="4199990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humbs.dreamstime.com/z/new-york-big-apple-city-high-rise-buildings-skyline-310123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18" y="1844824"/>
            <a:ext cx="3557685" cy="238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onciergeblog.com.br/wp-content/uploads/2015/03/big_apple_N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194" y="4914433"/>
            <a:ext cx="2637742" cy="19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014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/>
              <a:t>Lisa Nicole Brennan-Jobs</a:t>
            </a:r>
            <a:r>
              <a:rPr lang="pt-PT" dirty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46</a:t>
            </a:fld>
            <a:endParaRPr kumimoji="0" lang="en-US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1472" y="6143644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17 /03/1978</a:t>
            </a:r>
          </a:p>
        </p:txBody>
      </p:sp>
      <p:pic>
        <p:nvPicPr>
          <p:cNvPr id="34818" name="Picture 2" descr="http://i.dailymail.co.uk/i/pix/2013/10/23/article-2473284-18C27CB200000578-140_634x42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71612"/>
            <a:ext cx="6429420" cy="4299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Xerox e a informática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47</a:t>
            </a:fld>
            <a:endParaRPr kumimoji="0" lang="en-US" dirty="0"/>
          </a:p>
        </p:txBody>
      </p:sp>
      <p:pic>
        <p:nvPicPr>
          <p:cNvPr id="2050" name="Picture 2" descr="http://www.samuraize.site90.com/imagens2/image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90725"/>
            <a:ext cx="30194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igibarn.com/collections/systems/xerox-8010/xerox-star-8010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77581"/>
            <a:ext cx="3828587" cy="370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716016" y="573405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Xerox 8010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83568" y="573405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Xerox </a:t>
            </a:r>
            <a:r>
              <a:rPr lang="pt-BR" dirty="0" err="1"/>
              <a:t>Go!Bolt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71658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Xerox e a Criação da interface gráfica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48</a:t>
            </a:fld>
            <a:endParaRPr kumimoji="0" lang="en-US" dirty="0"/>
          </a:p>
        </p:txBody>
      </p:sp>
      <p:sp>
        <p:nvSpPr>
          <p:cNvPr id="5" name="AutoShape 2" descr="data:image/jpeg;base64,/9j/4AAQSkZJRgABAQAAAQABAAD/2wCEAAkGBxISEhUSEhIVFRUXFRUXFhYXGRUXFRgYFhgXFxcYFxUYHiggGB0mHRcXITEhJykrLi4uFx8zODMtNygtLisBCgoKBQUFDgUFDisZExkrKysrKysrKysrKysrKysrKysrKysrKysrKysrKysrKysrKysrKysrKysrKysrKysrK//AABEIAOIA3wMBIgACEQEDEQH/xAAcAAABBAMBAAAAAAAAAAAAAAAGAAQFBwECAwj/xABNEAACAAQCAwkMBwYEBgMAAAABAgADBBESIQUxQQYTIjJRYXGRsQcII1JTVHKBkpPR0hQVFjOhwdMXQmKisvAkc4LhNEOUo8LxRGOk/8QAFAEBAAAAAAAAAAAAAAAAAAAAAP/EABQRAQAAAAAAAAAAAAAAAAAAAAD/2gAMAwEAAhEDEQA/ACTuy7sKvRxpforqu+iox4kV773vOG19XHaK1Pde0t5aX7qX8IKu+P10HRV9tPFLkwB5+13S3l091L+EYPdb0t5wvupXywBqCSAASSQABrJOoAQZ6M3Gy8INTMbEc8EvCAvMzkG56BYcpgO/7V9Lecj3Un5Y2PdT0t53/wBuR8kOvs3o1eMXv/FOt2ARt9T6KHJ79/yMAy/ajpbzs+7kfJC/afpbzw+7kfpw9+q9Fci+/m/PG40doofuy/XPm/PAR47p+lvPD7uR8kZ/ahpbzw+7kfJEh9C0V4sn3sz542FFovxZHvZnzwEX+0/S/nje7p/04z+03S3nre7p/wBOJtdCUBFxTyyDmCHmkHo4cYOg6LzdPam/PAQy903S3nre7p/042/abpbzw+7kfpxKjQtH5untTfnhDQlF5untTvngIg90vS3nre7p/wBONW7pOlvPn9iR+nE19SUXm6+1O+eF9RUfm6+3O+eAH27o+lvPpnsyfkjX9oulvPpvVK+SCA7n6LzdfbnfPCG56i83HvJ3zwA+O6FpXz6b1S/kjB7oOlPPp38nywQ/Z+i83HvJ3zwvs/Rebj3k754Ae+3+lPPp3WvwjH2+0p59O61+EEX2dovNx7yf88b/AGaofN/+5O+eAGju90p59O6x8I5tu+0p59P9ofCCoblKE/8AIb3s35o1bchQ+Sf1TX/OAFvt/pTz6f7Q+EZ+3+lPPp/tD4RP1G4mjYcFp0s7DiV19YKgnrEBWntETKV8D2IIujjisB06iNo2X25EhMru+0n59P8AaHwi2O4ppypqlqjUTnm4DJw4ze2ITL26bDqjz+jxd/e9ng1nTI7JsAy75DXQdFV208UteLp75DXQdFV208UqYCT3Mrepl82I+sKbQfs0AW5f/iB6LflBoz5E80BE6e0ZMnshQrkCDiJG2/IYYpoKaNZle0fljSZpqcTkVXPUFHac42XSc0/v/wAq/CA3bQ0zlle03XxP7tHD6im+NK9pvljv9Pm+P/KnwhHSE7x/5U+EBw+opvjS+t/lhfUM3xpXW/yR1OkJvj/gnwjU6Qm+P+C/CAJKGdgRUJF1VRlqyFodCo54D/rCb4/4L8I2Gkpvj/gvwgDAT4zv8CA0lO8f8F+EbfWM7yh6l+EAXifGd/gSGkJ3lD1L8I2+sZ3j/gvwgC0ToyZkB7aSneP+C/CNPrad5T8F+EAZ77G4mwE/W87yn4L8I2GlZ3lD1L8IA1EyOizIBxpWd5U9S/CNvrWd5U9S/CAOROjcTYAvref5Q9S/CNW3QVC6pn8q/CAPyYG93y3pg3izFI9YIP5dUO9AaUafLxMACCRlqNtvNDTdsb0relL/AKhAV8sXj3u/ErPSkdk2KNEXl3ux4FZ6UjsmwDTvkNdB0VXbTxSpi6u+Q10HRVdtPFKmAldzP33+hu1YMZRuYDtzP3p9A9qwX0pzEALaQkYXPTBXuZ3DzJ8sTprmWrcUZBiOW7ZD8YjdKUmKYo8ZlHWQItSnlNOJUs+FGICpLlEADVmyGx1wA9L7n8gZF2Ntd5iDnzsBaO/2GpcWAhcWrCZzYr2B1X5x1xPTNG08oWZZgA2YaYcUcgA1COsyVIHhmWdmA2MslyBaxuGvll+EAODcTSXItKuL3G/PcYeNfhZWsb9EYXcbR2Y+Bsq4mO/OQFGtjwshzwRyKKnms7LKms3FcmZY53FiS4uCL9cC26TQekZbvMpmMuRawXfVD8I55kN+8b5m0B3TchREXH0cjK531iBfVnijrL3H0ZBYCnKi123wkC+q5vleBWo0ZWov/EAAnEys4ztfEcIkjOyv0YW5DD2XoXSb3lyqm+J8NjMBQ4QWYMRJAJFoCeTcpQ8tL73/AHhy+46jUlWFMrAAkGZYgHMEgmOmhVpxLWXUq2/Cyv4RgGN7AgBuLmLZDUcsomqcUs11UJNMxlBAM6ZisVO0vyXGvYRywEaO57J8hK62jJ7n0nyErraCgaOHiVH/AFMz9WEdGjxJ/wD1M39SAF/2fSfIyutohp+5yjVmRqZQymxGeuwOsNyEH1wT6emb0AE35HLgZz5rXBBJ4Jc32ZxAS2LM5YknHrJJPETbAMToCh82HW3zRq25+h82/mcf+USYWHlBombO4i5bWOS9e31QA39n6DzY+8mfPGG3MUB1SZi9Exv/ACJgtqNzM9RewbmUknXbUQIi3ppiypk7enwynZZilSHATjMq/vgDPK9xmL5XAcq9xVMyne3nI1ssRR1vzgAG3rgA0tQzJE1pM1bOhseQ7QQdoIII6YuKnmK6hkYMrAEEG4IO0GBDur0w+lSWAzaVY/6XNv6oDnucTDTpzlj+MN915vSv0p/WsSFIMMpBzRGbrG/wz9Kf1rAAYi8u914lZ6UjsmxRoi8e904lZ6UjsmwDXvkONQdFV208UqYurvkONQ+jVdtPFKwErub+8b0fzEFlK3CHTAluf47eiO2CeibhDpgH0yVebL/zJf8AUIsrRpG9zSdW/LfOwtjW9+a14r2Qt5sv/MT+oRZGgwuCdiF13wk7dVrH1HOAUykR8TS3lBeMbS0eygANZipvqJ9ZjeTRy3DOjrhC5gS5eVhYkXlXOom2eZjtRVVNPJSWqta1yAjAZ5i4JsbX6od6Q0fKKWEtAS8oXCJcYpqA2uDsJgOD6PCSmJVWNi2IhAw2i2FABb8uWJcyr6xAl9Uy5M0uqscBOBjvdixFyCBJNsy1jqyEPJFEZwZZjzVOC4s5IIBuCSZKjYOfK0A8r5U0McFJKmrYWYuqtcm5uGQ2AOevl2695MmarraklBLAlkdcSthP7pQAgHggg/varRL0gui+iOwR3wwEZ9HtNt9HlGWcy91DYjmeBhz1A3vD6noZSMXWWgY2uQBfgiwHNYH8YFWo2YEb1juqtcggE4VNr70QciBkTt5DDmYjMbsjEs4Fyr5tkpuN5yFhrtYgQBWIREMKNkkSM+CqF1Fh/wDYyqAo1kmwsNZMMAa7jtxOAbKJZm2A4XAthN9eTm1sr7Qid1+HfAODffE9PiE9XwiI0dRPMd1RSxx7NnBTWdkTu6aoLhSr3lmZLdQLWN0yN7X2xIblJoElwASd8N7bbhNXKRl1iAxozcwq8KccR8UcUdPL2RNyXQoGQqUtkQRhtygjK0YeQXxK9ihyw8q2IbFy3ucuS228R2nNI2UogBF8Lk8UXF8PTYeqAjpWk5m/43NpYYowGpb3w358tfMYnalQVsdTC2zO42cuVzA1JH+GNzZTNALZALwbgsTrubKByuIn9EtilKCM1umzPCLXHq/OAoTSCVWhJ5R1xUzszIAboVv+4TxXFxcHX67xJ90w4p1IRtlufxQ/nFj7t9zJqZO+I6ifLuyFgTKKnJ5Tpezoy3Gd7XMBe7+mvNpdWUt9WrWmrmgIcmyr0REbpWvTv/p/qWJWqNrdEQu6Fv8ADv8A6f6hABoi8u9z4lb6UjsmRRqmLz73PiVnpSOyZAMu+R41D6NV2yIpWLq75HjUPo1XbIilYCT0Dxm6B2mCShPDXpga0Hxm6B+cEdAeGvTAT1GPDS/8xO0QbaNmridZmHArYrOcKMzGwJuDfCFJA5WB1gEB2j18NL9Ne2LA0JSYw5BKssxrMLXAIFwQciDYXHMDkQDAda2uV0ZsKK8tHeW4cM6lVxbBxTkCL2Ibniaq5TPLsLA3Qi+rgsrWOR5OSOH0JmtvszEoIOBVwKSDcYsyWsc7XA5QY6TtIJLsC1721WNrkDPmzgOK0U6wBKXvckFcxY5fdas/wjstNMsAVlngkHPWTaxNpYzFjq5YxL0xKK47kZkYTbFkCdV9WUYlaclM2HMG17sUC9BbFr22gGrqJ3BZ0RU4F2sWcyyVZgGOFVDBlzBJsdQ1udFlZLb2MDiYzMry9rgXZXGIgNbhAggEA5CwuzFIELiYZrS3Z3RpY3xLTCXwkKhYEMxIPFIw53uBwpKiQkxWEyYJUq54a4QXZSowoqAgWdsyNZFtsA6l6OfCRgcXllczezFbXADgAX9fPDlaWZvZUymDFw1w1+CLZYma+zVqPNeJB9IylJUuLgi4sTsvs5jCXSsoor4uC18Js2eG98rXGqAY6Ro23gFQUKzd8IADHDvjE8DMNYNitmeDlnaI1KfDhqGCCWGWxG8FSLgcBlOYyFrWY5ZXid+uJVmsxuuG91Ycbi6xn6oaUtVR76CqIJrFhvm9AMSo4V5mH884CB0jJZJSh74jNxEGwIxlnAIGQIDAWGWUP9ys08O8zAEcbAcQwBmBJ1DVnzDmjXdY2f8Arl9ghnoh2wTBLBBL8NgdYCrYcwGfXAFVbphJd1FywytsHSYhKSlYtlMuouzG4sMWRuDlc5f2IbrJPZb1fjz+qOgkEZQGanSlLIWXTTDiM6aUAVS5ZjkrKozIFhnawuDcWiX0hSKpE6+EqAFVTkWy1315CwsAbE68rRO9WZCFXEgbC1gXUvbFZyLi4AGRjeqd3zY37BzckA6l6Tws1lujG4GognM52zzJ64Bu6A3hJGVuDMyyyzXLKCgIR08vZaBfuhDhyPRmdqQArXNq6IhdPnwD/wCn+oRK1rauiIbTjeAf1f1CAExF597l93WelI7JkUWIvTvc/u6z0pHZMgGffI8ah9Gp7ZEUrF1d8jxqH0antkRS0BIaF1t0D84IdHtw16YHNEHNugfnE9o88NemALNGnwsv01iyNzeqb/mHsisdGP4aX6YgylaRaUWCjW5J4RGQ2QBxeA+i0aElKn0ebcSlBzZRjC3NsIyuxIuDs1HbzfT0ywAQ3xk3357kHFZbBdlx1RifpWoXJpcxb6sU2aO1YCTkUqlTipZwsGULcNiBBHCJ25+qOsiiQpwqecrEZ2wki+xXLXsIhU01OJACkkkADf3zJyGtYeyDXOLiQ1ueosdh5OeAJdByTLp5KMCCsqWpBtcFVAINsoG00c5RpcyhF+HaYok4iwY4CWxBs73JjpvFf5D/APR/tDOsq6qUbTEw5A3M+ZbMkDhBLXuNV76uUQDyloHQMRRXYgYQwkutxYXuWFgcycr3MM62UZW8fSFQlZGFRYqUAtiBKswZslGQ7Y5NpSeAWKiwIVjvs42JxWv4LIcE5/GHtHMrJlyktDq1zpq676sUsX1GA0H0YTLWRlFhkwKnEvD41g1ibC9tXKIfSKeiu15ijC4wnFfEoVTtvcXJBGo4RGPo9f5OV/1D/JCFPX+Tk6vOH/TgGOk8pEgHEDgphbK1xLW4ItcH4GO+hOK/+Z6uKkMNKrUBgk5ZIJIe6OzZAjIXUW1Dbn6gIf6CU2cjI49f+lLwEqZgJvYDmzt/eUbIwtz/AIeu+3VHJQNuXLbVHeWo27en+9UBlFAINukauqMEAi4H/rkjrbZeMYT/AOoDkZQztll088BXdAHDkei/asHqi9zzHktAJu+HCk+i/asAEaQ1joiF023gX9X9QiY0lrHREJpj7l/V/UIAZEXp3uX3dZ6UjsmRRYi9O9y4lZ6UjsmwDLvkeNQ+jU9siKWi6e+R41D6NT2yIpaAfaKOber84nKA8NemILRZzboH5xN0HHXpgCXRZ8NL9MQVzeM3pHtMCmjF8NL9Ne2CmYwLNbxmHUSDAZB1ar3FubZs6YU4WNstQ1Xt+O3LXzxq+oW13/vljSobapJyHGsM7m/FGq1vXfXAdKfjLlfhLlsOYygw0fTS0l8KTjswXiIzngKbkLl0227M4DpEwBlOoBgTzAEXgjm6Vo2UoZl1uGsZU+4ItaxQC2qAm6SVJmLiEjDrFnlYGy/hYXjC7za4pm1gW3nPM21EbIgqXSFDLN0ex/y6o9t47ztM0THE0w3uDcSqgXsABewzFgBYwBBJppbC+9KNeRQA8mq0aV2iw62llZTXBxiVKfLaMLi2fLEBJ0zQrYBzkbjwVQcyLXzB2CN5el6AG4exFrWlTgBbVlhtlAPvs/OI/wCM5c/o1LfkvxbZRMpQywBdEJyucK58+qBtdL6PBxBzfFivvU3Xnnxefs5BDs7q6Xyze7f5YCK3SylV5WFQLydgAvmOSIih0yVmNTSZJnTM5j2IRUXCgTEzbWN8s9XU+07XpOZXk43SXKYMcDi2YtszORiutH7sDTpUeBY1E5ycTZBAFCouWfBzPrgDCn3UVk2W8+XTSRLR2lktN1srYDhsuYvtjhoTdvVVMozZNNLmAEBlWaqOvJiEwAZjVYnKKvbStQKdKVTgloxfglgzMdeJr5i5JAtEequFspNieKCTmNpAy22gLyl7tZim02iqF9ES5o60YxKUW6mXN3oyw1p0x5Sllw2dEZ2DXzGSkc5jz3JlzBmEW+rhS5ba+XGpHrgr0Ws1GopktDMZGnFpcvhMSDawRL68TZ6stcBeWiqsTUYkBWVmR1uDZl+IIYczCArd4eFJ9F+1YJtCSGlhmmFcc0hn1WuAbeu39PNAt3QG4croftWAB9JtmOiITS58E3q7REtpE5joiG0qfBN6u0QA8IvTvcfu630pHZMiixF6d7hxK30pHZNgGffI8ah9Gp7ZEUtF098jxqH0antkRS8A80Yc26B+cTWjvvF6Yg9Haz0CJvRv3idMAX6LHhU9Je2LQWlRlBMtGbCOMq3OWVyRFYaNPhE9Je2LUkNZASbAKLk7BbbACtNumpGkznemWXNkzN6enKo0wzCbS1TIYsZ1Hp5I6jSqGqFGKKVvv0cT2JKBACwUpcSzcg7bQL6a3zfxpyXJBky2C4MPhJkgBkNTzHhcHLigEm0PpExZ+mMcuawRtHoyuhAJBmi2sHLOAntN6TWklrMmUcg45suUoUqc5l8yTKFgLDl1wtJaVSmaSJ9HJCTpokh5ZVyrtfDiUy1yy1g5REd0GRgkSPCO962m45U2zbVYCOWkkKaQly652myHffKNmwqkueP+W4UDEc+CTza84Ah0bpaXUmYaajlvLluZe+Nglq7LxsAwkkA5XyhrV7qpaSZ7pRK02lcCokEorKhF98VgpDrh4WzIHVaG/cymBKRpLkLMlT5yzENgwJcsLg7CGFjEfQ6SEuq0nVIu+q8ynkSFBFp89ZZUy1O3Mi52C5gC2h05InzJKU0pJomS99d+CBKlm4UsLG7swIC5cVjszJpUlPEX2RFXbj5T6JqhRz8G91dpkqYowqJ4ADyejUFvzbWME+7rdWaCUmBMUyaWVCeKuEXLNy6xlAFVVOkyxd8I5Mhc9EM5M4zjwUCLy2GK35RXGgt2EtmY1ZJmD90AkWtfETsGvLmMFh3WSFS8t1cnxc/WbbIAimS5arYAcp1ZmBzSmhaRmeY6AM4CsdeK2rLly2Z5Q0l6ZeZxbE326h0/38Q4pnUG1zMmH1tzhVGpf7PLAQE3cFTuSwacmuwLKQelbXHQD1RFze5wq/8AyL31De7k8tlDXOXJFgrSueOd7B1KtmmHm8Vf5vVGKmbLlghRmcjmSzD+JzmRzQFbUfc9SZjJuqjis8sKWO3CoYtbqglP0bRssZMzgeDl3AY5ZkkCyjXmdWoDZGunt1cill4nm8NsSoFXHYjK+G4FlOs35szATWO8x7cKbOmGw2sxyHV2QD2k0rWVdWmBlU4gqjMypKnWCozOIAAm9zqyGUTW79MLSFBJwowuTdjYqLk7TEZuB0FUppFzOkzESVfhlWEprYlAVjk9ywYWvYLEz3QlvMl9D/1CABK9sx0REaVPgm9XaIltIixHREPpX7tvV2iAgRF6d7hxK30pHZMijBF597hxK30pHZNgGffI8eh9Gp7ZMUvF098hx6H0antkxS5gHOj9Z6Im9Gfep0xCaP4x6InNFDwqelAGFCLTE9Ne0RashAUAIBBUAg5g5Z3EVbTDhKf4l7YtSjPBXoHZAdGkAjDYYbWtYWtqtbktshm+hKYixp5JtqvLl5azlllmT1mJIRmAgdJU1NTSnm/RpWFSpKrLli5xBVOrWMRz6bRE6O3Tya1Ww0pmYWXgOoviKl1IV1txRe5trHLE9pmkM8iQWARkZnFr4sLJhF7iwzvz5QLrQJQvvdOvIX3uXLQWZWXFczASwF9loAm+jUs+YRMkS2mqBcTJaF8OVrFgbjMdF4lZNFLAUBEAXigKAF9G3F9UBi1M1wHWVPCoA6TQj3bDmRMvNICEgXtfEAdWUHco5CAxMpla2JQ1jcXANjyi+oxBbstEifJ4JZZqHHJZCAwexFrkgAEXB5s9YgkhtW0yzFKuLjpIIPKGGannEB590dpFVWYH4JYjfcSYzY8LXrGWojaeiI6au9tbPgnK+0Amx6CM/XB/Xdzyqls8yW6TLsxVVZpcwKSCBiY4GOWdxs27BXTDTZczepqKGCjwc9lD53GJWsAy5a7jbAM00xNQ3V2AuTa5tygWOyC3QGmZjBXM9JAKqDcHhuGZSAVzGQvsGfNAnIlI5AaWyXCsLOgJGwhSSW5Mj1RLTlwykWVMaWoDXWdJurMSWvfC1tdrc14Cbk7oaqezJIViuFWcnESVJsFDAgqus6jsyjFZuhG9lZaFplyrXIABBKnhX5jnaBqu0yrEYWVCFsXGJSWsM1v+4RY2Iyy5BHbc/VAowVCWXEQqkuWtclidmeZYnabwELpg/SJ74VvLVhJW17gqCTYDazBiOXP1W9uO3N7z4aYo31hYC33a2zGs8I7erlvW3c+xvvaYQVeqlsWucWNSHBttAWXMzy4/TF5yBAdlTKALd6vhU9Fv6osGADdxnOUci9rGAr7TQsy9EQWlPu29XaIn9PDhD0fzgf0r92ekdogIOL073DiVvpSOybFGRefe4cSt9KR2TYBp3yPHofRqe2RFLGLp75Hj0Po1PbIilzAOdH8Y9ET2iR4VPSiA0fxvVE7o+cEmI5FwGBPRtgLI0TQls7QZS6lkUXTIAZ57OXLKIfRGmaEICKiULjUWCkdIOYiWXT9J5zJ94nxgM/X0sayvtiMHdFK5U9tY6DT1J5zJ94nxjH17R+cyPeJ8YBrO0zJZg2KxAIuswDIkE9ghi8+nJLGYSScyXkseYXKXsNUS/wBdUfnEj25fxjU6XovL0/ty/jARlNUUcsFcEp7knhmSdesCyjL4mJNd1ErlT3iwvrWi8vT+3L+ML60ovLU/ty/jAbfayT40v3iRqd1sjx5fvEhDSVF5an9uV8Yz9aUXlqf25fxgNG3WU/jyveJEdpHSVBP++l00302lN1EjKJM6VovL0/ty/jGh0tReXp/bl/GAFpOi9DritJkcI3zmg21ZLnkMtUc30Xo0AiWVl7ODOAA9Qtcc0Ff1xRecU/ty/jC+uKPziR7cv4wFeaP3PSpUrezXq2dwfBmwyyCuzKNXJD9NE0u9tLerZgwIIWZJlLmNqyVXEL52JI5YM/rak84ke8l/GN10rSecSPeS/jABW5HQ1PRsGNVLm4cZQXRcLOArNkxvwRaDeVpuVsdPbWOqaUpfOJPvE+Mdl0pTecSfeJ8YDMrSGMcGzdBv2QM7pKRnYuR/6goGk6fy8r20+McKytpWBxTpXtp8YCmd0C2cdH5wO6W+7PSO2CzdZNlNPO9NiUC2IaidtuaBTTH3Z6RAQcXn3uHErfSkdk2KNi8u9w4lb6UjsmwDTvkePQ+jU9siKXi6O+R41D6NT2yIpeAcUDcP1RMIIgFaxuIlaetU6zY8/wAYB8BG4huKhPGXrHxjff18YdYgOsK8ct+HKOuEZo5YDreMFo4maIxvogO5aNSY477CMyA7BozeG4mRnfIDvijGKOG+RnfIDtihAxw32M77AOQ0bBobCbGwmCAc4oypjiHEbq4gOwMKNA4jOMcsBvaI3TfEt/EOww9mVSKM2HWCerXEHpGr3xuYaviYBlaLy73HiVvpSOybFHRePe48St9KR2TIBt3xsss9DbxartkRTf0VuSPRndL0AKysoFYEy0SqaZrFxenCrcarn8AYa/Yii82l9X+8B57NM0Y3kxfdXuBpGBAkqvOBaB+f3KpZPBnOOowFTb0Y2EsxZszuVclQ3rAjg/cvfZP61/3gK5KRoYsF+5lN8sOo/GG0zubTx/zF6jAAphQZv3PKgfvp+McjuAqRtT8YAShQV/YKq/h641+wlV/B1wAuIRgo+wtVyL1wvsLVci9cALQoKfsJV8i9cL7CVfIvXAChhCCs7g6r+HrjI3A1X8PXACcKC4dz+p5Ujonc7qT+8n4wAaI6YYNE7mtQf316jDmV3MZ/lV6jAAYl9EZMo80WPK7lc065w6ody+5K22eeqAq7eTGN4aLip+5Og400n1RNUXcypRxlxdMBQqUbnk64u/veKdkSsvtaR2TIIZHc+oBrpkPX8YKdz+gqekVhIlLLx2xYb54b2vc85gOmlZdyn+r/AMYYiXEpXDV6/wAoaYIBq0uIvSFFUs95U5ZaWHBMsMSdpxE9ES9VNVFZ2NlUFieZRc9kVfJ3RTZiK7VsjGy496scak3feiVnC5F8PE2bYAvegqvOV92vr/vnhpN0dWbKtbf5Kn8bwM6P01NmSsU2vQMXeyFAXUBiBwg65ZX9cN9M6YnJKO8VivMYqigJZlZzhU3LNtsLc8BM6Zmz6WWZs6tUICBlIBN2NgAAY4aO3SSGkTJjTi+9ZzG3spYHNbJty/GBXuu6RbHJpsZIVN8ceMxJVSfUG9qAZqrCjS5bzMD4cYYKMRU4lyBOQPPAHM/ddUzZkwU6B0W7gngkS9hOY2Z8ucNqTdVVzSqSwpdgWQDM2Gu4Y21A9UBdLUsgfC7KWUocNuEra1N9nRCoKky3DhmVhexW1xcW25ajAGK7rKtmUKqEs5RVF7lhbI8K23XG07ddVIxVlUFSEZbanJyzvqsOW14CqaYVcNdgVIII4wIzBF+eFOmMzlmJJJuSdZJzJgDeo3T1kpmSaiqyqGZSSTYnZZiCYzVbpqxMIdFu6l1OolBcgjAeTlgMr6hpjl2ZmJtwmtc2FtmUa1dSz4cTM2FQoxWyA1AW2QBqu6esCS3KqqzGARzY4s7Ne7G23MgRwmbp6spv+ECWGwXBNsXIVxXv6oEplQzS0QsxVMVl/dGI3NumMfSG3ve8TYceLDlhxWtfptAGq7qKwrMcS1Kyrb4MgFOeebYiLCNdH7qKyYxCSw1kExrkiyZcIYmEBMqodVdFZgrgBlGpsJyv1mFRVDSyxVmW6lThtcq1rg32ZQBpS7rKueUlywHdgSLWQm3rA1CNqLdnVM4lKBjMzBym97Fczb1/jATRVDSnV1ZlK6itsQyINr5bY0WaVYOpIIbEDtBBuD03gDydu1qpbsjS1VlYBlJNwTqBNzE7o3du8ic0vSCmUN7QooUu1yzAklbmxAHUYqernNMZnYsxYkknWSeW0dq6sec2N3Z2whSzW2XsMhqgL0Td/o8MEaaytcDOXMAuTbM4cumDaUBHlugoVmpM4VmVcViUVSuV+EzXJ/hA5M9kW7ub3QVEzRQnGYxmSZ4SYcrsm+KLGw8SYPZgLPRIcIkVxpfdGqyZpkViiaMJTNSRhYF1tbWQGHVCkafYopeulI1s1Mo3XmY78tztvaAs5FhwkVf9pZizJZ+mypyYiHlogQgXHCIxtfK+0bMoNdyu6CnrFfeJu+YMIbgOlsV7cYC+o6oCTqhq9f5Q3aOlfTzHtgcLa97i99VtsMzo2cRnOX2P94Ad3fVAFKZRdE391k4n4oVrtMvq/cV+uAvTVc5lN/iZE0GwKotrfvA3E1wBdQNW2D/T24kVgUT5mIISVtjXMgAk4WF8h2xFyu5TTKCAciLHhTfngB5NJJLRJa6RkYUUKMKqMgLZ+FF9XJDOa/0mrpE35J6BzMxKoAAlAsQbE34Sp1wUfsjpOb2p3zw+0X3OpdM2OSyq2Flud8awYqWsGY68I6oCjN31W0yvnsDkjCWCP4FAP82KB5mBzJJPP8Y9AVPcepnZnaxZmLMcU7Msbk8blMcT3F6bm9qd80BQuFlzFxyEHP8ACNOgm/8Ae2L7PcXpv4fbnfGB/SncTq99Y002mWXlYO83Fqzv4Ntt9sBUhzzJJPX+MbE31kn8e2LOPcT0n5aj9ub+jC/YppPytF7c39CArEm+smMX2XNv72RZ37FNJ+Vovbm/oRk9xTSflaL25v6EBWGK2om3V1xm9uKT2dkWZ+xTSflaP25v6MYPcU0n5Wj9ub+jAVle2okHq/GNeu8Wae4ppTylJ7yZ+lGP2K6U8ek94/6UBWtr67xqByxZg7i2lPGpfeP+lCPcX0p41L7x/wBKArQC+UbgbCT6ovqg7jNLvab8nhMK48M2bbFYYrasr32CHS9xug2y297N+MB57Azy/GLP7kS79T19IdbIGHS6sl+tVg5XuN6O2y397N+MTu5ncBR0ExptOjKzLhN5juCLg6mNtY1wAxofS1KZMkTZyJilAOjTMNhhsOCTa2RFrbYa7n9KrJltLeqSWochThBxa7kNiGWQ64KqvuZaOmMXaVMueSbMA9QBsBCndzPRzBVKTbLcDwszb684AY3R6Slz6WYi10liFLKpVcRKgnCG3wkEi41bYIu5TpBJ1O2FgXAl4xcEg8K1xsvYxle5Zo0G4Sbf/NmfGJrcxuUpqDfPo6uN9w48TluJfDa+rjGAnIUKFAKFChQCjEKFAKMwoUAoUKFAYhQoUAoyIUKAUZhQoDEKFCgMRmFCgMwoUKAUKFCgFChQoBQoUK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SEhUSEhIVFRUXFRUXFhYXGRUXFRgYFhgXFxcYFxUYHiggGB0mHRcXITEhJykrLi4uFx8zODMtNygtLisBCgoKBQUFDgUFDisZExkrKysrKysrKysrKysrKysrKysrKysrKysrKysrKysrKysrKysrKysrKysrKysrKysrK//AABEIAOIA3wMBIgACEQEDEQH/xAAcAAABBAMBAAAAAAAAAAAAAAAGAAQFBwECAwj/xABNEAACAAQCAwkMBwYEBgMAAAABAgADBBESIQUxQQYTIjJRYXGRsQcII1JTVHKBkpPR0hQVFjOhwdMXQmKisvAkc4LhNEOUo8LxRGOk/8QAFAEBAAAAAAAAAAAAAAAAAAAAAP/EABQRAQAAAAAAAAAAAAAAAAAAAAD/2gAMAwEAAhEDEQA/ACTuy7sKvRxpforqu+iox4kV773vOG19XHaK1Pde0t5aX7qX8IKu+P10HRV9tPFLkwB5+13S3l091L+EYPdb0t5wvupXywBqCSAASSQABrJOoAQZ6M3Gy8INTMbEc8EvCAvMzkG56BYcpgO/7V9Lecj3Un5Y2PdT0t53/wBuR8kOvs3o1eMXv/FOt2ARt9T6KHJ79/yMAy/ajpbzs+7kfJC/afpbzw+7kfpw9+q9Fci+/m/PG40doofuy/XPm/PAR47p+lvPD7uR8kZ/ahpbzw+7kfJEh9C0V4sn3sz542FFovxZHvZnzwEX+0/S/nje7p/04z+03S3nre7p/wBOJtdCUBFxTyyDmCHmkHo4cYOg6LzdPam/PAQy903S3nre7p/042/abpbzw+7kfpxKjQtH5untTfnhDQlF5untTvngIg90vS3nre7p/wBONW7pOlvPn9iR+nE19SUXm6+1O+eF9RUfm6+3O+eAH27o+lvPpnsyfkjX9oulvPpvVK+SCA7n6LzdfbnfPCG56i83HvJ3zwA+O6FpXz6b1S/kjB7oOlPPp38nywQ/Z+i83HvJ3zwvs/Rebj3k754Ae+3+lPPp3WvwjH2+0p59O61+EEX2dovNx7yf88b/AGaofN/+5O+eAGju90p59O6x8I5tu+0p59P9ofCCoblKE/8AIb3s35o1bchQ+Sf1TX/OAFvt/pTz6f7Q+EZ+3+lPPp/tD4RP1G4mjYcFp0s7DiV19YKgnrEBWntETKV8D2IIujjisB06iNo2X25EhMru+0n59P8AaHwi2O4ppypqlqjUTnm4DJw4ze2ITL26bDqjz+jxd/e9ng1nTI7JsAy75DXQdFV208UteLp75DXQdFV208UqYCT3Mrepl82I+sKbQfs0AW5f/iB6LflBoz5E80BE6e0ZMnshQrkCDiJG2/IYYpoKaNZle0fljSZpqcTkVXPUFHac42XSc0/v/wAq/CA3bQ0zlle03XxP7tHD6im+NK9pvljv9Pm+P/KnwhHSE7x/5U+EBw+opvjS+t/lhfUM3xpXW/yR1OkJvj/gnwjU6Qm+P+C/CAJKGdgRUJF1VRlqyFodCo54D/rCb4/4L8I2Gkpvj/gvwgDAT4zv8CA0lO8f8F+EbfWM7yh6l+EAXifGd/gSGkJ3lD1L8I2+sZ3j/gvwgC0ToyZkB7aSneP+C/CNPrad5T8F+EAZ77G4mwE/W87yn4L8I2GlZ3lD1L8IA1EyOizIBxpWd5U9S/CNvrWd5U9S/CAOROjcTYAvref5Q9S/CNW3QVC6pn8q/CAPyYG93y3pg3izFI9YIP5dUO9AaUafLxMACCRlqNtvNDTdsb0relL/AKhAV8sXj3u/ErPSkdk2KNEXl3ux4FZ6UjsmwDTvkNdB0VXbTxSpi6u+Q10HRVdtPFKmAldzP33+hu1YMZRuYDtzP3p9A9qwX0pzEALaQkYXPTBXuZ3DzJ8sTprmWrcUZBiOW7ZD8YjdKUmKYo8ZlHWQItSnlNOJUs+FGICpLlEADVmyGx1wA9L7n8gZF2Ntd5iDnzsBaO/2GpcWAhcWrCZzYr2B1X5x1xPTNG08oWZZgA2YaYcUcgA1COsyVIHhmWdmA2MslyBaxuGvll+EAODcTSXItKuL3G/PcYeNfhZWsb9EYXcbR2Y+Bsq4mO/OQFGtjwshzwRyKKnms7LKms3FcmZY53FiS4uCL9cC26TQekZbvMpmMuRawXfVD8I55kN+8b5m0B3TchREXH0cjK531iBfVnijrL3H0ZBYCnKi123wkC+q5vleBWo0ZWov/EAAnEys4ztfEcIkjOyv0YW5DD2XoXSb3lyqm+J8NjMBQ4QWYMRJAJFoCeTcpQ8tL73/AHhy+46jUlWFMrAAkGZYgHMEgmOmhVpxLWXUq2/Cyv4RgGN7AgBuLmLZDUcsomqcUs11UJNMxlBAM6ZisVO0vyXGvYRywEaO57J8hK62jJ7n0nyErraCgaOHiVH/AFMz9WEdGjxJ/wD1M39SAF/2fSfIyutohp+5yjVmRqZQymxGeuwOsNyEH1wT6emb0AE35HLgZz5rXBBJ4Jc32ZxAS2LM5YknHrJJPETbAMToCh82HW3zRq25+h82/mcf+USYWHlBombO4i5bWOS9e31QA39n6DzY+8mfPGG3MUB1SZi9Exv/ACJgtqNzM9RewbmUknXbUQIi3ppiypk7enwynZZilSHATjMq/vgDPK9xmL5XAcq9xVMyne3nI1ssRR1vzgAG3rgA0tQzJE1pM1bOhseQ7QQdoIII6YuKnmK6hkYMrAEEG4IO0GBDur0w+lSWAzaVY/6XNv6oDnucTDTpzlj+MN915vSv0p/WsSFIMMpBzRGbrG/wz9Kf1rAAYi8u914lZ6UjsmxRoi8e904lZ6UjsmwDXvkONQdFV208UqYurvkONQ+jVdtPFKwErub+8b0fzEFlK3CHTAluf47eiO2CeibhDpgH0yVebL/zJf8AUIsrRpG9zSdW/LfOwtjW9+a14r2Qt5sv/MT+oRZGgwuCdiF13wk7dVrH1HOAUykR8TS3lBeMbS0eygANZipvqJ9ZjeTRy3DOjrhC5gS5eVhYkXlXOom2eZjtRVVNPJSWqta1yAjAZ5i4JsbX6od6Q0fKKWEtAS8oXCJcYpqA2uDsJgOD6PCSmJVWNi2IhAw2i2FABb8uWJcyr6xAl9Uy5M0uqscBOBjvdixFyCBJNsy1jqyEPJFEZwZZjzVOC4s5IIBuCSZKjYOfK0A8r5U0McFJKmrYWYuqtcm5uGQ2AOevl2695MmarraklBLAlkdcSthP7pQAgHggg/varRL0gui+iOwR3wwEZ9HtNt9HlGWcy91DYjmeBhz1A3vD6noZSMXWWgY2uQBfgiwHNYH8YFWo2YEb1juqtcggE4VNr70QciBkTt5DDmYjMbsjEs4Fyr5tkpuN5yFhrtYgQBWIREMKNkkSM+CqF1Fh/wDYyqAo1kmwsNZMMAa7jtxOAbKJZm2A4XAthN9eTm1sr7Qid1+HfAODffE9PiE9XwiI0dRPMd1RSxx7NnBTWdkTu6aoLhSr3lmZLdQLWN0yN7X2xIblJoElwASd8N7bbhNXKRl1iAxozcwq8KccR8UcUdPL2RNyXQoGQqUtkQRhtygjK0YeQXxK9ihyw8q2IbFy3ucuS228R2nNI2UogBF8Lk8UXF8PTYeqAjpWk5m/43NpYYowGpb3w358tfMYnalQVsdTC2zO42cuVzA1JH+GNzZTNALZALwbgsTrubKByuIn9EtilKCM1umzPCLXHq/OAoTSCVWhJ5R1xUzszIAboVv+4TxXFxcHX67xJ90w4p1IRtlufxQ/nFj7t9zJqZO+I6ifLuyFgTKKnJ5Tpezoy3Gd7XMBe7+mvNpdWUt9WrWmrmgIcmyr0REbpWvTv/p/qWJWqNrdEQu6Fv8ADv8A6f6hABoi8u9z4lb6UjsmRRqmLz73PiVnpSOyZAMu+R41D6NV2yIpWLq75HjUPo1XbIilYCT0Dxm6B2mCShPDXpga0Hxm6B+cEdAeGvTAT1GPDS/8xO0QbaNmridZmHArYrOcKMzGwJuDfCFJA5WB1gEB2j18NL9Ne2LA0JSYw5BKssxrMLXAIFwQciDYXHMDkQDAda2uV0ZsKK8tHeW4cM6lVxbBxTkCL2Ibniaq5TPLsLA3Qi+rgsrWOR5OSOH0JmtvszEoIOBVwKSDcYsyWsc7XA5QY6TtIJLsC1721WNrkDPmzgOK0U6wBKXvckFcxY5fdas/wjstNMsAVlngkHPWTaxNpYzFjq5YxL0xKK47kZkYTbFkCdV9WUYlaclM2HMG17sUC9BbFr22gGrqJ3BZ0RU4F2sWcyyVZgGOFVDBlzBJsdQ1udFlZLb2MDiYzMry9rgXZXGIgNbhAggEA5CwuzFIELiYZrS3Z3RpY3xLTCXwkKhYEMxIPFIw53uBwpKiQkxWEyYJUq54a4QXZSowoqAgWdsyNZFtsA6l6OfCRgcXllczezFbXADgAX9fPDlaWZvZUymDFw1w1+CLZYma+zVqPNeJB9IylJUuLgi4sTsvs5jCXSsoor4uC18Js2eG98rXGqAY6Ro23gFQUKzd8IADHDvjE8DMNYNitmeDlnaI1KfDhqGCCWGWxG8FSLgcBlOYyFrWY5ZXid+uJVmsxuuG91Ycbi6xn6oaUtVR76CqIJrFhvm9AMSo4V5mH884CB0jJZJSh74jNxEGwIxlnAIGQIDAWGWUP9ys08O8zAEcbAcQwBmBJ1DVnzDmjXdY2f8Arl9ghnoh2wTBLBBL8NgdYCrYcwGfXAFVbphJd1FywytsHSYhKSlYtlMuouzG4sMWRuDlc5f2IbrJPZb1fjz+qOgkEZQGanSlLIWXTTDiM6aUAVS5ZjkrKozIFhnawuDcWiX0hSKpE6+EqAFVTkWy1315CwsAbE68rRO9WZCFXEgbC1gXUvbFZyLi4AGRjeqd3zY37BzckA6l6Tws1lujG4GognM52zzJ64Bu6A3hJGVuDMyyyzXLKCgIR08vZaBfuhDhyPRmdqQArXNq6IhdPnwD/wCn+oRK1rauiIbTjeAf1f1CAExF597l93WelI7JkUWIvTvc/u6z0pHZMgGffI8ah9Gp7ZEUrF1d8jxqH0antkRS0BIaF1t0D84IdHtw16YHNEHNugfnE9o88NemALNGnwsv01iyNzeqb/mHsisdGP4aX6YgylaRaUWCjW5J4RGQ2QBxeA+i0aElKn0ebcSlBzZRjC3NsIyuxIuDs1HbzfT0ywAQ3xk3357kHFZbBdlx1RifpWoXJpcxb6sU2aO1YCTkUqlTipZwsGULcNiBBHCJ25+qOsiiQpwqecrEZ2wki+xXLXsIhU01OJACkkkADf3zJyGtYeyDXOLiQ1ueosdh5OeAJdByTLp5KMCCsqWpBtcFVAINsoG00c5RpcyhF+HaYok4iwY4CWxBs73JjpvFf5D/APR/tDOsq6qUbTEw5A3M+ZbMkDhBLXuNV76uUQDyloHQMRRXYgYQwkutxYXuWFgcycr3MM62UZW8fSFQlZGFRYqUAtiBKswZslGQ7Y5NpSeAWKiwIVjvs42JxWv4LIcE5/GHtHMrJlyktDq1zpq676sUsX1GA0H0YTLWRlFhkwKnEvD41g1ibC9tXKIfSKeiu15ijC4wnFfEoVTtvcXJBGo4RGPo9f5OV/1D/JCFPX+Tk6vOH/TgGOk8pEgHEDgphbK1xLW4ItcH4GO+hOK/+Z6uKkMNKrUBgk5ZIJIe6OzZAjIXUW1Dbn6gIf6CU2cjI49f+lLwEqZgJvYDmzt/eUbIwtz/AIeu+3VHJQNuXLbVHeWo27en+9UBlFAINukauqMEAi4H/rkjrbZeMYT/AOoDkZQztll088BXdAHDkei/asHqi9zzHktAJu+HCk+i/asAEaQ1joiF023gX9X9QiY0lrHREJpj7l/V/UIAZEXp3uX3dZ6UjsmRRYi9O9y4lZ6UjsmwDLvkeNQ+jU9siKWi6e+R41D6NT2yIpaAfaKOber84nKA8NemILRZzboH5xN0HHXpgCXRZ8NL9MQVzeM3pHtMCmjF8NL9Ne2CmYwLNbxmHUSDAZB1ar3FubZs6YU4WNstQ1Xt+O3LXzxq+oW13/vljSobapJyHGsM7m/FGq1vXfXAdKfjLlfhLlsOYygw0fTS0l8KTjswXiIzngKbkLl0227M4DpEwBlOoBgTzAEXgjm6Vo2UoZl1uGsZU+4ItaxQC2qAm6SVJmLiEjDrFnlYGy/hYXjC7za4pm1gW3nPM21EbIgqXSFDLN0ex/y6o9t47ztM0THE0w3uDcSqgXsABewzFgBYwBBJppbC+9KNeRQA8mq0aV2iw62llZTXBxiVKfLaMLi2fLEBJ0zQrYBzkbjwVQcyLXzB2CN5el6AG4exFrWlTgBbVlhtlAPvs/OI/wCM5c/o1LfkvxbZRMpQywBdEJyucK58+qBtdL6PBxBzfFivvU3Xnnxefs5BDs7q6Xyze7f5YCK3SylV5WFQLydgAvmOSIih0yVmNTSZJnTM5j2IRUXCgTEzbWN8s9XU+07XpOZXk43SXKYMcDi2YtszORiutH7sDTpUeBY1E5ycTZBAFCouWfBzPrgDCn3UVk2W8+XTSRLR2lktN1srYDhsuYvtjhoTdvVVMozZNNLmAEBlWaqOvJiEwAZjVYnKKvbStQKdKVTgloxfglgzMdeJr5i5JAtEequFspNieKCTmNpAy22gLyl7tZim02iqF9ES5o60YxKUW6mXN3oyw1p0x5Sllw2dEZ2DXzGSkc5jz3JlzBmEW+rhS5ba+XGpHrgr0Ws1GopktDMZGnFpcvhMSDawRL68TZ6stcBeWiqsTUYkBWVmR1uDZl+IIYczCArd4eFJ9F+1YJtCSGlhmmFcc0hn1WuAbeu39PNAt3QG4croftWAB9JtmOiITS58E3q7REtpE5joiG0qfBN6u0QA8IvTvcfu630pHZMiixF6d7hxK30pHZNgGffI8ah9Gp7ZEUtF098jxqH0antkRS8A80Yc26B+cTWjvvF6Yg9Haz0CJvRv3idMAX6LHhU9Je2LQWlRlBMtGbCOMq3OWVyRFYaNPhE9Je2LUkNZASbAKLk7BbbACtNumpGkznemWXNkzN6enKo0wzCbS1TIYsZ1Hp5I6jSqGqFGKKVvv0cT2JKBACwUpcSzcg7bQL6a3zfxpyXJBky2C4MPhJkgBkNTzHhcHLigEm0PpExZ+mMcuawRtHoyuhAJBmi2sHLOAntN6TWklrMmUcg45suUoUqc5l8yTKFgLDl1wtJaVSmaSJ9HJCTpokh5ZVyrtfDiUy1yy1g5REd0GRgkSPCO962m45U2zbVYCOWkkKaQly652myHffKNmwqkueP+W4UDEc+CTza84Ah0bpaXUmYaajlvLluZe+Nglq7LxsAwkkA5XyhrV7qpaSZ7pRK02lcCokEorKhF98VgpDrh4WzIHVaG/cymBKRpLkLMlT5yzENgwJcsLg7CGFjEfQ6SEuq0nVIu+q8ynkSFBFp89ZZUy1O3Mi52C5gC2h05InzJKU0pJomS99d+CBKlm4UsLG7swIC5cVjszJpUlPEX2RFXbj5T6JqhRz8G91dpkqYowqJ4ADyejUFvzbWME+7rdWaCUmBMUyaWVCeKuEXLNy6xlAFVVOkyxd8I5Mhc9EM5M4zjwUCLy2GK35RXGgt2EtmY1ZJmD90AkWtfETsGvLmMFh3WSFS8t1cnxc/WbbIAimS5arYAcp1ZmBzSmhaRmeY6AM4CsdeK2rLly2Z5Q0l6ZeZxbE326h0/38Q4pnUG1zMmH1tzhVGpf7PLAQE3cFTuSwacmuwLKQelbXHQD1RFze5wq/8AyL31De7k8tlDXOXJFgrSueOd7B1KtmmHm8Vf5vVGKmbLlghRmcjmSzD+JzmRzQFbUfc9SZjJuqjis8sKWO3CoYtbqglP0bRssZMzgeDl3AY5ZkkCyjXmdWoDZGunt1cill4nm8NsSoFXHYjK+G4FlOs35szATWO8x7cKbOmGw2sxyHV2QD2k0rWVdWmBlU4gqjMypKnWCozOIAAm9zqyGUTW79MLSFBJwowuTdjYqLk7TEZuB0FUppFzOkzESVfhlWEprYlAVjk9ywYWvYLEz3QlvMl9D/1CABK9sx0REaVPgm9XaIltIixHREPpX7tvV2iAgRF6d7hxK30pHZMijBF597hxK30pHZNgGffI8eh9Gp7ZMUvF098hx6H0antkxS5gHOj9Z6Im9Gfep0xCaP4x6InNFDwqelAGFCLTE9Ne0RashAUAIBBUAg5g5Z3EVbTDhKf4l7YtSjPBXoHZAdGkAjDYYbWtYWtqtbktshm+hKYixp5JtqvLl5azlllmT1mJIRmAgdJU1NTSnm/RpWFSpKrLli5xBVOrWMRz6bRE6O3Tya1Ww0pmYWXgOoviKl1IV1txRe5trHLE9pmkM8iQWARkZnFr4sLJhF7iwzvz5QLrQJQvvdOvIX3uXLQWZWXFczASwF9loAm+jUs+YRMkS2mqBcTJaF8OVrFgbjMdF4lZNFLAUBEAXigKAF9G3F9UBi1M1wHWVPCoA6TQj3bDmRMvNICEgXtfEAdWUHco5CAxMpla2JQ1jcXANjyi+oxBbstEifJ4JZZqHHJZCAwexFrkgAEXB5s9YgkhtW0yzFKuLjpIIPKGGannEB590dpFVWYH4JYjfcSYzY8LXrGWojaeiI6au9tbPgnK+0Amx6CM/XB/Xdzyqls8yW6TLsxVVZpcwKSCBiY4GOWdxs27BXTDTZczepqKGCjwc9lD53GJWsAy5a7jbAM00xNQ3V2AuTa5tygWOyC3QGmZjBXM9JAKqDcHhuGZSAVzGQvsGfNAnIlI5AaWyXCsLOgJGwhSSW5Mj1RLTlwykWVMaWoDXWdJurMSWvfC1tdrc14Cbk7oaqezJIViuFWcnESVJsFDAgqus6jsyjFZuhG9lZaFplyrXIABBKnhX5jnaBqu0yrEYWVCFsXGJSWsM1v+4RY2Iyy5BHbc/VAowVCWXEQqkuWtclidmeZYnabwELpg/SJ74VvLVhJW17gqCTYDazBiOXP1W9uO3N7z4aYo31hYC33a2zGs8I7erlvW3c+xvvaYQVeqlsWucWNSHBttAWXMzy4/TF5yBAdlTKALd6vhU9Fv6osGADdxnOUci9rGAr7TQsy9EQWlPu29XaIn9PDhD0fzgf0r92ekdogIOL073DiVvpSOybFGRefe4cSt9KR2TYBp3yPHofRqe2RFLGLp75Hj0Po1PbIilzAOdH8Y9ET2iR4VPSiA0fxvVE7o+cEmI5FwGBPRtgLI0TQls7QZS6lkUXTIAZ57OXLKIfRGmaEICKiULjUWCkdIOYiWXT9J5zJ94nxgM/X0sayvtiMHdFK5U9tY6DT1J5zJ94nxjH17R+cyPeJ8YBrO0zJZg2KxAIuswDIkE9ghi8+nJLGYSScyXkseYXKXsNUS/wBdUfnEj25fxjU6XovL0/ty/jARlNUUcsFcEp7knhmSdesCyjL4mJNd1ErlT3iwvrWi8vT+3L+ML60ovLU/ty/jAbfayT40v3iRqd1sjx5fvEhDSVF5an9uV8Yz9aUXlqf25fxgNG3WU/jyveJEdpHSVBP++l00302lN1EjKJM6VovL0/ty/jGh0tReXp/bl/GAFpOi9DritJkcI3zmg21ZLnkMtUc30Xo0AiWVl7ODOAA9Qtcc0Ff1xRecU/ty/jC+uKPziR7cv4wFeaP3PSpUrezXq2dwfBmwyyCuzKNXJD9NE0u9tLerZgwIIWZJlLmNqyVXEL52JI5YM/rak84ke8l/GN10rSecSPeS/jABW5HQ1PRsGNVLm4cZQXRcLOArNkxvwRaDeVpuVsdPbWOqaUpfOJPvE+Mdl0pTecSfeJ8YDMrSGMcGzdBv2QM7pKRnYuR/6goGk6fy8r20+McKytpWBxTpXtp8YCmd0C2cdH5wO6W+7PSO2CzdZNlNPO9NiUC2IaidtuaBTTH3Z6RAQcXn3uHErfSkdk2KNi8u9w4lb6UjsmwDTvkePQ+jU9siKXi6O+R41D6NT2yIpeAcUDcP1RMIIgFaxuIlaetU6zY8/wAYB8BG4huKhPGXrHxjff18YdYgOsK8ct+HKOuEZo5YDreMFo4maIxvogO5aNSY477CMyA7BozeG4mRnfIDvijGKOG+RnfIDtihAxw32M77AOQ0bBobCbGwmCAc4oypjiHEbq4gOwMKNA4jOMcsBvaI3TfEt/EOww9mVSKM2HWCerXEHpGr3xuYaviYBlaLy73HiVvpSOybFHRePe48St9KR2TIBt3xsss9DbxartkRTf0VuSPRndL0AKysoFYEy0SqaZrFxenCrcarn8AYa/Yii82l9X+8B57NM0Y3kxfdXuBpGBAkqvOBaB+f3KpZPBnOOowFTb0Y2EsxZszuVclQ3rAjg/cvfZP61/3gK5KRoYsF+5lN8sOo/GG0zubTx/zF6jAAphQZv3PKgfvp+McjuAqRtT8YAShQV/YKq/h641+wlV/B1wAuIRgo+wtVyL1wvsLVci9cALQoKfsJV8i9cL7CVfIvXAChhCCs7g6r+HrjI3A1X8PXACcKC4dz+p5Ujonc7qT+8n4wAaI6YYNE7mtQf316jDmV3MZ/lV6jAAYl9EZMo80WPK7lc065w6ody+5K22eeqAq7eTGN4aLip+5Og400n1RNUXcypRxlxdMBQqUbnk64u/veKdkSsvtaR2TIIZHc+oBrpkPX8YKdz+gqekVhIlLLx2xYb54b2vc85gOmlZdyn+r/AMYYiXEpXDV6/wAoaYIBq0uIvSFFUs95U5ZaWHBMsMSdpxE9ES9VNVFZ2NlUFieZRc9kVfJ3RTZiK7VsjGy496scak3feiVnC5F8PE2bYAvegqvOV92vr/vnhpN0dWbKtbf5Kn8bwM6P01NmSsU2vQMXeyFAXUBiBwg65ZX9cN9M6YnJKO8VivMYqigJZlZzhU3LNtsLc8BM6Zmz6WWZs6tUICBlIBN2NgAAY4aO3SSGkTJjTi+9ZzG3spYHNbJty/GBXuu6RbHJpsZIVN8ceMxJVSfUG9qAZqrCjS5bzMD4cYYKMRU4lyBOQPPAHM/ddUzZkwU6B0W7gngkS9hOY2Z8ucNqTdVVzSqSwpdgWQDM2Gu4Y21A9UBdLUsgfC7KWUocNuEra1N9nRCoKky3DhmVhexW1xcW25ajAGK7rKtmUKqEs5RVF7lhbI8K23XG07ddVIxVlUFSEZbanJyzvqsOW14CqaYVcNdgVIII4wIzBF+eFOmMzlmJJJuSdZJzJgDeo3T1kpmSaiqyqGZSSTYnZZiCYzVbpqxMIdFu6l1OolBcgjAeTlgMr6hpjl2ZmJtwmtc2FtmUa1dSz4cTM2FQoxWyA1AW2QBqu6esCS3KqqzGARzY4s7Ne7G23MgRwmbp6spv+ECWGwXBNsXIVxXv6oEplQzS0QsxVMVl/dGI3NumMfSG3ve8TYceLDlhxWtfptAGq7qKwrMcS1Kyrb4MgFOeebYiLCNdH7qKyYxCSw1kExrkiyZcIYmEBMqodVdFZgrgBlGpsJyv1mFRVDSyxVmW6lThtcq1rg32ZQBpS7rKueUlywHdgSLWQm3rA1CNqLdnVM4lKBjMzBym97Fczb1/jATRVDSnV1ZlK6itsQyINr5bY0WaVYOpIIbEDtBBuD03gDydu1qpbsjS1VlYBlJNwTqBNzE7o3du8ic0vSCmUN7QooUu1yzAklbmxAHUYqernNMZnYsxYkknWSeW0dq6sec2N3Z2whSzW2XsMhqgL0Td/o8MEaaytcDOXMAuTbM4cumDaUBHlugoVmpM4VmVcViUVSuV+EzXJ/hA5M9kW7ub3QVEzRQnGYxmSZ4SYcrsm+KLGw8SYPZgLPRIcIkVxpfdGqyZpkViiaMJTNSRhYF1tbWQGHVCkafYopeulI1s1Mo3XmY78tztvaAs5FhwkVf9pZizJZ+mypyYiHlogQgXHCIxtfK+0bMoNdyu6CnrFfeJu+YMIbgOlsV7cYC+o6oCTqhq9f5Q3aOlfTzHtgcLa97i99VtsMzo2cRnOX2P94Ad3fVAFKZRdE391k4n4oVrtMvq/cV+uAvTVc5lN/iZE0GwKotrfvA3E1wBdQNW2D/T24kVgUT5mIISVtjXMgAk4WF8h2xFyu5TTKCAciLHhTfngB5NJJLRJa6RkYUUKMKqMgLZ+FF9XJDOa/0mrpE35J6BzMxKoAAlAsQbE34Sp1wUfsjpOb2p3zw+0X3OpdM2OSyq2Flud8awYqWsGY68I6oCjN31W0yvnsDkjCWCP4FAP82KB5mBzJJPP8Y9AVPcepnZnaxZmLMcU7Msbk8blMcT3F6bm9qd80BQuFlzFxyEHP8ACNOgm/8Ae2L7PcXpv4fbnfGB/SncTq99Y002mWXlYO83Fqzv4Ntt9sBUhzzJJPX+MbE31kn8e2LOPcT0n5aj9ub+jC/YppPytF7c39CArEm+smMX2XNv72RZ37FNJ+Vovbm/oRk9xTSflaL25v6EBWGK2om3V1xm9uKT2dkWZ+xTSflaP25v6MYPcU0n5Wj9ub+jAVle2okHq/GNeu8Wae4ppTylJ7yZ+lGP2K6U8ek94/6UBWtr67xqByxZg7i2lPGpfeP+lCPcX0p41L7x/wBKArQC+UbgbCT6ovqg7jNLvab8nhMK48M2bbFYYrasr32CHS9xug2y297N+MB57Azy/GLP7kS79T19IdbIGHS6sl+tVg5XuN6O2y397N+MTu5ncBR0ExptOjKzLhN5juCLg6mNtY1wAxofS1KZMkTZyJilAOjTMNhhsOCTa2RFrbYa7n9KrJltLeqSWochThBxa7kNiGWQ64KqvuZaOmMXaVMueSbMA9QBsBCndzPRzBVKTbLcDwszb684AY3R6Slz6WYi10liFLKpVcRKgnCG3wkEi41bYIu5TpBJ1O2FgXAl4xcEg8K1xsvYxle5Zo0G4Sbf/NmfGJrcxuUpqDfPo6uN9w48TluJfDa+rjGAnIUKFAKFChQCjEKFAKMwoUAoUKFAYhQoUAoyIUKAUZhQoDEKFCgMRmFCgMwoUKAUKFCgFChQoBQoUK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SEhUSEhIVFRUXFRUXFhYXGRUXFRgYFhgXFxcYFxUYHiggGB0mHRcXITEhJykrLi4uFx8zODMtNygtLisBCgoKBQUFDgUFDisZExkrKysrKysrKysrKysrKysrKysrKysrKysrKysrKysrKysrKysrKysrKysrKysrKysrK//AABEIAOIA3wMBIgACEQEDEQH/xAAcAAABBAMBAAAAAAAAAAAAAAAGAAQFBwECAwj/xABNEAACAAQCAwkMBwYEBgMAAAABAgADBBESIQUxQQYTIjJRYXGRsQcII1JTVHKBkpPR0hQVFjOhwdMXQmKisvAkc4LhNEOUo8LxRGOk/8QAFAEBAAAAAAAAAAAAAAAAAAAAAP/EABQRAQAAAAAAAAAAAAAAAAAAAAD/2gAMAwEAAhEDEQA/ACTuy7sKvRxpforqu+iox4kV773vOG19XHaK1Pde0t5aX7qX8IKu+P10HRV9tPFLkwB5+13S3l091L+EYPdb0t5wvupXywBqCSAASSQABrJOoAQZ6M3Gy8INTMbEc8EvCAvMzkG56BYcpgO/7V9Lecj3Un5Y2PdT0t53/wBuR8kOvs3o1eMXv/FOt2ARt9T6KHJ79/yMAy/ajpbzs+7kfJC/afpbzw+7kfpw9+q9Fci+/m/PG40doofuy/XPm/PAR47p+lvPD7uR8kZ/ahpbzw+7kfJEh9C0V4sn3sz542FFovxZHvZnzwEX+0/S/nje7p/04z+03S3nre7p/wBOJtdCUBFxTyyDmCHmkHo4cYOg6LzdPam/PAQy903S3nre7p/042/abpbzw+7kfpxKjQtH5untTfnhDQlF5untTvngIg90vS3nre7p/wBONW7pOlvPn9iR+nE19SUXm6+1O+eF9RUfm6+3O+eAH27o+lvPpnsyfkjX9oulvPpvVK+SCA7n6LzdfbnfPCG56i83HvJ3zwA+O6FpXz6b1S/kjB7oOlPPp38nywQ/Z+i83HvJ3zwvs/Rebj3k754Ae+3+lPPp3WvwjH2+0p59O61+EEX2dovNx7yf88b/AGaofN/+5O+eAGju90p59O6x8I5tu+0p59P9ofCCoblKE/8AIb3s35o1bchQ+Sf1TX/OAFvt/pTz6f7Q+EZ+3+lPPp/tD4RP1G4mjYcFp0s7DiV19YKgnrEBWntETKV8D2IIujjisB06iNo2X25EhMru+0n59P8AaHwi2O4ppypqlqjUTnm4DJw4ze2ITL26bDqjz+jxd/e9ng1nTI7JsAy75DXQdFV208UteLp75DXQdFV208UqYCT3Mrepl82I+sKbQfs0AW5f/iB6LflBoz5E80BE6e0ZMnshQrkCDiJG2/IYYpoKaNZle0fljSZpqcTkVXPUFHac42XSc0/v/wAq/CA3bQ0zlle03XxP7tHD6im+NK9pvljv9Pm+P/KnwhHSE7x/5U+EBw+opvjS+t/lhfUM3xpXW/yR1OkJvj/gnwjU6Qm+P+C/CAJKGdgRUJF1VRlqyFodCo54D/rCb4/4L8I2Gkpvj/gvwgDAT4zv8CA0lO8f8F+EbfWM7yh6l+EAXifGd/gSGkJ3lD1L8I2+sZ3j/gvwgC0ToyZkB7aSneP+C/CNPrad5T8F+EAZ77G4mwE/W87yn4L8I2GlZ3lD1L8IA1EyOizIBxpWd5U9S/CNvrWd5U9S/CAOROjcTYAvref5Q9S/CNW3QVC6pn8q/CAPyYG93y3pg3izFI9YIP5dUO9AaUafLxMACCRlqNtvNDTdsb0relL/AKhAV8sXj3u/ErPSkdk2KNEXl3ux4FZ6UjsmwDTvkNdB0VXbTxSpi6u+Q10HRVdtPFKmAldzP33+hu1YMZRuYDtzP3p9A9qwX0pzEALaQkYXPTBXuZ3DzJ8sTprmWrcUZBiOW7ZD8YjdKUmKYo8ZlHWQItSnlNOJUs+FGICpLlEADVmyGx1wA9L7n8gZF2Ntd5iDnzsBaO/2GpcWAhcWrCZzYr2B1X5x1xPTNG08oWZZgA2YaYcUcgA1COsyVIHhmWdmA2MslyBaxuGvll+EAODcTSXItKuL3G/PcYeNfhZWsb9EYXcbR2Y+Bsq4mO/OQFGtjwshzwRyKKnms7LKms3FcmZY53FiS4uCL9cC26TQekZbvMpmMuRawXfVD8I55kN+8b5m0B3TchREXH0cjK531iBfVnijrL3H0ZBYCnKi123wkC+q5vleBWo0ZWov/EAAnEys4ztfEcIkjOyv0YW5DD2XoXSb3lyqm+J8NjMBQ4QWYMRJAJFoCeTcpQ8tL73/AHhy+46jUlWFMrAAkGZYgHMEgmOmhVpxLWXUq2/Cyv4RgGN7AgBuLmLZDUcsomqcUs11UJNMxlBAM6ZisVO0vyXGvYRywEaO57J8hK62jJ7n0nyErraCgaOHiVH/AFMz9WEdGjxJ/wD1M39SAF/2fSfIyutohp+5yjVmRqZQymxGeuwOsNyEH1wT6emb0AE35HLgZz5rXBBJ4Jc32ZxAS2LM5YknHrJJPETbAMToCh82HW3zRq25+h82/mcf+USYWHlBombO4i5bWOS9e31QA39n6DzY+8mfPGG3MUB1SZi9Exv/ACJgtqNzM9RewbmUknXbUQIi3ppiypk7enwynZZilSHATjMq/vgDPK9xmL5XAcq9xVMyne3nI1ssRR1vzgAG3rgA0tQzJE1pM1bOhseQ7QQdoIII6YuKnmK6hkYMrAEEG4IO0GBDur0w+lSWAzaVY/6XNv6oDnucTDTpzlj+MN915vSv0p/WsSFIMMpBzRGbrG/wz9Kf1rAAYi8u914lZ6UjsmxRoi8e904lZ6UjsmwDXvkONQdFV208UqYurvkONQ+jVdtPFKwErub+8b0fzEFlK3CHTAluf47eiO2CeibhDpgH0yVebL/zJf8AUIsrRpG9zSdW/LfOwtjW9+a14r2Qt5sv/MT+oRZGgwuCdiF13wk7dVrH1HOAUykR8TS3lBeMbS0eygANZipvqJ9ZjeTRy3DOjrhC5gS5eVhYkXlXOom2eZjtRVVNPJSWqta1yAjAZ5i4JsbX6od6Q0fKKWEtAS8oXCJcYpqA2uDsJgOD6PCSmJVWNi2IhAw2i2FABb8uWJcyr6xAl9Uy5M0uqscBOBjvdixFyCBJNsy1jqyEPJFEZwZZjzVOC4s5IIBuCSZKjYOfK0A8r5U0McFJKmrYWYuqtcm5uGQ2AOevl2695MmarraklBLAlkdcSthP7pQAgHggg/varRL0gui+iOwR3wwEZ9HtNt9HlGWcy91DYjmeBhz1A3vD6noZSMXWWgY2uQBfgiwHNYH8YFWo2YEb1juqtcggE4VNr70QciBkTt5DDmYjMbsjEs4Fyr5tkpuN5yFhrtYgQBWIREMKNkkSM+CqF1Fh/wDYyqAo1kmwsNZMMAa7jtxOAbKJZm2A4XAthN9eTm1sr7Qid1+HfAODffE9PiE9XwiI0dRPMd1RSxx7NnBTWdkTu6aoLhSr3lmZLdQLWN0yN7X2xIblJoElwASd8N7bbhNXKRl1iAxozcwq8KccR8UcUdPL2RNyXQoGQqUtkQRhtygjK0YeQXxK9ihyw8q2IbFy3ucuS228R2nNI2UogBF8Lk8UXF8PTYeqAjpWk5m/43NpYYowGpb3w358tfMYnalQVsdTC2zO42cuVzA1JH+GNzZTNALZALwbgsTrubKByuIn9EtilKCM1umzPCLXHq/OAoTSCVWhJ5R1xUzszIAboVv+4TxXFxcHX67xJ90w4p1IRtlufxQ/nFj7t9zJqZO+I6ifLuyFgTKKnJ5Tpezoy3Gd7XMBe7+mvNpdWUt9WrWmrmgIcmyr0REbpWvTv/p/qWJWqNrdEQu6Fv8ADv8A6f6hABoi8u9z4lb6UjsmRRqmLz73PiVnpSOyZAMu+R41D6NV2yIpWLq75HjUPo1XbIilYCT0Dxm6B2mCShPDXpga0Hxm6B+cEdAeGvTAT1GPDS/8xO0QbaNmridZmHArYrOcKMzGwJuDfCFJA5WB1gEB2j18NL9Ne2LA0JSYw5BKssxrMLXAIFwQciDYXHMDkQDAda2uV0ZsKK8tHeW4cM6lVxbBxTkCL2Ibniaq5TPLsLA3Qi+rgsrWOR5OSOH0JmtvszEoIOBVwKSDcYsyWsc7XA5QY6TtIJLsC1721WNrkDPmzgOK0U6wBKXvckFcxY5fdas/wjstNMsAVlngkHPWTaxNpYzFjq5YxL0xKK47kZkYTbFkCdV9WUYlaclM2HMG17sUC9BbFr22gGrqJ3BZ0RU4F2sWcyyVZgGOFVDBlzBJsdQ1udFlZLb2MDiYzMry9rgXZXGIgNbhAggEA5CwuzFIELiYZrS3Z3RpY3xLTCXwkKhYEMxIPFIw53uBwpKiQkxWEyYJUq54a4QXZSowoqAgWdsyNZFtsA6l6OfCRgcXllczezFbXADgAX9fPDlaWZvZUymDFw1w1+CLZYma+zVqPNeJB9IylJUuLgi4sTsvs5jCXSsoor4uC18Js2eG98rXGqAY6Ro23gFQUKzd8IADHDvjE8DMNYNitmeDlnaI1KfDhqGCCWGWxG8FSLgcBlOYyFrWY5ZXid+uJVmsxuuG91Ycbi6xn6oaUtVR76CqIJrFhvm9AMSo4V5mH884CB0jJZJSh74jNxEGwIxlnAIGQIDAWGWUP9ys08O8zAEcbAcQwBmBJ1DVnzDmjXdY2f8Arl9ghnoh2wTBLBBL8NgdYCrYcwGfXAFVbphJd1FywytsHSYhKSlYtlMuouzG4sMWRuDlc5f2IbrJPZb1fjz+qOgkEZQGanSlLIWXTTDiM6aUAVS5ZjkrKozIFhnawuDcWiX0hSKpE6+EqAFVTkWy1315CwsAbE68rRO9WZCFXEgbC1gXUvbFZyLi4AGRjeqd3zY37BzckA6l6Tws1lujG4GognM52zzJ64Bu6A3hJGVuDMyyyzXLKCgIR08vZaBfuhDhyPRmdqQArXNq6IhdPnwD/wCn+oRK1rauiIbTjeAf1f1CAExF597l93WelI7JkUWIvTvc/u6z0pHZMgGffI8ah9Gp7ZEUrF1d8jxqH0antkRS0BIaF1t0D84IdHtw16YHNEHNugfnE9o88NemALNGnwsv01iyNzeqb/mHsisdGP4aX6YgylaRaUWCjW5J4RGQ2QBxeA+i0aElKn0ebcSlBzZRjC3NsIyuxIuDs1HbzfT0ywAQ3xk3357kHFZbBdlx1RifpWoXJpcxb6sU2aO1YCTkUqlTipZwsGULcNiBBHCJ25+qOsiiQpwqecrEZ2wki+xXLXsIhU01OJACkkkADf3zJyGtYeyDXOLiQ1ueosdh5OeAJdByTLp5KMCCsqWpBtcFVAINsoG00c5RpcyhF+HaYok4iwY4CWxBs73JjpvFf5D/APR/tDOsq6qUbTEw5A3M+ZbMkDhBLXuNV76uUQDyloHQMRRXYgYQwkutxYXuWFgcycr3MM62UZW8fSFQlZGFRYqUAtiBKswZslGQ7Y5NpSeAWKiwIVjvs42JxWv4LIcE5/GHtHMrJlyktDq1zpq676sUsX1GA0H0YTLWRlFhkwKnEvD41g1ibC9tXKIfSKeiu15ijC4wnFfEoVTtvcXJBGo4RGPo9f5OV/1D/JCFPX+Tk6vOH/TgGOk8pEgHEDgphbK1xLW4ItcH4GO+hOK/+Z6uKkMNKrUBgk5ZIJIe6OzZAjIXUW1Dbn6gIf6CU2cjI49f+lLwEqZgJvYDmzt/eUbIwtz/AIeu+3VHJQNuXLbVHeWo27en+9UBlFAINukauqMEAi4H/rkjrbZeMYT/AOoDkZQztll088BXdAHDkei/asHqi9zzHktAJu+HCk+i/asAEaQ1joiF023gX9X9QiY0lrHREJpj7l/V/UIAZEXp3uX3dZ6UjsmRRYi9O9y4lZ6UjsmwDLvkeNQ+jU9siKWi6e+R41D6NT2yIpaAfaKOber84nKA8NemILRZzboH5xN0HHXpgCXRZ8NL9MQVzeM3pHtMCmjF8NL9Ne2CmYwLNbxmHUSDAZB1ar3FubZs6YU4WNstQ1Xt+O3LXzxq+oW13/vljSobapJyHGsM7m/FGq1vXfXAdKfjLlfhLlsOYygw0fTS0l8KTjswXiIzngKbkLl0227M4DpEwBlOoBgTzAEXgjm6Vo2UoZl1uGsZU+4ItaxQC2qAm6SVJmLiEjDrFnlYGy/hYXjC7za4pm1gW3nPM21EbIgqXSFDLN0ex/y6o9t47ztM0THE0w3uDcSqgXsABewzFgBYwBBJppbC+9KNeRQA8mq0aV2iw62llZTXBxiVKfLaMLi2fLEBJ0zQrYBzkbjwVQcyLXzB2CN5el6AG4exFrWlTgBbVlhtlAPvs/OI/wCM5c/o1LfkvxbZRMpQywBdEJyucK58+qBtdL6PBxBzfFivvU3Xnnxefs5BDs7q6Xyze7f5YCK3SylV5WFQLydgAvmOSIih0yVmNTSZJnTM5j2IRUXCgTEzbWN8s9XU+07XpOZXk43SXKYMcDi2YtszORiutH7sDTpUeBY1E5ycTZBAFCouWfBzPrgDCn3UVk2W8+XTSRLR2lktN1srYDhsuYvtjhoTdvVVMozZNNLmAEBlWaqOvJiEwAZjVYnKKvbStQKdKVTgloxfglgzMdeJr5i5JAtEequFspNieKCTmNpAy22gLyl7tZim02iqF9ES5o60YxKUW6mXN3oyw1p0x5Sllw2dEZ2DXzGSkc5jz3JlzBmEW+rhS5ba+XGpHrgr0Ws1GopktDMZGnFpcvhMSDawRL68TZ6stcBeWiqsTUYkBWVmR1uDZl+IIYczCArd4eFJ9F+1YJtCSGlhmmFcc0hn1WuAbeu39PNAt3QG4croftWAB9JtmOiITS58E3q7REtpE5joiG0qfBN6u0QA8IvTvcfu630pHZMiixF6d7hxK30pHZNgGffI8ah9Gp7ZEUtF098jxqH0antkRS8A80Yc26B+cTWjvvF6Yg9Haz0CJvRv3idMAX6LHhU9Je2LQWlRlBMtGbCOMq3OWVyRFYaNPhE9Je2LUkNZASbAKLk7BbbACtNumpGkznemWXNkzN6enKo0wzCbS1TIYsZ1Hp5I6jSqGqFGKKVvv0cT2JKBACwUpcSzcg7bQL6a3zfxpyXJBky2C4MPhJkgBkNTzHhcHLigEm0PpExZ+mMcuawRtHoyuhAJBmi2sHLOAntN6TWklrMmUcg45suUoUqc5l8yTKFgLDl1wtJaVSmaSJ9HJCTpokh5ZVyrtfDiUy1yy1g5REd0GRgkSPCO962m45U2zbVYCOWkkKaQly652myHffKNmwqkueP+W4UDEc+CTza84Ah0bpaXUmYaajlvLluZe+Nglq7LxsAwkkA5XyhrV7qpaSZ7pRK02lcCokEorKhF98VgpDrh4WzIHVaG/cymBKRpLkLMlT5yzENgwJcsLg7CGFjEfQ6SEuq0nVIu+q8ynkSFBFp89ZZUy1O3Mi52C5gC2h05InzJKU0pJomS99d+CBKlm4UsLG7swIC5cVjszJpUlPEX2RFXbj5T6JqhRz8G91dpkqYowqJ4ADyejUFvzbWME+7rdWaCUmBMUyaWVCeKuEXLNy6xlAFVVOkyxd8I5Mhc9EM5M4zjwUCLy2GK35RXGgt2EtmY1ZJmD90AkWtfETsGvLmMFh3WSFS8t1cnxc/WbbIAimS5arYAcp1ZmBzSmhaRmeY6AM4CsdeK2rLly2Z5Q0l6ZeZxbE326h0/38Q4pnUG1zMmH1tzhVGpf7PLAQE3cFTuSwacmuwLKQelbXHQD1RFze5wq/8AyL31De7k8tlDXOXJFgrSueOd7B1KtmmHm8Vf5vVGKmbLlghRmcjmSzD+JzmRzQFbUfc9SZjJuqjis8sKWO3CoYtbqglP0bRssZMzgeDl3AY5ZkkCyjXmdWoDZGunt1cill4nm8NsSoFXHYjK+G4FlOs35szATWO8x7cKbOmGw2sxyHV2QD2k0rWVdWmBlU4gqjMypKnWCozOIAAm9zqyGUTW79MLSFBJwowuTdjYqLk7TEZuB0FUppFzOkzESVfhlWEprYlAVjk9ywYWvYLEz3QlvMl9D/1CABK9sx0REaVPgm9XaIltIixHREPpX7tvV2iAgRF6d7hxK30pHZMijBF597hxK30pHZNgGffI8eh9Gp7ZMUvF098hx6H0antkxS5gHOj9Z6Im9Gfep0xCaP4x6InNFDwqelAGFCLTE9Ne0RashAUAIBBUAg5g5Z3EVbTDhKf4l7YtSjPBXoHZAdGkAjDYYbWtYWtqtbktshm+hKYixp5JtqvLl5azlllmT1mJIRmAgdJU1NTSnm/RpWFSpKrLli5xBVOrWMRz6bRE6O3Tya1Ww0pmYWXgOoviKl1IV1txRe5trHLE9pmkM8iQWARkZnFr4sLJhF7iwzvz5QLrQJQvvdOvIX3uXLQWZWXFczASwF9loAm+jUs+YRMkS2mqBcTJaF8OVrFgbjMdF4lZNFLAUBEAXigKAF9G3F9UBi1M1wHWVPCoA6TQj3bDmRMvNICEgXtfEAdWUHco5CAxMpla2JQ1jcXANjyi+oxBbstEifJ4JZZqHHJZCAwexFrkgAEXB5s9YgkhtW0yzFKuLjpIIPKGGannEB590dpFVWYH4JYjfcSYzY8LXrGWojaeiI6au9tbPgnK+0Amx6CM/XB/Xdzyqls8yW6TLsxVVZpcwKSCBiY4GOWdxs27BXTDTZczepqKGCjwc9lD53GJWsAy5a7jbAM00xNQ3V2AuTa5tygWOyC3QGmZjBXM9JAKqDcHhuGZSAVzGQvsGfNAnIlI5AaWyXCsLOgJGwhSSW5Mj1RLTlwykWVMaWoDXWdJurMSWvfC1tdrc14Cbk7oaqezJIViuFWcnESVJsFDAgqus6jsyjFZuhG9lZaFplyrXIABBKnhX5jnaBqu0yrEYWVCFsXGJSWsM1v+4RY2Iyy5BHbc/VAowVCWXEQqkuWtclidmeZYnabwELpg/SJ74VvLVhJW17gqCTYDazBiOXP1W9uO3N7z4aYo31hYC33a2zGs8I7erlvW3c+xvvaYQVeqlsWucWNSHBttAWXMzy4/TF5yBAdlTKALd6vhU9Fv6osGADdxnOUci9rGAr7TQsy9EQWlPu29XaIn9PDhD0fzgf0r92ekdogIOL073DiVvpSOybFGRefe4cSt9KR2TYBp3yPHofRqe2RFLGLp75Hj0Po1PbIilzAOdH8Y9ET2iR4VPSiA0fxvVE7o+cEmI5FwGBPRtgLI0TQls7QZS6lkUXTIAZ57OXLKIfRGmaEICKiULjUWCkdIOYiWXT9J5zJ94nxgM/X0sayvtiMHdFK5U9tY6DT1J5zJ94nxjH17R+cyPeJ8YBrO0zJZg2KxAIuswDIkE9ghi8+nJLGYSScyXkseYXKXsNUS/wBdUfnEj25fxjU6XovL0/ty/jARlNUUcsFcEp7knhmSdesCyjL4mJNd1ErlT3iwvrWi8vT+3L+ML60ovLU/ty/jAbfayT40v3iRqd1sjx5fvEhDSVF5an9uV8Yz9aUXlqf25fxgNG3WU/jyveJEdpHSVBP++l00302lN1EjKJM6VovL0/ty/jGh0tReXp/bl/GAFpOi9DritJkcI3zmg21ZLnkMtUc30Xo0AiWVl7ODOAA9Qtcc0Ff1xRecU/ty/jC+uKPziR7cv4wFeaP3PSpUrezXq2dwfBmwyyCuzKNXJD9NE0u9tLerZgwIIWZJlLmNqyVXEL52JI5YM/rak84ke8l/GN10rSecSPeS/jABW5HQ1PRsGNVLm4cZQXRcLOArNkxvwRaDeVpuVsdPbWOqaUpfOJPvE+Mdl0pTecSfeJ8YDMrSGMcGzdBv2QM7pKRnYuR/6goGk6fy8r20+McKytpWBxTpXtp8YCmd0C2cdH5wO6W+7PSO2CzdZNlNPO9NiUC2IaidtuaBTTH3Z6RAQcXn3uHErfSkdk2KNi8u9w4lb6UjsmwDTvkePQ+jU9siKXi6O+R41D6NT2yIpeAcUDcP1RMIIgFaxuIlaetU6zY8/wAYB8BG4huKhPGXrHxjff18YdYgOsK8ct+HKOuEZo5YDreMFo4maIxvogO5aNSY477CMyA7BozeG4mRnfIDvijGKOG+RnfIDtihAxw32M77AOQ0bBobCbGwmCAc4oypjiHEbq4gOwMKNA4jOMcsBvaI3TfEt/EOww9mVSKM2HWCerXEHpGr3xuYaviYBlaLy73HiVvpSOybFHRePe48St9KR2TIBt3xsss9DbxartkRTf0VuSPRndL0AKysoFYEy0SqaZrFxenCrcarn8AYa/Yii82l9X+8B57NM0Y3kxfdXuBpGBAkqvOBaB+f3KpZPBnOOowFTb0Y2EsxZszuVclQ3rAjg/cvfZP61/3gK5KRoYsF+5lN8sOo/GG0zubTx/zF6jAAphQZv3PKgfvp+McjuAqRtT8YAShQV/YKq/h641+wlV/B1wAuIRgo+wtVyL1wvsLVci9cALQoKfsJV8i9cL7CVfIvXAChhCCs7g6r+HrjI3A1X8PXACcKC4dz+p5Ujonc7qT+8n4wAaI6YYNE7mtQf316jDmV3MZ/lV6jAAYl9EZMo80WPK7lc065w6ody+5K22eeqAq7eTGN4aLip+5Og400n1RNUXcypRxlxdMBQqUbnk64u/veKdkSsvtaR2TIIZHc+oBrpkPX8YKdz+gqekVhIlLLx2xYb54b2vc85gOmlZdyn+r/AMYYiXEpXDV6/wAoaYIBq0uIvSFFUs95U5ZaWHBMsMSdpxE9ES9VNVFZ2NlUFieZRc9kVfJ3RTZiK7VsjGy496scak3feiVnC5F8PE2bYAvegqvOV92vr/vnhpN0dWbKtbf5Kn8bwM6P01NmSsU2vQMXeyFAXUBiBwg65ZX9cN9M6YnJKO8VivMYqigJZlZzhU3LNtsLc8BM6Zmz6WWZs6tUICBlIBN2NgAAY4aO3SSGkTJjTi+9ZzG3spYHNbJty/GBXuu6RbHJpsZIVN8ceMxJVSfUG9qAZqrCjS5bzMD4cYYKMRU4lyBOQPPAHM/ddUzZkwU6B0W7gngkS9hOY2Z8ucNqTdVVzSqSwpdgWQDM2Gu4Y21A9UBdLUsgfC7KWUocNuEra1N9nRCoKky3DhmVhexW1xcW25ajAGK7rKtmUKqEs5RVF7lhbI8K23XG07ddVIxVlUFSEZbanJyzvqsOW14CqaYVcNdgVIII4wIzBF+eFOmMzlmJJJuSdZJzJgDeo3T1kpmSaiqyqGZSSTYnZZiCYzVbpqxMIdFu6l1OolBcgjAeTlgMr6hpjl2ZmJtwmtc2FtmUa1dSz4cTM2FQoxWyA1AW2QBqu6esCS3KqqzGARzY4s7Ne7G23MgRwmbp6spv+ECWGwXBNsXIVxXv6oEplQzS0QsxVMVl/dGI3NumMfSG3ve8TYceLDlhxWtfptAGq7qKwrMcS1Kyrb4MgFOeebYiLCNdH7qKyYxCSw1kExrkiyZcIYmEBMqodVdFZgrgBlGpsJyv1mFRVDSyxVmW6lThtcq1rg32ZQBpS7rKueUlywHdgSLWQm3rA1CNqLdnVM4lKBjMzBym97Fczb1/jATRVDSnV1ZlK6itsQyINr5bY0WaVYOpIIbEDtBBuD03gDydu1qpbsjS1VlYBlJNwTqBNzE7o3du8ic0vSCmUN7QooUu1yzAklbmxAHUYqernNMZnYsxYkknWSeW0dq6sec2N3Z2whSzW2XsMhqgL0Td/o8MEaaytcDOXMAuTbM4cumDaUBHlugoVmpM4VmVcViUVSuV+EzXJ/hA5M9kW7ub3QVEzRQnGYxmSZ4SYcrsm+KLGw8SYPZgLPRIcIkVxpfdGqyZpkViiaMJTNSRhYF1tbWQGHVCkafYopeulI1s1Mo3XmY78tztvaAs5FhwkVf9pZizJZ+mypyYiHlogQgXHCIxtfK+0bMoNdyu6CnrFfeJu+YMIbgOlsV7cYC+o6oCTqhq9f5Q3aOlfTzHtgcLa97i99VtsMzo2cRnOX2P94Ad3fVAFKZRdE391k4n4oVrtMvq/cV+uAvTVc5lN/iZE0GwKotrfvA3E1wBdQNW2D/T24kVgUT5mIISVtjXMgAk4WF8h2xFyu5TTKCAciLHhTfngB5NJJLRJa6RkYUUKMKqMgLZ+FF9XJDOa/0mrpE35J6BzMxKoAAlAsQbE34Sp1wUfsjpOb2p3zw+0X3OpdM2OSyq2Flud8awYqWsGY68I6oCjN31W0yvnsDkjCWCP4FAP82KB5mBzJJPP8Y9AVPcepnZnaxZmLMcU7Msbk8blMcT3F6bm9qd80BQuFlzFxyEHP8ACNOgm/8Ae2L7PcXpv4fbnfGB/SncTq99Y002mWXlYO83Fqzv4Ntt9sBUhzzJJPX+MbE31kn8e2LOPcT0n5aj9ub+jC/YppPytF7c39CArEm+smMX2XNv72RZ37FNJ+Vovbm/oRk9xTSflaL25v6EBWGK2om3V1xm9uKT2dkWZ+xTSflaP25v6MYPcU0n5Wj9ub+jAVle2okHq/GNeu8Wae4ppTylJ7yZ+lGP2K6U8ek94/6UBWtr67xqByxZg7i2lPGpfeP+lCPcX0p41L7x/wBKArQC+UbgbCT6ovqg7jNLvab8nhMK48M2bbFYYrasr32CHS9xug2y297N+MB57Azy/GLP7kS79T19IdbIGHS6sl+tVg5XuN6O2y397N+MTu5ncBR0ExptOjKzLhN5juCLg6mNtY1wAxofS1KZMkTZyJilAOjTMNhhsOCTa2RFrbYa7n9KrJltLeqSWochThBxa7kNiGWQ64KqvuZaOmMXaVMueSbMA9QBsBCndzPRzBVKTbLcDwszb684AY3R6Slz6WYi10liFLKpVcRKgnCG3wkEi41bYIu5TpBJ1O2FgXAl4xcEg8K1xsvYxle5Zo0G4Sbf/NmfGJrcxuUpqDfPo6uN9w48TluJfDa+rjGAnIUKFAKFChQCjEKFAKMwoUAoUKFAYhQoUAoyIUKAUZhQoDEKFCgMRmFCgMwoUKAUKFCgFChQoBQoUKA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28800"/>
            <a:ext cx="2486825" cy="2520280"/>
          </a:xfrm>
          <a:prstGeom prst="rect">
            <a:avLst/>
          </a:prstGeom>
        </p:spPr>
      </p:pic>
      <p:pic>
        <p:nvPicPr>
          <p:cNvPr id="3080" name="Picture 8" descr="https://daphinebettoni.files.wordpress.com/2010/03/xerox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47472"/>
            <a:ext cx="3662955" cy="407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541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dirty="0" err="1"/>
              <a:t>Hp</a:t>
            </a:r>
            <a:r>
              <a:rPr lang="pt-BR" sz="4800" dirty="0"/>
              <a:t> (</a:t>
            </a:r>
            <a:r>
              <a:rPr lang="pt-BR" sz="4800" b="1" dirty="0" err="1"/>
              <a:t>Hewlett</a:t>
            </a:r>
            <a:r>
              <a:rPr lang="pt-BR" sz="4800" b="1" dirty="0"/>
              <a:t>  Packard</a:t>
            </a:r>
            <a:r>
              <a:rPr lang="pt-BR" sz="4800" dirty="0"/>
              <a:t>, 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Fundada em uma garagem por dois amigos, em 1939, a empresa HP disparou em crescimento no mercado. Com sua alta tecnologia trazida pelos estudiosos </a:t>
            </a:r>
            <a:r>
              <a:rPr lang="pt-BR" b="1" dirty="0"/>
              <a:t>Bill </a:t>
            </a:r>
            <a:r>
              <a:rPr lang="pt-BR" b="1" dirty="0" err="1"/>
              <a:t>Hewlett</a:t>
            </a:r>
            <a:r>
              <a:rPr lang="pt-BR" b="1" dirty="0"/>
              <a:t> e David Packard</a:t>
            </a:r>
            <a:r>
              <a:rPr lang="pt-BR" dirty="0"/>
              <a:t>, estudantes da Universidade de Stanford, a HP teve início no Oeste da Califórnia.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49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84075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dirty="0" err="1"/>
              <a:t>Hp</a:t>
            </a:r>
            <a:r>
              <a:rPr lang="pt-BR" sz="4800" dirty="0"/>
              <a:t> (</a:t>
            </a:r>
            <a:r>
              <a:rPr lang="pt-BR" sz="4800" b="1" dirty="0" err="1"/>
              <a:t>Hewlett</a:t>
            </a:r>
            <a:r>
              <a:rPr lang="pt-BR" sz="4800" b="1" dirty="0"/>
              <a:t>  Packard</a:t>
            </a:r>
            <a:r>
              <a:rPr lang="pt-BR" sz="4800" dirty="0"/>
              <a:t>, 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 Por volta de 1945, David Packard assumiu a administração do grupo, com Bill </a:t>
            </a:r>
            <a:r>
              <a:rPr lang="pt-BR" dirty="0" err="1"/>
              <a:t>Hewlett</a:t>
            </a:r>
            <a:r>
              <a:rPr lang="pt-BR" dirty="0"/>
              <a:t> supervisionando as pesquisas. A partir de então a empresa se especializou em instrumentos de medida eletrônica e calculadoras financeiras e científicas, entrando mais tarde, nos anos 60 na era da informática, com lançamentos de seus primeiros modelos de computadores.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50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979100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sistema </a:t>
            </a:r>
            <a:r>
              <a:rPr lang="pt-BR" dirty="0" err="1"/>
              <a:t>hp-ux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51</a:t>
            </a:fld>
            <a:endParaRPr kumimoji="0" lang="en-US" dirty="0"/>
          </a:p>
        </p:txBody>
      </p:sp>
      <p:pic>
        <p:nvPicPr>
          <p:cNvPr id="4098" name="Picture 2" descr="http://kb.opservices.com.br/wp-content/uploads/2014/03/0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19273"/>
            <a:ext cx="4444696" cy="281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2.bp.blogspot.com/-P5fEM5SywzQ/TozGWkVWycI/AAAAAAAAAC0/uLJQqZAD_rw/s1600/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93" y="4221088"/>
            <a:ext cx="4449009" cy="267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hiagocomitre.com/wp-content/uploads/2015/11/access-deni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613" y="1700808"/>
            <a:ext cx="3498006" cy="196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085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Ibm</a:t>
            </a:r>
            <a:r>
              <a:rPr lang="pt-BR" dirty="0"/>
              <a:t> – Internacional </a:t>
            </a:r>
            <a:r>
              <a:rPr lang="pt-BR" dirty="0" err="1"/>
              <a:t>Busines</a:t>
            </a:r>
            <a:r>
              <a:rPr lang="pt-BR" dirty="0"/>
              <a:t> </a:t>
            </a:r>
            <a:r>
              <a:rPr lang="pt-BR" dirty="0" err="1"/>
              <a:t>Machine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52</a:t>
            </a:fld>
            <a:endParaRPr kumimoji="0" lang="en-US" dirty="0"/>
          </a:p>
        </p:txBody>
      </p:sp>
      <p:sp>
        <p:nvSpPr>
          <p:cNvPr id="5" name="AutoShape 2" descr="data:image/jpeg;base64,/9j/4AAQSkZJRgABAQAAAQABAAD/2wCEAAkGBxMTEhUTExMWFhUXGBgaGBgYFx8YGxobGhseGh4YHh8YHiggGB0lHR0dITEhJSkrLi4uHR8zODMtNygtLisBCgoKBQUFDgUFDisZExkrKysrKysrKysrKysrKysrKysrKysrKysrKysrKysrKysrKysrKysrKysrKysrKysrK//AABEIAKkBKwMBIgACEQEDEQH/xAAcAAACAwEBAQEAAAAAAAAAAAAFBgMEBwIBCAD/xABOEAACAQIEAwUEBQcICAUFAAABAhEAAwQSITEFBkETIlFhcQcygZEUQqGxwSMzUmJystE0c4KSwtLh8BUWJENTk7PxFzVEouJUY4OEo//EABQBAQAAAAAAAAAAAAAAAAAAAAD/xAAUEQEAAAAAAAAAAAAAAAAAAAAA/9oADAMBAAIRAxEAPwCTUCvcOk71ObdS2LQFBxatidq9dKtdmNxXotUFA25rpUq32VeKlBEErh1q92WmlQOlBWUV0FqTJXuWgjy16K6yV+yUHQFSVyoqSKDoGparF4qYGgmtxXpWubYrtqCvdWoJqe6ao8SxS2rb3G2UE+vgPidKDLeNtnxd0LJm6RpoT3ogedHsNwfCqA15MpJ927fEquu+V0DaiY8/KlOVYlrhMkkmBO+pOvnUuGu2bckW8xIjvwQPOI3oGXE4jABO52CONiLfaEESJPdYsOsZqWeLYw3Co7XtAsx+TFsCfADeYFe3sYrR+SQQIECOpPTTc/LSocUWgTbyjoQkD59aB49noiwf1nJ+UCmzEWcyMoMFlIB8JG9JnJPE0Ki0FcMm5IEfMGnND50Arlfgpw4IYyT18RvTAK4trNSAUHelQY3GW7Sl3dUUbljAqnxbHCyjXHMKok/wHmdqUeC8Du8TLYrFFlw6ZslsGM2XcA9B0LbkzERQc8x+0GGUYRlI1zM6Hf8AVkjT4Va5Z58tssYq4A86MEIWPMiQPspxscNwlk2Vt4e3bVzE9mGJKhmILHU91TqfXpQ/iPKmCxdprjWxYLEG26JkYAoGXMsd7rII8RoaAzhMStxQylWB2IMiraLWNcPxeI4ZjGw9w6BgCPqkHZx5EfL1BrXsJfFxFdToRNBaUVw4rtZrwrQQmoSKnZaiy0AlUqzaSoEFWrVBPas12Ury21dtcoK7oK4IqS5UYoO1qG4tSXLutQPirY1LqPVhQdKldKtVDxnDj/ep8Gmv1vi9ljlDyT5H74igtlK5y17h8SjqCrAg7Qa7K0EZqDG41LKNcuEKqiSTUzzFL/EMOb+LtWmGa3bXtnXozTlRfhq3woA/F+OYm8uazZvW0GocAEsPNTqB10q7wbnC29sKWPaAQQ27GN9NKbTa/KhPBFbb9ZoH+fCsl5+wS28a2XZ1VzpEMSQ2nTVSfjQatgcerjumatG7SRySwt28g8Znxmmi7itKCXF6qRJEgjQwdR0PQ1j2AxrNeXtrlx7c94M7EHwkE61pd7EHWsgbQ9PlNA93cbw8am3b+AqB+N8OX3bJP9BfxNKaMY/+I/AVXZqB0w/NeEBjsnQeOUH90zUnNmKsvZTs7iEm4OomMrax8RSHllgPEgUfucOsdmuTN2k94k6Rrtp4xQH+QEl78bA/gtOtm3tWf8r4k4Y3GIZg36PTbUn4U88A4iL6yFKwRpM+P8KAtbtVNkr1EqUJQZ/7TrhyWLIMdpcH2aD/ANzA/CnnhvD0VlW2YS0ipkjwzCfj9sedJPtZw7C1YvLvbufKYIP9ZQPjTxwLioxKW71v826SdtG1lT1lYykT1oKvNGt3CWliXuuW7skW1tNniPdnMFn9ajLDMIkiDI+FU7+HS5cS9lAcKVUkd4LOsa7H8RXOJxDEMqHKVKkltAVnUjy0IkjxoM69sNubmHuEQ5tuGgRIR1y+cd9iJ8abeRLhbCKT0P4A/eaz/nrjgxmIy29VOVV/YUklv6THT9VFPWtP5WwnZ4ZF6xJHr/hFAWUV0E0rlTUvSgge3UJSrZFREUCE3GGXv5O7oNWga7ax1qROOXj7tpY8dTVy/gbl23lNm6oGV1kAEwfrCSVHwofauFWCOpXXTWRHX/Px21oLf+lb2khFJbKO60zBMb+XWqXG+L4mwqFjo5bYKPdjTY+NWL2LtZ7f5RIFyT3hp3SPGhXOWPUi2Uv2HUMTkkF1JEaiTmXTw0MUFm5iMTrmF0+GV7cHTyIJFQcNxBvu1rNdDKDOa4SNDB2NVrfFsMwAzMmnQKQOmU5UBYfLpQvE8Xe1ee9YCncAsp1BIkkAjvedA64bl8NGZp16qD99VxwVS7gaBXgRppAPz1qhgvaFb0R7Th5A7oGVjtpJkT5/Ora8wLNxxm3DhSIMQNPI0Fu3y+k65vmPH0qyvALfegbKTrQn/XZBvZb+sP4V6ef0kjsX7wy7jSaAty0ncWfAfhR51rNeF86paUA2nMADSPxosvtIsbGzd/8Ab/eoDPH+LrYygoWLTAHl/wB6FcucUFzHyVC9payqCZ79ts37rH5VDzbeDYhVVkEW5ljpq32nTah+CwHaWZDFbikujjdWB39DG1BorWALj3OrBVjwgmPQSSaxrm/HDEY1yIIQBJGxK+8R/SJ+VXOYeP8AEFUo94ZTpmtgAtpMTEj4UFw/DsgV2O8bawD67nSgM4ZLiwBcuL0nQCfDeusVib4B/K3tPGB+NEf9JYYgRaBad/o6a+oFzz6V+x16xcRgiZW1IyYdVMRtOfQT4a6+she4FmfDKzEknNJP7RrN7oia0rgGLtphVD3UU97QsARqfE1mWI1mg2Dlfg/0fCZf0oa4f0mIGx6ARloR7Q+AL2HbwBcUiSBGYExHwmR6Uz8pcWt4nDKwKyAM6jdGESCI1kyZ8KBe1HjaLa+iqwNxyMyjUqqmZPhMAAetBlCDvj1H4U58ItLPejpAy5iTOwHjSdb0uLOwZZ+Yppw/G7VshlfUbHKT94g0BLEXQQcquR7pY90ddIUAddjR/kRdHHp95/jSnjubu0EO7sPDKAPkIq9yxzdh7LE3CygggDKSTsfqyPHeg0+yKsAUj2/aVhR/ur59FX8Xr3/xTw/TD4j5J/foG3inDkv23tXBKuIP8fIissKY/hFxuzm5YJ8CVPmY1Ro6jQ/YGJ/anZH/AKa9HmUH41Be9peHYfmLuvQ5P71BRb2pKxRjhjnUEaXBGsSPdnoOnSgHHecsTi5QKEVtCiSS3kx3YeQAG8zVfmfjlrElTbsdmRMkxJmI29K/cD5jTDrlFoM0k5swB9NqBn5K5TIYX8QNdwp39T/CtHN9VBJMACSfADU1llvnW8fcwzN6MT9yVPc4/jrqMv0G/DKRIRzuI/QoHTBcSx925cCYLKts7OYY/H3ZiTpIq/wjji35EZWGsfZ99ZPw+9xDDB7aPdsq4hiysDHxG/mKk4DxG7agJespuveV2gTrsfjQbQ1yvC1J3Dr2IeJxliD4Ye633Gj9vCvAnEqf/wBS/wD3qAXwbiuIW7F2VbYhoMR0MHTWv3MN8F82VRENET7ozGD/AJ3q1gsXnZrhTUk+8oH3e98ait2A90AjoSR9v3gD40CmvDbzLmD2v+VH20u8bwFxxbIOdpYBVQCBoDMbawJMbjxrrls3DeRlMnOzle6vdQg6k6AERqT4UW5u4g6gOe/dvfWI7sIoA7p0MBwVt6gZgWLHQAurwHu5nuKAZgqBlMeD3GRCOsqWG3jpFb4QHTNbuA6GQV8DG6MxHXVgBsZgzTlyryxZv2lxDhr9xyAe0JeDng+cecz720Uv88cB+jYhrlsC3bIDIB3SNI7o97Q9ek0A2xYyvaRhrnU+oJEEeI86NMEdnYGMwAAI228/L7aFcNxwu9y5Gde+rbTl1JPmAJMbiT016wGEvOWFu27lPfCgkjWNQPMEUBNOA5trg+X+NSpyw8g5wRPh/jVzAG7beUw2JUmBtrBPmNfqyenlRbEcbxNlVLpftgsNbi6GCSRJXfT7KBNxHLF0fWFU24O69RWrYTE3riKVs4llYSpyAggjMCDl10IqhxLgVxwXXDXwdyWTpr0AHl08aBS5b4T2zuty6whCVacxEEaa7zJ9Iody5wa9jLvZWpJy5mYtCqJiSYJ1Okdab+X8FFx2GkWnP3Vc9g1+ywv2/wDfQj+qQV0/ZYmf2hQZ1zJwK/hLht3gRoCpDSrA9QYHoeornhHD84SWgG4FJ3iQx2+FP/t1C9vYUESLXeHUSxgn1A+ylHl6clqDB7Ya/wBF6AnzhwW3Zw+Ev2SyDEAE282ZUlFaASJOpO9UuVuVL2NuXAkC3bjM7ExJEhQFElo6Ux+0C0Rw/hX7K6f/AI0pw9jxtvgmC6Ot24H9WAKn0ywP6JoMk5r5YvYJst3KQwlHXVWAMEaiQR1HmN6XrQlSfX7q2r26Ogw9lJGfOWA65QMs+kkD/tWOYa3Npz4fwoKlu4VMqzKYiVJU/ZRPH2gLgIEZltt65kBJ9ZmhhSiIfO1r9W2qH1BP4EUFNkm6B+sBXOHtF2CqJZiAB4k1ZYf7QP2l/CqgWgtcQ4dcskC4mWdv8iueHIDdtggESZB9Kgip8DcC3LZOwYn7KA/zLgIvqttQJt2YUDdmXwFHG9lWM7PNnshyJ7MkzOndmMs67fbXnCuM4c47DX2J7NcikxEMqFZM9Aa29gIDb90wJ0Mxr/nxNB8u4rCm3nR1h1YKQRBUiQRTdyflFtjlE6axrtP30P8AaPjUv4281qCoKqWH1iiwzab66T5VBwXi1uyhDE6xEAnp5UDBgeHYb6RbfEoGF++LNsEwAcgYuR9YZiqwfOtLXBlfcyLHQIo+4VkXGsYH/wBEuhMG67Dp3hiEWdeukVs3F3K2bjASVVyIE6gEjTrQVst4E/lRGkDKPj09K9L3f+L9g/hSw/MFqPzt7rvYI++zUI5hsTrfcDX/AHPT/lUDYbl7/iD5L/CvHt3G3ZD6op/CkHDc1g4i4j3gLQCZH7I6k+9uuw9B8aIDmmwI/wBpXpvb9Z6dKButWcSFhbigzuFC6TMQB4aV6eKXBoSZBIP5Runoppb4TzMLmLsWbd21dVxcLwpDLlXMNZjfQ6U0ZVBIgbk/Mk0AjhyAqAJPqI+41Qx3ErOGxCC4bmd0fKFRSurKpLMSCsQum2pnpVfgZzWc9tiSIzKGkidRoNvQ66GmPA4dbjdsp0YZbgiSN9PEbn5+lAv3LmEe2v0ZEtrbT8sU97MAO7OUrJUNGoJMEZoKlE5o4mMRg8Lc2uM11WH6JJXMfmsDyNPPGbvZ3rsd23kgRCkqtu8SBAkmFWem01lmLwhBt3Qe5cXPbBnUBuzaAdgXk+hoLvL/ADXewPaW0VWUsIDSACNzprr4T1mouZ7ty52d+5dLvetu+TLC2lJnKssZGpGw1Db71UthvpCr3Q7sFBKhgO0MahgQYDVPzdxDtLwI2Fi3GgGlyb40Gk/lYoA2HvZGVx7ysCPgZ6fL40z4TGJaxctBTKw1OYGAyDcQdgfDX4BbsWg91VAMEQYGY6KSTA+PwFFOI4oLdYqWJiJBjQksJ08CDpp95BuwHFMJmLMbZADEbE66xHjOnxNBMfihcPdnLMhZLRXvB8a4ErcCSNQWWSNgQMp0GulNPD+K3Cpm+ms6dogn/wDnA6+GtBLyzxeymHsq7JmXPIYSRLEgGRsREf0aJ8Y5rtC2UtKhLAd9ekjbTVTPU7+FQfSTpGKtwM291ZLCAD7vgN9ZqvjMfcykdqHU5T3L4Db6+6Ax0gfPzoJ+Wx2i3SN+xeayLh9+5adHtXGR8qwyMVIkDqNa1zlBgPpMd1ewuEDeI6Vk9q0ZQwYCqZjwE0Fk3nuLce4zOxuauxzMdOpOpo3yxb7tjb8+d9vzdzegt/GlkAYKCIAyoqSAIk5QJPmdaPcm2dbDzveZYOwi1cM+u1A1e0u3/sHCT+qv/SQ/hWc4fjGJwl+4+GvPabY5SII3AIMqfiNK0v2rPGB4UNhlGp2EWk1rL7mFVnYi7bliYBOtBe42152uXb+I+kOyWz2gLHTXuwyrljwAjXTrVfAJ/st0+f4VNfw4t2nOYE5FXQzrmJPTwP2Vzw+4Pod1esn7hQCSlW+HpqPWoB1qxgbkGg9s25xlsdO0T8K2fBclYfEdi11QbSoqIoPugLEAdJImsb4bYa5jbSoCWLrlA1JIE/HatS4FzILGa3iDddg2UKAq5I0jQSTPjQFuZfZ1gso7GyikA5h4xsdTvWTcNwCfSr1vKpVLuUAidu0HXzWnHmbmfFobr2rnZqNVR7YzAEga5l1Os0lcvXLhe46gtca4hOw1IvEnXTegYeesCoxZVQEXKDCqPDw2pcucXxBtm2t26bQEZM5CwekA7Vb5w4jiFxbjECLqhQcpEaiRsI2NCMNxY22DJmUjWQR+OkanSgrXfd1j3ht6Gmvlvh9p7TlraMY6qD9WetLPEcebpLESxIk5VXQCNkAHxii/CeIX0tkW7JcEanK2ndHhQMvDuFLiRgMkD6Lin7QDSEbLfmPAlY9Safr/ABfXRyBJ2A8fMUg+yibmMvZ1j8lsR4EAaH1rVrlobfgKBefi7f8AEb5L/CqeI47l3uEeoFMj4ZfAf1R/Ckv2o4ZBhVYhQRcWDlE6g6aCYoLn+sH/ANz7BX5OYJ+uPiv+NLPs0tK/aggEabqDrp4jSn23wu3+iv8AUH8KCnY4xJHfT+p/8qlxXMeFtOUu3lFwe8JjfXbpoasY7Bpbs3bgRZS27DujdVJG3nWLJx20dXwlq4xklmZ5JJnXvfCg07lnhfZ37mItsGa6B2gIKgxtszQR6dacsPZURcUZWJysBGo8wND60kcp4i/291HUC0FQ22jefeEzrr5CnTD/AFfWfsn8aBP9pWPt4drT94yxEAwDEMM0EaaEHyJrMeZOKW7pwww7d2za7MT5MYmQN1idB1pp9rRuXLyZEZ0td54EgFtgfKAaznGY65dbO7SYgQAoA8FCgBR5AUErYxg/aA98yQV0AJBE6bRMxX7G49sReuXMpLXDMKc0DYDbWFAFRJioIOVAVgg5eo8RsduoM9aaeZeP27oD2gLTMiq1u2qIPcWST7wk7AfPcUBj2X8l3MU15i/ZIECExL94hoCzp7oMk9I1BYVplj2WcMX3rT3DMy1xh8IQqIFZb7KebThsatu4w7PEQjHwf6jlt2Obuyf0j4Vv5uzQJ2L9lnDG9209s+KXW0+Dlh9lZtz5ygvDnslLpdLpYCYDDKJgwIO41+ytzvudANzp/E1hXPHEhxDinYrdVLdkNatM3ulh7/oS2gP6ooEpeK3PL5f410OOXh1X5f41XxmBa2xUsrCSAymVaOoJAmu7PCr7Rlts2v1Rm+6gI4XmjFWycjhcylWhQZU7jWaHWLrqRFxlA27xHy0NeWzkaSoYgkFSTE6j6pnQ/dXmhUkklvTpprM+ukUHr33cnM2bzohwfifYlHIZgj5ss93VWX560LD6V0pkRFAwcyc33cUqWszCytq0nZsFIDIoDMCBIBKzvQ6xxm6tlsOrKtpjLAIASfNozfbQ4r4V7aUsQBqTQcLufGD91WbNyLZHjNaNyp7Lbrhb19hbUQxVh0B2adII3Bg0xXvZlgbrOwxABY5iLbKEE+ACwB5UGRcGwyXbipcYqhmWWJHpOlMPMPKRw6C7a7W5ZgEuyQBOkyNNyBt1pxtclPgwTh7tpi0ZRctrcLE9Q8AqBodj8egfin07E2TbN9XQnUF23BmICDwoM+sXyl9XViGUiCDBGm4IpnwoulVvNBXvZS7zmKkSkTmJJO251ilrjHDHsMouCGMnQgiAYBBB602rgM2Aw/fIBuXfqiTsetBT41cuZHS4uVlRVy67KQBq2p9etdezy1mvlfEp9iXaEXLDs72+1AAjUjfrWh+y/gNo2yHVHZ7zBXKgkKqqNP6RfY0Cl7UUzcTv5dIyA96ZIRRO3d9DSr9GbyrfecOTcIqG92KliYZo70n60jU1hDYkhspIkHKemo0NBZPCnRbbsyEXFJUKSToSpkFREEEb1pPJGEmwwjpE/wBAVn3FMO+HNvtAVzK0ByCQBcYaZZHTXbWmrlHnazZtsl23c12ZVBG0ePlQB+K43EYLGsMO4W4yZZMRDCfraA6CDVfBe0XHoQzXu027rIsEdfdAIqnzvxRMRi2u25ylUHeEGQNdKAFj5fdQfSXA+IriMPbxA0V0Da9PEH0Mj4UGzYrGflLbJYw09xmti5cuj9MBu6iHpuSPhS3b5mww4euDU3LZyKjMbecQIzaBwe9rrpvV7/X5AAO0tgDYfRrgEeGlw0F3EHEYRlN4pcskx2yJ2Ztk7dqgJGQ/pLt1FBecOf3w79jYQdoB32fUKf0QARJ6zttVrEc727ltkN2yQylSDZvDfTzpC5ntpce21u4LhFlFuNBWXSVnvAEkrl18qC9d9pGNe3ctv2RDoySFIIzCCdzOlKc1yywSD0r9QbXg8XbQybyp+qwKt6bQfnTTgcUlwKyGRlJ+ZqquPs3VAdGUj9MSPtAn4V+uXRYQuCgQkKXJICz46GOnWgQOZOI3UxeK7Mt3LauxzkJAgAFRpMkwdzO2kjNyO0va7s0t5AmSdem+prT+YbFvtbjO1pmchOzQM7MwDZBEjvAPvMCRvApIxWOuYc9gBbZE+o9tLokkk95lkmd4IE7UAzFrDlDAEwCABA6SBAOn8a44paVbhCsGGkMNjoKZODtcx94WbeGwy3m2ZUgQJLEhmMmNdPDzpwxXsrvLhy/bqboGbItsLoZ0mdTvpH8aDIJ23r6d5F4o+KwVi+/vOnePiykox+JGb4mvnfCYO/cd0Vc5Qw0RpBI6nxB2raOFcQVOF4exaxK4e6ttAwOjAj3hJBAJM6+dAe564k+FwWJxCe+qBUP6LOQgb4Fp+FfM5NfQfEuMYe7gHsYm+LrOuR+zIzmTuCREgQZjcUJ4Vwnhi2zFm2yNCsl1yzkzOaQug9CNqBL4Dy3ZxVhGW3fuhUGc4dl7UXCSWVrdyVCqdAQQSpU694LW5lLYJLdsF7FyXK2Z7yW20W5eyuQLpkhQNgJ00rWeD8Iwlkm5g7NqxcylTcTNcIWRIyzqDpp8aht8O4aMQSbDm9dJL3boOpO5HaHT4ARQfPYbw2rrXwNfUbcu4VrYR8l5RqouKtyPmKU+JcpcJe2XRRbb3g1kg5evuDMnTY0GDa1Is1p3FsBwJ0QtdxFokALcRZFyIzPopG51JiOmlGMP7IsE65lxt8CAZItxB2Puigx6yBMVtPs25FtW0XGXwGbe2vrqI8SRr5D4wD4j7LVsL9It423dtWyCylRJEjugq5EnbYU6c3cYTCWsNhzca2/Zg5lXNBO5MkQJn50Bi1xEX+1sPKusgLoAOo0pN4rZuA9krwzaR59fOreA4kmMuoUZBfjV0kLcA2DK2qnzE7V+49dCXDdto7XAIdwO6pG5Gm5jfyoDXEHQmzhB3uzXM+vUDKBI65iPtpf7Gwt9rOkKwBykKVzAEHwO+x8D8VTG82dkT2ZOY+83U6aKPiSSfT1oDwrjLNiMzam4Tnk+8Tr/AIUD9z1yzYaw7l3Bt95Wya6bjUjQj4TGtCLbYf6KiC7mtqWZbhGTMxCgoJaJHx36Ub4TcOUHMyK1tlIDGDoZBUyp+QrNuJs2GbsJJsE9oi75SRHWPCN9RB8qBgw/BQWa7bZ3z6KvZrBYD3cxcE/BaJcvc5WcIgt3MDimyAgFbRUBi5Z2JNzvd4mD3Y8BsFntGSHw17MCFJ10DxqIMajadDRzBczcTAVbbuBoAItmPnbn5mgN4/2qYO6hW7h8SNDlJA7p6SO11oJy5icHimtWextXXLOvbXreoLOXRe63ugMFEmdo6LVvE818WRQXgietpT+6BS/YtYm72d8XbVpwzkKTlMi6zyQemfUegoH/AJx9nk22vWzbuOBmYXAwJjchlcGfI6VluJxasuZFFtVhcm52EklvFp+EVofGufcW+Hax2dntHUo1xbhOhEHKpGhInqYpBTC2RaIuytwt72ZcoA+Bad/LagW7ys5LQT6DT7KjdNNAfj/2q527KGRHJQyNokf5AqADbcUDDg7AdASwU5QdTEyJj1okttRlBu7RJBSNJjLKeHQk7nxotb5PuqilCXELBCknQCJEyD5ECo8fhcVqLjTIIOZBOuhPjPn6UFCyLYkB3IUDcI06RpO+g9ZihV/BFZMiARsZ3nw9Pu8aNCzfA+odzJtKY1nTu+NV7+AuOZPZgx0XLPmYG9AoY6zDEyNenWoAKYeI8McmIUmPH18aH/6LvjTs2+Gv3UD3wv2mg6X7M/rLE/GMv3GjXHOasH2Ni5nIts5cAKzFnTukRABCyJk6GKxxVroXWIAJJAmBOgneB0oHWzcsvfN1EuMuXOC5AgsGdmfUiJOgmIOs+6VHi+Iz3WbQzGoEDTSr68WVDlKdpbhcyhygOVQBrB216VeZOEXlJzYrCXI2IGJtk+UQ/wA8ooA/L/GGwt9LyCSp8Y0III+INaxxj2yWOxJw9ljfYAHOIC77n6wEn51kLWrAY/lLrqNsttUnzlnOX0g1yXtAaWSfN7pP2WwlA6+zbDkpfvsCSznaASYn094n7aar/Dn0ZbFzqR3QRv3d+nj60scr8yWrOGRDaMyxOTQasfFp+dMF7my7EdhcjT6q+GnXwoI1S82jWXI65bSg9RpAnoBP41PbwpQDMjqTHvCBsJ6+M/ZQq7zsySWXL3jMi2DPXrNVsR7Q7J1ZHYjwCgfvAUGtclWvyBPU3G+zu/hSd7UuN3MFirdxezuLcSDbYA5WUjvGO8JBEGehrPF54VWZkwtp2LFg10ZiNAAIA8vGhfFePXsS2Zxatj9G1bFsfZqT5k0Gk8P9rNrQNYK+JR4+QYQfiaYuD+0XBMcrXro2jtUEa+doH7fGsHS38a7az4UH0w/0O8JX6PcYAxqo0YajYwDpNX8Gtw6uiAbQHzCB1jLv8a+bsJxBgACW9Zn7DNGsPxfE2dUuMvoSv7pj7KDXOfMOLmGuIoHanIF70fXXSJ19KT/aJw9cTiUudulsCyisDGZSCxYa+TAeWtA+Hc5Yl71u291irOqmcrxmMTLLIgmaM8zWcIUNi28XGADKA2YDoWb/AHhGhIM6UFLB4nCWFW3h2U3CwGbMM56ZRrp4mjZ5u7HC3bTWpZFhQxCwDIJ31C+ANZryrh4xlu2Qc6s2efFZ+ytTGBFyMwB9RQY/xnC9wXT3S+qiIBGmYDXQayPIHxFUuDDNfTy1PwB/Gtk47xPC2LTrfsXDntvaV1QPlLprtqokAT91ZVwXChUYsrdoRqY7qKNyTv57dANzFA6Lj+zVEMEEBo6qW1I895+NI/NF4G4EA/NghvWf4RRW5xospLW2dzAt7gqJMh1VBm0iI0ExQnilq5cudoUyZ40ClRtvBEigr8BuAXsuvfS4pj9ksPtUGosfeYXH7x16SeutTYPDOjq4UmJ6aagqQdNNDU9/AZy7ENKqJAE7CNNNdqAK1wiSOkmtP5g5Y7HD27ltsxUL2hZO6Q0EGehBMEeYpE4XwwX37NcxJW4en1LbP/Zp+xuJxd8iyiyhs2FPQLntKZP2nXwoE/jSdmFOVQW8BtEeMzQMS0mdqOczZiLSsIYTPwAmg9mAT4QJoIg4ory1Y7TF4dR/xUY6Tohzk6dIBqo9hfD0imv2VYW4cdltlADbbtA3vFNNE65pjbSJmg1LGcEuOZR170gmNQCI0oFzJwfGW2X6NevFMiqR7wBUROVpEtv61oYtaV+Fugxa/i+I24DQ3iXwtuT8kFVLvMWM628MfWx/AitzuWap3MIPAfKgxvheNxV+6tsphLeYwX7AnKPGCxn0olxngfEBfcWMTbNqe53EGkbQEjTatRGAHgPlQLF4N85hjHov92gwG8IqukRtJ+yrl/0qMCB7omgjw8HQ1HcXWKt2sKdIrm5Z71BUipFvNEaEeYH3711fswajUa0Ey4x1UKu3p417ieK4i4Ie9cIAiMxAgaAQIFe3EgL6VALenj6aigr5a6VfMVKLDRMaV3hsNmBJ2BoOLaRVmzh8wr3swJj7asWFYDQRPx/7fGg9tYcDau1SuXxQTcH4QaIKi5VIYHMJjYgec0BnhnAwFDsJJ1A8Kt3cKdgaPYMAW1kT3RsfLzrjEYdG20oFX6ITdVdJLAeG59K0hsHYtq1y6AxRVBZgCzkRA8yYmB8dKTLuC/KqTtI18KP8Lw1i47WWxTXl0Zu7lVSNFGdzPSAIoKGG4XbHEhfQjvWi5XrMATG8QRTFcciIneqGDx1tsQtuwWKd4ksDuwU6FlB8J3Gg1gUauYOaAJzJdYWmymCSF0/WMdQY9YNIlrE3MzKQgUeGrM2suxPjO2gH21ovHlRLLPdDFBEhBmbeBAPWTSy/BbbWWxCEkuFdekwwt3FYdGUhW9HFAS5Xwz5AShIZgdIkqYEij5tqsHI+sROUTqNB6rsfEedR8qWLS4ZO0Z8wJIhmAyzIGm2tF7dvC7E3COksxiNo08z6RQV1yQe6wIHXLE9J12Jrs5l94RuJ03Ghq0Thj1ef2m11JI1+31NQY4WyBkZjrrLE/f4fiaBD4PjcOuIu2XK24uXLYSIZu0tFQykEaAOJ9aO8v2/o3EGs3bht9ph7GWD75RLdkgxt3p+2qnMns+XHWzdsNkxCEjplubEZjurAQA3lB8Ql8w2MRYxidoxz9hYCy7MU7O3bVgSASPyik7azPWg459shcW6g6C5djw3BpQxKHU+FMHFsWxZHLd455Pvfo+QnaqN18y3CcpMDUfGgqtKHK2x1HoevpV3BYC52qhXa0891wSpU9DI1X1FXuYbCnD2XA1CqJ/aBkH4x9tGeQsGMTavG4WYqVy94iNCSPPagKYTmrjWEEXbaYu2Ouhb+tbg/1lJotZ9sFgZRewt9GgTlKsAevvFSflS3j+CBT77bmIynqY8/+1BLnDWk95jHiB/doNWw3tV4Y+950P69l/vUEVeTn7hZ/wDWWh65h94rEzgFG7qPUr+Irz6COhU/1T+NBuP+vXDAP5bZOnRifuFCn9o3C5P5Vj5izcj92sju2CNci/1B/GoQT+iv9X/GgplpWieB4QWEsQKFCdBA30JMD505cJ4YhRWdyw65AIgzrmJYDwiKARi8LatqZuaj4a/Hf4UFzgnQEid40rT+E8u4a2pPYhgxlWa3212c/dU6GNhoFGoNB+beIA2uyCKuVwHgCS066wDuNREg7mgUsNwi5ffKpCr1Y9NCdp12/wA60SPJZRgLt3UyQqjUx4iZUGDrTByphkZBLkBmIuLM5lJjRWGWI3JPjTjgsEVDCJBWFbtJnNsdIkjeC0eFBj3EsKqkKNgSJ8gY661YvYAl1UAhD7hIMHMQJOkGfHQa1Pxq2DiWXuwbrDT3ffiRqdPjtTvguG28gUFgCYAVpkztHvHTr4DwoEbFcLygkoV1jWfA+P3AVY5c4MroXLAKhkggER4nMQPTfamfm6wqWgq7KdNWLbMYadD5fHeTS1wUZ8qd2Mx2EkHxOhkbiKAXzBg1tXmRPdCrHxE04PwtVUBIOwMRM6EBpH2T8qV+abRXEOse6EXzMIup8zufWnAXkUByJK93uroVIMyXG/wJ3oE7m6zAGgkTm2BmBpA0FRWsKpWcwEBRBbTbfoQNRr60zYxLIDBpceJIKEbnSMzEE7mTHhQnB5bji2gIA1VssaxuZmfTQetAIXF3lbNaZtxOVjv4aa1dt8y4hQM5DR+ksH/2welHsDatLmC+8RvCEEkakQAANdYGgO9C+MYvMxtpDEx3QugOuwzHNH4mB4hZ4NzKL9+3aNsguYBBkbE+o2pk5PwKLxPEK8ENYMg9e8Dp4wKVuWeFqmKw7AHMWk7ADunSCZ3PgKl5xd7OKZ7DurhQAwMHKVgx6qT86B74Hzfhb+Nu2ci2eyVgLjuoDw4BA+/eflTKeIYb/wCosf8ANT+NfNd2zO4n7ahvWlXb8KDfuZ+K4U4W4tq/Ye73cqC6pLHMNIWTtSLy9zOmEukYy2zWCcyrbAbLcy5TIeMyuhAI8UUimnlPkvCZVu9lLkTJZtyOgmBXfNPLFg22m0Pt+e+lBat+0zhhtu9vDXStvLm/IoMoYkDrG42MVCvte4ZP8mvf8q3/AH6w7GWMrsIgAkVFbXWg3RvbJw7phb/9S3/fqS77XcIqW7owd7I5uKPzYYFCo2zRBk9em1YJXdtdZgfHSaDeP/GfCgaYS+PLuD+1SpzvzthOIKrJhrlu8mnaMV1Q6lCFOuoB1218aQLTr9ZWG+oMjbwYGfnV3BWbbPAY7+6yRm/V7jGPsoJrly2TaXTYyNRqcsfjUeKtALcj9EfjVjiPCgr2xbRncgkgZ30GWDEnQE+lQ35CXA6FDAEEZfHoaC7x1Iwlv+h9xph9kXuYj1X7jQXj1k/QrRgx+T1+Def4UY9kvuYj9pD99AM5r5nvdvdtIFti27pIGZjDH9LQfKlS9ddzLOzepP3UR5nP+24n+eufvGhu9BHlrtErsWzXSrBoJzhXQScwkaZT8dajF5/H5ijOM9xfh+6KqW7QInSg5s6ADpPr9nWruHlJNvNbJicvumPFTv8A50odc9w+honi/wAyvoKBiwPMdxmsWSoEuisQxM5mAMA+7M9DW1f6KsZSnZWyh1KlAQTvJkanzNfO2C/PWv5xP3hX0fgvza/sr9woMg4rhrIxV+2ncK3iLaBiqea5V11MnSDrG1QY7i+UL2aOjBirS+gPUKehIkyGOn2D+Yv/ADHiH7Z/sVzwP6vofuNAGuuO3VidO0DE7/XBJ860fht6Q6BwzKO4AQGG8ltdDrMLrp8sxxXvr/nrTny/7i/56mgs82pb7FkLuSTmDRMtruTGoE+JoFwvBW7YGXM4aMylsupPdBOoJkHQxtRDE/mcR+1/YFDh+aHoP3TQA+ZLpN95HVdIj6iaQdRTGH7NWBDANPdFw+8YBYwYb+l9u1K/H/z7+qf9O3Tpwr83iP5t/wBygWeNY7OwRCcsR+1ruJmB5zRbAcPWyozEwwktlChoP6VwBRHgSSfKq/KX5+5+2n74plxX5oetr76BS4xxLKpXKZPuAMCoXwIU9SJnxFQcKwlzMHcEK5OViY2MExrHh06ehG433z6CmPCfyF/2v4UF3h9v8vbYbB9CCsljOYtAlh0EaaUH50uZ8S3TRZ127vkdYopy57q/tv8AhQzm/wDlf9T/AKYoAF7BFVzw2o0O2b8fsoSLDuTA238hTnxn+Tp/OH91qDW/cHqf3hQbvyefyKeg+6uuZV/Jt6VFyb+Zt+gqTmn3H9KDAcfh2NxyNizAeZG40qTgnD+2uLb0k5hO/wBXoRuKs4n83d/bb7xR/hX5+z8f3aBHv8PK5iejMB/RYr+Fc2MIzKxjaifEev8AOXv32qzgtx6H90UC8JU+BqazfIMwDHw+0V+xX51vWvzbH0NBofMmOfBvhr+HfI7W7isYDSPyZykMNRIHnVXH+0HFYjDvbNqwpgzcCGWEH6rEhTpvr6dah9pPuYT9m59yUu4b80/7J/dNA/8APlkDheHjbNa6fqP8areyRRkxPrb/ALVXufP/ACzD/tW/3Gqj7KfdxHra/tUCjzMn+2Yj+df76HCi/Mv8qv8A86/30MWg4FcsO8PWuq9O4oCuOH5IGf0fuNU8Mwyj4/fVniX5tfQfjVTDe6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4" name="Picture 4" descr="http://www-03.ibm.com/ibm/history/ibm100/images/icp/I029627R04810W09/us__en_us__ibm100__making_ibm__australia_head_office_1932__62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77072"/>
            <a:ext cx="4592372" cy="25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png;base64,iVBORw0KGgoAAAANSUhEUgAAAVIAAACVCAMAAAA9kYJlAAABL1BMVEX29s33984AAAD6+9H6/NL//9b//9j8/tSwjXipg3Dy8Mj//9nOvJ7v7MX//9u1ln/q5b/Zzazf1bK+pIrm37re3rm6nobVxqbj27fJtZjFupzFr5Onf2ysh3PYy6rCqo+Ue2iurpGcnILNzauyknyaaVt9Li2KinOtnIPFxaShdmW7u5xzc2AeHhmhlX3V1bJJST1aWkv5+OK5sZSEhG5AQDYrKyQSEg82Ni2ioodra1mTXVF8fGiagm6FcWCsqY2Th3GKSkJgYFDKtaWFXVDq49KYknqOUkloQjl6Rz6Sc2KPa1utmICzpYoXFxOKa1t6Wk1tS0FiUUVmVknVxrDu6dbVxL7c0MPi1tXg1cWEPjn9/vOJcm2LXFq6urJ5ZlZTPDOlnZljJiVlMS2RhoTUPsFwAAAgAElEQVR4nO2di3/iRpaoVRyJEoUKPdEDIWQMxAbcJt3uPBy3Y+flnknszGMzmUx272bu7v3//4Z7TkmAeBqne3Yy+3MlX1dZEuLjIBVVepS0WpmAgQZ6Add1jRLlDAEsA+a6zhkgTAdG83WmqzIodKZx0HQAnKar+cB1mk4vp/UwxtREDV8NOA8X5hrDZXAhtfwi6brSYVzJFBRChaBaBt+MIfQf5WwuW8rrnISLFZOkEmUASlbDIudKtErVgaToA5Cg9niC/uuTFyqSWhnRO4Aht7oJtxqpMcq6pMUnWar3GjkforbbyHU/G8k8Gzlx1xf4NvpQ+nHQDbUws5FGzEch9xu2cLKhxPnQuxoKq9voYQyYHGbSijGW9ohHrm57kyzh+ZUejxqBFjbi4qOzwj7v9kRuDNlVFupXmc2vsiHFkY8mFk8aFpX1ySTR47cuH3IbnLc9PWr4JAlu11cR9Uc+mFnXwTWyuBsKErWd3ENZETIvikYTT6KozEwpzQJWOKhM2g3HnTSc4KoRHBRTbojLTyshlUxvGI1Ww8iEx7tCo5XoDc3Uu1rGMvzuu5othcg0hDWaCYUAstyMG83IMzXLM6UASAI+lL3IdnqpCkEm89STaiNPYy20PKaxAL8218hcS+pM+txLNDPOta7a9ByHPhVzfCMWpmgw+pCZZNAQxVafOll9ok3o+4YoznSecb3RzBjlKI6yptZohSqMTpo4mVAv1Lt1KZRoOvRMEbkmuJaRxBxFk1Bojh97ae7IEFfMRCEBlseDyBLDetbq6geElL4GLj5dhPTEAEOFlMvcro9ytdHwkR/zSXrFMgMwH4l0lGoJUoZUz5qWl9Ujbziy6mYe6ZAGPBzlzTA01ZbETZkmYaIikAYUUtzX4kR38shzs7wI6eSq7k3yBn0a6ftWEVLOxSidsFEu2ZXvwFXuqDoDg1S/Sq94JaSA2x1gzkRuA0qinF+GNHUauau26Iah8waKmvXIHfqWkXEPN3ePk2gogeehnWBIfZKIfd8rQ8qjDE2yVuPAkOKrxMfzkI75MA15mNo8TOz6VZIrk67B9G5zyEapD91mKCdJziZJKpI8pC9S76KWlYdOtxXKDJ34JOcm9x1bi2krZfHb3MvDlAyZ5+c9y8w9nk+4ng6NKEt7YF1xN+pFXtJUG0JZnTFh57mwm112lVjMxPr7bZKor2hih/i9q2X1hhly54sYAtsF+UWs+4mNkrZIc5s2TUhGoUBhtcWhsKNEedRr4Nca5X6spx4fanHiYgh9iTWC71MNtZCI/dyKepw5b1MLDg0pbhZlSD8EJmL8KLFQOEFQVCeMkPS3hrkmKUcgluV8IfTYAfxL4HTBAgeX0qTU1A7HZODoIgjUwuAEoMoOrRvfpyzjGhz8U7IVL9wJ6I0DWiFKzIXoPWSxLE6jlWCtgBUL5Vqs5mEs5vPxL3yB2nhiCaBEhVAxxvUyrN1IFEgSpfUgWIkcI2GcIdamP7adnhUhHYP6Zaii1qoop2mVeYv5Rbmcx4qymrv4tWGLlS2X0YqlWLlk8d/Kx2HVN17+bM1FKisvLZciGlubr63OZ8s3KP4vpeevq0oslj08sbYK6Yfak171nPYlpkI6fcqW/ZweSxRS458t8b8rYURfP2+k7zVhSNvrNalhGNUyq+a7EuB8BMryIp+XK8sVHdRiHi/LvLoMozersBDaV16XpDIv/+ZrElWZbZLrovs++Gaq1d6s7/fGi2VdYHyE3QHUMl5SD2v3auCkVhvcqbaDBsdF9Qw3tVq/X6vdVJRgTJ1fFB1g/2KGewjGkmF+Vokptu1qLxn+avJa7SOjVvu0Wat9TEJY/qRVVlRYrrVKUQP7LPQexoe1migljS9R+LNie+FntdpsS1yUKEpOUbK/Nr8q+sTdGCOxsZF+XAnph8uQij0h5RTS482QTqertmR6vB7S9vaQvsSQfoih+wjD+GkZxhdY/kSVMZytUpS+942QYjjlWRnSN7tDOt4T0oUo33ztnlT7cCNSj4R03rBcFvAfCuns0ZAytiukbwrrooGIIf2SQmo8NaQvHw+pclZHHXaEtGyybgkpFG1rOpBWbdaCttIYx5Cufz3VkMKWkOo97EKzhPo0XlHQmMUeDym5ON7+kOKKmAWLkD55K11Iwo6QApC4jAD78NtCin0DFztWuNBmSEVE/l4AkcC1sPJ/wMlUcFz1Mkqfrm+kaPNJGVL4CqiaUiH9sKxL4at/p+wV0npVFvAf/npLXXpZqUtZ7IL7TYtMTyohfVPWpZ8VG8Ir+p9C+iFU6lIM44tF/VmtS0tR2gagDK1gpfi2uhR+kOTLSnElelkJKYs99ooV8yqir+dy+IlbrUJy/f/WqzIWmna5Xod8BazdLhsBLY3K6usrc01rrm/Uxe4i221BsLI8z0W7Lef9Ovq//FvliDrCNM8Xif4mCQTKnJUSsKM8z7W5uINlp5R3CiGUX3mbhbSsSM7nVUWf1rlcjyjaLLvG2mr3el9iZZqX16dVl9uYt77y9QMOK338HeX19azN32rPKmnbvH2vPTg94TjWczosvTp80eUxqX/Br2F+mOk3lVgQ/BV/6P6KP45fPeGL+G0kEJI58h/9JgCK9WllztamMwE/tZqYt0rm89jaspXpsG0eq7wpU8V3rLrWZavTWYnW++kv7Ju/rFbypUiZi7JcXWa/mGqfVtpPcHx8aRwfH1djCjfHx2q/7h8fV1bHYHp8LH7EOGIuxwXz4wRssCyvCM+OjwdtZP04r3N8PD+2yOTx5X+0mPuXd4kpyaoTJevTS1GHZH/4d7Z+yJkEqaEFJAma+JFqNSyPKx/cYjvqOLWyHxhYr35sLSZWm3yLaVu6zvjyHwQ196Bo7rWxPTo7WfZq523SjU+KTf7LsvW8Mn226DmpJv9nhvbqnbbSsgENX7VWp6vm/knBeEsHE4oGNPzwn2UTX1u2TefpFc6mOo4iX3xroLpizG2537CiTV0xoSMSn6yFdEs/D1PT+GzZKaGQttdCOv61IXVUSN8tzWXXHXgpOrtbPaoxXw7K5n6LRMuJ6yHVqMFLTfcWRH9h8GMTklcMt2f2zbaG1sEhpVAeHNLlG/3PhBTfb9fxnR0hxaCUhTKksCuklXViXFusyHB6a0clW93xWfyNOgawuePjNm4V3edqSHfs+PjNxcH8YMJGSFlxuKESUlbu+Koc/G377l/5RhisTmdARx12HYVc2fEr8+eNlXLHV6LHGyHFdVtPrY/42Zs39TdvyqMXFAiXwcnZZ6pnfHd2ppVdZ9X9vTw7ow4k3GDePztrE2VPA6ZnZ8URCub8AK2WWhG9dHB2Np6dnc3rWfDkD4CzWPvsrDye6jF5djbfQHb87JPB/DCY9+OyDF9hzxFXiLXd8dnZYitdHH3CSnIuSoLbfj/HKMgK0cXv5VyYoezTG4qcc8XiLXBLhfJvzOd9/pW/KZ+jXtP7C5XnQq3FioploTLvx29YU81ii2lYIS3KOxIUBnQozGHfUJmpcvy35uL9FrLlF4B7liNw31qXXVkvbUPLDzWXcBZlNv+xe6deza/53d26bW1dUYttzNrxhot1MjqURgWBlQLzioYBw64G+2uztf21OBlSYH+FHfPLRD8226b/tDFV/Pgv2FOcJ3WE6gfcxHpCHfQFrF5/erWcV/m53P/tv9o3H4p25I522+ZUqll+fLW6sR667b2PDvDhHY8tr/Va5ateqcOcuA+3Xj11CzlgeXi6HFUmXxXNU3WhKpkuj+zvTMx595iCs9zdmPPEFxc15TxhNbF/190usN7c35HEE4+HamXz9Mem/BHiv/2lRX0t5rTUAY9KYnRGZQH8BMvygqKbTt1kVvYfYDfc+qm1+Fv/W3We6jpXl2WwKjDvis9he1ELz/vwpSwr+uo7RNnyDfBv+Q3b90G2iarXthhrYaOG1oX//LW1/BErItq+bwNC7dO6cxfrCEjifoYMQNwPVCsacdhJD+B8DDrCz6eIpRvnU24cJwWnF9x4+IrzhxvOLx84v3kwEM4vTpHzOjb3Xten9wZM7zlMzwHG56wE24L32JA5FyUSZsQ94aAgckcEBSj8PTamUZIa0UzceSBOXJIFDSW1+zHASVQRnYJxbtWpbUoN6OZxH4VTblwWosYN5helaP/U4P17g0/P+UJ0KaspBveiRG7UMnArR3WETo23bsVV/Vb80UD4rTZiiHarTbQvMaR0luyWHTm3rBHcMhMZekPNJtxzcTo+l6fjB5lbN05qpUGSXLQ7Fxezzo3lWfl0EPmR2wsHtdrdYOzdzabeEDHbF8hNfOvcxJm8iRviPPicYHfO53DrfM5vnYnx/5xf6pn8BSWJPxaIqxaGsomC1B+BW+0PJCpu2QQlv5W3r7rOrXbdnoveakrWxXAOLjGsSrSdIl+VolY6nRWi40HvfDB2ESV5S6DobSl6i6JH4v8GXUK7cyYbl/XybjqpIyqk3QTLycRAeCPpQiNpaFmSiXlIs2ToZJYdmJYdIx7i3lphz7bCKFT4lp/4SY7/pUmeJmmaW2nqI2GUJzaF1PUT00NiP8niMM2cEmmnDUGYaZdlaRcQJTdJlVS9O88LVEhJFkOqz0WzxERJ09ki6plRuAjphmiyKtrLk2FF1NwnunEohv8JGvUrljUppFdaVr8SJh+JoT4SNhvJUEykvwhpN0iCbmDFjcDyGnHkZXHPNT03GnpeZPc8DGqc+FGQPFhOepNIP0mFb+UafgCwo5APVUiHzcwzkazZiLutzJkU4I7SEKNmQ1w1G+zKaOgIf8sbdYWOFKJ1JallTQopilJI+Vx04uRy4qTODtHeIqSlaI6i6aao2bPr2cGi6yFl+LYQNOKiLs08KHB1qeiBaESqLsWwOpBZekGi8yzhPEt5HTHMHPG5MfQ5t0POQ8Lm3CeGnOemwdOsSV3netLgHNGthg5Wg+lE1NAQAT2F1F3EazgwhyRLUQiymCTV1UYoqerSUhREFukawraLLuvSuej5VtGCA0XnJw4rMdUZwaSUrCjDGowJnIcspmlb0ekXvqT8oVyfJ6VgUF1OweYSC2CN9flLYVBypWiFraLqQxCPim5nu6iKovfNlv7BnvbqyrXa75Ley0rW1vWUdb63D7Jlzf+AlT6n5/ScftNp9UTyjkOVG8dMD1nxE5Ytlz/8iMgu0WLek9+YPVlgX6oeLYCTkxNgdBndKnB88lrllyevRXWeRjLbwB7v+OT1DFa61nuPCTDn9UkfWNmF3t6tXrBLdC65Zfqjomzw+mQAj4uuCq1Pp1Q9wkrtUaP9b5wp/syZg8g/czqlx8TvuGqTYo5lfMvf4c/l7/DX7c/YFvqzRBzG/y1A2oz/MjOoyWccoeSbAYPbMYOTDsAdcQFwSTwA3CB91W3mdBW0Mb4FhsDgCPmcE4yYEb8UtH/hu0SZ/DtXJ8mU5N8Npv0d4/Z3/AX++6OiBl0BbzwuqmA7RIvNXlsJ6SeG1sXmFd2hWcK6urpkFyZFSDHHMm4pXcYgwwaZKZg+RFPbYRASMQM/5nTJJk9dgKQH0IkYWBZjkQWslwC4KYCXAvNyncU+sHZIIX1jyKHOpKkzkZU0sP2YQZEjWsEuUWQpyeaijYNEOYWUPy6K+5ONkttFNyoBZcpNrq2hQspvC1vMNcUd2p6jaYhfvo+muWR6iqZJgFYxpy+fRx6aYVjdHgMPbT00jZEgQTM0ddSdzmhThpTZoN7UyEo2ZZTQDlE1T0lWp9FIAvajokVId4nKhSh+j6GOK9wims2vPV/b8eMPPJgh7f9yIfjABeeDntrx5QdFZ1R8YEFBAtrPqc5+znX42dfhdyFw4k828D+axf703TXw777V+ecTXe+OuJ6NONxecbh7i3zBIfyC6/7PoOc/g9rxk58FTD+YIxXjDxzoIe4HgcL7IK7PRQsWokikvn/5wRTkf6Ek8d+Jrv03iv43iv5uTfRqLtoodvzJRIfPSXJN9Bi5/BkrgJ8ZokEfRa010ei/1A3r8FXlguay1mfaKlDW+FD+PC2mK7QV9Hm5qPX1xeHnoo+n+nJ8ib4oFz9PmFN5RWDLtF2iFdmN6Y+I6mxwgj9Pur4Uroqusik5F9WY89PKmennRtS7p+fe6HN6Ts9pnv4xx7z+B9JvT7w8h1sc0a2caN5yjnfB/nO0+iPzVzul2q6TzPvmVWRK8X+i6EZEZ28CmB3N1ImS9tEM2tihJBxEHo1BXkcgjogpaAWcHfU5IBwxjm44vyUuS+j8w/kcg5/fGvwSuSGuDbg5MqB/xBEdwb7ekVYiFOMjWeJg36+tmC0gwTlKtDhRskdUL0V5KWpURe8Ie0MUniBaXi26TNBvfm706106nddM6l2eGA3eN0zWN4YiqdsiMc5lYjw4iZEHfSON+zzx+twi3D6Poj7vYU/OxR6dl0RanEai/RAJx+9JGbpS2gNHDGdtZs7aPJu1jW57Vi8Y1LsOIl2kV++KcbMronpXs+pdhgDC+82S+pJkUVainE46r4smPI0TFE1QlEb8SlA0KUWnKDpdij6g6Olc1AuY6QU8i2OjG8T1buChJOGuiSJKdFqOyvTVSvcpihi+WZ3OjnHskyGMewnwmEgZDxAnr6JxmWsgfaTIdSoLXyAq1wmtABgRFoACO4fYSeS+UxIARqEgjcFIvAKLcJEeKMlClHFXSc5Fi57zDlG9IkqSunj/omorrd4NCtNUQJQKOuHY7OFKXcTDFXq2gsVDwQJTMKdAczKhyUxqsiE1gWgNZ0lGBEIzkdtAU/kwFoywCW9JWAChK5hP9ATkUUFKWEJPiEToFlGIQpQLqIhSSNk+UbEumq2Jmmuid/GG5D7RzYtWT32f+37YxLq0mfs2v/FDnvqhjkDfD1ni2xph+aFAJBEVOHN6D/eB+xAS8cAPY6/AmyGxH7pBieOHPSRywjCSBZZQ+ESihaeJduqnKJXq537KQz8vIUklynOFrXKUVHVpsiY6LZAlznhJ4BasiMZV0RBFT8Ne+xRFEUmcl6IqJ1E/YSQa+ulm9wvwh09H5reUbYEtLzNbBXawvtyWhfbO35DQS0l9U7b6mkdF3qfoQuI5/UPSb61p/K+f5uNGPKf3l/7l7k/+V0tsN+ow5Pzu+3dA3fNywHJsvtw+qd1sfeONDzCX2fXhDpWtDES0nrCHrElNwVbhd2efYSsZO7IlTAoFbAJzGCFksSzmICSoO7MwJ9gSVoL9ZAUTn50d80JoHW2X5Aprovzm7LP2uqi65w3z8dnZACqirBScy+4TrbIRUDg5PjfuTk/5PXJ6f26cnp7zY+Ty9Fx1TNLTc61fIErk9FzhzBmfnwdE7/w8dgu8wd25N0NiLNO9hMH5ea99dx4VnEbOyaklS0RBImq1l3B+mjIETk4fOGIsOSVR41hxbxwvReHh9Jytiybn54LuzLRQkIhK6GZXFAzoLKlXEUVcgkYzc873i2oFSlK1olaaUqwX6kC4toK5NmBvhDEv5OpOV+yhsBj7ZrFPOCxYEDAnjyt4zEk9JlMX6REgkwhEEql7SEViMY2wEiDYghSggEJqgJXrYPmgiHxgUagTUBFlq6KaktwUlWqcqFXRQN0/jKI0ThSsia7K7hYFktQL0Y0+Pms7Q+4Q0iwZ6o60GQIYUs2RoXSETziOyANHpETsiMRTaJbrCCKKSiwpeoibSOEpyFKI2BcSEUGokEGoLbEZ5morxbLCcWwdKeSqbIqSpGhvijoU0oWoKEQppCjZo5CuiaaEkt0vqliIUhirt5TAQyPlOZI2ckXS8Andavhqx7caIYsaoUb0GqEg3IYtvAJJxI1hQTZ02pnpBLcI5g5hZg7t+NLMYjlszPEIYStcpKchFFIeNiIIby09bFi8IOG+YqcodK5DNl0XPQoZhXQheqREBZ1wDrKhpB2fBCuiAUE7vtgvGrGwAMLGlqGLiic/6FsANRAHFBcUV572UMAW6JvAyt/FGBfr82FthYg4Pu6DuvIZiqc96GvsEFXLs3VRUCOGOAvZQgpoxBAo8hlsypPsGPaLVi/RfmKHdNcILE9N7MCu8KHLHZy2fYD5UDC7PtyucW/2p+fe0/tO7KBnbzynJyTm/op7XZ/T3vSuG+ljI/y98wiAW1a4tfzYsutCTxF7hw+huqvVK46r3dhymrZCOYblxvTF/GIMy53zV5YtqL4psPXpxaCahVBZ3inKioE2N4TUgAlyv/jKa8Tqh9gjutZ50qA9YAiqjlFnjP30MXaFp9ilVeBL+tgAoeu/Fxg00iqVte0YNCQszP/mW9E0PiUE41OpgLFTMGgvmc0IdSFkKarKe0RpSNg2LGWVEI1bS+J0dx7sEl8V5GpI2ENENRr0o7qNtj+3QPEmAedNCvJ1jvhIqIuTkItbm2snpoKdZBxOGk1qQRvnXc5PJtwgjomRgl+OmnTZZv3haxQifj/H4FMFRwDGv9cQAeM/CRj8USIOEujeH2OY/eKVuCjXa9Jou0EhSmfH6ztFz83mZ3RnZiHKdYSfd5s0+lLzZNKk4YDrp99x40GJck6Sl1tEO7+v03DA9Wi3KMwKUba+lfI/5sP6L7lZH6UZ0qiPkq4xSibGxJpw4nNrxCfRSO9GIyAaCB2NMK2RViKGiJ2MRJiMpJ+OZB87Jmk+chK/wApHTmSPAqI3nMSeOfG8rOvFjW4vaGSR00UmpiUnw0T8wU60kZ3CKMz5VegbV+pc44vWFYqOclPdP7xL9PNoROODyUYhyjIUvEVonCgSpdtyUVKcl6I3yDbR8f0ooJDuFR0NlejGbbngpSH3EhsZ8tgyuWdlPI66hB73JhC7iDdiwRJQXWdvpCFiGzRAmPRGsoIjVpgESCy8rqd5DVfzsp7mmRHzhhF4toUkuhcifs4936eQ1ktRtZXuEaXxwZxSVAsKSUZbKeW0lcqK6JpkVVRSSLUDRDc7J0wGTCECBiJewDQPfxcUWCWtYKgDPIDztqMugQfYeN0SHZfTPa0gxh+WWBQEBFZXzhyHUNfpl6JqDPA9ooa6JXtNmOpSnMbVOOCrsrskuRqx/BDRHb/42w5W76Z4TsXu+fDI/IOOyFdRD87YUt62suLhGhvC7KlibPuy26L1nP4R6fl0/vtOh46j9JwOT89b6XtOqxWqupa3HEwBa/FF+UDUs57YlrRtuppGtf5jK6XnQDH1U8R3LrdPlh5CtW29T00HRQFj6FVjyhy7zdpBQF1j47MvXxpOOwaEFbSRQCPkOkFAD8zUbl6+nImiLESF8cuXUy0IpGiXYHn28mW//fLlDT0UUwvaS9oFrER7+eUbjn15/vLLM2P+YI05jspjfvblS75VNGizuy9fOquiMdJeUBGVCyqiBIrJFclN0fkTP1hcDSn/ffKfxp8uLoyvLy5Ux+TriwcsP3DiDxcPOsJKtG8LxNESSa3oa8zPHx7a9w8X7VPi9KJNzf2L+4s2MusQ1xczGtRoRp2So4uB4tuLQfztxTj47mLsIPLri7H4+mJKj9FCial69MvvUW7O1wvS5se1WnOraHLDqLm/KprK6/RGcZ7fOFXRh0JyRZToXV94g8aFO9sjqiGwvuPDuZlzGwlNnyxbvulz3wx5boY6AqkZMiIxQy0xbWFViBAKac+0Zc8cOm6Jh1BIY3MYxKYZEwEyD6k0TbekJwoircBiCD1NxzDNRD2ZbGimnLCXokr2U+xF7RAFGlJ9TVRGSnJDNJhTEfUIp2SvqGluns5j7VaXB60GQSGtB61MD1qmFrRsEbRCGbR8pyANglYSBy3Li1uWG7eiXtzq9WjU6qDpWUE9TgIjSB3u5A6XOT3vSeqaLQGGknFTakY2D6kQre4cTRYwwinQKaSY1+l5T4ESnNNYyGJIjR2iDoV0TTQKWq61RdR3QITOmqjUloJ7RZ0tj9KGi67Fk25CNL/HfcnqpjzqpnrUzYHoddVz0hnhdX3N64aKGKHnpNPxMoce5N4YSnqYu5OZRNHPNzOJOHLYIOS4fHyWZncDEXYDLezGiKfwux7zuy4gjJ73lHcj3Eo/bmLOU5RMl6IcJen7N3aIAo0DviYqgi5JbohKRz3QfUXUEcOuI2zFXlGkt+UKHh3mwLTfh+WQW5vnd9nKyWYFDPp9Z9sJ6Ha/P1s7ycwcnCb7/QHAcpo6h7t6cplp/f5UnfelvCK4Q3ZDFMb9vtwiu/9Mub4qtY2Ns+C6/kiH9Nec833KudvFNdkHrPRRoX3zft2J43dJz3399522DhD3nN4pPW+l7zttBBTYYXUoY8svo1o+9DVPSuxAqcob/SqBXy1YXcfK7Q/Yx4fBYADbR56qngMG1h4MRHkDcbW8etJ69UZiJgeDNlsbRqvCzuGz2WAwg23zdoiy2WBQzl+9Q/kRUeYMBg7bMtbXoaJFFFe+o5PinC67cwHuesCOe4wdRwyIS4sAxU2iHvvC+ylAP1cnS4ypD1xxDzCuMCCudZhdG3QhpDE7AmgT3+JHRJzPGZOfa4gAoZCgFTDtc4dpRw5QM5/dxqzAA8UdsVVUPe+pFEXBtGRTlK+KGvTYF2N2DaBYisKBopv7/InG6XRO81RwOCYkhwfk0kHahAH9Ajr56FgzLM8MOp0zswZ1mA7qekSM6zAeNxWDaYGH0JN0gosmzPotaCPBDeYPLXCI4xZI4qRAnDR1cVLXtRMDVHPf5jrcAYd7xkkUjrVSsiL6UIiq0ZfSpayezBRVUcV4VZRTn4REZ/05hWj7suR4r6i6CHolrPz3Zt7EkLbemn79rRnWrwr4SGHrCCBsgpzReNCmrSGCHqOUmUPs9Q7lELGxIxI2TMdH8q7ppF0zuJiYAYXUmmRxRIwyb/Bd5nkjhRtfZW5wlUUOIt8SpiUQ7QszoSfmNn8203pBXv9CQZILUePrpSiFVJuUooh2dKAohTRBUSSuivZGh4liZ0OuHInSh/FQ3ZJrx6ah8DWKYioAAAm5SURBVEweekMIY5shWhiHIvRC4Xs+PSrZ8b2cCOjLz73Uy70E/03cvmu5iWv18L/IilTCrGdRSHFW6llqUT9GAiL1fCf3QkL66g3ojegNbWbHtnoIsR0PDRQ0bhFbYRpV0fulKKOQ+qUosksUVVdFKaQomuCE5NeIwvpjJJi0pPHxxx8b0nJYCYgFAdMWxMabF7U2WDGA5RknLz6ZccvTC1xQRD2d0KOIAL0XGdNPvr8x3IiDa3HwLK57KtdLGMQFLLY0FhRAYAlWe/HScDqCOZZUyAVbRY3PXtREKQpMSR4kavS//75v9CKOsij5K0TXfp208uD540fzNVaeuy3LUByd1zYuU1v7MVbLbbtIa5PVNzxEau0oP2NbVvyYaCG41rx5iuhzek7P6Tk9p/eSVp+mC2ujVRHqfO7atOpoV++bjZGtdrFH6lFRdcb7QKFdy26Vwoj29ModjzBwPaDuNOXYTSaMzz78FPMZK3C1OW3CVYgtSMKpIAsc6Q4Qt02ILWjuYAEjlJCilFujFK1IPiqqXX706exx0YLBpx9dHipKbQCHVYeEnXa+NjqE9bUx7iiaH9VqfNz5TkMEIgedb52Co2DQuY5nnWuvYOjOOvcR0e7cdwpOL9qdB+KBcDoXp9K6sGWnc49cE6KC1ukcEazT+RZKdIR3Ot8hI5T7ruTrBaUoSn4NB4p6dCr3UdHOBUne04WQ4lBRbb1dSkMgQ5AAOCmS6yB9CinuObYOMATGMw71BodmdwFbp74Fo2tsJ8N5Jq53qDFuC8bDcnSrHEkDxpOYYbMcm+OqSQ7cVeM0UzO7EA0WogAiPFRUXVwOh4mqR/7wA0W3nM67Bk1v6FXUM51hdZqmZ4iJNdRQMMA30NVYXw6DPGCQxgwSj8COiwss6jGIMBI9CxiNWu0lwOIUWJDrzPGREJhEhK1rmqlrLNPXJX4920Xp1ocBP0yUq5AeKroZ0lPsOxxjWMMF6pnOEK5MK/Bx+ZzuoEDbVKIZhhT7hgz7gSzC0EZo3ENj12PMc5EeWkZoGTHsvzHsWCJoLRGBIRY51uo+miJ6WGXLmz+FTVGuHuZ+mGgZ0gNFt8S0RF/AxuMpq/y9SvUuoPX+28a0PfdSrdxTtevN3oVVUTabTiU7TJTJ6XS2cdx8p+ghif1vHKPrKSei/+dPWj+n9fT8Bbzv9Dya2ftPbM9f//z0r1+Ngbccu7LaRa4OJ/mP6udv6TKDNp0OKmNZrs77DYkuhTYiOv0/EZ++6fDx0bTkgg+OLmBwlMDsqI/cEKy94JLQnKNjTSrOCSFv74S4PUcov11yp5Da3ZFApHascBSXRw67PGojAVwexezmKBZ0bWn/aAb9owHBp0fjBUvJqihxoOhtqO0VPb+V4rwUPd8rSoKF5EZIr181jOv6NUJ5RvDruqlnxr2WGaG4NkJ5bfhI7lwbaXBtJPG1YXkZcm1E7rXR612DG91j7+NUxNapDJIHx0mR/CKQficWYcfT7I4Lw6jHTTcyMrdjZDMkRoILI3MejEwSp0am1WovmW1kcK9EGkaVxqK8EIVrw2bXa6JZRfS6ImqC27H3iFooGpWiPRT1rJ2iDUGy9+XTcleO7T3YOc9tX5EqQp7YoY6AVcAQLbJDMadXIN0Cx7NtROVBvCQOShzb9hSh7cnQdkt6IrQjQiuwGEIhNUI70RFekHIfJX0lmm8T1f8ZogSE6rZc7EJWYqoPI9uwFUNFGA15GNk6AojmRyEhEJlHPuEQ6TgP0kgRJ1HqWZbCtaykF1lJFCVW1EPcxLK8lIgSL4+SOI/SgPCj3EEkEUa5CCOfoJDSg5VRLOSIQYJz7g8VHYdL0egJoheWNbuwKqLj3aJ25DMUxRrb+Wt1/FImXaEQrlzDYVoBEEyB3eMSfRCA7sYKKHPd83QEYImux4SrQ+wCFLkOgQusgBHgKDRCfPrhGXdKqW08WdQ9XBRm3proYKcoKxCb9+buu4CKAdvsz29j/zna3f37LRS3kT0i9VsQXbnM7Dk9p+f0nJ7Te06LGv6Ry40W10NVavv55UR0Y3Fx6dHaIefKsmxxbVRxGRJbuVRpy6VG+5hfL7XruqmNw8zbroLeIbrymq3H0B+5Joo5U8kk0XFAdtoKUcAIrdNWF8Wdvag50JlBBePk+9rA6AyM4+8/GVx+/8kYy8DH4zk6jMccBkTHGH/y/bEx6FCZz2rfn7RrL14bsw7ArMMQDdoFrN0RBMxxOnKBVDjGRy9qBooaH76oVUUJ0FCOrYoCRzElV2W76CqzDjaslOROURVT9U/Z3IeT2Z1xMrONk3iouIuH/C6+hxLtLj7VvqzVBA2/FM4enGMPmT0Ex7OLgIZf8medmIZfovGAk0GndzHoRNPxmLDG0wGRDBAaD9i7mOWzPlKrvW4jzsPMdy5nvjwmvFAg+IYhu5+FcBKH/CS+N17HNnJvnCiUpLp/eDgb1unsuD1biIo7j3iQd2uil7OL+HLW8W6IQcft7xEdXMzS2Vz0Zua3icsdooi601kdL50WMdV98209N79QpObPBE/ML3SEWdlbzTLfinlIo+wq6GVXsZuNPA+hk46Y0/DKg0sMaWxOrMCcJIHZTR2zmztmw0dCaWbhgAYvHpomQbfmttW9pGYXmTAEEN02RxCaI15wZSB1giQroi26cRxF1QUHFVEUJK6cdVGSRHpxNokQa4+orS6VLkQzMTQbxF7RxVb6unhyq8ZFCFyzgTMEbNB1G4DbTOe2phu20Js2K0PqQCuUeit09JaP5Vzdiw+t1JmHFJqJB01rjgvNyIV61NPrvR5tpbzuRrrhRWVI3xj1ONENIiBS3XBSnTt5gSR8nQsCJZei6pZcFK2rs+NLUQFEyybJqigRoGgAzTRGyXiPaFSgRK0F+0QXleiJUdSlg3sG3hAxGYuJDLteDU3hdBXqzgIa0UpMBBDaRAKbOGpEKz4J1OiA6snTDezrZdinM7GPZ2K/boh9OruHHz5S53EN39LBt9QIgep5zmmiQ5oCJAQNqZ4DI9TY7z5jUcigF2I/Er9mz16I0v0adRQ1MLRQEWVyQhSSFVEGiD7BjmmXQMndoroeRqAXogU5Se4WnQcUtBfl47Q27uzRN1C3FKnbh8ppWgHdUiRZmTtFuZi3fvuRXt7/VMxjAssEqy6z8gOrl/dNlaz1A+l6KIYrm+fbpKuiu9kU3T1vl2gZ0RutdskPb2jtai6UExejq+xfB6uW3+mmOChfC++wjvea0OMjrfbp5lPfntOvTCypT2ta7Tmm7y+xer9GIa19LJ8PTb2XBNq0VoQUf3PbzzF99wQ3n1Iw/z8aQ+rGTr1cQ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data:image/png;base64,iVBORw0KGgoAAAANSUhEUgAAAVIAAACVCAMAAAA9kYJlAAABL1BMVEX29s33984AAAD6+9H6/NL//9b//9j8/tSwjXipg3Dy8Mj//9nOvJ7v7MX//9u1ln/q5b/Zzazf1bK+pIrm37re3rm6nobVxqbj27fJtZjFupzFr5Onf2ysh3PYy6rCqo+Ue2iurpGcnILNzauyknyaaVt9Li2KinOtnIPFxaShdmW7u5xzc2AeHhmhlX3V1bJJST1aWkv5+OK5sZSEhG5AQDYrKyQSEg82Ni2ioodra1mTXVF8fGiagm6FcWCsqY2Th3GKSkJgYFDKtaWFXVDq49KYknqOUkloQjl6Rz6Sc2KPa1utmICzpYoXFxOKa1t6Wk1tS0FiUUVmVknVxrDu6dbVxL7c0MPi1tXg1cWEPjn9/vOJcm2LXFq6urJ5ZlZTPDOlnZljJiVlMS2RhoTUPsFwAAAgAElEQVR4nO2di3/iRpaoVRyJEoUKPdEDIWQMxAbcJt3uPBy3Y+flnknszGMzmUx272bu7v3//4Z7TkmAeBqne3Yy+3MlX1dZEuLjIBVVepS0WpmAgQZ6Add1jRLlDAEsA+a6zhkgTAdG83WmqzIodKZx0HQAnKar+cB1mk4vp/UwxtREDV8NOA8X5hrDZXAhtfwi6brSYVzJFBRChaBaBt+MIfQf5WwuW8rrnISLFZOkEmUASlbDIudKtErVgaToA5Cg9niC/uuTFyqSWhnRO4Aht7oJtxqpMcq6pMUnWar3GjkforbbyHU/G8k8Gzlx1xf4NvpQ+nHQDbUws5FGzEch9xu2cLKhxPnQuxoKq9voYQyYHGbSijGW9ohHrm57kyzh+ZUejxqBFjbi4qOzwj7v9kRuDNlVFupXmc2vsiHFkY8mFk8aFpX1ySTR47cuH3IbnLc9PWr4JAlu11cR9Uc+mFnXwTWyuBsKErWd3ENZETIvikYTT6KozEwpzQJWOKhM2g3HnTSc4KoRHBRTbojLTyshlUxvGI1Ww8iEx7tCo5XoDc3Uu1rGMvzuu5othcg0hDWaCYUAstyMG83IMzXLM6UASAI+lL3IdnqpCkEm89STaiNPYy20PKaxAL8218hcS+pM+txLNDPOta7a9ByHPhVzfCMWpmgw+pCZZNAQxVafOll9ok3o+4YoznSecb3RzBjlKI6yptZohSqMTpo4mVAv1Lt1KZRoOvRMEbkmuJaRxBxFk1Bojh97ae7IEFfMRCEBlseDyBLDetbq6geElL4GLj5dhPTEAEOFlMvcro9ytdHwkR/zSXrFMgMwH4l0lGoJUoZUz5qWl9Ujbziy6mYe6ZAGPBzlzTA01ZbETZkmYaIikAYUUtzX4kR38shzs7wI6eSq7k3yBn0a6ftWEVLOxSidsFEu2ZXvwFXuqDoDg1S/Sq94JaSA2x1gzkRuA0qinF+GNHUauau26Iah8waKmvXIHfqWkXEPN3ePk2gogeehnWBIfZKIfd8rQ8qjDE2yVuPAkOKrxMfzkI75MA15mNo8TOz6VZIrk67B9G5zyEapD91mKCdJziZJKpI8pC9S76KWlYdOtxXKDJ34JOcm9x1bi2krZfHb3MvDlAyZ5+c9y8w9nk+4ng6NKEt7YF1xN+pFXtJUG0JZnTFh57mwm112lVjMxPr7bZKor2hih/i9q2X1hhly54sYAtsF+UWs+4mNkrZIc5s2TUhGoUBhtcWhsKNEedRr4Nca5X6spx4fanHiYgh9iTWC71MNtZCI/dyKepw5b1MLDg0pbhZlSD8EJmL8KLFQOEFQVCeMkPS3hrkmKUcgluV8IfTYAfxL4HTBAgeX0qTU1A7HZODoIgjUwuAEoMoOrRvfpyzjGhz8U7IVL9wJ6I0DWiFKzIXoPWSxLE6jlWCtgBUL5Vqs5mEs5vPxL3yB2nhiCaBEhVAxxvUyrN1IFEgSpfUgWIkcI2GcIdamP7adnhUhHYP6Zaii1qoop2mVeYv5Rbmcx4qymrv4tWGLlS2X0YqlWLlk8d/Kx2HVN17+bM1FKisvLZciGlubr63OZ8s3KP4vpeevq0oslj08sbYK6Yfak171nPYlpkI6fcqW/ZweSxRS458t8b8rYURfP2+k7zVhSNvrNalhGNUyq+a7EuB8BMryIp+XK8sVHdRiHi/LvLoMozersBDaV16XpDIv/+ZrElWZbZLrovs++Gaq1d6s7/fGi2VdYHyE3QHUMl5SD2v3auCkVhvcqbaDBsdF9Qw3tVq/X6vdVJRgTJ1fFB1g/2KGewjGkmF+Vokptu1qLxn+avJa7SOjVvu0Wat9TEJY/qRVVlRYrrVKUQP7LPQexoe1migljS9R+LNie+FntdpsS1yUKEpOUbK/Nr8q+sTdGCOxsZF+XAnph8uQij0h5RTS482QTqertmR6vB7S9vaQvsSQfoih+wjD+GkZxhdY/kSVMZytUpS+942QYjjlWRnSN7tDOt4T0oUo33ztnlT7cCNSj4R03rBcFvAfCuns0ZAytiukbwrrooGIIf2SQmo8NaQvHw+pclZHHXaEtGyybgkpFG1rOpBWbdaCttIYx5Cufz3VkMKWkOo97EKzhPo0XlHQmMUeDym5ON7+kOKKmAWLkD55K11Iwo6QApC4jAD78NtCin0DFztWuNBmSEVE/l4AkcC1sPJ/wMlUcFz1Mkqfrm+kaPNJGVL4CqiaUiH9sKxL4at/p+wV0npVFvAf/npLXXpZqUtZ7IL7TYtMTyohfVPWpZ8VG8Ir+p9C+iFU6lIM44tF/VmtS0tR2gagDK1gpfi2uhR+kOTLSnElelkJKYs99ooV8yqir+dy+IlbrUJy/f/WqzIWmna5Xod8BazdLhsBLY3K6usrc01rrm/Uxe4i221BsLI8z0W7Lef9Ovq//FvliDrCNM8Xif4mCQTKnJUSsKM8z7W5uINlp5R3CiGUX3mbhbSsSM7nVUWf1rlcjyjaLLvG2mr3el9iZZqX16dVl9uYt77y9QMOK338HeX19azN32rPKmnbvH2vPTg94TjWczosvTp80eUxqX/Br2F+mOk3lVgQ/BV/6P6KP45fPeGL+G0kEJI58h/9JgCK9WllztamMwE/tZqYt0rm89jaspXpsG0eq7wpU8V3rLrWZavTWYnW++kv7Ju/rFbypUiZi7JcXWa/mGqfVtpPcHx8aRwfH1djCjfHx2q/7h8fV1bHYHp8LH7EOGIuxwXz4wRssCyvCM+OjwdtZP04r3N8PD+2yOTx5X+0mPuXd4kpyaoTJevTS1GHZH/4d7Z+yJkEqaEFJAma+JFqNSyPKx/cYjvqOLWyHxhYr35sLSZWm3yLaVu6zvjyHwQ196Bo7rWxPTo7WfZq523SjU+KTf7LsvW8Mn226DmpJv9nhvbqnbbSsgENX7VWp6vm/knBeEsHE4oGNPzwn2UTX1u2TefpFc6mOo4iX3xroLpizG2537CiTV0xoSMSn6yFdEs/D1PT+GzZKaGQttdCOv61IXVUSN8tzWXXHXgpOrtbPaoxXw7K5n6LRMuJ6yHVqMFLTfcWRH9h8GMTklcMt2f2zbaG1sEhpVAeHNLlG/3PhBTfb9fxnR0hxaCUhTKksCuklXViXFusyHB6a0clW93xWfyNOgawuePjNm4V3edqSHfs+PjNxcH8YMJGSFlxuKESUlbu+Koc/G377l/5RhisTmdARx12HYVc2fEr8+eNlXLHV6LHGyHFdVtPrY/42Zs39TdvyqMXFAiXwcnZZ6pnfHd2ppVdZ9X9vTw7ow4k3GDePztrE2VPA6ZnZ8URCub8AK2WWhG9dHB2Np6dnc3rWfDkD4CzWPvsrDye6jF5djbfQHb87JPB/DCY9+OyDF9hzxFXiLXd8dnZYitdHH3CSnIuSoLbfj/HKMgK0cXv5VyYoezTG4qcc8XiLXBLhfJvzOd9/pW/KZ+jXtP7C5XnQq3FioploTLvx29YU81ii2lYIS3KOxIUBnQozGHfUJmpcvy35uL9FrLlF4B7liNw31qXXVkvbUPLDzWXcBZlNv+xe6deza/53d26bW1dUYttzNrxhot1MjqURgWBlQLzioYBw64G+2uztf21OBlSYH+FHfPLRD8226b/tDFV/Pgv2FOcJ3WE6gfcxHpCHfQFrF5/erWcV/m53P/tv9o3H4p25I522+ZUqll+fLW6sR667b2PDvDhHY8tr/Va5ateqcOcuA+3Xj11CzlgeXi6HFUmXxXNU3WhKpkuj+zvTMx595iCs9zdmPPEFxc15TxhNbF/190usN7c35HEE4+HamXz9Mem/BHiv/2lRX0t5rTUAY9KYnRGZQH8BMvygqKbTt1kVvYfYDfc+qm1+Fv/W3We6jpXl2WwKjDvis9he1ELz/vwpSwr+uo7RNnyDfBv+Q3b90G2iarXthhrYaOG1oX//LW1/BErItq+bwNC7dO6cxfrCEjifoYMQNwPVCsacdhJD+B8DDrCz6eIpRvnU24cJwWnF9x4+IrzhxvOLx84v3kwEM4vTpHzOjb3Xten9wZM7zlMzwHG56wE24L32JA5FyUSZsQ94aAgckcEBSj8PTamUZIa0UzceSBOXJIFDSW1+zHASVQRnYJxbtWpbUoN6OZxH4VTblwWosYN5helaP/U4P17g0/P+UJ0KaspBveiRG7UMnArR3WETo23bsVV/Vb80UD4rTZiiHarTbQvMaR0luyWHTm3rBHcMhMZekPNJtxzcTo+l6fjB5lbN05qpUGSXLQ7Fxezzo3lWfl0EPmR2wsHtdrdYOzdzabeEDHbF8hNfOvcxJm8iRviPPicYHfO53DrfM5vnYnx/5xf6pn8BSWJPxaIqxaGsomC1B+BW+0PJCpu2QQlv5W3r7rOrXbdnoveakrWxXAOLjGsSrSdIl+VolY6nRWi40HvfDB2ESV5S6DobSl6i6JH4v8GXUK7cyYbl/XybjqpIyqk3QTLycRAeCPpQiNpaFmSiXlIs2ToZJYdmJYdIx7i3lphz7bCKFT4lp/4SY7/pUmeJmmaW2nqI2GUJzaF1PUT00NiP8niMM2cEmmnDUGYaZdlaRcQJTdJlVS9O88LVEhJFkOqz0WzxERJ09ki6plRuAjphmiyKtrLk2FF1NwnunEohv8JGvUrljUppFdaVr8SJh+JoT4SNhvJUEykvwhpN0iCbmDFjcDyGnHkZXHPNT03GnpeZPc8DGqc+FGQPFhOepNIP0mFb+UafgCwo5APVUiHzcwzkazZiLutzJkU4I7SEKNmQ1w1G+zKaOgIf8sbdYWOFKJ1JallTQopilJI+Vx04uRy4qTODtHeIqSlaI6i6aao2bPr2cGi6yFl+LYQNOKiLs08KHB1qeiBaESqLsWwOpBZekGi8yzhPEt5HTHMHPG5MfQ5t0POQ8Lm3CeGnOemwdOsSV3netLgHNGthg5Wg+lE1NAQAT2F1F3EazgwhyRLUQiymCTV1UYoqerSUhREFukawraLLuvSuej5VtGCA0XnJw4rMdUZwaSUrCjDGowJnIcspmlb0ekXvqT8oVyfJ6VgUF1OweYSC2CN9flLYVBypWiFraLqQxCPim5nu6iKovfNlv7BnvbqyrXa75Ley0rW1vWUdb63D7Jlzf+AlT6n5/ScftNp9UTyjkOVG8dMD1nxE5Ytlz/8iMgu0WLek9+YPVlgX6oeLYCTkxNgdBndKnB88lrllyevRXWeRjLbwB7v+OT1DFa61nuPCTDn9UkfWNmF3t6tXrBLdC65Zfqjomzw+mQAj4uuCq1Pp1Q9wkrtUaP9b5wp/syZg8g/czqlx8TvuGqTYo5lfMvf4c/l7/DX7c/YFvqzRBzG/y1A2oz/MjOoyWccoeSbAYPbMYOTDsAdcQFwSTwA3CB91W3mdBW0Mb4FhsDgCPmcE4yYEb8UtH/hu0SZ/DtXJ8mU5N8Npv0d4/Z3/AX++6OiBl0BbzwuqmA7RIvNXlsJ6SeG1sXmFd2hWcK6urpkFyZFSDHHMm4pXcYgwwaZKZg+RFPbYRASMQM/5nTJJk9dgKQH0IkYWBZjkQWslwC4KYCXAvNyncU+sHZIIX1jyKHOpKkzkZU0sP2YQZEjWsEuUWQpyeaijYNEOYWUPy6K+5ONkttFNyoBZcpNrq2hQspvC1vMNcUd2p6jaYhfvo+muWR6iqZJgFYxpy+fRx6aYVjdHgMPbT00jZEgQTM0ddSdzmhThpTZoN7UyEo2ZZTQDlE1T0lWp9FIAvajokVId4nKhSh+j6GOK9wims2vPV/b8eMPPJgh7f9yIfjABeeDntrx5QdFZ1R8YEFBAtrPqc5+znX42dfhdyFw4k828D+axf703TXw777V+ecTXe+OuJ6NONxecbh7i3zBIfyC6/7PoOc/g9rxk58FTD+YIxXjDxzoIe4HgcL7IK7PRQsWokikvn/5wRTkf6Ek8d+Jrv03iv43iv5uTfRqLtoodvzJRIfPSXJN9Bi5/BkrgJ8ZokEfRa010ei/1A3r8FXlguay1mfaKlDW+FD+PC2mK7QV9Hm5qPX1xeHnoo+n+nJ8ib4oFz9PmFN5RWDLtF2iFdmN6Y+I6mxwgj9Pur4Uroqusik5F9WY89PKmennRtS7p+fe6HN6Ts9pnv4xx7z+B9JvT7w8h1sc0a2caN5yjnfB/nO0+iPzVzul2q6TzPvmVWRK8X+i6EZEZ28CmB3N1ImS9tEM2tihJBxEHo1BXkcgjogpaAWcHfU5IBwxjm44vyUuS+j8w/kcg5/fGvwSuSGuDbg5MqB/xBEdwb7ekVYiFOMjWeJg36+tmC0gwTlKtDhRskdUL0V5KWpURe8Ie0MUniBaXi26TNBvfm706106nddM6l2eGA3eN0zWN4YiqdsiMc5lYjw4iZEHfSON+zzx+twi3D6Poj7vYU/OxR6dl0RanEai/RAJx+9JGbpS2gNHDGdtZs7aPJu1jW57Vi8Y1LsOIl2kV++KcbMronpXs+pdhgDC+82S+pJkUVainE46r4smPI0TFE1QlEb8SlA0KUWnKDpdij6g6Olc1AuY6QU8i2OjG8T1buChJOGuiSJKdFqOyvTVSvcpihi+WZ3OjnHskyGMewnwmEgZDxAnr6JxmWsgfaTIdSoLXyAq1wmtABgRFoACO4fYSeS+UxIARqEgjcFIvAKLcJEeKMlClHFXSc5Fi57zDlG9IkqSunj/omorrd4NCtNUQJQKOuHY7OFKXcTDFXq2gsVDwQJTMKdAczKhyUxqsiE1gWgNZ0lGBEIzkdtAU/kwFoywCW9JWAChK5hP9ATkUUFKWEJPiEToFlGIQpQLqIhSSNk+UbEumq2Jmmuid/GG5D7RzYtWT32f+37YxLq0mfs2v/FDnvqhjkDfD1ni2xph+aFAJBEVOHN6D/eB+xAS8cAPY6/AmyGxH7pBieOHPSRywjCSBZZQ+ESihaeJduqnKJXq537KQz8vIUklynOFrXKUVHVpsiY6LZAlznhJ4BasiMZV0RBFT8Ne+xRFEUmcl6IqJ1E/YSQa+ulm9wvwh09H5reUbYEtLzNbBXawvtyWhfbO35DQS0l9U7b6mkdF3qfoQuI5/UPSb61p/K+f5uNGPKf3l/7l7k/+V0tsN+ow5Pzu+3dA3fNywHJsvtw+qd1sfeONDzCX2fXhDpWtDES0nrCHrElNwVbhd2efYSsZO7IlTAoFbAJzGCFksSzmICSoO7MwJ9gSVoL9ZAUTn50d80JoHW2X5Aprovzm7LP2uqi65w3z8dnZACqirBScy+4TrbIRUDg5PjfuTk/5PXJ6f26cnp7zY+Ty9Fx1TNLTc61fIErk9FzhzBmfnwdE7/w8dgu8wd25N0NiLNO9hMH5ea99dx4VnEbOyaklS0RBImq1l3B+mjIETk4fOGIsOSVR41hxbxwvReHh9Jytiybn54LuzLRQkIhK6GZXFAzoLKlXEUVcgkYzc873i2oFSlK1olaaUqwX6kC4toK5NmBvhDEv5OpOV+yhsBj7ZrFPOCxYEDAnjyt4zEk9JlMX6REgkwhEEql7SEViMY2wEiDYghSggEJqgJXrYPmgiHxgUagTUBFlq6KaktwUlWqcqFXRQN0/jKI0ThSsia7K7hYFktQL0Y0+Pms7Q+4Q0iwZ6o60GQIYUs2RoXSETziOyANHpETsiMRTaJbrCCKKSiwpeoibSOEpyFKI2BcSEUGokEGoLbEZ5morxbLCcWwdKeSqbIqSpGhvijoU0oWoKEQppCjZo5CuiaaEkt0vqliIUhirt5TAQyPlOZI2ckXS8Andavhqx7caIYsaoUb0GqEg3IYtvAJJxI1hQTZ02pnpBLcI5g5hZg7t+NLMYjlszPEIYStcpKchFFIeNiIIby09bFi8IOG+YqcodK5DNl0XPQoZhXQheqREBZ1wDrKhpB2fBCuiAUE7vtgvGrGwAMLGlqGLiic/6FsANRAHFBcUV572UMAW6JvAyt/FGBfr82FthYg4Pu6DuvIZiqc96GvsEFXLs3VRUCOGOAvZQgpoxBAo8hlsypPsGPaLVi/RfmKHdNcILE9N7MCu8KHLHZy2fYD5UDC7PtyucW/2p+fe0/tO7KBnbzynJyTm/op7XZ/T3vSuG+ljI/y98wiAW1a4tfzYsutCTxF7hw+huqvVK46r3dhymrZCOYblxvTF/GIMy53zV5YtqL4psPXpxaCahVBZ3inKioE2N4TUgAlyv/jKa8Tqh9gjutZ50qA9YAiqjlFnjP30MXaFp9ilVeBL+tgAoeu/Fxg00iqVte0YNCQszP/mW9E0PiUE41OpgLFTMGgvmc0IdSFkKarKe0RpSNg2LGWVEI1bS+J0dx7sEl8V5GpI2ENENRr0o7qNtj+3QPEmAedNCvJ1jvhIqIuTkItbm2snpoKdZBxOGk1qQRvnXc5PJtwgjomRgl+OmnTZZv3haxQifj/H4FMFRwDGv9cQAeM/CRj8USIOEujeH2OY/eKVuCjXa9Jou0EhSmfH6ztFz83mZ3RnZiHKdYSfd5s0+lLzZNKk4YDrp99x40GJck6Sl1tEO7+v03DA9Wi3KMwKUba+lfI/5sP6L7lZH6UZ0qiPkq4xSibGxJpw4nNrxCfRSO9GIyAaCB2NMK2RViKGiJ2MRJiMpJ+OZB87Jmk+chK/wApHTmSPAqI3nMSeOfG8rOvFjW4vaGSR00UmpiUnw0T8wU60kZ3CKMz5VegbV+pc44vWFYqOclPdP7xL9PNoROODyUYhyjIUvEVonCgSpdtyUVKcl6I3yDbR8f0ooJDuFR0NlejGbbngpSH3EhsZ8tgyuWdlPI66hB73JhC7iDdiwRJQXWdvpCFiGzRAmPRGsoIjVpgESCy8rqd5DVfzsp7mmRHzhhF4toUkuhcifs4936eQ1ktRtZXuEaXxwZxSVAsKSUZbKeW0lcqK6JpkVVRSSLUDRDc7J0wGTCECBiJewDQPfxcUWCWtYKgDPIDztqMugQfYeN0SHZfTPa0gxh+WWBQEBFZXzhyHUNfpl6JqDPA9ooa6JXtNmOpSnMbVOOCrsrskuRqx/BDRHb/42w5W76Z4TsXu+fDI/IOOyFdRD87YUt62suLhGhvC7KlibPuy26L1nP4R6fl0/vtOh46j9JwOT89b6XtOqxWqupa3HEwBa/FF+UDUs57YlrRtuppGtf5jK6XnQDH1U8R3LrdPlh5CtW29T00HRQFj6FVjyhy7zdpBQF1j47MvXxpOOwaEFbSRQCPkOkFAD8zUbl6+nImiLESF8cuXUy0IpGiXYHn28mW//fLlDT0UUwvaS9oFrER7+eUbjn15/vLLM2P+YI05jspjfvblS75VNGizuy9fOquiMdJeUBGVCyqiBIrJFclN0fkTP1hcDSn/ffKfxp8uLoyvLy5Ux+TriwcsP3DiDxcPOsJKtG8LxNESSa3oa8zPHx7a9w8X7VPi9KJNzf2L+4s2MusQ1xczGtRoRp2So4uB4tuLQfztxTj47mLsIPLri7H4+mJKj9FCial69MvvUW7O1wvS5se1WnOraHLDqLm/KprK6/RGcZ7fOFXRh0JyRZToXV94g8aFO9sjqiGwvuPDuZlzGwlNnyxbvulz3wx5boY6AqkZMiIxQy0xbWFViBAKac+0Zc8cOm6Jh1BIY3MYxKYZEwEyD6k0TbekJwoircBiCD1NxzDNRD2ZbGimnLCXokr2U+xF7RAFGlJ9TVRGSnJDNJhTEfUIp2SvqGluns5j7VaXB60GQSGtB61MD1qmFrRsEbRCGbR8pyANglYSBy3Li1uWG7eiXtzq9WjU6qDpWUE9TgIjSB3u5A6XOT3vSeqaLQGGknFTakY2D6kQre4cTRYwwinQKaSY1+l5T4ESnNNYyGJIjR2iDoV0TTQKWq61RdR3QITOmqjUloJ7RZ0tj9KGi67Fk25CNL/HfcnqpjzqpnrUzYHoddVz0hnhdX3N64aKGKHnpNPxMoce5N4YSnqYu5OZRNHPNzOJOHLYIOS4fHyWZncDEXYDLezGiKfwux7zuy4gjJ73lHcj3Eo/bmLOU5RMl6IcJen7N3aIAo0DviYqgi5JbohKRz3QfUXUEcOuI2zFXlGkt+UKHh3mwLTfh+WQW5vnd9nKyWYFDPp9Z9sJ6Ha/P1s7ycwcnCb7/QHAcpo6h7t6cplp/f5UnfelvCK4Q3ZDFMb9vtwiu/9Mub4qtY2Ns+C6/kiH9Nec833KudvFNdkHrPRRoX3zft2J43dJz3399522DhD3nN4pPW+l7zttBBTYYXUoY8svo1o+9DVPSuxAqcob/SqBXy1YXcfK7Q/Yx4fBYADbR56qngMG1h4MRHkDcbW8etJ69UZiJgeDNlsbRqvCzuGz2WAwg23zdoiy2WBQzl+9Q/kRUeYMBg7bMtbXoaJFFFe+o5PinC67cwHuesCOe4wdRwyIS4sAxU2iHvvC+ylAP1cnS4ypD1xxDzCuMCCudZhdG3QhpDE7AmgT3+JHRJzPGZOfa4gAoZCgFTDtc4dpRw5QM5/dxqzAA8UdsVVUPe+pFEXBtGRTlK+KGvTYF2N2DaBYisKBopv7/InG6XRO81RwOCYkhwfk0kHahAH9Ajr56FgzLM8MOp0zswZ1mA7qekSM6zAeNxWDaYGH0JN0gosmzPotaCPBDeYPLXCI4xZI4qRAnDR1cVLXtRMDVHPf5jrcAYd7xkkUjrVSsiL6UIiq0ZfSpayezBRVUcV4VZRTn4REZ/05hWj7suR4r6i6CHolrPz3Zt7EkLbemn79rRnWrwr4SGHrCCBsgpzReNCmrSGCHqOUmUPs9Q7lELGxIxI2TMdH8q7ppF0zuJiYAYXUmmRxRIwyb/Bd5nkjhRtfZW5wlUUOIt8SpiUQ7QszoSfmNn8203pBXv9CQZILUePrpSiFVJuUooh2dKAohTRBUSSuivZGh4liZ0OuHInSh/FQ3ZJrx6ah8DWKYioAAAm5SURBVEweekMIY5shWhiHIvRC4Xs+PSrZ8b2cCOjLz73Uy70E/03cvmu5iWv18L/IilTCrGdRSHFW6llqUT9GAiL1fCf3QkL66g3ojegNbWbHtnoIsR0PDRQ0bhFbYRpV0fulKKOQ+qUosksUVVdFKaQomuCE5NeIwvpjJJi0pPHxxx8b0nJYCYgFAdMWxMabF7U2WDGA5RknLz6ZccvTC1xQRD2d0KOIAL0XGdNPvr8x3IiDa3HwLK57KtdLGMQFLLY0FhRAYAlWe/HScDqCOZZUyAVbRY3PXtREKQpMSR4kavS//75v9CKOsij5K0TXfp208uD540fzNVaeuy3LUByd1zYuU1v7MVbLbbtIa5PVNzxEau0oP2NbVvyYaCG41rx5iuhzek7P6Tk9p/eSVp+mC2ujVRHqfO7atOpoV++bjZGtdrFH6lFRdcb7QKFdy26Vwoj29ModjzBwPaDuNOXYTSaMzz78FPMZK3C1OW3CVYgtSMKpIAsc6Q4Qt02ILWjuYAEjlJCilFujFK1IPiqqXX706exx0YLBpx9dHipKbQCHVYeEnXa+NjqE9bUx7iiaH9VqfNz5TkMEIgedb52Co2DQuY5nnWuvYOjOOvcR0e7cdwpOL9qdB+KBcDoXp9K6sGWnc49cE6KC1ukcEazT+RZKdIR3Ot8hI5T7ruTrBaUoSn4NB4p6dCr3UdHOBUne04WQ4lBRbb1dSkMgQ5AAOCmS6yB9CinuObYOMATGMw71BodmdwFbp74Fo2tsJ8N5Jq53qDFuC8bDcnSrHEkDxpOYYbMcm+OqSQ7cVeM0UzO7EA0WogAiPFRUXVwOh4mqR/7wA0W3nM67Bk1v6FXUM51hdZqmZ4iJNdRQMMA30NVYXw6DPGCQxgwSj8COiwss6jGIMBI9CxiNWu0lwOIUWJDrzPGREJhEhK1rmqlrLNPXJX4920Xp1ocBP0yUq5AeKroZ0lPsOxxjWMMF6pnOEK5MK/Bx+ZzuoEDbVKIZhhT7hgz7gSzC0EZo3ENj12PMc5EeWkZoGTHsvzHsWCJoLRGBIRY51uo+miJ6WGXLmz+FTVGuHuZ+mGgZ0gNFt8S0RF/AxuMpq/y9SvUuoPX+28a0PfdSrdxTtevN3oVVUTabTiU7TJTJ6XS2cdx8p+ghif1vHKPrKSei/+dPWj+n9fT8Bbzv9Dya2ftPbM9f//z0r1+Ngbccu7LaRa4OJ/mP6udv6TKDNp0OKmNZrs77DYkuhTYiOv0/EZ++6fDx0bTkgg+OLmBwlMDsqI/cEKy94JLQnKNjTSrOCSFv74S4PUcov11yp5Da3ZFApHascBSXRw67PGojAVwexezmKBZ0bWn/aAb9owHBp0fjBUvJqihxoOhtqO0VPb+V4rwUPd8rSoKF5EZIr181jOv6NUJ5RvDruqlnxr2WGaG4NkJ5bfhI7lwbaXBtJPG1YXkZcm1E7rXR612DG91j7+NUxNapDJIHx0mR/CKQficWYcfT7I4Lw6jHTTcyMrdjZDMkRoILI3MejEwSp0am1WovmW1kcK9EGkaVxqK8EIVrw2bXa6JZRfS6ImqC27H3iFooGpWiPRT1rJ2iDUGy9+XTcleO7T3YOc9tX5EqQp7YoY6AVcAQLbJDMadXIN0Cx7NtROVBvCQOShzb9hSh7cnQdkt6IrQjQiuwGEIhNUI70RFekHIfJX0lmm8T1f8ZogSE6rZc7EJWYqoPI9uwFUNFGA15GNk6AojmRyEhEJlHPuEQ6TgP0kgRJ1HqWZbCtaykF1lJFCVW1EPcxLK8lIgSL4+SOI/SgPCj3EEkEUa5CCOfoJDSg5VRLOSIQYJz7g8VHYdL0egJoheWNbuwKqLj3aJ25DMUxRrb+Wt1/FImXaEQrlzDYVoBEEyB3eMSfRCA7sYKKHPd83QEYImux4SrQ+wCFLkOgQusgBHgKDRCfPrhGXdKqW08WdQ9XBRm3proYKcoKxCb9+buu4CKAdvsz29j/zna3f37LRS3kT0i9VsQXbnM7Dk9p+f0nJ7Te06LGv6Ry40W10NVavv55UR0Y3Fx6dHaIefKsmxxbVRxGRJbuVRpy6VG+5hfL7XruqmNw8zbroLeIbrymq3H0B+5Joo5U8kk0XFAdtoKUcAIrdNWF8Wdvag50JlBBePk+9rA6AyM4+8/GVx+/8kYy8DH4zk6jMccBkTHGH/y/bEx6FCZz2rfn7RrL14bsw7ArMMQDdoFrN0RBMxxOnKBVDjGRy9qBooaH76oVUUJ0FCOrYoCRzElV2W76CqzDjaslOROURVT9U/Z3IeT2Z1xMrONk3iouIuH/C6+hxLtLj7VvqzVBA2/FM4enGMPmT0Ex7OLgIZf8medmIZfovGAk0GndzHoRNPxmLDG0wGRDBAaD9i7mOWzPlKrvW4jzsPMdy5nvjwmvFAg+IYhu5+FcBKH/CS+N17HNnJvnCiUpLp/eDgb1unsuD1biIo7j3iQd2uil7OL+HLW8W6IQcft7xEdXMzS2Vz0Zua3icsdooi601kdL50WMdV98209N79QpObPBE/ML3SEWdlbzTLfinlIo+wq6GVXsZuNPA+hk46Y0/DKg0sMaWxOrMCcJIHZTR2zmztmw0dCaWbhgAYvHpomQbfmttW9pGYXmTAEEN02RxCaI15wZSB1giQroi26cRxF1QUHFVEUJK6cdVGSRHpxNokQa4+orS6VLkQzMTQbxF7RxVb6unhyq8ZFCFyzgTMEbNB1G4DbTOe2phu20Js2K0PqQCuUeit09JaP5Vzdiw+t1JmHFJqJB01rjgvNyIV61NPrvR5tpbzuRrrhRWVI3xj1ONENIiBS3XBSnTt5gSR8nQsCJZei6pZcFK2rs+NLUQFEyybJqigRoGgAzTRGyXiPaFSgRK0F+0QXleiJUdSlg3sG3hAxGYuJDLteDU3hdBXqzgIa0UpMBBDaRAKbOGpEKz4J1OiA6snTDezrZdinM7GPZ2K/boh9OruHHz5S53EN39LBt9QIgep5zmmiQ5oCJAQNqZ4DI9TY7z5jUcigF2I/Er9mz16I0v0adRQ1MLRQEWVyQhSSFVEGiD7BjmmXQMndoroeRqAXogU5Se4WnQcUtBfl47Q27uzRN1C3FKnbh8ppWgHdUiRZmTtFuZi3fvuRXt7/VMxjAssEqy6z8gOrl/dNlaz1A+l6KIYrm+fbpKuiu9kU3T1vl2gZ0RutdskPb2jtai6UExejq+xfB6uW3+mmOChfC++wjvea0OMjrfbp5lPfntOvTCypT2ta7Tmm7y+xer9GIa19LJ8PTb2XBNq0VoQUf3PbzzF99wQ3n1Iw/z8aQ+rGTr1cQw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572" y="2037742"/>
            <a:ext cx="3219450" cy="1419225"/>
          </a:xfrm>
          <a:prstGeom prst="rect">
            <a:avLst/>
          </a:prstGeom>
        </p:spPr>
      </p:pic>
      <p:sp>
        <p:nvSpPr>
          <p:cNvPr id="9" name="AutoShape 10" descr="data:image/jpeg;base64,/9j/4AAQSkZJRgABAQAAAQABAAD/2wCEAAkGBxMTEhUTExIVFRUXFxcYFxcYGBcdGBcVFxUXGBcXFRcYHSggGBolHRUWITEhJSkrLi4uFx8zODMtNygtLisBCgoKDg0OGhAQGC0dHR0tLS0tLS0tLS0tLS0tLS0tLS0tLS0tLS0tLS0tLS0tLS0tLS0tLS0tLS0tLS0tLS0tK//AABEIAMIBAwMBIgACEQEDEQH/xAAbAAABBQEBAAAAAAAAAAAAAAADAAECBAUGB//EAEEQAAEDAQQGCAIHCQACAwAAAAEAAhEDBBIhMQVBUWFxkQYigaGxwdHwEzIUI0JSkrLhFkNTYnKCosLxFYMHs9L/xAAZAQEBAQEBAQAAAAAAAAAAAAABAAIDBAX/xAAkEQEBAQACAgICAgMBAAAAAAAAARECEiExA0ETYTJRInGBBP/aAAwDAQACEQMRAD8A9HaiBDBUwV89tMKxSyCrNViicExChTCGpArYTCkFCU4KdIikEMFOCpCBOoAqUqSSdRlPKkkkoylKkkmTJEqR0kySkRSKUpiVIkxTqMpRFMU6iVIyYpJioGKgVIqJQkSoOCmVFyECWpKR4pKSkCpgoIKmCubQoKPQOaqhyk60tYC95DWtBJJ1AK1L0p5XmGlellepULqb3U2ZNaIyGt28qs3pJav47+Y9E7Q9ZvJBy8qb0htP8d/Mein+0Np/jv7vRWp6oHJw5eWjpFaf47u70RujnTapfeahdUpRDThN4HNuWBBPIJ7J6eHJw5ch+29IZ06n+P8A+ls6O09QrXfh1WkuyaTDsASQW7QAeSeybAKcFAD1MOTqFlKVAFKUpOUpUZSlRSJSUZSlQSlMmJTSpJKKaUpUkiolNKYlSOopKMqRyolKVEoBEqBUioFSNKSZJBZd5OHoF5K8sFZvqjpzRwtNB9EuLScWuBIuvAN0mMxOY2InxFn6c0wLPSL8C/7DT9p0gZZkCZMIpjxi1Vq1NzmOc9rmktcJODgYI5hVxpKr/EfzW9pB9SrUfULoLnFxADwBJnAdqr3S0gvqENnGL09/viuk5z+leBtCtr1iT8V4YNeGJ2CR7lalqoGmB9fVc4x1eqRvJAbeuiDiEZmlaLWYOGAyzP6lZTrW8uL3YAlvUOMQwjE4g/NMZYottvpmRYph/Wv1b7SHfVkFpu7yMQ6I6uxyE+z2ijTB+OyAMI18MFGzvze8wwZ7TmIzxJmJWbatJPqOgDDINnAN2Jmpfs2lahwc9jhtkAhdN0Xa82imaZi4b7nbG5H8Xy9q57RejxUcxv0cAOIBcACANZy1BdN0Y0rRZXfZ24YuaHdUSaeGIziA6MfGAWz6WZ7en0LWSrbKqwLLUWlSqrErWNNrlK8qrKiIHrega8nvIIcnvK1C3kpQryV5OoWUpQryV5WoQlKUO8leVoTlMSoXk0q1JkpSoSmvK1JEpiVWq26m1111RrXbC4DfrU212nJwPAhGoQlQJTOcoOcpJSkh3klJiueoGoqlotF1rjsBPIEryLTWn69dzr1R1yTDAYbE6wM+2VmTWnpulOltloSHVQ5w+yzrHtjAdpXFdJOklC1FjiS24DAgk9aCQdU4DkuWo6PfUa5zQLrQSSSNQnIYrPqugwMdvFdePxz+2bW7Z9KgZU/8hPgp2nSgc2C0idc61h0LzjDWucdgEmOxEqNcM2kHeITfjmmcrix8RSFTeqN4bU7StdWV4knCe9W7CGtEkgbZWSHKQO5ZvHfBnLGzbNMwAym845lrojcDtMdy0tGiwMqBwfV6p+Vww2QYbl2rlTRkzs5BGDw3effajpJMh7a9csnSagf3n+LvRbVk0zSdgKgJ2Y+i8astrAiZWpQt4jGeXguV44XrdLTlD+Mz8St09K0j+9Z+Ieq8dGkWg/aw3fqrlmtrS6b0EbWOd3Qd/cjKcevMtzDk9p/uHqjNrg5EHtXirrW3UR74qItOwjmkPbhUT314k23OGT3Dg4+qI3S1YZVqg/vd6qT2j4ie+vG29ILSMrRU/FPiit6VWsfv3doafJXkPXr6XxF5Kzpnax+9B4sb5BFHTu1gfuid7SB3FSeqfES+IvMGf/IFoGdOkexw/wBl0HR3pQ60kNfTawkOLYJMhsSYOqSArU674qi6sBiTHHzVM1lyvTXTF2mWsOUF2HVdJbdx2DH2FHHP9NNLX6uB+ZxMfygFrD3PWRTtRzBIO0HFQpaXqukB5aIGAJA14xlOSVS2OJF8BwyPVaHDHMOAmQrC9e0Da3Ps1F7zLnMBJ27+0QVdL1hWd5p2NgBgtoMEnIO+GACd0nZqWiaioyslySqmoklOctRBBByIIPA4ea8qq2NoJBBBnHHXyyXp1dy4jSujKnxXFjC5rpdILcyZIxIxRLjTJoUbs3XOE4HLEb8N5ULVYg8g9VpAjBgAOJMkDM45qAt7JumWmYIIIg7DsUxb6f3wt/5DIahY3sMsqlpOsEjwKsOqWn+O78TvMJhXb94Y5YjFFDwco9++5F5X7WKzjaTm+9xunxCr1KNY5taf7aa0wVIFHf8ASxjmg/8AhNP9g/1SFI66OWwVB54LXJSa7dCfyVdWRWJJxMCchqHErf0ToSzOaHGsC4z1S5ojExIzJiEK+UiduKLzWNin0ZYcW1MduEdgCu0ui5GTp2mI5Yrl/hN+638LfRFY6MiRwJH5Ss6m9+zdWTD2neZy5KFbo7WGUEbjE8MFkMtdQZVag/8AZU83I40xaP49Tm0/maVasWG9Hq0/II2y3JVq+ha04UnR2eRRaenbQP3pPFtM+DQjnpNafvUzxpnyeFbUoU9DVT+7cBrN0oVbRTx9k+HOVrs6U1gILKR7HjzKI3pU/XRYeFR3nTTtDnv/AB79neEI2apsf3rq/wBqmkQ6gexzD+YhIdILOc6LxxbSPg4q2lyrKVQ7cNo9UFrqk4O7YyjWuy/8vZDmxw/9TvJpTutlhI+do2yKjezEBO/oOUsEveGuIDc3HY0ZwrFm6T/BtDKwBDQC1rBn8K6QBntg8Qdyv6dqWUU5ovaSTDrrgTdLTOZ4Lk7PDqnWpOdJwLXsbdGEZgxAHgmTT9O/tfTelVZ8KrSqNFSAM8TeBaJAIzAwOG3Bc7pC2ON5jXfVT1WwMBMiHA5bllm0N+ILrXANDxJyJLHMkOGH2p7EzKd0uMzOQxwjE49vcrqVywu6x4eH/VbeFm2Z0OG+fJXK7uqYzg+BWL7L0vTlpb9Hc1rgZuNEEHC+3yBWsai8Y0VaapqNFQkht52rMNLc/wC5XK3TepVpNpOLMbt4iZwzkytday9Zv706xui1QfRaUnMOIz+UvcW9xCSz2rOqtZZ1rWnXKyrWdXvaht5/0tpXaxcB8wB7YjyKwbPiSCdXmPKV1PS+Dd2+snzK5al8w5c8PNer4/4s8vZ3xI7594JOeWkgcCntWZ95qNoxM7YPaQD5rpGRQ9waHXyJnWdRI1e8VYoWyo69deRdbe4gOaDh/dPYqjTNPg48nBp/1PNT0YfrI+817fxMcB3wiyLVpmlKjfmdO6BPL1VitpGqx103TkRAOIc0OEY7CFivzV63OltMznTYPwgsP5Vm8J/R1pM0o4gm6CWiXCchIG/WQpUtLz9gxrM4DtKy9E5vb96mRyex3g0qtVcT5LP4+J10VTSTRAIOIB1HAgEHPYQp0bawyRO/BY9d4usMT9Wwci9uPY0ckPR9Zxqsk7RGrFpGA7Ufih7N/wCnU/vhEbXacnDmuZLwGtMSYyOWE4nbwRqFYuY+8cnU41QCXAgR2ckX4l2dEHjanvLlb7WxhJ2ahxVypanXKcGLwcTG1rnAbxgEX4lrdLkpXPttTm/NUcP5cz2jUrFe3ua66McGmTGRAOXaj8dOxrEqBWbTtz4l10DhHmp1dIXSWkCRgRj/AMR0p2LqV86jyKoUtJXvsHmjfTG68OMequtWwSuxxa52MAYmduA4oNKnxkRgJkyd2UKFe1Nc0gHH9VcsFqcxuQMmcQfXJPmQA0my7qgk4mJwk64iEWsyoJJp7zEeGARK1tkknqgCXROIxw26j+kyK9m0ixzg26WyYDgTge0ncMZ81ZUenWF4ThHorVSpIJ3e8VVtLb2OEtz1Ajb4KDDrlWJf0JTBrtBMgi6ROovbM8j3rruk3R9tpYwMcykWOm9cBlt0iMIOw9i5TQZJtFLaXDHXAxOOepd3Y3CJBzcScdbjI7rvZCzbZQt2SkKbGU25Ma1o4NAA8ElAVBtSWcWB2l3vsXP6VtzWm7Mu2euxaGnaxFN93Ahpjsxw7Fw7bQNac0s7S1U1Kh9+9nYqfwLuJz81ulrSdXGUqlibmuk554FjA+jEwoV6d49XEANA7GgE9pErfNgOo9uRQm2ExgBG4rU+QYxvgQw44lww3AOk94709gsxvsI++38wWo+xGZIOAgYe9cqDqGBjPIbvYnmnusY9SnJwy1I9Zv1bBsvDvDj+ZX2WWOKG+gXGNQkduvv8E91ilo8EPHBw5scPNDrNgxsw5YLVp07nWgdUg8YI84QKdmnE/wDVd/tYC4/VtGwOngHT/ug2MxUYdjm+IV60MAbEYk4cIE94ahU7LGOvwT2mLFWu2IG4/mcp2U9SpwYeTx6qxbaOLQMTGPEve78rmpqdlMEDEkR23m4K2YsVLT8x4qy0y2j/AHj/ACnzQrXT+scBleMcJwR6FOfhtygux7GknuJSFFwxVy1O68/yN/8ArCqlslWXCTP8g7mhVUVHOJJJMlW7UZqvOqXH/FVWtVx5E1N97UNhGB1ZnJVUV2VySAOqJAgbJ1lX7EPrqp3n8x9FmUB1hxHitewtHWOsuM/iMLPPxDBqrBsCam7ACctWwIpCr1qMrk0MDjiLzSLrhtG7eJPsQY2ayU2Q++97mmWt+GWt3EknugcVUNCMpCVw6yY4rU/2hKtY/KDn83kOzBDNBxId8QjdqUmU8jPZqKOE7ganRqs1toa95a0NDjLnACbpbGOvrdy7PRAijT2locdsu6x8Vx/R2uxj3ue5oimQAYxJIOE5/LlvXZ0RAA2ADkFy5ezFoOSQZSWUBpRuHvIheeVmXXFuwkcl6Lpc4Hn759y8/tID3OdtMrXEghyI1yh8HYUrrty0Bm1jtRG2k7lkVLeWvLYGW1KjpRpIBBBOCulWxti04yR38fX3CmbS0j1Cz6VUOEjETHapNes2FfHwzs8E/wBFYcu48f05qkCnlBWnaPH3uYQ/oRIwIPMeKg2q4ZOKIy0uGvuCvKBqWF0yWzAgcz6qBs51tI9FbNrnMA+/1KK23DWCE7RjKZQzJzOJ3bgk9kAkZgYRnekAR2kHsWv9IYSJIjYR+nuFP4dJ33ecK7VY5yjYiAiPpXQTxaP72lp/xvLd+htJOYUXaPnXzHvanusYDLLGpKoyA7AyQGDcZBPNrXDtW19DOqD7/RCq2N33f+5evNM5+VjDFmAEKfw4bVJ1thvE1GH8oetI2baO5CtFEQBvJPIBsc3dyZzGMplCI4jxVrRzfm4jzUnUESzDNavLYMHlMVXFqB25kcjHkpNrDaMM4MkcQsZTqZCYtTgpqmR4KSICddT+zLXNBpvacMeuJy4ELH09oz6OWAkkunDDIRrG8rhw/wDTw53I3Pi5XxA9GWt1MktjGJkTlPqu1sNcvY10RIXA0M+1dtoo/VM/p9V15ObQDkkAnj3JLBF0w2WkbfMfoF5u4kEg5iQeIXqFvZIPv3qXnOmqV2s7fB5jHzW+PsgtqKtWtZ+zzx9NkFM8aufDXq2Ku5uP6Abyflw2bl248Z7ZtU6owa7jM++KBOvtVy7NLh4gxt4qoRgurDotCvDmvj788wPRaWi6J+JVBaYN1wJGEkuJg5axyWP0ZPzjc0+P6LrbC3Beb5PFrrx8s622Zoq0sIDiWkDCTkMt7gj27RjW03ObMtExq378lrizgxIBjESMjtGxGqWe80tORBHYRC49mnOWXRTn02PDh1mgwQcJExIlV2WV5e9jWy5kXoI1zETE5Lq7FYxTY1gJIaIk55zq4oFn0e5toqVMLr2tG+Rd1dh5p7+05Wt1Ddd1TnB2bUwctLpPomo6oarWyy4AYxMyR8uzFqwKmjK7BJpVB/afJb45Z7FXpSlZjqrgBidefHenZa3blrqNaYdsKI20uH2jz9VlMt+0K3ZH/EIa0EkzA4AnwBReNi1eZbXDZy9EVukdre9VX2WoM6buRQbyyWlZ7cwYG93euJ3ohr0Xax2j1CyVGUhpU6FN0zd3QfQqFXRrZ6pLeUKhKRKUg/QRBkGdeBVVuhqjTPvUrgedpU22p4+0VrtyGAig4avfJM9h2eCuC3O1wU/0wa2hZ2pRgjUQlUqEwHOJjKTlwlXvpLNbU80jtCv+KXPStZmZcV19gd9Uz+kLnr1MD5sgt7RzvqmH+Rp5gLPIRcvJ0G97wSRhbVcYH3tC4XpVQxDthg8DiPPmu7eVzHSWzy08MOzEeCZ7LiH6uOPDIqJ4ju4nX2dkKTkznb+/tP2tZhenixQGmJByM8BOc9bDMqjC0H1Nc9+s9qphsrQafRx0VCNrT3ELstHlcBY7T8N4fmBPIiF0OjOkdKcSW8R6Lj8nG27GuNdlTVhgWXY9JU3jqvaeBC0aVYLzWY2sNaiNahtcitKCcMTfDRApKxM+pouk5xe6m0uIgkiZGG3gOSpWzozQeDdYGO1OE4H+kEArehPCfKcc/oXTugCo8GACSAQTGcauEodh6PPo16REvb1y52AAljwBEzrbzXaFqiWJ78hkZ/wlgdHqIc60SAfrNYnW5dYaaC2ztEw0CcTAAk7TGZWZ4mFz2m7BTbRqODAHAYEYYyNiqaP0OypRpvJcHOaCYIieBC6S32QVGOYZAcMxmMZw5IdnsgpsawSQ1t0TnhhjvT2yYHJaY0f8Fl+8SJiI3E5zuSqaIqj7p4H1hbfSHRzq1O6yJvTicIuuH+wVyoz32rXfwscdXsr2fM0gbdXMKvK7GpTBEESDmCuSqWQgkSZGHaMFvjy0WISkSmNFyiQ7YtsnlRJTF+4pr42pxGquwXb2cwxv9I8AuGJkge8MV2rHYDgPBZ5KexrySBfTrONOlJWVpelLfeer3uWmSqluHVKKnmttp3XuGw9xxCqVKkDE7tfE/a2launacPnb5f8AVhWjAzuXfgzTOcTmgfFngoVKxOWSai1dcZWJac0vooOTuaf4YUQEHC+iuGIg8FaoaUtFP5ajxuOI5HBAbUI2ozbSdaL+y1rJ0yrt+YMeO0HmMO5bVk6c0z87Ht4Q4eR7lyMsObUxsrDk6FzvDhfo7XpVk6T2d+VVvb1T/lC1qNsaRIIPvavHHWB2ogpqbqtMy0vb/ST5LP4Z9U9ntjXgqUryGy9KLSz95e/qAPfmtiy9PXj56QO9pI7jPisX4eS2PR5TSuSsnTig75rzOIkc2ytmy6co1PlqsO68J5ZrF42e4WmQokKArBSvLJQcENzUSVElSALVXe1WnIL0BVe1ZWk9Hl3XZ82sanDVjqMa/wDo2HoRC1LhckH4kHAgwQdRGpOVk2uuRVe4a3uP+RR6Vpld+rC65qG6mNiGLQpCqrAhUogCR7nDzXUh2AXMVKgiF0bnIqTvJId5JCdSSq9pOBCI56w+kGm2UGScXH5WA4nedjd+vVuzm+i53pDmI2nyXN6Rbl2qzStT6rnPeZJPYANQGoYoVoqQ4GMI8V6OM63Gb5Z7GTwRgFaFSm7MQVL6HPykFbvJRUARGBSdQcMwkxZtahwERtGU9NqOGrNrWK/0dN8Iq2GpFu5Z7LFQOcEVtqOtFuqLqQ2J7LqiazDm332qJs9M5YJOoKBokJ2DCdo/Y5AfZHjVKN1gpi0OC1tGBULfWpnq1Kjd0mOWS0rP0vtTc3tf/U0f6wqgtQ1gJObTOqPe5Fy+4PLorP07P26Xa13kR5rUs3TKzuzcWH+YHxEhcK6xNPyuQX2FwygrP4+F/R7V6lQ0tSf8r2u4EFGNYHWvIXUnDUUWlpCqz5ajxuk+BWb8H9VdnqrnIVR0AnZjyXn1DpNXbm4O4j0V5vSpzwWuZi4ESDtETEI/Dyh7RlvxULK/GCrlKy3gSHARqM9mPvJArWRwxEEbQQV0nKemcoyUpApkASxsmowbXA9g63kuoJXP6HbNWdTWk9pgeBK2yVnl7USlOhXkkF0tpyHFeU6feTaKsknruGOwGAOwADsSSWvh/kb6Po/5efmq1sPWSSXafyY+kGotM++1OkqmNWzHBQtLRsCSS5fZCZ5+SJs97EkkV0+hjlzTHX71hJJYaIDEe9QUGnLt8Ekkon6kxy5JJKgob9XZ5KDkklsAFMkktMnJRKLjtTpJ+hVtmSBVaNgTJIZZtYYp7L84SSXT6DSDyMiRwVm0maRJxM5689qSS5X239AhJJJTK7oc9Z/Bvi5a4KZJYvtGSSSQn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2" descr="data:image/jpeg;base64,/9j/4AAQSkZJRgABAQAAAQABAAD/2wCEAAkGBxMTEhUTExIVFRUXFxcYFxcYGBcdGBcVFxUXGBcXFRcYHSggGBolHRUWITEhJSkrLi4uFx8zODMtNygtLisBCgoKDg0OGhAQGC0dHR0tLS0tLS0tLS0tLS0tLS0tLS0tLS0tLS0tLS0tLS0tLS0tLS0tLS0tLS0tLS0tLS0tK//AABEIAMIBAwMBIgACEQEDEQH/xAAbAAABBQEBAAAAAAAAAAAAAAADAAECBAUGB//EAEEQAAEDAQQGCAIHCQACAwAAAAEAAhEDBBIhMQVBUWFxkQYigaGxwdHwEzIUI0JSkrLhFkNTYnKCosLxFYMHs9L/xAAZAQEBAQEBAQAAAAAAAAAAAAABAAIDBAX/xAAkEQEBAQACAgICAgMBAAAAAAAAARECEiExA0ETYTJRInGBBP/aAAwDAQACEQMRAD8A9HaiBDBUwV89tMKxSyCrNViicExChTCGpArYTCkFCU4KdIikEMFOCpCBOoAqUqSSdRlPKkkkoylKkkmTJEqR0kySkRSKUpiVIkxTqMpRFMU6iVIyYpJioGKgVIqJQkSoOCmVFyECWpKR4pKSkCpgoIKmCubQoKPQOaqhyk60tYC95DWtBJJ1AK1L0p5XmGlellepULqb3U2ZNaIyGt28qs3pJav47+Y9E7Q9ZvJBy8qb0htP8d/Mein+0Np/jv7vRWp6oHJw5eWjpFaf47u70RujnTapfeahdUpRDThN4HNuWBBPIJ7J6eHJw5ch+29IZ06n+P8A+ls6O09QrXfh1WkuyaTDsASQW7QAeSeybAKcFAD1MOTqFlKVAFKUpOUpUZSlRSJSUZSlQSlMmJTSpJKKaUpUkiolNKYlSOopKMqRyolKVEoBEqBUioFSNKSZJBZd5OHoF5K8sFZvqjpzRwtNB9EuLScWuBIuvAN0mMxOY2InxFn6c0wLPSL8C/7DT9p0gZZkCZMIpjxi1Vq1NzmOc9rmktcJODgYI5hVxpKr/EfzW9pB9SrUfULoLnFxADwBJnAdqr3S0gvqENnGL09/viuk5z+leBtCtr1iT8V4YNeGJ2CR7lalqoGmB9fVc4x1eqRvJAbeuiDiEZmlaLWYOGAyzP6lZTrW8uL3YAlvUOMQwjE4g/NMZYottvpmRYph/Wv1b7SHfVkFpu7yMQ6I6uxyE+z2ijTB+OyAMI18MFGzvze8wwZ7TmIzxJmJWbatJPqOgDDINnAN2Jmpfs2lahwc9jhtkAhdN0Xa82imaZi4b7nbG5H8Xy9q57RejxUcxv0cAOIBcACANZy1BdN0Y0rRZXfZ24YuaHdUSaeGIziA6MfGAWz6WZ7en0LWSrbKqwLLUWlSqrErWNNrlK8qrKiIHrega8nvIIcnvK1C3kpQryV5OoWUpQryV5WoQlKUO8leVoTlMSoXk0q1JkpSoSmvK1JEpiVWq26m1111RrXbC4DfrU212nJwPAhGoQlQJTOcoOcpJSkh3klJiueoGoqlotF1rjsBPIEryLTWn69dzr1R1yTDAYbE6wM+2VmTWnpulOltloSHVQ5w+yzrHtjAdpXFdJOklC1FjiS24DAgk9aCQdU4DkuWo6PfUa5zQLrQSSSNQnIYrPqugwMdvFdePxz+2bW7Z9KgZU/8hPgp2nSgc2C0idc61h0LzjDWucdgEmOxEqNcM2kHeITfjmmcrix8RSFTeqN4bU7StdWV4knCe9W7CGtEkgbZWSHKQO5ZvHfBnLGzbNMwAym845lrojcDtMdy0tGiwMqBwfV6p+Vww2QYbl2rlTRkzs5BGDw3effajpJMh7a9csnSagf3n+LvRbVk0zSdgKgJ2Y+i8astrAiZWpQt4jGeXguV44XrdLTlD+Mz8St09K0j+9Z+Ieq8dGkWg/aw3fqrlmtrS6b0EbWOd3Qd/cjKcevMtzDk9p/uHqjNrg5EHtXirrW3UR74qItOwjmkPbhUT314k23OGT3Dg4+qI3S1YZVqg/vd6qT2j4ie+vG29ILSMrRU/FPiit6VWsfv3doafJXkPXr6XxF5Kzpnax+9B4sb5BFHTu1gfuid7SB3FSeqfES+IvMGf/IFoGdOkexw/wBl0HR3pQ60kNfTawkOLYJMhsSYOqSArU674qi6sBiTHHzVM1lyvTXTF2mWsOUF2HVdJbdx2DH2FHHP9NNLX6uB+ZxMfygFrD3PWRTtRzBIO0HFQpaXqukB5aIGAJA14xlOSVS2OJF8BwyPVaHDHMOAmQrC9e0Da3Ps1F7zLnMBJ27+0QVdL1hWd5p2NgBgtoMEnIO+GACd0nZqWiaioyslySqmoklOctRBBByIIPA4ea8qq2NoJBBBnHHXyyXp1dy4jSujKnxXFjC5rpdILcyZIxIxRLjTJoUbs3XOE4HLEb8N5ULVYg8g9VpAjBgAOJMkDM45qAt7JumWmYIIIg7DsUxb6f3wt/5DIahY3sMsqlpOsEjwKsOqWn+O78TvMJhXb94Y5YjFFDwco9++5F5X7WKzjaTm+9xunxCr1KNY5taf7aa0wVIFHf8ASxjmg/8AhNP9g/1SFI66OWwVB54LXJSa7dCfyVdWRWJJxMCchqHErf0ToSzOaHGsC4z1S5ojExIzJiEK+UiduKLzWNin0ZYcW1MduEdgCu0ui5GTp2mI5Yrl/hN+638LfRFY6MiRwJH5Ss6m9+zdWTD2neZy5KFbo7WGUEbjE8MFkMtdQZVag/8AZU83I40xaP49Tm0/maVasWG9Hq0/II2y3JVq+ha04UnR2eRRaenbQP3pPFtM+DQjnpNafvUzxpnyeFbUoU9DVT+7cBrN0oVbRTx9k+HOVrs6U1gILKR7HjzKI3pU/XRYeFR3nTTtDnv/AB79neEI2apsf3rq/wBqmkQ6gexzD+YhIdILOc6LxxbSPg4q2lyrKVQ7cNo9UFrqk4O7YyjWuy/8vZDmxw/9TvJpTutlhI+do2yKjezEBO/oOUsEveGuIDc3HY0ZwrFm6T/BtDKwBDQC1rBn8K6QBntg8Qdyv6dqWUU5ovaSTDrrgTdLTOZ4Lk7PDqnWpOdJwLXsbdGEZgxAHgmTT9O/tfTelVZ8KrSqNFSAM8TeBaJAIzAwOG3Bc7pC2ON5jXfVT1WwMBMiHA5bllm0N+ILrXANDxJyJLHMkOGH2p7EzKd0uMzOQxwjE49vcrqVywu6x4eH/VbeFm2Z0OG+fJXK7uqYzg+BWL7L0vTlpb9Hc1rgZuNEEHC+3yBWsai8Y0VaapqNFQkht52rMNLc/wC5XK3TepVpNpOLMbt4iZwzkytday9Zv706xui1QfRaUnMOIz+UvcW9xCSz2rOqtZZ1rWnXKyrWdXvaht5/0tpXaxcB8wB7YjyKwbPiSCdXmPKV1PS+Dd2+snzK5al8w5c8PNer4/4s8vZ3xI7594JOeWkgcCntWZ95qNoxM7YPaQD5rpGRQ9waHXyJnWdRI1e8VYoWyo69deRdbe4gOaDh/dPYqjTNPg48nBp/1PNT0YfrI+817fxMcB3wiyLVpmlKjfmdO6BPL1VitpGqx103TkRAOIc0OEY7CFivzV63OltMznTYPwgsP5Vm8J/R1pM0o4gm6CWiXCchIG/WQpUtLz9gxrM4DtKy9E5vb96mRyex3g0qtVcT5LP4+J10VTSTRAIOIB1HAgEHPYQp0bawyRO/BY9d4usMT9Wwci9uPY0ckPR9Zxqsk7RGrFpGA7Ufih7N/wCnU/vhEbXacnDmuZLwGtMSYyOWE4nbwRqFYuY+8cnU41QCXAgR2ckX4l2dEHjanvLlb7WxhJ2ahxVypanXKcGLwcTG1rnAbxgEX4lrdLkpXPttTm/NUcP5cz2jUrFe3ua66McGmTGRAOXaj8dOxrEqBWbTtz4l10DhHmp1dIXSWkCRgRj/AMR0p2LqV86jyKoUtJXvsHmjfTG68OMequtWwSuxxa52MAYmduA4oNKnxkRgJkyd2UKFe1Nc0gHH9VcsFqcxuQMmcQfXJPmQA0my7qgk4mJwk64iEWsyoJJp7zEeGARK1tkknqgCXROIxw26j+kyK9m0ixzg26WyYDgTge0ncMZ81ZUenWF4ThHorVSpIJ3e8VVtLb2OEtz1Ajb4KDDrlWJf0JTBrtBMgi6ROovbM8j3rruk3R9tpYwMcykWOm9cBlt0iMIOw9i5TQZJtFLaXDHXAxOOepd3Y3CJBzcScdbjI7rvZCzbZQt2SkKbGU25Ma1o4NAA8ElAVBtSWcWB2l3vsXP6VtzWm7Mu2euxaGnaxFN93Ahpjsxw7Fw7bQNac0s7S1U1Kh9+9nYqfwLuJz81ulrSdXGUqlibmuk554FjA+jEwoV6d49XEANA7GgE9pErfNgOo9uRQm2ExgBG4rU+QYxvgQw44lww3AOk94709gsxvsI++38wWo+xGZIOAgYe9cqDqGBjPIbvYnmnusY9SnJwy1I9Zv1bBsvDvDj+ZX2WWOKG+gXGNQkduvv8E91ilo8EPHBw5scPNDrNgxsw5YLVp07nWgdUg8YI84QKdmnE/wDVd/tYC4/VtGwOngHT/ug2MxUYdjm+IV60MAbEYk4cIE94ahU7LGOvwT2mLFWu2IG4/mcp2U9SpwYeTx6qxbaOLQMTGPEve78rmpqdlMEDEkR23m4K2YsVLT8x4qy0y2j/AHj/ACnzQrXT+scBleMcJwR6FOfhtygux7GknuJSFFwxVy1O68/yN/8ArCqlslWXCTP8g7mhVUVHOJJJMlW7UZqvOqXH/FVWtVx5E1N97UNhGB1ZnJVUV2VySAOqJAgbJ1lX7EPrqp3n8x9FmUB1hxHitewtHWOsuM/iMLPPxDBqrBsCam7ACctWwIpCr1qMrk0MDjiLzSLrhtG7eJPsQY2ayU2Q++97mmWt+GWt3EknugcVUNCMpCVw6yY4rU/2hKtY/KDn83kOzBDNBxId8QjdqUmU8jPZqKOE7ganRqs1toa95a0NDjLnACbpbGOvrdy7PRAijT2locdsu6x8Vx/R2uxj3ue5oimQAYxJIOE5/LlvXZ0RAA2ADkFy5ezFoOSQZSWUBpRuHvIheeVmXXFuwkcl6Lpc4Hn759y8/tID3OdtMrXEghyI1yh8HYUrrty0Bm1jtRG2k7lkVLeWvLYGW1KjpRpIBBBOCulWxti04yR38fX3CmbS0j1Cz6VUOEjETHapNes2FfHwzs8E/wBFYcu48f05qkCnlBWnaPH3uYQ/oRIwIPMeKg2q4ZOKIy0uGvuCvKBqWF0yWzAgcz6qBs51tI9FbNrnMA+/1KK23DWCE7RjKZQzJzOJ3bgk9kAkZgYRnekAR2kHsWv9IYSJIjYR+nuFP4dJ33ecK7VY5yjYiAiPpXQTxaP72lp/xvLd+htJOYUXaPnXzHvanusYDLLGpKoyA7AyQGDcZBPNrXDtW19DOqD7/RCq2N33f+5evNM5+VjDFmAEKfw4bVJ1thvE1GH8oetI2baO5CtFEQBvJPIBsc3dyZzGMplCI4jxVrRzfm4jzUnUESzDNavLYMHlMVXFqB25kcjHkpNrDaMM4MkcQsZTqZCYtTgpqmR4KSICddT+zLXNBpvacMeuJy4ELH09oz6OWAkkunDDIRrG8rhw/wDTw53I3Pi5XxA9GWt1MktjGJkTlPqu1sNcvY10RIXA0M+1dtoo/VM/p9V15ObQDkkAnj3JLBF0w2WkbfMfoF5u4kEg5iQeIXqFvZIPv3qXnOmqV2s7fB5jHzW+PsgtqKtWtZ+zzx9NkFM8aufDXq2Ku5uP6Abyflw2bl248Z7ZtU6owa7jM++KBOvtVy7NLh4gxt4qoRgurDotCvDmvj788wPRaWi6J+JVBaYN1wJGEkuJg5axyWP0ZPzjc0+P6LrbC3Beb5PFrrx8s622Zoq0sIDiWkDCTkMt7gj27RjW03ObMtExq378lrizgxIBjESMjtGxGqWe80tORBHYRC49mnOWXRTn02PDh1mgwQcJExIlV2WV5e9jWy5kXoI1zETE5Lq7FYxTY1gJIaIk55zq4oFn0e5toqVMLr2tG+Rd1dh5p7+05Wt1Ddd1TnB2bUwctLpPomo6oarWyy4AYxMyR8uzFqwKmjK7BJpVB/afJb45Z7FXpSlZjqrgBidefHenZa3blrqNaYdsKI20uH2jz9VlMt+0K3ZH/EIa0EkzA4AnwBReNi1eZbXDZy9EVukdre9VX2WoM6buRQbyyWlZ7cwYG93euJ3ohr0Xax2j1CyVGUhpU6FN0zd3QfQqFXRrZ6pLeUKhKRKUg/QRBkGdeBVVuhqjTPvUrgedpU22p4+0VrtyGAig4avfJM9h2eCuC3O1wU/0wa2hZ2pRgjUQlUqEwHOJjKTlwlXvpLNbU80jtCv+KXPStZmZcV19gd9Uz+kLnr1MD5sgt7RzvqmH+Rp5gLPIRcvJ0G97wSRhbVcYH3tC4XpVQxDthg8DiPPmu7eVzHSWzy08MOzEeCZ7LiH6uOPDIqJ4ju4nX2dkKTkznb+/tP2tZhenixQGmJByM8BOc9bDMqjC0H1Nc9+s9qphsrQafRx0VCNrT3ELstHlcBY7T8N4fmBPIiF0OjOkdKcSW8R6Lj8nG27GuNdlTVhgWXY9JU3jqvaeBC0aVYLzWY2sNaiNahtcitKCcMTfDRApKxM+pouk5xe6m0uIgkiZGG3gOSpWzozQeDdYGO1OE4H+kEArehPCfKcc/oXTugCo8GACSAQTGcauEodh6PPo16REvb1y52AAljwBEzrbzXaFqiWJ78hkZ/wlgdHqIc60SAfrNYnW5dYaaC2ztEw0CcTAAk7TGZWZ4mFz2m7BTbRqODAHAYEYYyNiqaP0OypRpvJcHOaCYIieBC6S32QVGOYZAcMxmMZw5IdnsgpsawSQ1t0TnhhjvT2yYHJaY0f8Fl+8SJiI3E5zuSqaIqj7p4H1hbfSHRzq1O6yJvTicIuuH+wVyoz32rXfwscdXsr2fM0gbdXMKvK7GpTBEESDmCuSqWQgkSZGHaMFvjy0WISkSmNFyiQ7YtsnlRJTF+4pr42pxGquwXb2cwxv9I8AuGJkge8MV2rHYDgPBZ5KexrySBfTrONOlJWVpelLfeer3uWmSqluHVKKnmttp3XuGw9xxCqVKkDE7tfE/a2launacPnb5f8AVhWjAzuXfgzTOcTmgfFngoVKxOWSai1dcZWJac0vooOTuaf4YUQEHC+iuGIg8FaoaUtFP5ajxuOI5HBAbUI2ozbSdaL+y1rJ0yrt+YMeO0HmMO5bVk6c0z87Ht4Q4eR7lyMsObUxsrDk6FzvDhfo7XpVk6T2d+VVvb1T/lC1qNsaRIIPvavHHWB2ogpqbqtMy0vb/ST5LP4Z9U9ntjXgqUryGy9KLSz95e/qAPfmtiy9PXj56QO9pI7jPisX4eS2PR5TSuSsnTig75rzOIkc2ytmy6co1PlqsO68J5ZrF42e4WmQokKArBSvLJQcENzUSVElSALVXe1WnIL0BVe1ZWk9Hl3XZ82sanDVjqMa/wDo2HoRC1LhckH4kHAgwQdRGpOVk2uuRVe4a3uP+RR6Vpld+rC65qG6mNiGLQpCqrAhUogCR7nDzXUh2AXMVKgiF0bnIqTvJId5JCdSSq9pOBCI56w+kGm2UGScXH5WA4nedjd+vVuzm+i53pDmI2nyXN6Rbl2qzStT6rnPeZJPYANQGoYoVoqQ4GMI8V6OM63Gb5Z7GTwRgFaFSm7MQVL6HPykFbvJRUARGBSdQcMwkxZtahwERtGU9NqOGrNrWK/0dN8Iq2GpFu5Z7LFQOcEVtqOtFuqLqQ2J7LqiazDm332qJs9M5YJOoKBokJ2DCdo/Y5AfZHjVKN1gpi0OC1tGBULfWpnq1Kjd0mOWS0rP0vtTc3tf/U0f6wqgtQ1gJObTOqPe5Fy+4PLorP07P26Xa13kR5rUs3TKzuzcWH+YHxEhcK6xNPyuQX2FwygrP4+F/R7V6lQ0tSf8r2u4EFGNYHWvIXUnDUUWlpCqz5ajxuk+BWb8H9VdnqrnIVR0AnZjyXn1DpNXbm4O4j0V5vSpzwWuZi4ESDtETEI/Dyh7RlvxULK/GCrlKy3gSHARqM9mPvJArWRwxEEbQQV0nKemcoyUpApkASxsmowbXA9g63kuoJXP6HbNWdTWk9pgeBK2yVnl7USlOhXkkF0tpyHFeU6feTaKsknruGOwGAOwADsSSWvh/kb6Po/5efmq1sPWSSXafyY+kGotM++1OkqmNWzHBQtLRsCSS5fZCZ5+SJs97EkkV0+hjlzTHX71hJJYaIDEe9QUGnLt8Ekkon6kxy5JJKgob9XZ5KDkklsAFMkktMnJRKLjtTpJ+hVtmSBVaNgTJIZZtYYp7L84SSXT6DSDyMiRwVm0maRJxM5689qSS5X239AhJJJTK7oc9Z/Bvi5a4KZJYvtGSSSQn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1574656"/>
            <a:ext cx="3131226" cy="23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143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Produtos IBM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53</a:t>
            </a:fld>
            <a:endParaRPr kumimoji="0" lang="en-US" dirty="0"/>
          </a:p>
        </p:txBody>
      </p:sp>
      <p:sp>
        <p:nvSpPr>
          <p:cNvPr id="5" name="AutoShape 2" descr="Resultado de imagem para produtos ib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4365104"/>
            <a:ext cx="1981200" cy="2305050"/>
          </a:xfrm>
          <a:prstGeom prst="rect">
            <a:avLst/>
          </a:prstGeom>
        </p:spPr>
      </p:pic>
      <p:pic>
        <p:nvPicPr>
          <p:cNvPr id="6148" name="Picture 4" descr="http://imagens.canaltech.com.br/25782.40539-iph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8" y="2073199"/>
            <a:ext cx="4570822" cy="158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plantaonerd.com/blog/wp-content/uploads/2012/01/iCade-mobile-transforma-iPhone-em-video-gam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941" y="5734050"/>
            <a:ext cx="2767489" cy="153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e.cdn-hardware.com.br/static/20101229/m3d117e88.jpg.optimiz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341" y="1531938"/>
            <a:ext cx="296227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upload.wikimedia.org/wikipedia/commons/thumb/6/69/IBM_PC_5150.jpg/280px-IBM_PC_515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76213"/>
            <a:ext cx="26670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854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Paul Allen (</a:t>
            </a:r>
            <a:r>
              <a:rPr lang="pt-BR" dirty="0" err="1"/>
              <a:t>co</a:t>
            </a:r>
            <a:r>
              <a:rPr lang="pt-BR" dirty="0"/>
              <a:t> - fundador da Microsoft)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54</a:t>
            </a:fld>
            <a:endParaRPr kumimoji="0" lang="en-US" dirty="0"/>
          </a:p>
        </p:txBody>
      </p:sp>
      <p:sp>
        <p:nvSpPr>
          <p:cNvPr id="6" name="CaixaDeTexto 5"/>
          <p:cNvSpPr txBox="1"/>
          <p:nvPr/>
        </p:nvSpPr>
        <p:spPr>
          <a:xfrm>
            <a:off x="928662" y="5857892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21/01/1953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63" y="4376725"/>
            <a:ext cx="3705193" cy="212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 descr="http://interviewsummary.com/wp-content/uploads/2013/07/paul-allen-of-microsoft-620x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664" y="1524985"/>
            <a:ext cx="4968552" cy="3205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28596" y="642918"/>
            <a:ext cx="7715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dirty="0"/>
              <a:t>Em 2009, Allen foi diagnosticado novamente com câncer, desta vez um tumor originado a partir de um linfonodo.</a:t>
            </a:r>
          </a:p>
          <a:p>
            <a:pPr algn="just"/>
            <a:endParaRPr lang="pt-PT" sz="3600" dirty="0"/>
          </a:p>
          <a:p>
            <a:pPr algn="just"/>
            <a:r>
              <a:rPr lang="pt-BR" sz="3600" dirty="0"/>
              <a:t>Paul Allen faleceu em </a:t>
            </a:r>
            <a:r>
              <a:rPr lang="pt-BR" sz="3600" b="1" dirty="0"/>
              <a:t>15 de outubro de 2018</a:t>
            </a:r>
            <a:r>
              <a:rPr lang="pt-BR" sz="3600" dirty="0"/>
              <a:t>, aos 65 anos.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55</a:t>
            </a:fld>
            <a:endParaRPr kumimoji="0"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Steve Wosniak 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56</a:t>
            </a:fld>
            <a:endParaRPr kumimoji="0" lang="en-US" dirty="0"/>
          </a:p>
        </p:txBody>
      </p:sp>
      <p:pic>
        <p:nvPicPr>
          <p:cNvPr id="35846" name="Picture 6" descr="http://techmozilla.com/wp-content/uploads/2013/12/Stephen-Wozniak-9537334-1-40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4000528" cy="4000529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000100" y="6000768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11-08-1950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6C779D4-6E02-22A7-00C7-87D0EF1DCFF9}"/>
              </a:ext>
            </a:extLst>
          </p:cNvPr>
          <p:cNvSpPr txBox="1"/>
          <p:nvPr/>
        </p:nvSpPr>
        <p:spPr>
          <a:xfrm>
            <a:off x="5004048" y="2061754"/>
            <a:ext cx="367240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dirty="0"/>
              <a:t>Aos 75 anos (em 2026), Steve </a:t>
            </a:r>
            <a:r>
              <a:rPr lang="pt-BR" dirty="0" err="1"/>
              <a:t>Wozniak</a:t>
            </a:r>
            <a:r>
              <a:rPr lang="pt-BR" dirty="0"/>
              <a:t> continua participando de eventos de tecnologia, palestras e projetos educacionais.</a:t>
            </a:r>
          </a:p>
          <a:p>
            <a:pPr algn="just">
              <a:buNone/>
            </a:pPr>
            <a:r>
              <a:rPr lang="pt-BR" dirty="0"/>
              <a:t> </a:t>
            </a:r>
          </a:p>
          <a:p>
            <a:pPr algn="just">
              <a:buNone/>
            </a:pPr>
            <a:r>
              <a:rPr lang="pt-BR" dirty="0"/>
              <a:t>Muitos especialistas consideram que, sem o talento técnico de </a:t>
            </a:r>
            <a:r>
              <a:rPr lang="pt-BR" dirty="0" err="1"/>
              <a:t>Wozniak</a:t>
            </a:r>
            <a:r>
              <a:rPr lang="pt-BR" dirty="0"/>
              <a:t> e a visão empresarial de Steve Jobs, a Apple dificilmente teria se tornado uma das empresas mais valiosas da história.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Tim Peterson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57</a:t>
            </a:fld>
            <a:endParaRPr kumimoji="0" lang="en-US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6868" name="AutoShape 4" descr="data:image/jpeg;base64,/9j/4AAQSkZJRgABAQAAAQABAAD/2wCEAAkGBxASEBQUEhQUDw8UFRYUDw8QDxAPDw8QFRUWFhQVFRQYHCggGBolHBQVITEhJSkrLi4uFx8zODMsNygtLisBCgoKDg0OGhAQGiwcHBwsLCwsLCwsLCwsLCwsLCwsLCwsLCwsLCwsLCwsLCwsLCwsLCwsLCwsLCwsLCwsLCwsLP/AABEIALcBEwMBIgACEQEDEQH/xAAcAAABBQEBAQAAAAAAAAAAAAAGAAMEBQcCAQj/xABOEAABAwECCgUHCQUGBQUAAAABAAIDEQQhBQYHEjFBUXFysSJhgZHBEyMyM6Gy0SQlNDVCUmJzghRTs8LwF2ODk6LhCBVUkqNDhMPS8f/EABkBAAMBAQEAAAAAAAAAAAAAAAECAwAEBf/EACkRAQEAAgEFAAECBgMAAAAAAAABAhExAxIhMkEEEyJRYYGh0fAUQlL/2gAMAwEAAhEDEQA/ALKPQrnKQ2uCYD+KH3VTxC5XeUIfM8O+DwU2w5XGTz6IzcitCeTn6GzcixHDg2XJJJJJyqjGDQz9Xgh3CXodo8UQ4w6Gdvgh+3ej2hJkWe8V7Gp5oXLQnQFN1AbKEOmzhQxFoCKMofps4fiheLQEK0NW/Q3jCOckTqYR3wyAb6sPggW36G8YRnkr+so+CT3U2PMSy+tyQLlpPzTJ+ZD74Rys9y4z0wZm/eljruBqrI9S/tqNkI+hTfm+C0xZbkGl+TTN/GHcwtSWDpepLwL1IrKEkmmuXMsxCXvhe6SbPpt7r00ZKpMNUlz+Fue+D4euk08UTLrVRPuj3a5S0lWzWw1G9S22kEJhmR9JR/2jvTkbqobGZSu0l6ktoXJC4cE4uSEgVhGP0nzlaOJvuNSUfHw/OVp/M/lCSnpWTwJYxcr/AB7HzNFvs/MKhj0Igx1FcCs/wPfaniePKwyb/QmbkWITybfQmbgixNhwbLkkkkk5VPjDoZvPgh+1+j2ogxi9Fm8+CH7T6PakyLPaIzQuwuWpwKbqAmUP02cPxQvFoCKconrGcPxQtFoCFaGbfobxhGmSsfOTOCTkgvCGhvGEZ5LHUwlHwSD2Iz4lnxW4FZll0l+RRj+9byK0tz1kWXB58lGNWdo71a1ydW/DuQx1IpN/itZDlkWRH1b9lfFa6wo6bpX45MqalkK6mUXCFozGfiNzd51qWd5N+7K9sQML4wRWcX9N/wBwECnW46kKWnKQR6Vm6H4ZquptvYKpnGOE6xnNreTpO2muvWs9whZpC40DqdZNw1XqEz275+JJjq+Wl2TKdZXOAfFLE3Rn9F9OsgX03VR1g6Zr2h7HB7HCrXNNQR1FfOkOCZNJcR1VqpuCMY7dg+QeTkJi0mF18T777tR6wnllqOf4utZR9GkLkxg6lU4q4ww26ziaK4+jLGT0opAL2nvqDrCuF0cksQ57MC4UT37OF2T0l2tC9sMfswXhhOoqQki3bDAD0w6V9VMLl6GobDtRBO7WEhaVLzQuTGNizdtfPuODs632g7ZHfBJe41N+W2j81/MrxSdE4FcehEOOA+ZW/wCB77UPRohxu+pBuh/iNRic5TMmv0Jm5FqEsmn0Jm5FqfDgcuSSSSTFU+Mfos3nwQ7MbkQ4y+izeeSHJDcp5chPaOGpwLhqcCR0gTKJ6xnD8UKxaAirKJ6xnD8UKxaAhQhjCGhvGEYZNDTCMfC/3UIYR0N4wi7Js6mEY+F/uop9T1rbc4LI8t7zmRDVnXrUnjWFlmWw+bi253gqPPyp/IoaQv4jzWrMcVk2Rz1DuI81q0QJCbd+DD1VU4UsplkYLwxpBdS6tL6V2Vza7aKWXOBoU9BoG8n2lQym+XV+Pn+7f8FZbLBHm1LQTtIqUCYfY0E3DuRzhe3sHRqS7UKFAOH30JzrjpFbqhQy1vw9no93buh6Z6psLxlza628ldSi86DTWCCFXTu010a9yeEz8yiXIfbHMtcsR9GWPOpqz4zce5zu5bWsRyW0GE2U1skB3ZhK25dOHDzc+TTG9IlOriIrtNOCQl4vUlhJJJJFiXi9SQrPn3GO+2Wj86T3ikvcOX2qf86T3yvFKKwURojxp+pP0xe+1DcaJMaPqT9Mf8RqOJIk5M/oTEXIRyZ/QmIuT4cNlySSSSYqlxm9Fm88kOO0Iixo9Bm88kOVUsuWntHrU41cNTgSugB5RfWM4fihSLQEV5RfWM4R4oUh0BChDOEdDeMIsycfWEe5/uoTwhobxhF+TT6xj4X+6jE+p61szbllGW0jycXF4FaxRZRlwbRkPF4FU7nBTuRlwEDq/ePMrVonhZNkcb5h288ytQsxBKaDHtqkomMC2l0jauFDnPAGirWvc0H2KTaYgSEzYrGGSvfnEh4aM0gUZm10Hr0qGW+51/i3Htzl58a/x/v8AnjlY7VJNEYH335zRGM3OqM012C/bXqVBlMjcPItqPKiMZ7gLnO20Rm+3OdbvJxsLmMBdLJStLrgK6TWiBsplrAtV9bgAKCur/dSetJqa/kFGGZzWjPcKC9uY3Nca6ersTskd1+ml+xN2S1G+o13bS3UnHPqDuR+kskiFZrbNZ3tfZ3EWhjmFoaekSSKMI1g3Cmuq+mq3LFsnWLJntrbQ5hMMZDi8jzbnspmNbtIcATszetbSVfp8OT8izck+OIjcnFEsFelXbduUtPHNOCSSXjnUTC9STQmC9dKl7oPbTiSajlqnUd7azT59wtfaJvzZPfKSWEfXS/mSe+UlGKCaMolxm+o/wBMf8RqGIyibGf6jPDH/ECOJEnJj9Cai9B+TH6E1GCphw2XJJJJJiqLGs9Bm88kNtKIsbj0I+I8kNxG9Sy5ae0SGrsLhqcCV0ALKL61vCPFCkWgIqyjetbwjxQrFoCFCGcI6G8YRdk3PzjHwv8AdQhhDQ3jai3J0PnCPc/ksl1PWtpkfdcsmy2vJZDxeBWqg30WV5cIqNhP4jyVZ4cFe5ISfIHZU8ytEfKWkUQBkabWB288ytDdZalHehdR2rOv2KUX5wBXEVlDQnIGVBUc7s/StmW1JJLaBanMhia6MNZ5aVziHBrq1LG06Trq0JCAMeWNMpJc7O150RuOsChWuaAaelr7NKyLHaIGV1HVvv6qpL4093pXvl/oD4Q4vvubW41voNo1JxktK7L6Ly0uAuB7VxDmmpcc2Nt7ibq0TSW1PPKYzy3nJyB/yyz0oatcSR94vcT26uxEZWAZM8ehBhAslOZY7Tmxip6MMjaiOQjQK1zXfp1NW/SG5dHEeflea5hbQJxeNFy9WnAR451Ey41SnXsDSkt3VJNTZMh2rp8ScSTdsDuqNmFqdbKF7MLlGIuS8Gn7uWE2y+WTjf7xSXMx6buJ3vFJJDUSRlE+NH1EeGP+IELRlFGNP1F+mP3wjinEnJh9CajFBuS76E1GSphw2XJJJJJih3HE9CPiPJDcBvRHjn6EfEeQQ3Zzeo5ctPaJgTgTbV2EHQAco3rW8I8ULQ6AijKL65vCPFC0WgIUIZwhoZxhWGDsMSWR/l46F7QaB2g1uVdhDQzjCJcSbDHPbGMkAcwhxLToNAjvSXU9a6bldtv7uPvcqDG3HOfCAYJWtaGGoDam/QtmfihYf3Lf+0LPMreCbPAIvJMDCTQ0AFRRU/U3dPP1oPYp46TWAEMa17TqJp4IpGWe0f8ATs/zD8FUYoWWxMsxmtEflnk5sUd1Xu3nQBpJ5leWiJrnkiKOJv2WsYLv1G+vWmmVUx6dyEkGVm1v0WVoH3jIQPdv7FeYHxxtlpexjGxwh1S99DIWRtqXuFaC6l1a1NNqBIbIKV9mtSBhsWFrXCpD5RHO1lDI6DolzW10E5xOkegE2MuV0tOnjj5vlpeBsPi0SWiEmksTg4bTFIKtPeHDsCEcZ8ElznZvScakgkVVTg0yR4UdaWOJszoi0vALS4tPRjcD6L767gSNSuprbJK51SA14o4NFLt+vUb9iXH8bLLK/I7r+Thhjqeds+FhdndK4bNqpsM2/PPk2erbs0OcPAK+xmtDo86PQ+pDuodW9DLLNVGyY+I5rlcvNRgK9fUtGxPyrWuzMEVo+VWdozWOcPPxgXNGd9sb7+s6EBxQuJLWi8aXOuA3DSVMjsFBTSgFm2ruy1xjTZn01EOYQfavf7bof+nk72fFZE6Mt3axqO8a0WYo2jA0r2xW2zizudQNtTJXiEu/vGk9DeKjbQLbTuGXyjL+2uDXZ5P9HxTjctlm12eXsLPirR+SfBpvY00N4PlHEEdV6YOSnB+tpH63/FJepr4tj0MrPef3/wAIwy12T9xN3s+K6/tqsf7ib/SpcGSjBhN7XHqEjx4rq15JsGfZa9n+LIfFbv8A5BejlvXdP7/4QjlpsX7mXuauP7ZbIbhFICbh0RpPanH5JbB+P/Mf8VGbkksgJcHPuvb03XEaFv1P5Dfx8/8A1P8Af6BBz6knaSe8pLyiSU4kjNyKMaz8xfpj98IUjNyKMbj8wjhi99q2JImZLj8jajNBWS36G1GqfDhsuSSSSTlDeOh6Ee93IIasxvRHjsejFvdyCG7Kb1DP2ae0TgnAm2rsLOgAZRfXN4R4oXi0BE+UT1zeEeKGItAQpYYwhoZxjxRZk8NLfHwu5ISwh9jjCKsQT8uj3O5LVPqetbFK7Wsny1m+HeeS1bNqFk+WsdKHt5JsZ5efVXgOxEQsB0hoNNhd0iO4juUySNSrGyjKbKDtDGgrks6QVXdJqaetjoN3NCuCbK62W9gALo/K1ppFAQPdaPaiXDU3k4JHbGmm83DmFf5E8GhlnfaJBQVzWOI17B7E+F0GXlb40YPZ5d8cDL6CSVrRcHU+HNQbNg5sUZmkObHG0vJ6tW+p0ddEZWOwZ80kjtBrWhoDXw0LOcrOGqFtjjNLxJPS6hp5qPsbeRtd1K16lkJMfIAwlaXWq0Pkd9o9Fv3Wi4DuAXHkNQ0exSLPBQLmcFzvJtup6x/3QdQ6yudQzZo8+WrbmMNHP+877o29Z/oTZWhdR5rW0FzQLgNSZBq7t5BAUW1NoOSq7Sc00On7usb9itMJz+TGd9o+rGwa3/BDTnHSsw/yeZR5cHvEUudNYCQHR1Ln2fa+Lq2s0HVQ6foTPbIxr2EPY5ocxzTUOa4VBB2EFfHdV9FZDMNG0YM8k41fZXmK/T5I9OPsAcW/oQs20ursbsaV3I0qVRJyXtP+ohBtTRSXRgNI6jySibrXUvonceS0nguWXc+ejpO880lySkkOv43XIqxxPzC3hh99qEI3XIrx2PzEzhh99qOPJIn5LfobUbIHyXH5GzcjhPg2XJJJJJyhfHk9GLe7+VDVjPS7ERY+m6He/wDlQ3YT0uxQz9mntFk1dhNtXYKy4AyieuHCPFDMWgIkyhnzw4R4oaj0IUIYt/2OMeKKcQ21t0e53JCuEBcw6g8VRTk4tLP29lSKZr79WhHVvCXVv7a1yzE1vQBlSsoktVkbqL6nhaC48loInj05wQhjrZ86eKSoIaHAbakDwr3ppjlvzHBh5sgfszqukGyTmxh8U61oquLK2hk63fyNHgpAF/8AXWqO9Q421MTIx6UsrGDrv/8Axa7gawNa2KzxikFmYC+n25iLvbUrKMKNzrfYowKnymfTaRePaFtuBmAQ9Eg3uDn7XgkOPXQgjsT4+Jst5M4wYUZZLM+R1DmNqG/ecbmN7T7A7Yvnp8j55nyyHOe9xc5x1kmpKO8rmGjJM2zMPRj6UtNchHRHY097nIKzmxsLjcAO/qCWjDVsmzAGtFZHXMbs2k9Q0lcUEbc0XmpL3HS52slN2dhqZH3SOuDf3bdIbv2/7KJa7Teb9qDH3zeC4ikq4N0Aglx2NF7j3V9igGf+uxeWZ58m933ug0/hFC7vJaP0rMiW60GR5cdZuGprRoA7FFBT0yYWZ7m6wtc/4d7bS0WuL78UcgH5b3Ncf/K1ZGFoeQuQjC4A1wTB+zMqw+81qzPospiR9XBo7V1NMBvSgZS86Slt2F8+DhcAuJndF248lGtb66DRRnSnybuE8iofrfu0S5+WFJLwFJO6VxG5FmPR+Y490HvNQaxyLcf3fMkW6z+CM5JFrkvPyRm5HAQLkyPyRiOgmxo5PUkklQgRygG6H/E/kQ3g89Ls+CIcoR9R/ifyIcwael2eIUMvZp7RatXYTbV2Fl2f5Q/XDhHihuPQiLKEfP8A6RyKHI9CAG7d6HaFzgGbyctRdQG/evbd6I3+Ci2U0JPUq4fHP1Poubhx1fSPepsWEHPjz3G4Vpr2INM2hFVjirBGNoDj23q2V8IdHCd20ywShwcdHS8GqY09Ls/2UazAAEDUaHfQJ1p6fZ4hTdQewhbTHhiykaiB2EOqe5bDgzCLbPggTG8Na93E58rqDtLvasKxlnzcIB2ktAzR1kU8Uf472x0WD7JY69MsEkwGzQ0d+d3BP/1L9BMkrppHyPNXOcXudtJNXH2qAZfKyVF8URIH45Br3DnuTeGbYY2CNnrZLhT7I2p6GERQtbsF+m8pBRLZaTy/rSqeR5J/rapdtlFVXl3JZns8tx7VZxxeYjA0eTzjvcS481SWh3R70TRUNkjP920dwp4LMo7QOajJ6d1/amVmdBal/wAPsTTb7Q8npMsxDRtD5WFx7Mwf9yywI+yKWjNwswfvIZYz1igk/wDjCzV9BxjPf1KXMbrly2jQkZgo2zWicRVWwmoobtYSJGY+v3TyKctNnziSCqq2xuZFI5xuDTyXHMbMtaTY5VerkJLsdawY5FmUN1MDQ/8At+QQY1yLcpL6YJgH5HuozksXmTQ/JWI6YUBZNz8mYjpjloanklyCvap9k0DMohvg3SfyIdwYen+nxCvso7ulBuk5sQ7gl3TPD4hJeQnsumldBNgrsFBdn2UE+f8A0jkh6PQr/H8+f7ByQ+zQsUxb3XNG11PYuTAGNJqlbdMfH4IhxVwOy12gRPJDS0uNLjcjLwTKTVDAfd1o3klEcYFbwAANwp4K+teTWzxRvlz3ebaX0rpLRUD2IMwo6spGug5K29o9OaT8X5y5sldOfX/SPgrMu6be3kT4KjxfGa5420I7KjxVpa30LN49ulBUN4Tgz8MQtpWr4jTdo9oCt8dMLNfaZpnHzbOhH1tYM1tO72qumkIwq140tjc6uyjSAe8hCuMFuM83kmerabyPtO1pvgHMEh00xmfr9EbG6lZ4Sm09qUTBGwAbFXWySpPagyttj71HaV1Mb02D4IM4tJuRBgXO/YzXQHEt6mk0PtB70OzlF2Aovk7W7Wc6lFg7NpKbCftbKPI61HQZ0jDJK+mGrJ1mUd9nlQcEUZNLUIsL2V5DnBrpCWsGc4+YlFw7VrNzTV9NuD87QabUzaIn6gTuCrH46wD/ANKf/LYP5lHfj9CNEE57I/8A7Ln/AOPL9qVmP2rK0SuY0VB7iqnG+3H9idQaaAnRpUe0ZSWN0WaY8To2jmVS4wY4xWmzdICJ5eAIs4OdQHWjh0bjlvlPLXygMFJcVXiZ2pAcizKe+mDYB1xe4UGB6LMqb/kMA/FH7GFEII8nTvkzdyOI3IDyfO+Tt3I2jehDJYcuw5R2uXYciAKylO6cHC/m1D+Bj0zw+KuMpcnnIOB3vBUWA39J3COayc91+CuwUy0pwFKuz7H0+fO4clQxq7x8PnzuHJUbFqWI9t9KPi8FJ/5jJZx5SNxjcLs4aaFRbZ6UfEeSk/skcozJXZjDpcEZN2Eyupan4ExmtVolzHzPfHmkubdQgUA9pCi4VtI/arjcKA707YMGQ2dr3Wd5leRm3m5tTp9nsUN2Cyw58jr6i4ayra0nhdzaywbLm2lra+kxwA67neBVzhFmdm70MS9G22a+8uPdmOHiiqdY4Txst3kfKFvrpfNs2tjbe89tWjsQ/gGy35x1LrDUpntcjj6LXGNtdjDQ+2p7Va2eMRx9Z6lge2iTSqq0O8VIkcTp61DtBWZDlKaK9lKbcUGcSFHGBRRjBsjb7oQI8o/sjc0N4Wj2BFlDhyGj67VWIhxij6IKHUGIKRZLdJBIJYjmyNrmupWmcM0+wlRglPo7lgqykxttzjfM7uaPBScHYy2mt8hI60OUUiK5GXRMsZfgoteMTyNKpThFzpGX/abzCgSSJuzu84zjbzCa5Wlx6cjQAUlxVJc7qIORXlWf8mgH4m+xiSSP0IIcQ3eYbuRrG5JJKY81ycDkkkQZ5lQk89B+W73lS4uvq524c0kkfhJ7iFpTrSkkgszzHo/KD2clSsXiSFLEa1+lHxHkucKV8kaabkkkZzC3irTFSNwgcTpc/wBjQB4lN4xykBvEPivUlYk4RLK7PwjD+FpP/jd/sjIXlJJAQM1pkq2gbSQ9IXXB9Sesmn+oqyks4okkiyntWvtUCRq9SWBBtLaJhwSSQY1ItDJ6LdwSSRZWYYtAMZGu5DaSSzEuZzoSSQamgnmxuOge1eJIwlPNwbK7QB3hPwYCnzgejQEH0thSSVJhEr1LBSCvUklzOx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2438400"/>
            <a:ext cx="7648575" cy="508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5816" y="2838548"/>
            <a:ext cx="5835001" cy="388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Tim Peterson. Criador do DOS (</a:t>
            </a:r>
            <a:r>
              <a:rPr lang="pt-BR" sz="3600" dirty="0" err="1"/>
              <a:t>Ms-dos</a:t>
            </a:r>
            <a:r>
              <a:rPr lang="pt-BR" sz="3600" dirty="0"/>
              <a:t>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58</a:t>
            </a:fld>
            <a:endParaRPr kumimoji="0" lang="en-US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8914" name="Picture 2" descr="http://upload.wikimedia.org/wikipedia/commons/9/90/Ms_dos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000240"/>
            <a:ext cx="718462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err="1"/>
              <a:t>Tim</a:t>
            </a:r>
            <a:r>
              <a:rPr lang="pt-BR" sz="3600" dirty="0"/>
              <a:t> </a:t>
            </a:r>
            <a:r>
              <a:rPr lang="pt-BR" sz="3600" dirty="0" err="1"/>
              <a:t>peterson</a:t>
            </a:r>
            <a:r>
              <a:rPr lang="pt-BR" sz="3600" dirty="0"/>
              <a:t> – </a:t>
            </a:r>
            <a:r>
              <a:rPr lang="pt-BR" sz="3600" dirty="0" err="1"/>
              <a:t>ms-dos</a:t>
            </a:r>
            <a:endParaRPr lang="pt-BR" sz="36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59</a:t>
            </a:fld>
            <a:endParaRPr kumimoji="0" lang="en-US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9938" name="Picture 2" descr="http://regmedia.co.uk/2011/07/05/msdos_6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676" y="1571612"/>
            <a:ext cx="6709680" cy="4289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DA INTERFACE GRÁFICA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60</a:t>
            </a:fld>
            <a:endParaRPr kumimoji="0" lang="en-US" dirty="0"/>
          </a:p>
        </p:txBody>
      </p:sp>
      <p:pic>
        <p:nvPicPr>
          <p:cNvPr id="40962" name="Picture 2" descr="http://3.bp.blogspot.com/_GcUQ_QhdoD8/S9-YtSeUBeI/AAAAAAAAAaE/jdRquEkwi7s/s1600/system-mac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3512126" cy="2357454"/>
          </a:xfrm>
          <a:prstGeom prst="rect">
            <a:avLst/>
          </a:prstGeom>
          <a:noFill/>
        </p:spPr>
      </p:pic>
      <p:pic>
        <p:nvPicPr>
          <p:cNvPr id="40964" name="Picture 4" descr="http://blog.mugnai.netdna-cdn.com/wp-content/uploads/2009/11/System-1.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1453" y="3429000"/>
            <a:ext cx="4532485" cy="3043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DA INTERFACE GRÁFICA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61</a:t>
            </a:fld>
            <a:endParaRPr kumimoji="0" lang="en-US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56795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um sistema operacional?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/>
              <a:t>Um programa que vai gerenciar os recursos do seu computador, memória, processador, agenda de tarefas, segurança das transações, autenticação de usuários.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62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Principais Sistemas Operacionais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1484784"/>
            <a:ext cx="3816424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Windows</a:t>
            </a:r>
          </a:p>
          <a:p>
            <a:pPr algn="just"/>
            <a:r>
              <a:rPr lang="pt-BR" sz="3200" dirty="0"/>
              <a:t>Linux</a:t>
            </a:r>
          </a:p>
          <a:p>
            <a:pPr algn="just"/>
            <a:r>
              <a:rPr lang="pt-BR" sz="3200" dirty="0"/>
              <a:t>Mac OS/X</a:t>
            </a:r>
          </a:p>
          <a:p>
            <a:pPr algn="just"/>
            <a:r>
              <a:rPr lang="pt-BR" sz="3200" dirty="0"/>
              <a:t>IBM OS/2</a:t>
            </a:r>
          </a:p>
          <a:p>
            <a:pPr algn="just"/>
            <a:r>
              <a:rPr lang="pt-BR" sz="3200" dirty="0"/>
              <a:t>Sun </a:t>
            </a:r>
            <a:r>
              <a:rPr lang="pt-BR" sz="3200" dirty="0" err="1"/>
              <a:t>Solaris</a:t>
            </a:r>
            <a:endParaRPr lang="pt-BR" sz="3200" dirty="0"/>
          </a:p>
          <a:p>
            <a:pPr algn="just"/>
            <a:r>
              <a:rPr lang="pt-BR" sz="3200" dirty="0"/>
              <a:t>Google </a:t>
            </a:r>
            <a:r>
              <a:rPr lang="pt-BR" sz="3200" dirty="0" err="1"/>
              <a:t>Android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63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148064" y="1556792"/>
            <a:ext cx="2952328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pt-BR" sz="3200" dirty="0"/>
              <a:t>MS-DOS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Outros...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Windows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64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1.bp.blogspot.com/-ixQQhZTjBf4/TdAhy255_6I/AAAAAAAAABA/RXeC1HcDgRs/s320/Sem+T%25C3%25ADtulo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628800"/>
            <a:ext cx="2644227" cy="1512168"/>
          </a:xfrm>
          <a:prstGeom prst="rect">
            <a:avLst/>
          </a:prstGeom>
          <a:noFill/>
        </p:spPr>
      </p:pic>
      <p:pic>
        <p:nvPicPr>
          <p:cNvPr id="28676" name="Picture 4" descr="http://1.bp.blogspot.com/-0EeAb3X1cT4/TdAim6koKQI/AAAAAAAAABE/DDqCqx2UIeM/s1600/Captura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3473055"/>
            <a:ext cx="2448272" cy="1828152"/>
          </a:xfrm>
          <a:prstGeom prst="rect">
            <a:avLst/>
          </a:prstGeom>
          <a:noFill/>
        </p:spPr>
      </p:pic>
      <p:sp>
        <p:nvSpPr>
          <p:cNvPr id="28678" name="AutoShape 6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0" name="AutoShape 8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2" name="AutoShape 10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028700"/>
            <a:ext cx="28575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6" name="AutoShape 14" descr="data:image/jpeg;base64,/9j/4AAQSkZJRgABAQAAAQABAAD/2wCEAAkGBhQSERQUExQWFRUVGBcWGBgXGBgXFhgVFBQXFxQYFRUXHCYgGBkjHRUVHy8gIycpLCwsFR4xNTAqNSYrLCkBCQoKDgwOGg8PGi8kHR4sKSksLCwpKiksLCwsLCwpLCwsLCwsLCwsLCwsLCksKSwsLCwsLCwsLCwsLCkpLCwsLP/AABEIAMIBAwMBIgACEQEDEQH/xAAcAAABBQEBAQAAAAAAAAAAAAAAAQMEBQYCBwj/xABIEAABAwIDBAUIBgkEAAcBAAABAAIRAyEEEjEFQVFhBhMicZEUMlKBkqGx0QdCcsHS8BUWFyMzU2Ky8UOCouEkNERzg8LiJf/EABsBAAIDAQEBAAAAAAAAAAAAAAADAQIEBQYH/8QAPBEAAgECAwUEBwYEBwAAAAAAAAECAxEEEjETFCFRoTJBkeEFIlJhYnGxFRZTgdHxBkLB8CMkMzRDcqL/2gAMAwEAAhEDEQA/ANqOm/Zm0zodU1snpeDX7YhrxEi9xpKyBMpzrbAQLGZ3r1LwNKzVtTkbed9T1SnTpPBdkbfUkCTI3lQajmUXtaZykwMwkCdAHe66yWzuk9RsMLuybGdBzlWO0Ol9mtBa8fWBb4feubuVWMsuqNW2i1c1OArMuGkceCb27shmJpFrt12uGoPyWKw+0QXhuffI4DlO9SWdLzSL2k5hPZE6D5I3Oop5oa6htouNpaETyA0SWugjTkY57lSvw5FQtNhPCy0GN29Te3ONZ806iyo8TjwTvy8DePFdeg6j7SMdTL3MZcDe+nwXAqqUdotyZQ2DBE/a1VdK1RTeqFPhoTW4g8VMpbScAIcY79PUqaV0x3GUSpJ6kqbRduxBdqZT1DEEb+apWVY0J7lKp4mdxlIlS4WGKdzU4DaWazoJ8Pen6+Hm4j1rLUXjmCrLD7VcLTKwVMO4u8R6qczvE4Ig7lFxGzSd3uVtSx7XiHNEqTTLSFXazhqTkT0MxQcaZ+aY2pTD+03XeFd7SwQ13rO4rMw71toyzvMtRNTgrMz+MnMmc5iFdYvD9a2QLhUhELpKVzFJWLTYmHJfmY5wI4byNL8NVocT0yfTaaQ87STrG5ZPBbSqUjLHR7wucdjXVXl74k8NPBInRVSd5q6QyNTLH1dTZ7D6WQ6HugaRzU/E9LGA6md27Rec0KxabGFbU8T1hiJmBoQJjiNEieCpuWawyNeVrGhPTRpmdfvlajZFVzmNdIcCNQbLLDo/S6ucoINucm0zuWt2LhyxjQNBu/wuZitko+ojXSz39YsASk61SnYedLLOdKutYWOpguAsQNbkXC51JKpLLc0T9VXLcVwn6dHMoOz8A5zQX2tMcJ+9WdGnlMcVWo1HgmWirjfkXNClISc8hmVHjaVK4t9Jo73NHxK4dUA+s32m/NexujiHSQhcde30m+035o8ob6Tfab81JFwLU0Wp3r2+k32m/Ncuqt9JvtN+asmQNIXRc30m+035rnMPSb7bfmr3RAIRI9Jvts+aJHpN9tnzRdAJKUOSSPSb7bfmkkcW+2z5qbogda9dtrc1Hkek322fNKHD0m+2z5qvAm5PoVjPH13VthoIkys11wbfM31Ob9xU3CY4G4dO7XekVKebQbCfM0HVxJB96WlXcy8yFGweIJIh3qNwptYFwylovvFiPUsMlZ2ZoXND9WsKjSReNRvCz+PsOI5p3EU6lIyLhQ62MzTIT6NLLxXFFJyvqQOsgy0lQa1HO6QYnXvUjEgblCzkFdJLvMTfcNgQ7tbjdFWJluh3cEC8yUhCkqcq12VVIjtkCYIuIG4yFVEJQYUNXViU7O56Zs/ZnXM7NUWjTiOK0lCnkFzoIXkeydt1aZDWvgE3kx4lavA9KGuGWq6D8VxMTg6rfB3R0aVeHyZc43pLVpVIygsF8wk25JwbZbV82/H5LMbS26x4y0z5upPJUFTbLgQGnKfSB3K0MCpRvazIliMr1ueuYTarYiQCN03Xb9sMkQ4dy8cqbYqAmH675ufzK4ZteqCDnKr9kJu9w33useyt29S4oXjLtpuJ195Qj7IhzDfnyHaWwsTi8XSo0Kr6TOrz1Xh7mtY3r6rcxDSMziAABvgaAEicejtKu7EUsNjMdTq4YHM6u8mk/KSNWQac5SRMyJMWKfwWzqoqUsQK3U025C8yQHClWrFzHgESC2qeU+6ZiulRfjBSaKbqBbep1jSScpMNAN7w2I5yAvOYyTVeS97N9GK2aZicAX1KVEkue9weJJLnEiq8C5kmwCcdScCQQQRciLgATPdF+5WmF2YaGQFgbGdzWyXAMdWqZROptF1Ko4lzQGtygAZRGYEDqxTs4HMDA1njusvVYOpOOHgkr8OZx62TaSu7cTPSlLSInfccxJEj1gj1LQvxbzHm6gwMwBgtIEZrNljTAtMnUpnFuNTzo1BtPGoTqd5qGe4cFsjVm3xjb8xLyW4PoUaFaeQhHkIT8yF5kVaFaeQhHkIRmQZkVaFaeQhHkIRmQXRVoVp5CEnkIRmQZkVhT+y7F43WPjPyUt2BTWEpw94+z/8AZVumy8Xcn0cS5pVnQ6QEWc2QqhCrKnGeqHKTWhoxjmP812Wfqn7iou0Nm2kD1zZU4KmU9qOAiZHApOxcH6jGbRPtFfiBChParTFVGuOkKvexbI6GaWpHISEJ/Ik6pWKjOVJlT3VoyKLANQlbO5OZEBqkADSBN5OhXDmKZhKbSe2THAb1c0Ojxr1GimMrI+sb98alKnUjDtF4wctDM5FKwmEJdoD3rV/s7qb6jGjfMnuUfG9EsVShwaHADzmOm3MG/wDhJWLoy4RkhmxmuLRCbsWl6TvVEeqyE7S2k5oghsjXsoVb1C3qG5wXQah1bX9diGZmtcQ2rlbJaCbAIodEsK9xDcRiCRNxUMWiYdlgkSN+9R+lO0XsoYdjJvSY55F4Z2W2EiT+bSm+i2yy5uJJDzTqU3tjLlBzWAbdwDomwmJHcvOSlUyOo5/I6Cy58ij8yyd9HeHJk1KxPEvaT4lq4P0b4f8AmVfFn4U8zYFPN/DxEkg/xDBgbz6zbmeJTuB2Sym9tQMrS02D3l0DI4SGmQJzEai5mbmcu9VvafiP2FP2UQv2aUf5tX/h+FIfo0o/zav/AA/CtENpOv8Aun8ra25qbSfIBgiRMHUd6jea3tvxYbCl7K8DIfszpfzqv/D8KaxP0d0mietqG8fU4H+nktsom0fNH2h8CrRxNa/bfiwlRp27K8EYs9B6P8ypf7P4Uv6i0v5lT/j+FWjsPUcYy5RIlxcJgOB7LRMTESYiZ1C4dsIdYXirVGbNmbncWnN1hsCYaAakwPRHOWU8TVkrtyX5sVKlTT4JeCK79RaXp1P+P4V0Og9H06ni38KmU9gFogYiuBuGYQN9hFu7SCRwhG7Adb/xOJPfU152GvzPKHbep7T8WV2UPZXgRf1HoelU8W/hR+o9D0qni38KtdnbN6qR1tSpIHnmYILiSLanNfd2RYKYjeKvtPxI2NP2UZ79R6HpVPab+FYrbmz20cXVpskgNp6wTcE7gF6svNulNOcdW+zS/tK3YGtOVW0nfgIr04xjeKKhoTz6gjKYIGhA48Tqk6pBpLtXTMnETqOzm56b00nMkLjKpRDGixcOpp9KBKvmK2I3VrtmGcQSATFzAJgcTwCsMDsirW/h0y4A+rxNl6vsjCClSa2GtcGgOjeQAL8dAsGLx6w6Vld/M0UcNtNeB4saJiYtx3eK5LF7nVY3LDgC30SAR4LI7T6K4Z2bLNNzjIIu1vEZeCRR9LRm7SjbqXqYNx0Z5zlRlVhjMAaTy1143jQjcQmMq6ymmroxuLQ3TA7ua2PRnqqbXOqXdGmkeCyWVTMNtJ7Glrd6z4im6scqHUpKDuzVbSxxdEPLWm8G/vmUmG2oYDX1Ybw4rI1MU52pXLKxGhWbcllsN2/G56CylhCASaZPMiUq8/OKdxQlfZ79tl94XI9XrbVFGlhx1Ze5zabWwJDS5oHaP1Rz0snGbdcxj+tZ22MfUIpy5rmtIgNLg2XQRbjK4qYKs/D0zQqNY/qqYh7czDABExdupvfuSbD6NuoCXVczi0gw0NALnBziN580cPVu87LLlfO50Y5r+4exPSamwkOZVtvFNxGkwCNbb9FN2XjhXpCoGuaHF0Bwh0NeWyRumJ9abOAfM9a7w7+d9fcOcqMC/wDmGYN+8g8Ytp3H1pA0mwlUHyGp/Nd4CN/r3jfuU0IAVQ9o+aO/7ipiibR80fa+4q0e0istDJ4zbTOz1bmGo0iGNIBcC3zYaJcSTH9MTuUp1TFCoRlpOYc0EFwc2OsLMwJOYmKYtHnE8hIfjSDJHYgSd5JMCPWQI5qOekFMPLCKgcM0Sx0OydZOV2htSeZ0gcQQHwkpdkTJNanFOvjMt6VImNQ8wT3bh8hpPZOuxhDv3dIGW5RmJBHaz5jIi+QWGmY3sEjOlNE6526AhzCC2WlwzciBulPYXpBRqOa1rnS+Msse0GWlwu5oGjSUwqNHE4uP4NKZ/mWAkXnf9a3IXuQ3l2Jxm6jRH/yE8N1uduWt7XCEXJIrX1TTBysbUzCQSS3L1l7i85JI5kKnpdHmYjF4pzyRHVARH8uVolB2JVHlWLbN/wB0Y5dXEq0ZygnKOtv6ojKm0mRT0Cowe2+dxtHhCze2ejxoPgnMMuYECLTBkTxjxXpDngarNdIcY3MJ009R1HwT8LiqznZu6K1aUEuBiepCaq0gNFc1NmtLpa6AfXHFcYvYL2DNZzSJkf8Ae9dpV431MbpvkUZpp2hTOYRrx0hSBgyYgGCQAYMSdy9M2NskUKIp9l2snLEyZvx4epKxWMVGK72yaVBzZiMLtOtQJEtI3XsfAaqXs3b2JfmLaZfe8bpNgPFc7e6Pmm8uEFhcd2nAH4TyVj0PdlJbNjuib8Z3LLVlTdLaJJsbFSzZWxrE+VVmlppPaQYt2fXM3Uehs7HAQaeYcy2e7VblC5yxjSsoqxqdBPVs852ts5xbMSTq2DIPcs/UwThfK4DuMT3r1+pTa0hwAlNY+o003NMQQbd610fSUo2WW4ieGT43PIfJykFIrUswl4TNXDQYIXWWJRk2RnmYed8K2p7DpFkir2omIgTwTtRo4BRH0ryNfepc3PR2BQS95G/RT/RKVWFPEuAAh3ihG0n7iMkTY7X6SnDUcOxgDqlRlMNBj62VjQASASXEC5gb110c6R1n9cMXSFPqqjqecRHYptqGQCfqkkEWtxUfbfRA4pmDr03BtbDii5uacjwx1OpkfluLs1ExmNjusNh7GxDQ04mpTcWta3KxriDlFQZi5xEuIqCez/pheWnKGWyXHjfnqdWKle5aM2rQIkVGR3gad65dtagM3bb2Ym0gZiALgcXN8U+dnU7/ALtlzJ7I1vfTW58V0zA0xoxo7gBw+Q8Asw4YbtSgY/eU76XaDpOh5JX7SpNdlJvpGU77iLX/AOiu/wBGUojq2b/qgaiD7gB6kr9m0jJNNhmSZaDM67kAPU3AgEaESLRYqPtDzR9ofAqU1oAAGgsou0fNH2h8CrR7SKy0M7iXUqTqZeXHPUDW3cWteZLeyDAE2Bg3I71YyDe1vdqD3aEepQvJXE5S5gEzaS9zQ6Ym2UGwIvaQuT0eodZ1mSHHMSRbMXZ5Lo1/iOPfB3BMop24xsLnrrcsM2+bD3b0qpz0Sw14YWg7muc1ugFmtIAsBorTDYcMa1jdGiBvsOe9PKDiEIUACxG06rm47EFri21LQx9QrbrD7VH/AI3Ed1L+wrXhO3+X6CqugjsZUNy9x/3HcuW031DEl2+5+a5hJC6VktDPcfpYGq0+a6O6bK2wWLLWlrsxvEZeKpGvI0cfEp9m06o+uT3gH4hKqU5T5F4ySLLHGm0O6veBZwsCN4UvZnSzskVtREEA37+CqGbZqb8p9UfBD9oNd51MHuMJDoXjlmr++4xVLO6ZaYnpCx4eCNRHfwIUDZlcNPZJBCjl1E/Vc08nA/ELl1MAywyOeqvGlGMcqT4lXJt3Ntgdoh4ue18eYUo1ANSAsHTxRFwYUobWLvOdPesU8G73Wg9V+ZpsfjGgecFR1sYOMqE7HtJEjRWGErUnCNO9XjS2S4plXPMQMPjMpPYDt9+UzEJzbPV1MppNg3n/AAd6sn4VkSAJ4hV2Kob89u5MhOLlmXAq4tKxUHA1IBywCYkkRI9ajOou4FWb30yIJPJ3/W9NMY30j9y3RqPv+glorjTdzQtJT2fSgfvCecIVN5XLoTs2Sdu4cvZh8tM1HjDuLWhjKnazYfVtQRETJseCa6NUqrakmiKdbq69jSbSYe3hyzLkaJYJNySdeSlba21hKFHDDEMbUqPY0UmubmmzA4BxBy6g+pcdGdvUX4kU6eFZRc5jznblmGlstMNBgyD6l5mcfXbOgmuBeMxmJi9FpI4PAB1gid2nj4AxWJueraNIEhx85uYntAGxfH2eatJRKkuQKeJrF7QaQa2+Z2cEgZbQBzVghCABRNo+aPtD4FS1E2h5o+0PgVaPaRWWhicXhKznOpsnQw4BzMsuEhzyBJiNCZurQ4XEioSKzTTOaxYJbPWFuUiJuaYvuad9ylLboLmZmGmyo0ua97qcECCLBxIkOtMKc7EsEy8CJmSBprrwW2Tb1M5XPw+M+rVpWFszS4l2UauAFs06AWKRmGxliatEW0DDqXNJm14AcBEXdMblYuxLB/qDcPOG/RK2q0kAPBJ0gg6CTpyVQOsO1wY0PIc6BmIEAui8DcJTi5ycz7vkly8yoJOMQxxENdlMtMxmsHAuEHi0Fs7pncszXwzH4rEyYd+6ju6tah9QNEuIAkCSQLuIAHrJA9a8n6ebVq0doVRTflBZSJENMnKdzgVZVlRTm+nzRWSvwNnW2MIlrh3SCq+pSymCsJT6Z4hvnZHd7Y/tIUqn07d9ai0/ZcR8QU2n6So98n4C5Un3I9K2fs+mWzAJIFzBAM3MKwOyqL2y5uV2mkSeIheY0OnrB/p1G/Zc0/eFabP6dYVx/evrNHNpI/4Eqsq9OXrKoXSejRqMZsim28uA8UlfYrHMBolxPO48IlOYfphsxwH76n/vDx73gKVh8VhKriadSmRFslQX9TSiOKvo3w+RLporKPR0uHntHj6tVX18E5joIvyuPUr3G4NpcOrJaN5JJunhsxoAc6pJBtpp3ELVHENcW9fcLdNPQzVTDubq0iU9+iqs+Y42m17epaPCUiS85QY/NgpjHPiQyLa926ZlVli2tEgVFGYxGwKzGBxb6gZcO8fJRqOAqOGZrHkcQDC09XFuJ3zyn7kyNpvBiCJ3EO8bojXqW0VyXSjzKHD9d9Vrj/tJFtU65tQmXNjir5+2H02iQ2Dvn7lBqbZfmkRrPG6lVJyd1FeIZUu8iUdml31DPcu37OAMEQeBC0B2wCwG4JHfCotobS6xwOhFvyFSFSpN6WLSjFIbGBZwSqE7GIWjJMVmiXe3ejHlWGpPEmpTpsNNsgAkZXanjEX9yrOjXR2scRmq0HUqYp1WOJeCSX5PNAMxY3T/AE22lWp4PDsw9TI9wa52Vwa/qqVIucW3kXDRPON6vejO3TWwmeoD1tPOyqyIeKlIkOBBsHEZTw7Q3LhzilxubYtMkt6PsBcc9TtSCC6WwQRGUiIE6GdEHo6yZz1bGR25AuDYEWFhblyC7p7dYZs4FsSCIjMSB2j2d3HeN9lweklG0lwmYlpvAJta/mkW3jmJoXJeAwPVAjM90me0ZjkFKVY3pDSMede/mOFpiTIteyswgkFE2h5o+0PgVLUTaPmj7X3FWj2kVloZbBdHcjmOqVOs6oZWNyNa0CAAXTJc4AC8ga2VhUwFJxlzQddZOszAm2p09I8So/6SFTrBSzOc0hrXN/h5rTLpggb/AHbl3Ux9QOIFB7hMAggAgmJvfmfdOp0p34oQ1bUcGBpD6jd3uBA17z4lJQwFFhBYxrSBAI1Avb3nxKdwtdzpzMLI0kzI8LER8E+rAc9YOKXOEqFAHFSmHCCARIMESJaQQYO8EA94C8p6d4YOx9WRPZpbp+qV6yvMul1OcdW+zS/tKx452oSfy+qIeqMhUwDeEfnmmX7OvYhX/VneZ7x+fFNOwk3HhA+8rzqrMtcoauFI+r4SVHy7rytA7BkCb+H/AGmH0OIHrHzTo1iblJCQt5K2dgW8Pf8Acmn7P4GO9NVVE3I+G2lVp/w6tRn2Hub8CrOj02xjf/UOd9sMf73tJVc7Z7uSbfhHDcmRrNaMDWYf6V8Y1uVwovGl2Fp8WuHwVhhvpdIEPw/sVPuc371gHUSNxTadHEzXeB6nhvpXoHVtRh7p/tKeb9J1B8AvLZv2musRxIn3SvJkLQsbJPikRY9ed04w3nGq1+/sBxM6XDmqM/p5RDXQ17h9nLHC5XlUJQ8jQkdxI+C0Q9IR/miVcH3M9F/aE0kDydpbxL4d4xHqU+j0jwpBcW5RFsxB74gkH3Ly0VnDebev4pwY14MtIBO8C/jrHKVqXpGjya/v5i9nLvPQKnSjCyYDjza0R6roWAbtCoB5x8XfNCd9o0Of1K7OXI92270fbicNQL8VUw7GsaHZXNaxwf1fn57ZrQ07s51lT9hbKw3WPxFGp1tR0tfUFTMCYYHZmsIZm7DLxOm5ZH6TKNU4LClhd1UNbUAdlbLmsLC64B81wkhwE6GU19FeAxQFcxUZTcwhmcwG1AWhkNPnENDWl2RsZIgzbkTn/i5bG1dx6hCMqh4SlVDu24ObB04yI3CN/HUDdLpqYWEhKhCABRNo+aPtfcVLUTaPmj7X3FWj2kVloUI2g1oOWm/K2ZLWtyi5m2YHjuunxtCmTGcTmLI07QJBF+4+C68jb/VEzGd+WQc3mTl1voldhWEyWNJvfKJvreFqEDqEjWAaADuSoAEIQgAXmnSv/wA9W+zS/tK9LXmfSz/z1b7NL+1YvSH+3l+X1RD7itsuTSHAJY+KJ715UkTydvBIaA3AJesXeZHEBk4ccB4Jh+DPL1SpoKMyspNAQPJOR9QQcFz9ynl44hI5wU52BXP2efyAmauC4hWpjWx8JSFgO5WVVokpHbPbwIXBwAVy6id0eJTD8NG8JqqvmFynGzjxSjBcRPcVZOpGLXR1Z7vcr7Vk3K7yYeifWVwcMJ0IHrVoaX5/wk6so2gXK40WcHe5KrHyc/mUI2nvC57m/G9VhqRy5pYy3GGA6HuXWx9tGrnL25AwA3I0ObW9vNUfG4J9TC0RTAJDWGCQLdXGpHMLrYOx3U21OuydvKIaSYDc2pIF+1u4L0ssmV87lle/uLby6nfttsJNxpxXTMSwmA5pOliDdQjsWh2iWiXXd2nS4/1Xvv8AE8Su8PsyjTILGtBExfSZmJO+T4lIGk9C56wcR4o6wcQgDpRNo+aPtfcVKzBRdoeaO/7irQ7SIloQEIQtRnBCEIAEIQgAXkfT6tG0Kv2KX9pXri8e+kMt/SNSXAdilEmNx5hZsX/oy/L6oO8qG1yZj4FO+UkDVQs7PTHtf/pDMQwf6g9r5leecEWsTxjiRrfvCXyp3H82UUYhuuYeK6FZsTmHiqZFyIHziCfz80Ct/hRhimn6w8Unl7PSCMnuAmCrO73/AHJSzkPf81BO0GD6w8Uo2g30vijI+QFkzhP3fEJ5scfeqkY8el8UfpMHefA/JVdKTCxbdn/IldyOCoX7TF7E+r88Vx+lv6X+75o2EmFjRB4XBcOHwWeO1DHmOPrHzXJ2odzPFwUrDyCxoX0mnl4BcOltpDu8wfFUTtovtAaDzMn7kDHP3lk6zfwsp2EgsXpqj+rwQqLy93pM8HJVOwYWPpLZP8Cl/wC2z+wJ3GVyxjnBpeWtJDRq4gSGjmdPWvLcD9J2Ia1rAyjDWtaOy+YDQPTU0fSTifRo+y/8a9nP0ZiL6dRW+0l+xrKHSGs4ScHVHacImHBoawzDgAZLyIn6jilHSg5i3ybESGl3mDQTH1tSRA9e4Ssn+0jE+hR9l/40ftIxPoUfZf8AjVPs6vyXiRv1Ln0NrgtuGo9rTh67M31nsho7JPaM20jvMKsodIqgx9TD5TUbniwA6tuRpDs29skzN+B3LO/tIxPoUfZf+NN0/pArNLi2nQBeZcQxwLiBAJOe9hCpL0ZiHa1vEN+pc+h6com0fNH2vuKwH7SMT6FH2X/jU09IsbUYD1dCIDtHzBBie2d02UTwsqNpVGkve0hkcTGrdQTf5GjQsM/ptXBILaUix7Lt3+9J+vFf0aXsu/GtiwVV/uZt7pm6QsgOkuKyZ8lLLGacrzAO8w4worum1cGC2lb+l340uFB1G4wabWtmhs6qhFSkmk9ODNyhYUdOK/o0/Zd+NH68V/Rpey78abuNbl1Fb3TN0vF/pLH/APRqW/06fwK1368V/Rpey78awHSzaDq+LdUdAJawWkC0jeSseNw1SlRk5e76jKdeFSVolS31e5BN+/gjKiF541HZqREG4/NuC4nmklIHBFgOgUrtfvTXXDigVBzUgOB53ToiTuTRfyP+UdY6LAXjX82RYBwuPFJnPFNy7klynigB1z53W5a6f9Lmb702QPSQ2OKLAd7v+0hI0keP5Kbaxs3mLeCBTbcgEj4TpJ/OikD03D/RRTY1vlGKAe8tDW0/N7RbF3AmTPojULzfEFrXOAMgOIBjUAkA+HxWrP0mvFKm0UpfSYG5zUcW2GUOcwATHAuiTzhY97yLRA5zJB0N02oo/wAoHXWjghceUHgUiXYLF+Kt9bp9uJKj7K2VTc2HBpe7KGy7Lrdx5wBvVns/o9h3Nc57g2HEBvYlzQ0kEFxGsQLf9eo+8cb22X/pfoc/ceF83Qi+VuR5W5WNToxhmTNRjjkcYZkIztpudBcXcQwCJJzEWIVRWwLGiQ1s7rBC/iOLmounq7dpP+hR4Oy16D3lZR5WVO2Tg6TwOs6to7UucLW0BgGJiNNSpFPZ2Hc50FuQFoa4sAJBEm02gmNSLL0Mqyi7Nf34GRQurlT5WVrcJ0xotosbDg8BoJgm4bFgB+fXalq7MpDTq3dzeX58U63ZFDjTHDsjW/PSw9qLQYw47DUcZBKrey5fsacPWnQk3C3H++ZEqbcOZ0NaQS6JmYJcRv1Gbdw5lNVdsPc3KdJm06+Pu7twU87Jo8aZsTZu+QAL8iTxtxsj9D0fSpaT5vH1rTF0424fX9BDux7DdJGikGnUCATmsSxrXSADmHZnUawZFlXO224EwARJLcwmJO68Lt+Bph0ZWEA6xY6rqpg6WUHKyZ4WjcIjWSPA8pwxw9DCVM6i3tHbna/HlwRtnXq4iCg2koK/L3EcbbeAQIGaQY5zMXtr8OAXdPbrh9VhuNQTpuubDuUt+yKIuDTOlstxeD7rofsmhEg0zrAy3toDwn889+am/wCX6/oYrPmQ3bdfBGVgmfq8YuJNjYeCzmPq9s33D4uWx/Q9A6Opi03aNb84/O9NnA0miWlkwJGWL2kc4k+CyYuhHE0tlH1btdzYynN05ZnxMXKQPC2PVjgPBV1eoQ5wEa8B8lyV/D7f/J08zRvvw9fIz8BAhXnXHl4D5I648vAfJW+70vxOnmRvvw9fIowRyulzK764/kD5I64/kD5I+70vxOnmG+/D18iizidUhfzV91x5eA+SOuPLwHyR93pfidPMnffh6+RQBvfc7+SUvE7jbdz3d6vuuP5A+SOuPLwHyR93pfidPMN9+Hr5FAx0aD38dUOOsa/netB1x/IHySdceXgPkj7vS/E6eYb98PXyM2CRw3QpGHxlSlOR0SZNgbgGNe8rSYF2Z8GCIO4cRyT9G9QNysg6yIy63J0iw8eSVL0K4Ss6nTzLb43xUevkZtm1aw0cN40G8kk+/wBQaIhcYrG1HsawuloiBAtDYF4ncPetm3DtzvaQ0ZS4Wgi1xDoAO7gu6mDpgGCDrFm8o+PuPrqvRGZJ7TX4fMh41p2cep5+aKFsnU/6R4BKnfYEvxF4eZXf/h6+RR4eocoEmIG/knxWdxPiUIXj5G8OtPE+K4dUOYXO/f8A0lCE/Br/ADFP/svqUn2WJ17ho4juJR5S/wBJ3iUIX085AeUu9J3iUvlLvSd4lCFAB5S70neJS+UO9J3iUIUgIcQ70neJSHEu9J3iUqEECeUu9J3iUvlLvSd4lCFBIDEu9J3iUvlDvSd4lCEECeUO9J3iVyXk7yhCkAzIzFCEAGZGYoQgALkZkIQAZijMhCAAORmQhSBL2a45z9k/EKZ1h4nxQhEdRc9ResPE+KQ1DxPihCu0UWhx1p4nxQhCgsf/2Q==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0" y="-2079625"/>
            <a:ext cx="5781675" cy="4333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87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148478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1560" y="3501008"/>
            <a:ext cx="24288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9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40152" y="3501008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Picture 19" descr="https://encrypted-tbn3.gstatic.com/images?q=tbn:ANd9GcQyl696QxRrA8fltfcBvYgMOvjwbUZkWDgsYKo1RstbN5yYFQyCo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03848" y="1556792"/>
            <a:ext cx="2448272" cy="1834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Windows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sz="3200" dirty="0"/>
              <a:t>Desenvolvido pela </a:t>
            </a:r>
            <a:r>
              <a:rPr lang="pt-BR" sz="3200" dirty="0" err="1"/>
              <a:t>microsoft</a:t>
            </a:r>
            <a:r>
              <a:rPr lang="pt-BR" sz="3200" dirty="0"/>
              <a:t>, tem domínio de aproximadamente 90% do mercado de sistemas operacionais. </a:t>
            </a:r>
          </a:p>
          <a:p>
            <a:pPr algn="just">
              <a:buNone/>
            </a:pPr>
            <a:r>
              <a:rPr lang="pt-BR" dirty="0"/>
              <a:t>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65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OS/X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É utilizado em computadores da Apple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sistema operacional do Mac foi criado para ser fácil de usar e desenvolvido para aproveitar totalmente as tecnologias dos nossos computadores. Assim, tudo funciona conforme o esperado.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66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OS/X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67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http://1.bp.blogspot.com/_LzGh4mEV3iE/S8hlMvygAyI/AAAAAAAAAjk/URkfaQbfvj4/s320/falha+do+MAC+OS+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484783"/>
            <a:ext cx="5616624" cy="3615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OS/X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O OS X também vem com </a:t>
            </a:r>
            <a:r>
              <a:rPr lang="pt-BR" dirty="0" err="1"/>
              <a:t>apps</a:t>
            </a:r>
            <a:r>
              <a:rPr lang="pt-BR" dirty="0"/>
              <a:t> avançados para navegar na web, enviar mensagens, definir lembretes e muito mais. Esses </a:t>
            </a:r>
            <a:r>
              <a:rPr lang="pt-BR" dirty="0" err="1"/>
              <a:t>apps</a:t>
            </a:r>
            <a:r>
              <a:rPr lang="pt-BR" dirty="0"/>
              <a:t> ainda funcionam em sintonia com seu </a:t>
            </a:r>
            <a:r>
              <a:rPr lang="pt-BR" dirty="0" err="1"/>
              <a:t>iPhone</a:t>
            </a:r>
            <a:r>
              <a:rPr lang="pt-BR" dirty="0"/>
              <a:t>, </a:t>
            </a:r>
            <a:r>
              <a:rPr lang="pt-BR" dirty="0" err="1"/>
              <a:t>iPad</a:t>
            </a:r>
            <a:r>
              <a:rPr lang="pt-BR" dirty="0"/>
              <a:t> e </a:t>
            </a:r>
            <a:r>
              <a:rPr lang="pt-BR" dirty="0" err="1"/>
              <a:t>iPod</a:t>
            </a:r>
            <a:r>
              <a:rPr lang="pt-BR" dirty="0"/>
              <a:t> </a:t>
            </a:r>
            <a:r>
              <a:rPr lang="pt-BR" dirty="0" err="1"/>
              <a:t>touch</a:t>
            </a:r>
            <a:r>
              <a:rPr lang="pt-BR" dirty="0"/>
              <a:t>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68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Linux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69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encrypted-tbn3.gstatic.com/images?q=tbn:ANd9GcTrdE-99HAFEFu2xlfsmI11MVoXq2EijQltJMDR3buGcxePHhNQ70UeYRO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44824"/>
            <a:ext cx="2466975" cy="1847851"/>
          </a:xfrm>
          <a:prstGeom prst="rect">
            <a:avLst/>
          </a:prstGeom>
          <a:noFill/>
        </p:spPr>
      </p:pic>
      <p:pic>
        <p:nvPicPr>
          <p:cNvPr id="25604" name="Picture 4" descr="https://encrypted-tbn2.gstatic.com/images?q=tbn:ANd9GcQtHXwGrMPQ9qsNKbCuDx5E_TRSxcf7C4YuHT78ipHWJ5M8yKAXQBQkhYHK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916832"/>
            <a:ext cx="2286000" cy="1714500"/>
          </a:xfrm>
          <a:prstGeom prst="rect">
            <a:avLst/>
          </a:prstGeom>
          <a:noFill/>
        </p:spPr>
      </p:pic>
      <p:sp>
        <p:nvSpPr>
          <p:cNvPr id="25606" name="AutoShape 6" descr="data:image/jpeg;base64,/9j/4AAQSkZJRgABAQAAAQABAAD/2wCEAAkGBhQQERUUERMUFBUVFBgVFRcVFhUVFxQUFRcYFRgXFxUXHCYfFxkjGhQYIC8gIygpLCwsGB4xNTAqNSYrLCkBCQoKDgwOGg8PGi0kHCUsLC8sLywtKSkqKS0sLCwsLSw0LiwqLCwqKSovLCksLCwsKSwsLCwsLCwsLCwsLCwsLf/AABEIAKwBJQMBIgACEQEDEQH/xAAcAAABBQEBAQAAAAAAAAAAAAAAAQQFBgcDAgj/xABPEAABAgMDBgcMCAUCBAcAAAABAhEAAyEEEjEFBkFRkdETFRciUmFxBxQyU2KBk6GywdLwIySCkqKjseFCcnPT4lTCMzRDYxZEdIOz8fL/xAAaAQEAAwEBAQAAAAAAAAAAAAAAAgMFBAEG/8QAMhEAAgECAwcDAgQHAAAAAAAAAAECAxEEE5ESITNRUmJxFDFBMmEigaHwBSOxwdHh8f/aAAwDAQACEQMRAD8AplttZQpgBg9fPHDjJWpOw749ZYDTB/KP1MXHucZuSJhE20oExzzUq8EAFnI/iNNMW47HPDyblKyvYowuEjVgrR+LlM4yVqTsO+DjNWpOw740rP7NmQszOBkIklCUmWuWQBMJBKkqQKBiAHxrGWS5RU90EsHLDAOA51VIHnEU0P4jKtfZl7F08HGCTcfcc8Zq1J2HfBxmrUnYd8NII6PUVeplWRT6R3xmrUnYd8HGatSdh3w0j3IklakpTipQSO1RYesw9RV6mMin0jjjNWpOw74OM1ak7Dviy8k+UPFy/Sog5J8oeLl+lTD1FXqYyKfSVrjNWpOw74OM1ak7Dvizck1v6Ev0qYOSa39CV6VMPUVepjIp9JWeM1ak7Dvg4zVqTsO+LNyS2/oSvSpheSW39CV6Uboeoq9TGRT6SscZq1J2HfBxmrUnYd8Wfklt/RlelG6F5JLf0ZXpBuh6ir1MZFPpKvxmrUnYd8HGatSdh3xaOSS39GV6QboOSS39GV6T9oeoq9TGRT6Sr8Zq1J2HfBxmrUnYd8Wjkkt3Rlek/aDkkt3Rlek/aHqKvUxkU+kq/GatSdh3wcZq1J2HfFo5JLf0ZXpP2g5JLf0ZXpBuh6ir1MZFPpKvxmrUnYd8HGatSdh3xZ+SS39GV6QboOSW39GV6Qboeoq9TGRT6SscZq1J2HfBxmrUnYd8Wfklt/QlelG6E5Jrf0JXpUw9RV6mMin0lZ4zVqTsO+DjNWpOw74s3JNb+hL9KmE5J8oeLl+lTD1FXqYyKfSVrjNWpOw74OM1ak7Dviy8k+UPFy/SohFdym3gPwcv0qIeoq9TGRT6St8Zq1J2HfBxmrUnYd8NIIeoq9TGRT6R3xmrUnYd8HGatSdh3w0i25G7ms+1SJc9E2zpTNvXQtU28LqyguEyyBUa9Ih6ir1MZFPpK7xmrUnYd8c5tsKsQPXviVm5ozU2uZZb0szJTOQVXS4SoXTdc+GNGuGuWMgTLKwmFLuzC916wKUiDxU77LkWrBrZ21HccgbwBZndwAwFTh1M2PXBD3JsgGWCRr/UwRs0oNwT+xj1JpTa+41y6Gmj+UfqYms1M4ky08GtQS3gklhrxwBiJziH0o/kH6qiLjA/iOHjiJShLmbOBrSoxjKPIvmcWdSQgpTMStZDC6oKbrLUEU7JuUTIKikA3kFFXDOpKnDaebDQCCObC4SGGi1H5OiviJVmr7kiWt2cSpstUsoSkKU/NbyScQTVSSqhDX1CoMRMLSCnXHWc4kd8n2gS5stZBIRMQsgYkJUFMNkcadcFOv1QBr/LVZvET/y/ig5abN4if+X8UZDTr9UFOvYN8Aa9y02bxE/8v4oXlps3iJ/5fxRkHN69g3wrJ8rYN8Aa9y02bxE/8v44OWmzeIn/AJfxxkLJ1q2DfAydatg3wBr/AC02bxE/8v44OWmy+JtGyX8cZAydatg3wrI1q2DfAGvctFl8TaNkv44OWiy+JtGyX8cZCyNatg3wMjWrYnfAGvctFl8TaNkv44OWiy+JtGyX8cZCyNatid8DI1q2DfAGvctFl8TaNkv44OWiy+JtGyX8cZCyNatg3wMnWrYN8Aa9y0WXxNo2S/jg5abN4i0fl/HGQMnWrYN8DJ1q2DfAGvctNm8RP/L+ODlps3iJ/wCX8cZCyfK2DfAyevYN8Aa9y02bxE/8v4oTlps3iJ/5fxRkPN69g3wU69ggDXuWmzeIn/l/FHlfdos5B+gn4f8Ab+KMjp1+qEp1+qABRrCQtOuCnXACRb83s9uBkJkzaJlE8FdlXzzlFarxM5NXOgRUYSAJkZ0TDal2lYSVzKLCXSkgpCCBUkc0a8Y45ay4bTdcEBLs6ryiSSolSmDl1HQN8ZBEdlXudCxE1Ty/gsWR0fQp7T7RgjvkJP0Ce1XtGCPo6PDj4R8zW4kvLIzOcfTD+QfqqIkCJnOsfTj+mP1VEMDGLiOLLybGH4cfB0mWZaSQpKgUllAggpL3WOovTtjwUnUYmBndaQQRMYhRUOahgVKvFg1KvtMeRnXaWI4UsQzEA0KOCpSnMpSKC4iVpILEEEYghiPNCR2tVpVNWpay6lF1FmcnSwjk3XACQPCt1/rBd6x64AR4Hj1dGsevdBdGsevdAHl4Hj1cHSHr3QXB0h690AeXgc6493B0h690HBjpD8W6APDnXA51x74MdIbFboXgx0hsVugDm51wOdcdOCHTTsVug4IdNOxW6AOd464HOuOnBDpp2K3QcEOmnYrdAHNzrgc646cEOmnYrdBwY6Q2K3QBzc64H6498GOkPxboODHSH4t0AeHgePdwdIevdCXB0h690AeXgePVwdIevdBdGsevdAHl4Hj1d6x690Jd6x64ASCFbr/WBuuAEggaCAFQzi8SEvUgOQOoQsy65uElL80kMW6xrjjP8E9nvgs/gjz/AKmALlm+n6untV7Rgjrm4n6ujtV7Rgj6Cjw4+EYFbiS8sh87g08f00+0qISJ3PL/AJgf00+0qII+73mMXEcSXk2MPwo+Ai85p5GkWmQlrKhcxN7hFzJs5CWBe9zZgADEDDfFGjTcy7IbPZUqXMAExpnNvcy+HQV0p4OIdn1s9cbfJbK/wdlZkynF2yWZQOkWiezjQ5m41BbVFEzskypdpUiTKMkIACklSlc5nJ5xJGIGOiNHt+U081CF8KsqFKkEBRIBAuk6QwFHGuKDnvk5Uq0X1LQvhRfdDsCk3CMAMU6KROS/De1iMX+K17legggEVFhaszcyFWwiZNvIkB3UKFZH8KX9Z0Q1zrzTXY1kpBVJJ5qtT/wqrQ9emNZlp4OxyeBWUJQiWo3UJWVywm8pABBPOxJTztUQ+XZqJ9lWoT0LkLkEpSkIa+Cold8C9ewDHC4KPGC8fUz9308rffnztv8A0INtRc/hGPQQQRvEzvYrIZqwkUcEvoDB69TsPPF+zRzMsU2Wrvq+qYOjMuJNH5gYYayddIpGSLYJSyVYEMdoPuixTrWuWihmzAQW4JKVNe7KgYaD2xzxr7OJUJtKD+x2Twu3g3Up3c0+dv8Av+xnnBmhwCFzpKyuUiYUKCmvy8LrkUIN4Vitxcp81UnJSkTR9JOmXlYc0OLqSrTRLt19sU2JU6yqym4/SpNJ80czpSpxip/VZXCO1jsS5ywiWkqWp2AarBzjTARxi1dzWzBdt5wcJkzFMeu6j/fFxA7Ts108BdTKPfISlw/8RIBGLacXaKlaJCpalIWLqkkhQOIIxEbcMjHhvBpeLm8b11tIAf8A+tmWZ9yAi3zwAACUKADML0tBYN1kxzYdVEnmcyiipq+3zIGCCCOkvLDmfkGTaZh74mKSgMAiW3CTFEswJcJT1scQB1XDOruX2eXZ1TLMZqJiE3rkxQWlbBykFgQrVUh9FXFFsOUFKs/e8sJvKmXgo4gULJOguG7DE1lbOW0os0mRPvEIKipV/wCknOVFAJLsElVcXuiO6FCMoKV/JS5tOxToIQQscJcEXXN3udqnIMyeSgDBFArW51RV8iTQi0SlKMoJCxeM5N+WE4G+li4bq6406XljgklUtXCypilFExIvBSSokPqUMCOrsjswlONSdn+Rw42rOnBOP52KJnBm0JDmWSQMQa06jFfjQrbKM6+SFXAhSlqCSu6kJNQnSRoGumts9Me42nCnUtDkeYCpOpTvMIls183F2+eJSDdDXlrIe4gaW0lywERMXzuS2kJnTwRjLSetkqYh/tCMjGVXRoSnH3X7/Q06UdqaRb7N3MLAlN1UtazpUqYsHYggDZFGz7zDFhAmyFKVJKrpCqqlqOFR4STr3xq/forT+WuHbrird0rKiBYVINFTFJSA7uUqCyQNAAHrGuPm8Hj6kq8Y7e1d+2/nbly3+NDuqUEoN2sY5O8E9nvEJZ/BHn/Ux7UlwR1e8QktLJA7faMfXGaXnNlP1ZHar2zCx1zVR9VR2r9tULG/R4cfCPnq3El5ZXM7v+OP6Y9pUQh93vMTmeIa0D+mn2lRBn3e8xj4jiy8m1huFHwEWrJ+eM2VKQBZwoS0iXfvTQ4SwY3aaRSKrEvk+e0phaODN48wpBH8NTTt2RQXk0c+5oD96oSFPVJWi8Bi5SA8QecGWFWlSL8sS7iWCQVGiiVub1f4odKteq21Iqbnhc4MDR2GNXo7DEGJyit5hIWZlE84hieaNHVh5oAbQQR7kpBUAo3QSASzsHqW0sIAsOR877ZZpQQkcJKwQJiFKCXeiFBiA4NHIoWEM8qZwT7QkgpCEM5TLSUggtUkkkio6qx6lzUICbtpIqgFkpLILkmodV1yLp16jHqfarwum1uCm6rmY6S+BNdPZpeOf01HbzNlbRFxT9yDggOOL/PXBHQSEMSNitM+TzUpJxopKizVOrRHOy2WUpLrm3FVoUkinWNbt5jEiq1UV9cV4d0c17yCyn6uco6f4aaIrqU4VFaSuW0q1Slvg7EXbrbMml5pJbAVAT2J0Q2iWtEtMxiu1JLAt9GQw5ymp5XmqfPFTAASAXDlizONbaIlGKirRVkQlJyd5O7Eh7knLE2yrK5CglRSUVSlVCQaBQxdIhlDuy2eWpLqm3FXjQh6AAgt2vs64kRJ85+5RoCqmgGVi3VFfynlOZaZpmzSCpTCgCQwAAoOoRJi1YjvzHH6PF1Alyaqq5rrfSREZarKhCQUzQskhwAQALoOnGtPNsAawQR3schCyRMXcF2hYly4oW6n9UAObD9E/CWUTrzAXxODEY3big5PW+GEPcs5X4d1GxS5ZUlKQtPDOlgLpHOCSbt0VB0GFNrIe7bcceYQ5D17G8+AaghBb60tZwDEoGkKKhg4YgAAHAsHZoAhJkspLKBB1ENjUR5iSyhKQReFo4RQDBNwgteoHoAGU/mOFBEbACoQSWAJOoVOuJSy5ctMqSJMtSkoEwzWCA5UUgG8SOcGALGleyG2TAlyVTTKI8EhJLuFA4dVPtCJNNsuk/W8EBuYGJqCAn1jDHzl7C1zhlLOGfPueFLCZdwiXfSlbghS1JFLygSCwwDRDkRO99kkfXQGoPoyyQS9AKADq6sNENaEAKISq+Kc5mckOaP5oCxziVzby6uxzjMloC1KQUBJducUnRU4YRFR0sq2Wg3rrKTzhimo5w7MYhOEakXGSumepuLui2Te6PazhLlJ/wDbWdetXUdhit5VynOtEy9PUpShSoa6NQTQJD6hElKtZZhbAnGvBsQLpBqKsXbZqpGZTm3lA8KZvNAcputU81uofrFNLC0aLvTikycqk5bpMaDA9nvEAwHn9owaD2e8QJ8Eef2lR0lZoWaKHsiO1ftqhI75mI+py+1ftqhY3aT/AJcfCPna3El5ZVs90taR/ST7S4r593vMWPP0fWR/ST7S4rh93vMZFfiSNvDcKPgIIIkcgZNRPnBM1ZlyxVagHLaAl6AnWaCuOBqScnZFzdiOgjUsudzGzCymbZzNQsIvp4RaFpmUcAsAxIwIpXCMtj1xaCYQ6seUTKBASg3iDzg+AUKV1KIhrHewWYTZstBLBa0pJ1BSgH9cRPR8rL3MYSZQV0roOlR8FvK16BHg5bIJKZaEggApY3aJulwGBdnYgsXbGJ+1ZkyUylLTPWohCyBdT4SEFTFi4dsYqPAq6J2GJzhKDtJEYTU1eJ3teUTMDFKEi9e5iQnQzU0Q1gIgiBIIIlc2skotM0omLUhKZalkoAJ5pSGY0/ii0WfMGzTCAidaVE4AS5bnTriSi2roi5JbmUKCLrlzMSVZ5UxQmWgLRL4QJmS0JCgFAYgvr2RSo8aa9z1NP2CHNjt6pV66Em8z3g+AUKVpRRHnhtBHh6SaMu84lUmSQXoEM1CKYtUvgYZWu1GYq8QlPUhISMScB2xosrMmyHJ/DXF8L3oZr8Ipr/B3nu4M+iM0ic4OPuRjLaCCCCIEh1YspKlAhISQrG8H0EUr1jYI6qywpmEuUOatLhFee7l3dwFECNSzJ7nNitNhkzZiL8xabyzfmBiSaMlYFBTDRE4e5Nk8f9H8yd/cgDAoIkM4rGiTap8uUXQiapKP5QaeqI+ACCFloKiAMSQB2mkWvJuYarRKmqlr58lN9SCCklDPeSCliOp3MVzqRhuZGUlH3KnBDq22RKACCrwlJIUBikJLhjgb0NYsTvvRJbwh1YspKlAhKUEEgm8m9gFJ/Rah54awQA/44Pi5PbwYp4OGrwfWYS2ZV4RN0S5aAwBKUhyQz1agN3DrMMYIANB7P9whE+Cnz+0qF0Hs94gT4I8/tKgDTMyh9Tl9q/bVBC5lf8nL7V+2qCNyjw4+EfOV+JLyyrZ+n6yn+kn2lxWz7veYsWfR+sj+kn2lxXT7veYya/EZuYfhR8BE7mxJmrE9MkgFUsJLh6KJBZ9LXtsQUS+b+cC7LfCElRXdwUUnm3tQLjneqIU5bElIuaurFnsWQ7XwKLMFAyRNM1T3hiAGJBBIDOEjTpihKSxbVTZSLqnP20oDmRMYYlUyaAMKvdDYjaNcUyfNvKUo0vKKtpJ98WVquZYhCGyeI9yZpQoKSWUkhQOoguDtjxBFBYX/ADRziKpcy8lCbipfOQLpUVCb4Wil3R1xYDl8qloUhSnL3hWlcIzHI9vmyieDClJU19KUpVeuu3hIWA146NMTdrzuWlCQmzmSpIuld2TzlGoKgqz4toF2kdtPEQjG0ldnJUoSk7xdiCzh/wCbtH/qJv8A8ioYR7nzitSlqLqUoqUdalFydpjxHEdZM5rqImTLrXjIUEuQHN+WWD6WB2RptlyjIkplLkIVwyGMy+XT4BSs+HheIjGkltR7QCNhpEnkvKU6W4lSpauEpWzyluz0HMw3dUWRqbKsVyhtO5fc8ctm0ypylBCTwBQGUK85wPCJJcxl0e5izgUpDakISdoAMeIjKW0SjHZQQ5ydMlpmJM5JUh+cASCAdIbFsW0w2jrZ5ZUWCCvqDv6o8Xuev2N04SWbMVX0cEUXjgEGVdqKYJbQIxDKkyWqaoyU3Zb80Vr1scH1aIkxltXAGz8EvgwbxTfXQ4saUD1bB6xETbOroKSGer4O2nri+rNNbmv3+RVTi095xgeOhsyuidkIbOqvNNMaYRzlxvOaAVZ7HIQSL6JdaukjG7UB8fVE5Mypwwcc1AZwcVHcIyOz90melLCyghIAJCl6ncsmjgE+aPZ7qM9ie9gwLE31kbbrRmKtjFGzppvndf0OhxpX3S/Qrme1mUi3T7zG+szAxJ5q6ipq8QcSOX8sm1zjNKQglIDAk4dZ7Yjo76Tm4LM+q2/yUytd7Psepc0oIUMUkHZWNSsHdTTZkGRPlBZQDKWEhlKCQUAcI7EAUch2jLRIUQOaog0FDXQw14GJc5wzVpumTIUTedXAJK1FZCiSQKmmMRqU9ppq9yvYUmrnHKCFLkpnFISiZPmhLF2LS+aNNBRzEZFjtGeNoXK4MypASoKIaQkeELpKRgDzcRXGK6pBGII0VDVi6ySsj1CQQQQPQggggAGB7PeIBgPP7Rg19nvEAwHn/UwBpWZivqcvtX7aoI5Znq+qS+1ftqgjdpcOPhHzlfiS8srOep+sD+kn2lxAGJzPA/Tj+mn2lRBxkV+JI3MPwo+BUisSUuyy0G8i0gKS7c0voFK41OyIyHNht3BHwErBIcK6gofoo+rVFJeSEyZeF1VrvJNCkC6yQlxQlgHQgMKVhja7IhCQUTUzCTgAoMNZf5rHpGVSAxRLUASReS928VEgVoOd6hDSdNKlFRxUSS2sl4A8wQQ6sVvMp2SlQJSSFgkc16EOxFdPVqgB3YFBKBdtIlkuVJuuxqkN13SfvEaTCW0BaSVWhCyl1JTcAJc1AIwfEjBwTqJ8DLRYAypJA8jqbX1k+cwS8tFJURLlsVE3SCU1u0KXY+AMdZ1wBHQQ4tVtMwAFKE3X8FIS7ti2PgiG8Ae5KQVJCiwJAJ1Amp8wiYspSgAJtYSkVAuuxKi46/BB1Hm1oIhAYkV5cUSSZcok4Eocir0c6ydtGgDnlGSPD4VMxSzVgzUx6tWj9QGUO7ZlATEgcGhJCiolACXBAADAaG1w0gAiQyaEhCiZ3BlwLt0G8ALwx8oDsIB1RHx6lrukGhYg1qCxeo0iAJ2XbiDzbWGPNDpwB5hKgKYF/kEtsoz1LAIXwpUCCQkhqpOurl/mg5HLiqfRyiQ1VJvKLa1KJJhgqYXOir06y8AdwVtRJFEpcO9NUdJSzfF5LOU1Y0CTiB1O7Q0Ew6ztMHCHWdpgCblThLvCXPSgKCbwKSVOEhIBGoOS41Ghwj0bTiO/EsQf+mnEpIU+rTg5rrhlLy6oAPLlFgACUl6BKXe9iyEh+qEOXFEAKlyVM1ShywDAY9Qw1DRSAG9rsyEAXJgWbxFAzAMxx01+cG0dLRPvqvMlOFEhhQAYeZ45wA7s2VpstN1Cykag2t9WuPfHs934QuCCKJxBcaNYGyGMEAO5WVpqQyVkCmASHu0S5arCnZSOdrt65rcIoqbDCmA0dg2RwggAggggAggggAgGA+dJgg+fXAGgZpq+qo7V+2qCOOa6/qyO1XtqhI36PDj4R89W4kvLK/nWXnj+mP1VERLllRCUhyohIGsksBtMSmcx+mH8g/VUM7JZQoOSQQaN+sY+I4svJtYfhR8Dv/wvPulQSkgORdWlV4JCCbt0m9/xU4deqGNpsMyUxmIUkKe6SGCrpuqY6WNIkSlZL8NNfXfL4AY9iRsGqOc2zXmvTFqbBy7OXLP11igvIp4HiS4vTrMepeTAogAlyQB2ksIAi3geLCvNZYDsfvCr019Y2iPE3N1SUlSgQAHJvJLVA0HWRAEC8F6JTvJOs7Tvg7yTrO074Ai70F4RK95p1nad8Heievad8ARV4a4S+NcaPmn3OpVtkGaueuWb6kMkPRISXcq8qJnkdkf6qb9wfHAGP3xrgvjWI2Hkdkf6qb9z/ODkekf6qb93/OAMevjWIL41iNdtHcls0tKlKtU1khzzHw1C/U9UMVZg2Af+emGuiWqmId72FNEAZhwg1iC+NYjUT3PrC5Hfsx00P0aqEYjwsYd2buU2WYCUWuaQCx5hDFgWYrfAiAMjvjWIL41iNh5HpH+qm/d/zg5HpH+qm/c/zgDHr41wXxrjYOR2R/qpv3B8cNMr9ymTJkTZqbTMUZctSwClgboJZwumEAZXeGuC8IlTZE9e074O806ztO+AIq9A8SneadZ2nfB3knWdp3wBFvA8TlmyCZgdFas15jorWjVGmOpzXXShclgLwc4aH8oQBXngeJu0Zvqli8sEBwHdJqQS1D1GG3F6ekYAjYWJHi9PSV6oTi5PSV6t0AMZaQSATdBNTi3W0LOQAogG8AWBAYHrDw94uT0j6t0M58u6ogQBb83FfV0dqvaMJHPN9X0Ce1XtGCPoKPDj4RgVuJLyyEzhLzR/IP1VDOTa7oZvX+0TabAm1L5oUpQDUoGrrHXDSdk+ShRSorBGIP8A+Yy61Lam5Jq3k1KVXZiotO/gZcYeT6/2heMPJ9f7Q9lZOlL8HhFNjdCi3ayYJuTZSPC4RL4XgoP2OmKcnujqW53a9Blxh5Pr/aDjDyfxftDnvWR0lfP2YVVjkAsSsHUXB9mPcl9S1Gd2vQbcZHUfvftBxl5J+9+0OO9ZHSV8/ZjpOybKR4fCJfC8FJfsdNY8ye5ajN7XoM+MPJ/F+0HGPk/i/wAYdSrBJWQE8IonAJBJOmgCXMd15BABJl2gAByTLmAADSSUUEe5PctRndr0I7jHyfxf4wcY+R+L/GHKLFJJYFZOoOTsCY68Uy+jO+6r4YZD5rU8zlyeg4yZnxPsyLko3U3ipjcVUsDUo6hDvlNtfSGyX/biHFikuzrd2arvgzXcYccQjxdo9HM+CGT3LU9zu16Ehym2vpDZL/twcptr6Q2S/wC3ERMsMlJIUVgjEFwR2gpjz3rI6Svn7MMnuWozu16Ezym2vpDZL/tx5HdJtQ6P3ZXb4vXER3rI6Svn7MHesjpK+fswye5ajO7XoTHKVatafuy/7cKO6Za9Y2S/7cQ3esjpK+fswd6yOkr5+zDJ7lqM7tehM8p1r6Q2S/7cHKba+kNkv+3EN3tZ+kr5+zB3rI6Svn7MMnuWozu16Ezym2vpDZL/ALccrV3RLTNQpCyClaSlQZAcEMQ4RSkRfe0jpK+fswd6yOkr5+zDJ7lqM7tehw4xHQ/F/jCcY+T+L/GHHesjpK+fswd6yOkr5+zDJ7lqM7teg34x8n8X+MHGPk/i/aHHesjpK+fswd6yOkr5+zDJ7lqM7teg34x8n8X7QvGXkn737R371kdJXz9mDvWR0lfP2YZPctRndr0G5yl5P4v2hOMPJ9f7Q571kdJXz9mDvWR0lfP2YZPctRndr0G3GHk+v9oOMPJ9f7Q571kdJXz9mDvWR0lfP2YZPctRndr0GvGHk+v9o4Tpt4uzRYrFmkqeAZUqesEOClJIIqH8HCh2Rzt+bYkB5yJqASwKgWfFnbFhDJ7lqM7teh3yGv6FPar2jBDaRbpUtISFUGt3qX1QRrU6tOMEnJe3MyqlKcptqL9+Rae5hkuTNKlTFNdDkaCMKl6VIivZ+ykItUy4TRRBcMzUbH1w1zEtR4UoIBBGl98Q+X7Ypc9bsGVof3mOCVRbLlzVjQjB7SXJmgdzi0KlSTMlAEmabz3v4QGFC2Bfz9Qjh3Q5kxUmWqaokpmEJevhgk4/yjZFMyTnjaLIjg5JQElRVVCSXLDEh9AhMrZ32i1pCJxQQFXgyEpLs2ID6Y51KkoNKP4n8lmxU277W7kSea9pCV3hWYlQUnQQEjFJY1qYmc5ss99yJ06ckBYmSkSVXVAln4TwgCzEBsHFMIz5E4pIIJBGBEdrVlCZNbhFqU2D4DzCkcWxUTaT3Np/dW+F5O+UqUoxbX4opr4s7/L+dxoPcmRLVPnLWAVy0J4Nw928VORqPNAfQ5i854rkzLFP4ViEyipJIqlYHNIOg3mHW7aYwzJGXp1kUpUhdwrTdJupVRwcFAjER0ynnJabSAmdOUtIL3aJS+u6kAE9sZtfA1quJzVJKO7nf/BKFWEaey1vLR3LJp4xQoYJRMJ1AFBTXzqA88bPlu2BdmmpQOcZUxJFKKKFAJD0JJj5syPnBNsazMklIUUlBvAKDEg4H+URMHuqW7pS/RiNGo66b2Ipr4u7f2KY7HywzOF+2Skks971S1GNjteQ5YkS1BR4QpDpqb3XrT+kfP8Ak/KsyzzEzZZAWl2JAIqCk0NMCYmU90m2jBaB2ITGlRrKEbNv3OCtRc5XSXseJ4WbapEt7/fCglixvcIWq9O2NTnGWhIdKCXAAvqMwqdi4CgScaYYefFkZUmCdw7jhL5mOwa8TeNMGc4RLcotr/7er/hjDU+qKVOzOhwuhcvJWLXNSt7xmaVBRZTFPOdvBIhjaxcWU1DayCah8RSG8/Ki503hZgSpRIJDc0sAkBtTARytVovqe6lNMEhhsiDdyS3HfhoOGhnegvR4ej0TYmMl2Ud+S5a03gT4KiFBXNJY3cQ4witomMQaFiKHA9sTWQbee/ZCghCWWAyQQC7iofriUPqVyM/pZpNtVwqbq7PZlJSaDgkpNA1CltBip5yWKWi0WdIloQFkBSUAgKF9IqHxqRFxOUz0Efir+KKXntlFSrXZiyRdukAOx+lBrXqjuqxgo7kcNKU3Ley4TzeRwRs9mKEgU4FIwwAIr53ipZ52SXLlylIlIlkqI5gIcM9anS3ri4rykSfARsVvin90e3laJAupAClmj6kjSYVYwUHZClKbmrsb27JkhFnlrQslSimrvfdnpoxJpqhhbLNJTISpE0FdHF4F3e9zcUswxxemBivJWQYS9Ga1c1YTUU043v8AoT9usIlyJcwE3lBJWLyDcvBRTQV5wF7qwL4xHFZoTQHA62oYYXoW9EiosOUZEtMt5arzKKbzKQVVF03FFwCHL4GmDEQ3ylKlyyOCnCaD/EAU/wAEtT3TVPOUpNehEOZhwfDDqhL8AWix5Pkq4K/MSgKAd1gXyUofXcurUoVZwg6aw3s9mSZYJAvFctIvrCQoLTziSFYAkHQQKk6Ir96EvQBYLPJlTBNUFhFSJCVEupnXWnRSE1IqsVLNHTLNllSg8pYU80sygppRBugt/EFIU51FOuK5egvQBr3cyt573VXBMwbDe/3xX89bSLkhBLArUo9nND/iMeu5pbylExN1Jcqqb784JGhQGiIPPa1lS5YYC6lWD1dWlydUARFqlpF0haTeFQ9UnSCGpWg7IIYkwkAf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622425"/>
            <a:ext cx="5781675" cy="3390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1916832"/>
            <a:ext cx="2790825" cy="171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Linux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/>
              <a:t> É um sistema operacional de código aberto, licenciado sobre a licença GPL (General </a:t>
            </a:r>
            <a:r>
              <a:rPr lang="pt-BR" sz="3200" dirty="0" err="1"/>
              <a:t>Public</a:t>
            </a:r>
            <a:r>
              <a:rPr lang="pt-BR" sz="3200" dirty="0"/>
              <a:t> </a:t>
            </a:r>
            <a:r>
              <a:rPr lang="pt-BR" sz="3200" dirty="0" err="1"/>
              <a:t>Licence</a:t>
            </a:r>
            <a:r>
              <a:rPr lang="pt-BR" sz="3200" dirty="0"/>
              <a:t>), isto possibilita que qualquer pessoa com conhecimento suficiente possa altera – </a:t>
            </a:r>
            <a:r>
              <a:rPr lang="pt-BR" sz="3200" dirty="0" err="1"/>
              <a:t>lo</a:t>
            </a:r>
            <a:r>
              <a:rPr lang="pt-BR" sz="3200" dirty="0"/>
              <a:t> e contribuir com seu desenvolvimento.</a:t>
            </a:r>
            <a:r>
              <a:rPr lang="pt-BR" dirty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70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Linux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/>
              <a:t> Foi criado inicialmente por Linus Torvalds como um projeto de faculdade.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71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 </a:t>
            </a:r>
            <a:r>
              <a:rPr lang="pt-BR" dirty="0" err="1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 </a:t>
            </a:r>
            <a:r>
              <a:rPr lang="pt-BR" sz="3600" dirty="0"/>
              <a:t>Características:</a:t>
            </a:r>
          </a:p>
          <a:p>
            <a:pPr lvl="1" algn="just"/>
            <a:r>
              <a:rPr lang="pt-BR" sz="3600" dirty="0"/>
              <a:t>Bastante usado em servidores</a:t>
            </a:r>
          </a:p>
          <a:p>
            <a:pPr lvl="1" algn="just"/>
            <a:r>
              <a:rPr lang="pt-BR" sz="3600" dirty="0"/>
              <a:t>Roda em diversas plataformas</a:t>
            </a:r>
          </a:p>
          <a:p>
            <a:pPr lvl="1" algn="just"/>
            <a:r>
              <a:rPr lang="pt-BR" sz="3600" dirty="0"/>
              <a:t> Mais seguro em relação a outros sistemas.</a:t>
            </a:r>
          </a:p>
          <a:p>
            <a:pPr lvl="1" algn="just"/>
            <a:r>
              <a:rPr lang="pt-BR" sz="3600" dirty="0"/>
              <a:t>Não pega vírus. (?)</a:t>
            </a:r>
          </a:p>
          <a:p>
            <a:pPr lvl="1" algn="just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72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futuro dos sistemas operacionais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 Tendência a </a:t>
            </a:r>
            <a:r>
              <a:rPr lang="pt-BR" sz="3200" dirty="0" err="1"/>
              <a:t>virtualização</a:t>
            </a:r>
            <a:r>
              <a:rPr lang="pt-BR" sz="3200" dirty="0"/>
              <a:t> de programas e transações.</a:t>
            </a:r>
          </a:p>
          <a:p>
            <a:pPr algn="just">
              <a:buNone/>
            </a:pPr>
            <a:endParaRPr lang="pt-BR" sz="3200" dirty="0"/>
          </a:p>
          <a:p>
            <a:pPr algn="just"/>
            <a:r>
              <a:rPr lang="pt-BR" sz="3200" dirty="0"/>
              <a:t> Processo conhecido como computação nas nuvens.  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73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55160" cy="562074"/>
          </a:xfrm>
        </p:spPr>
        <p:txBody>
          <a:bodyPr>
            <a:normAutofit/>
          </a:bodyPr>
          <a:lstStyle/>
          <a:p>
            <a:r>
              <a:rPr lang="pt-BR" dirty="0"/>
              <a:t>Características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74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icheiro:Computação em nuvem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980728"/>
            <a:ext cx="525658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>
            <a:normAutofit/>
          </a:bodyPr>
          <a:lstStyle/>
          <a:p>
            <a:r>
              <a:rPr lang="pt-BR" dirty="0"/>
              <a:t>Computação em nuvens  </a:t>
            </a:r>
            <a:r>
              <a:rPr lang="pt-BR" dirty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/>
              <a:t>Menos Custos;</a:t>
            </a:r>
          </a:p>
          <a:p>
            <a:pPr algn="just"/>
            <a:r>
              <a:rPr lang="pt-BR" sz="3600" dirty="0"/>
              <a:t>Maior disponibilidade</a:t>
            </a:r>
          </a:p>
          <a:p>
            <a:pPr algn="just"/>
            <a:r>
              <a:rPr lang="pt-BR" sz="3600" dirty="0"/>
              <a:t> Riscos a segurança das informações, </a:t>
            </a:r>
          </a:p>
          <a:p>
            <a:pPr algn="just"/>
            <a:r>
              <a:rPr lang="pt-BR" sz="3600" dirty="0"/>
              <a:t>Menor privacidade. </a:t>
            </a:r>
          </a:p>
          <a:p>
            <a:pPr algn="just"/>
            <a:r>
              <a:rPr lang="pt-BR" sz="3600" dirty="0"/>
              <a:t> Internet das coisas;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75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COMPUTAÇÃO EM NÚVEM</a:t>
            </a:r>
          </a:p>
        </p:txBody>
      </p:sp>
      <p:sp>
        <p:nvSpPr>
          <p:cNvPr id="7" name="Espaço Reservado para Conteúdo 1"/>
          <p:cNvSpPr>
            <a:spLocks noGrp="1"/>
          </p:cNvSpPr>
          <p:nvPr>
            <p:ph idx="1"/>
          </p:nvPr>
        </p:nvSpPr>
        <p:spPr>
          <a:xfrm>
            <a:off x="3635896" y="2239962"/>
            <a:ext cx="5040560" cy="3643313"/>
          </a:xfrm>
        </p:spPr>
        <p:txBody>
          <a:bodyPr/>
          <a:lstStyle/>
          <a:p>
            <a:pPr algn="just"/>
            <a:r>
              <a:rPr lang="pt-BR" altLang="pt-BR" sz="2200" dirty="0"/>
              <a:t>A computação na nuvem é um novo modelo de computação que permite ao usuário final acessar uma grande quantidade de aplicações e serviços em qualquer lugar e independente da plataforma, bastando para isso ter um terminal conectado à “nuvem”.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76</a:t>
            </a:fld>
            <a:endParaRPr kumimoji="0" 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3292673" cy="289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73657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553" y="5564132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23489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>
            <a:normAutofit/>
          </a:bodyPr>
          <a:lstStyle/>
          <a:p>
            <a:r>
              <a:rPr lang="pt-BR" dirty="0"/>
              <a:t>Computação em nuvens  </a:t>
            </a:r>
            <a:r>
              <a:rPr lang="pt-BR" dirty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/>
              <a:t>Dependência de um terceira para realizar operações simples.</a:t>
            </a:r>
          </a:p>
          <a:p>
            <a:pPr algn="just"/>
            <a:r>
              <a:rPr lang="pt-BR" sz="3600" dirty="0"/>
              <a:t> Menor requisitos de maquina para usuário já que as operações são realizadas remotamente.  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77</a:t>
            </a:fld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7467600" cy="4873752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pPr algn="ctr"/>
            <a:r>
              <a:rPr lang="pt-BR" dirty="0"/>
              <a:t>REDES DE </a:t>
            </a:r>
            <a:r>
              <a:rPr lang="pt-BR" u="sng" dirty="0"/>
              <a:t>PESSOAS</a:t>
            </a:r>
            <a:r>
              <a:rPr lang="pt-BR" dirty="0"/>
              <a:t> E NÃO REDES DE </a:t>
            </a:r>
            <a:r>
              <a:rPr lang="pt-BR" u="sng" dirty="0"/>
              <a:t>COMPUTADORES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78</a:t>
            </a:fld>
            <a:endParaRPr kumimoji="0" lang="en-US" dirty="0"/>
          </a:p>
        </p:txBody>
      </p:sp>
      <p:pic>
        <p:nvPicPr>
          <p:cNvPr id="13314" name="Picture 2" descr="http://4.bp.blogspot.com/-OOpqNF9dGng/TaQVMy_lkiI/AAAAAAAAAG8/qdhOtGo1XIw/s1600/red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79" y="2924944"/>
            <a:ext cx="4752528" cy="356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43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1573</Words>
  <Application>Microsoft Office PowerPoint</Application>
  <PresentationFormat>Apresentação na tela (4:3)</PresentationFormat>
  <Paragraphs>295</Paragraphs>
  <Slides>78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78</vt:i4>
      </vt:variant>
    </vt:vector>
  </HeadingPairs>
  <TitlesOfParts>
    <vt:vector size="83" baseType="lpstr">
      <vt:lpstr>Arial</vt:lpstr>
      <vt:lpstr>Calibri</vt:lpstr>
      <vt:lpstr>Calibri Light</vt:lpstr>
      <vt:lpstr>Wingdings</vt:lpstr>
      <vt:lpstr>Tema do Office</vt:lpstr>
      <vt:lpstr>FILME: PIRATAS DO VALE DO SILÍCIO.</vt:lpstr>
      <vt:lpstr>O LIVRO 1984 (O GRANDE IRMÃO) aUTOR george Orwell</vt:lpstr>
      <vt:lpstr>O LIVRO 1984 (O GRANDE IRMÃO) aUTOR george Orwell</vt:lpstr>
      <vt:lpstr>Apresentação do PowerPoint</vt:lpstr>
      <vt:lpstr>Vale do Silício </vt:lpstr>
      <vt:lpstr>Vale do Silício </vt:lpstr>
      <vt:lpstr>Vale do Silício </vt:lpstr>
      <vt:lpstr>sede da oracle – (banco de dado) </vt:lpstr>
      <vt:lpstr>Vale do Silício – Sede da Microsoft </vt:lpstr>
      <vt:lpstr>Sede da Apple </vt:lpstr>
      <vt:lpstr>Primeira Sede da apple </vt:lpstr>
      <vt:lpstr>Vale do Silício – sede do google </vt:lpstr>
      <vt:lpstr>Vale do Silício – sede da amd </vt:lpstr>
      <vt:lpstr>OUTRAS EMPRESAS DA REGIÃO</vt:lpstr>
      <vt:lpstr>Microinformática </vt:lpstr>
      <vt:lpstr> COMPUTADORES DE 1ª Geração</vt:lpstr>
      <vt:lpstr> COMPUTADORES DE 1ª Geração</vt:lpstr>
      <vt:lpstr> COMPUTADORES DE 1ª Geração</vt:lpstr>
      <vt:lpstr> COMPUTADORES DE 2ª Geração</vt:lpstr>
      <vt:lpstr> COMPUTADORES DE 2ª Geração</vt:lpstr>
      <vt:lpstr> COMPUTADORES DE 3ª Geração</vt:lpstr>
      <vt:lpstr>COMPUTAÇÃO DE 4ª GERAÇÃO</vt:lpstr>
      <vt:lpstr>COMPUTAÇÃO DE 5ª GERAÇÃO</vt:lpstr>
      <vt:lpstr>Bill gates (28/10/1955)</vt:lpstr>
      <vt:lpstr>MICROSOFT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Steve jobs</vt:lpstr>
      <vt:lpstr>IMPÉRIO DA APPLE</vt:lpstr>
      <vt:lpstr>Apple </vt:lpstr>
      <vt:lpstr>Apple </vt:lpstr>
      <vt:lpstr>Apple III</vt:lpstr>
      <vt:lpstr>LISA COMPUTERS</vt:lpstr>
      <vt:lpstr>A linha de computadores macintosh</vt:lpstr>
      <vt:lpstr>Apresentação do PowerPoint</vt:lpstr>
      <vt:lpstr>FOCO NA PRODUÇÃO DE INOVAÇÕES</vt:lpstr>
      <vt:lpstr>Por que da maça mordida???</vt:lpstr>
      <vt:lpstr>Alan   Turing</vt:lpstr>
      <vt:lpstr>Apple  gravadora dos beatle e a bigapple</vt:lpstr>
      <vt:lpstr>Lisa Nicole Brennan-Jobs </vt:lpstr>
      <vt:lpstr>A Xerox e a informática</vt:lpstr>
      <vt:lpstr>Xerox e a Criação da interface gráfica</vt:lpstr>
      <vt:lpstr>Hp (Hewlett  Packard, )</vt:lpstr>
      <vt:lpstr>Hp (Hewlett  Packard, )</vt:lpstr>
      <vt:lpstr>O sistema hp-ux</vt:lpstr>
      <vt:lpstr>Ibm – Internacional Busines Machine</vt:lpstr>
      <vt:lpstr>Produtos IBM</vt:lpstr>
      <vt:lpstr>Paul Allen (co - fundador da Microsoft)</vt:lpstr>
      <vt:lpstr>Apresentação do PowerPoint</vt:lpstr>
      <vt:lpstr>Steve Wosniak </vt:lpstr>
      <vt:lpstr>Tim Peterson</vt:lpstr>
      <vt:lpstr>Tim Peterson. Criador do DOS (Ms-dos)</vt:lpstr>
      <vt:lpstr>Tim peterson – ms-dos</vt:lpstr>
      <vt:lpstr>CRIAÇÃO DA INTERFACE GRÁFICA</vt:lpstr>
      <vt:lpstr>CRIAÇÃO DA INTERFACE GRÁFICA</vt:lpstr>
      <vt:lpstr>O que é um sistema operacional? </vt:lpstr>
      <vt:lpstr>Principais Sistemas Operacionais</vt:lpstr>
      <vt:lpstr>Sistema operacional Windows</vt:lpstr>
      <vt:lpstr>Sistema operacional Windows</vt:lpstr>
      <vt:lpstr>Sistema Operacional OS/X</vt:lpstr>
      <vt:lpstr>Sistema Operacional OS/X</vt:lpstr>
      <vt:lpstr>Sistema Operacional OS/X</vt:lpstr>
      <vt:lpstr>Sistema Operacional Linux</vt:lpstr>
      <vt:lpstr>Sistema Operacional Linux</vt:lpstr>
      <vt:lpstr>Sistema Operacional Linux</vt:lpstr>
      <vt:lpstr>Sistema Operacional linux</vt:lpstr>
      <vt:lpstr>O futuro dos sistemas operacionais</vt:lpstr>
      <vt:lpstr>Características</vt:lpstr>
      <vt:lpstr>Computação em nuvens   Prós e contra</vt:lpstr>
      <vt:lpstr>COMPUTAÇÃO EM NÚVEM</vt:lpstr>
      <vt:lpstr>Computação em nuvens   Prós e contra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PIRATAS DO Vale do  silício</dc:title>
  <dc:creator>Oxnar</dc:creator>
  <cp:lastModifiedBy>Oxnar</cp:lastModifiedBy>
  <cp:revision>56</cp:revision>
  <dcterms:created xsi:type="dcterms:W3CDTF">2014-05-26T19:35:55Z</dcterms:created>
  <dcterms:modified xsi:type="dcterms:W3CDTF">2026-06-06T01:58:35Z</dcterms:modified>
</cp:coreProperties>
</file>