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98" r:id="rId3"/>
    <p:sldId id="296" r:id="rId4"/>
    <p:sldId id="293" r:id="rId5"/>
    <p:sldId id="297" r:id="rId6"/>
    <p:sldId id="304" r:id="rId7"/>
    <p:sldId id="306" r:id="rId8"/>
    <p:sldId id="299" r:id="rId9"/>
    <p:sldId id="305" r:id="rId10"/>
    <p:sldId id="307" r:id="rId11"/>
    <p:sldId id="308" r:id="rId12"/>
    <p:sldId id="309" r:id="rId13"/>
    <p:sldId id="294" r:id="rId14"/>
    <p:sldId id="310" r:id="rId15"/>
    <p:sldId id="292" r:id="rId16"/>
    <p:sldId id="295" r:id="rId17"/>
    <p:sldId id="289" r:id="rId18"/>
    <p:sldId id="266" r:id="rId19"/>
    <p:sldId id="256" r:id="rId20"/>
    <p:sldId id="262" r:id="rId21"/>
    <p:sldId id="265" r:id="rId22"/>
    <p:sldId id="290" r:id="rId23"/>
    <p:sldId id="291" r:id="rId24"/>
    <p:sldId id="267" r:id="rId25"/>
    <p:sldId id="261" r:id="rId26"/>
    <p:sldId id="259" r:id="rId27"/>
    <p:sldId id="260" r:id="rId28"/>
    <p:sldId id="258" r:id="rId29"/>
    <p:sldId id="257" r:id="rId30"/>
    <p:sldId id="264" r:id="rId31"/>
    <p:sldId id="275" r:id="rId32"/>
    <p:sldId id="276" r:id="rId33"/>
    <p:sldId id="274" r:id="rId34"/>
    <p:sldId id="277" r:id="rId35"/>
    <p:sldId id="278" r:id="rId36"/>
    <p:sldId id="300" r:id="rId37"/>
    <p:sldId id="301" r:id="rId38"/>
    <p:sldId id="302" r:id="rId39"/>
    <p:sldId id="303" r:id="rId40"/>
    <p:sldId id="315" r:id="rId41"/>
    <p:sldId id="316" r:id="rId42"/>
    <p:sldId id="317" r:id="rId43"/>
    <p:sldId id="318" r:id="rId44"/>
    <p:sldId id="270" r:id="rId45"/>
    <p:sldId id="285" r:id="rId46"/>
    <p:sldId id="311" r:id="rId47"/>
    <p:sldId id="312" r:id="rId48"/>
    <p:sldId id="313" r:id="rId49"/>
    <p:sldId id="314" r:id="rId5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3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D19C3-320F-964A-5BBC-DCA6E7339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53D11-5A90-3509-4A91-A5C4161F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76798-128F-2BFB-B2A2-E5C4638F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0A05D7-1EA8-9741-50AF-D09597F5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5DFDEC-2D6D-7010-55AF-5C80E673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6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2BF38-BCAE-8528-0E7E-BCE5B3EB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BE7266-0E4F-BA1C-DAA5-E9C1189C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A5F66-B410-3366-9883-14A79B2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B15D8-432F-D5C2-AEE1-2441927B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91E09D-F88A-D918-E8FC-BF8F1DB4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9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D49EB-AD6D-AC20-9558-6193D44E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5983A-42DE-C7B1-7D76-44641ECAD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C53919-7031-AFCE-6B57-FD645CE4C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CD2BFA-B983-7FE2-6E83-D68CE572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3FEC1C-7F12-21D1-F9E4-703F5ADE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F8FC9-D84B-2E32-BA47-B0B96912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71242C-EB9E-A043-9AC2-B95CAB0C3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C5B8CD-B0CB-2A08-DF33-CA48050A7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1DFA50-7BD4-65C5-5894-F3935AD4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0F568-DCFD-B2B8-D37C-EEF99CAE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593B72-B00C-23F3-864C-20BF159C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57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36370-93D7-321E-E1A9-0C77D21A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D10E42-1AE5-A644-A5C8-117D2839B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03F601-C7CA-EA44-FB8A-CCD35F2A0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3269353-AE7E-8DE1-B7E4-0468EB9DF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B33AFF-A9AC-3282-7BE6-78BFD43CB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64173B-5A4B-054D-BA30-FD3975D2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421BA4-5FD3-0C4B-C816-687DCFE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4BA255-FFAD-E6A1-2B9F-642E719E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0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E4086-A9D6-BE53-DF10-C264392A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1480E8-4132-521E-25E2-9A0709E3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DF5F7C-00E3-43F2-6C0C-F324F95A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EB3BA1-B050-5184-298D-B876E4E5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57386D-D1CE-AEB7-7EB2-2AC11FA8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D6EB7-1F21-1A0C-5761-C30FA45A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69104A-715B-8C20-5AF5-B04878BB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560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93894-F58B-9C4C-242C-E12E2437C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36E996-9D5C-241F-0D02-86ED2352E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8C62E-0012-98E9-0CE8-7BCCC00B2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C7E6D2-A78E-613D-55C5-E85B97C5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355AA3-D38C-BA2D-54F1-080FF454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691727-E2B0-D484-F290-F6C017C8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71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33C05-93EF-C6FD-45E5-CA1CD62E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41616A-023E-F3F7-8FA1-1D5EF256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9F4F8F-70FE-D951-61CF-2FAE4F83C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AC5918-1689-4E37-302A-8591F7B0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513EC5-21E9-686D-D823-DC04E47A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A54C4-8F81-D5E5-CA03-F0386ECC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97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982D4-C797-3F38-B92B-3307F5FE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70FB6-1E6E-F1E5-CBBC-DB119450F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BD75F-512F-7DC7-57B1-8CB95ADB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06B35-14BA-FC7D-9867-E57386EF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AD2ABA-936E-2928-5A3C-0AEFF96D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57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F95112-4353-38FA-E4E8-AA9BD2409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459175-AACC-8C6B-0527-6F490DFC3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7BE56C-D49F-B39D-677D-F924D60E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9E978A-0589-FB7D-7576-E2306B43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CBC249-3495-908A-17BB-0AAD5A70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05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26124D-F731-16B9-584E-190C6145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92E47-754D-1B6D-4E50-2E85968D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92F34-8C03-32A7-7ABF-29C8351CA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222F-BD18-499F-A702-C88DC4A0DA3F}" type="datetimeFigureOut">
              <a:rPr lang="pt-BR" smtClean="0"/>
              <a:t>29/06/2025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04D8B-6F14-369F-292C-08F95FC32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84ECC-0B84-E8C3-B4C3-F7BC6788E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84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xnar.com.br/aulas/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p.net/manual/pt_BR/language.oop5.basic.php#language.oop5.basic.class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3098-3968-E55E-815F-7236C2EF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60C3688-2899-FBFE-EBDE-A210221A93F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DESENVOLVIMENTO DE SISTEMAS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A1812E4-48E8-5059-9470-29C456072A68}"/>
              </a:ext>
            </a:extLst>
          </p:cNvPr>
          <p:cNvSpPr txBox="1"/>
          <p:nvPr/>
        </p:nvSpPr>
        <p:spPr>
          <a:xfrm>
            <a:off x="1488281" y="2767280"/>
            <a:ext cx="94726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="1" dirty="0"/>
              <a:t>PARADIGMAS DE PROGRAMAÇÃO, ORIENTAÇÃO A OBJETOS E PHPH</a:t>
            </a:r>
            <a:r>
              <a:rPr lang="pt-BR" sz="4000" dirty="0"/>
              <a:t> 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6A1D9B-3E70-6D2E-7991-9D3C9C9BF1A6}"/>
              </a:ext>
            </a:extLst>
          </p:cNvPr>
          <p:cNvSpPr txBox="1"/>
          <p:nvPr/>
        </p:nvSpPr>
        <p:spPr>
          <a:xfrm>
            <a:off x="5686425" y="4786313"/>
            <a:ext cx="5274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</a:t>
            </a:r>
          </a:p>
          <a:p>
            <a:r>
              <a:rPr lang="pt-BR" dirty="0"/>
              <a:t>Aula sobre PHP e orientação </a:t>
            </a:r>
            <a:r>
              <a:rPr lang="pt-BR"/>
              <a:t>a objetos </a:t>
            </a:r>
            <a:endParaRPr lang="pt-BR" dirty="0"/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https://www.oxnar.com.br/aulas/php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429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8D80D-1A58-E65D-AB7B-B4D7F772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A47AF19-940B-0FC8-6193-F33DAD2BB7A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ORIENTAÇÃO A OBJETOS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10E6142-9C6D-488A-A3E3-404BFD67E70F}"/>
              </a:ext>
            </a:extLst>
          </p:cNvPr>
          <p:cNvSpPr txBox="1"/>
          <p:nvPr/>
        </p:nvSpPr>
        <p:spPr>
          <a:xfrm>
            <a:off x="1359693" y="1823114"/>
            <a:ext cx="947261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="1" dirty="0"/>
              <a:t>Orientação a Objetos</a:t>
            </a:r>
            <a:r>
              <a:rPr lang="pt-BR" sz="4000" dirty="0"/>
              <a:t> (OO) é um paradigma de programação que organiza o código ao redor de </a:t>
            </a:r>
            <a:r>
              <a:rPr lang="pt-BR" sz="4000" b="1" dirty="0"/>
              <a:t>objetos</a:t>
            </a:r>
            <a:r>
              <a:rPr lang="pt-BR" sz="4000" dirty="0"/>
              <a:t>, em vez de ações ou lógica funcional.  </a:t>
            </a:r>
          </a:p>
        </p:txBody>
      </p:sp>
    </p:spTree>
    <p:extLst>
      <p:ext uri="{BB962C8B-B14F-4D97-AF65-F5344CB8AC3E}">
        <p14:creationId xmlns:p14="http://schemas.microsoft.com/office/powerpoint/2010/main" val="334934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8068A-336A-0B6D-7EF9-444A6D5E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2F3BF7B-69FD-2662-FE51-82FB5A6A5E2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OUTRA DEFINIÇÃO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80C595-BFCE-24E2-DB58-3BFAE5441364}"/>
              </a:ext>
            </a:extLst>
          </p:cNvPr>
          <p:cNvSpPr txBox="1"/>
          <p:nvPr/>
        </p:nvSpPr>
        <p:spPr>
          <a:xfrm>
            <a:off x="1359693" y="1437352"/>
            <a:ext cx="94726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Programação orientada a objetos (POO) é um paradigma de programação que organiza o código em torno de objetos, que são instâncias de classes. Esses objetos possuem atributos (dados) e métodos (comportamentos) que podem interagir entre si. </a:t>
            </a:r>
          </a:p>
        </p:txBody>
      </p:sp>
    </p:spTree>
    <p:extLst>
      <p:ext uri="{BB962C8B-B14F-4D97-AF65-F5344CB8AC3E}">
        <p14:creationId xmlns:p14="http://schemas.microsoft.com/office/powerpoint/2010/main" val="1360720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D9E7A-314D-95CC-C2DA-4A562A34B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C236D96-EE65-3E63-94C6-2A6826081FE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ORIENTAÇÃO A OBJETOS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3F331D5-5DCB-A018-6F50-1B59EEA26CF6}"/>
              </a:ext>
            </a:extLst>
          </p:cNvPr>
          <p:cNvSpPr txBox="1"/>
          <p:nvPr/>
        </p:nvSpPr>
        <p:spPr>
          <a:xfrm>
            <a:off x="1359693" y="1018699"/>
            <a:ext cx="94726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="1" dirty="0"/>
              <a:t> </a:t>
            </a:r>
            <a:r>
              <a:rPr lang="pt-BR" sz="4000" dirty="0"/>
              <a:t>Esses objetos representam entidades do mundo real ou conceitos, com suas </a:t>
            </a:r>
            <a:r>
              <a:rPr lang="pt-BR" sz="4000" b="1" dirty="0"/>
              <a:t>características</a:t>
            </a:r>
            <a:r>
              <a:rPr lang="pt-BR" sz="4000" dirty="0"/>
              <a:t> (atributos) e </a:t>
            </a:r>
            <a:r>
              <a:rPr lang="pt-BR" sz="4000" b="1" dirty="0"/>
              <a:t>comportamentos</a:t>
            </a:r>
            <a:r>
              <a:rPr lang="pt-BR" sz="4000" dirty="0"/>
              <a:t> (métodos). A ideia é modelar o software de forma mais próxima de como pensamos as coisas no dia a dia..</a:t>
            </a:r>
          </a:p>
        </p:txBody>
      </p:sp>
    </p:spTree>
    <p:extLst>
      <p:ext uri="{BB962C8B-B14F-4D97-AF65-F5344CB8AC3E}">
        <p14:creationId xmlns:p14="http://schemas.microsoft.com/office/powerpoint/2010/main" val="98478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D452-2D21-A7BD-5CF0-DDB4CFC1B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2AAF8BD-3AF7-8F29-6CA6-B2693546E532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COMPARAÇÃO ENTRE PARADIGMAS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7DED6CD-6E69-09A7-B333-157E0DBB9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39" y="0"/>
            <a:ext cx="9264936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44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6EAEC-0032-511B-CF02-141924121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3D8C2C8-6CBE-C5C0-E19D-B1393B05124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COMPARAÇÃO ENTRE PARADIGMAS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E370CD-78C8-4252-F6C3-255B331C1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280" y="355678"/>
            <a:ext cx="8599846" cy="65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2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523BA7-6A83-C3C1-7A9C-282D16FE0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8D7A3FA-DBB4-B73A-34F8-5CF3188E994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DE OO EM OUTRA LINGUAGEM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7417CD0-B441-1BAF-1C9F-29AF16802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178" y="414338"/>
            <a:ext cx="8656421" cy="615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2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77DE5-CFE9-12AE-E850-382537ADD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F850BF8-4E0E-A071-86A7-A9428E85EF2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DE OO EM OUTRA LINGUAGEM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C75AF47-973D-7F9B-B9E8-F1D7AFBE1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384" y="2571630"/>
            <a:ext cx="3933408" cy="217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19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7C4A6-A1C4-FACC-5269-41AF483CC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DBABD1A-10B0-5BD2-0E6E-3C536A1CA5D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OUTROS PARADIGMAS DE PROGRAMAÇÃO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B05636-7935-F7D2-C60B-A252C521E8C8}"/>
              </a:ext>
            </a:extLst>
          </p:cNvPr>
          <p:cNvSpPr txBox="1"/>
          <p:nvPr/>
        </p:nvSpPr>
        <p:spPr>
          <a:xfrm>
            <a:off x="1471613" y="1471613"/>
            <a:ext cx="10515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pt-BR" sz="2800" b="1" dirty="0"/>
              <a:t>Programação Imperativa</a:t>
            </a:r>
          </a:p>
          <a:p>
            <a:endParaRPr lang="pt-BR" sz="2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Descrição:</a:t>
            </a:r>
            <a:r>
              <a:rPr lang="pt-BR" sz="2800" dirty="0"/>
              <a:t> Foca em </a:t>
            </a:r>
            <a:r>
              <a:rPr lang="pt-BR" sz="2800" b="1" dirty="0"/>
              <a:t>como</a:t>
            </a:r>
            <a:r>
              <a:rPr lang="pt-BR" sz="2800" dirty="0"/>
              <a:t> o programa deve fazer algo, usando instruções sequenciais.</a:t>
            </a:r>
          </a:p>
          <a:p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Exemplo de linguagens:</a:t>
            </a:r>
            <a:r>
              <a:rPr lang="pt-BR" sz="2800" dirty="0"/>
              <a:t> C, Fortran, Assembly, Python (em parte).</a:t>
            </a:r>
          </a:p>
          <a:p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Características:</a:t>
            </a:r>
            <a:endParaRPr lang="pt-B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dirty="0"/>
              <a:t>Uso de variáveis, estruturas de controle (</a:t>
            </a:r>
            <a:r>
              <a:rPr lang="pt-BR" sz="2800" dirty="0" err="1"/>
              <a:t>if</a:t>
            </a:r>
            <a:r>
              <a:rPr lang="pt-BR" sz="2800" dirty="0"/>
              <a:t>, for, </a:t>
            </a:r>
            <a:r>
              <a:rPr lang="pt-BR" sz="2800" dirty="0" err="1"/>
              <a:t>while</a:t>
            </a:r>
            <a:r>
              <a:rPr lang="pt-BR" sz="28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dirty="0"/>
              <a:t>Manipulação direta do estado do programa</a:t>
            </a:r>
          </a:p>
        </p:txBody>
      </p:sp>
    </p:spTree>
    <p:extLst>
      <p:ext uri="{BB962C8B-B14F-4D97-AF65-F5344CB8AC3E}">
        <p14:creationId xmlns:p14="http://schemas.microsoft.com/office/powerpoint/2010/main" val="993770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DB202-C00E-6271-7115-49A1A45A1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8A09707-5120-3FDE-6F81-76237479041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PROGRAMAÇÃO ESTRUTURADA</a:t>
            </a:r>
          </a:p>
        </p:txBody>
      </p:sp>
      <p:pic>
        <p:nvPicPr>
          <p:cNvPr id="4098" name="Picture 2" descr="Algoritmos e Programação Estruturada | Bruno Brito">
            <a:extLst>
              <a:ext uri="{FF2B5EF4-FFF2-40B4-BE49-F238E27FC236}">
                <a16:creationId xmlns:a16="http://schemas.microsoft.com/office/drawing/2014/main" id="{A336B23F-4CBC-7FED-D9A8-6BBFEB2FD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523875"/>
            <a:ext cx="6867525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107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2DED9-DF73-852E-2BAF-68A7C04D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B4D2C53-62B0-8465-C776-2D9EBC2F429B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PROGRAMAÇÃO ORIENTADA A EVENTOS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9E55E8-C0B3-B753-7C4B-D71E9467015D}"/>
              </a:ext>
            </a:extLst>
          </p:cNvPr>
          <p:cNvSpPr txBox="1"/>
          <p:nvPr/>
        </p:nvSpPr>
        <p:spPr>
          <a:xfrm>
            <a:off x="1654892" y="1770173"/>
            <a:ext cx="88822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rgbClr val="001D35"/>
                </a:solidFill>
                <a:latin typeface="Google Sans"/>
              </a:rPr>
              <a:t>É</a:t>
            </a:r>
            <a:r>
              <a:rPr lang="pt-BR" sz="3200" b="0" i="0" dirty="0">
                <a:solidFill>
                  <a:srgbClr val="001D35"/>
                </a:solidFill>
                <a:effectLst/>
                <a:latin typeface="Google Sans"/>
              </a:rPr>
              <a:t> um paradigma de programação onde o fluxo do programa é determinado por eventos, como cliques do mouse, pressionamentos de teclas ou mensagens recebidas. Em vez de seguir uma sequência linear de instruções, o programa reage a esses eventos, executando ações específicas em resposta a eles. 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396077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9202B-74F5-AAAF-D2D5-F1D7123B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DD4A9BE-6F9D-C6D9-58FD-B7467D9DCC9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PROGRAMAÇÃO ORIENTADA A EVENTOS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E7D66F4-DEA9-05D9-7184-DD65F9E10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150" y="1061884"/>
            <a:ext cx="9845236" cy="473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583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4CB41-B73B-EC7A-2EE0-6E1B435E8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E959330-25C2-FFE2-113F-9FECCB48BEEB}"/>
              </a:ext>
            </a:extLst>
          </p:cNvPr>
          <p:cNvSpPr txBox="1">
            <a:spLocks/>
          </p:cNvSpPr>
          <p:nvPr/>
        </p:nvSpPr>
        <p:spPr>
          <a:xfrm rot="16200000">
            <a:off x="8353928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ORIENTAÇÃO A OBJETOS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518257-3430-8C48-CE56-8EBCC698C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86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57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C71D6-EA36-D4EA-BD9B-4E6B3F4CD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DF987E3-92C4-13CD-5D37-497B56719F9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ORIENTAÇÃO A OBJETOS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2235092-EE1E-FCEA-6CE4-E342AC0A9409}"/>
              </a:ext>
            </a:extLst>
          </p:cNvPr>
          <p:cNvSpPr txBox="1"/>
          <p:nvPr/>
        </p:nvSpPr>
        <p:spPr>
          <a:xfrm>
            <a:off x="1359693" y="1661636"/>
            <a:ext cx="947261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b="1" dirty="0"/>
              <a:t> </a:t>
            </a:r>
            <a:r>
              <a:rPr lang="pt-BR" sz="3600" dirty="0"/>
              <a:t>A Programação Orientada a Objetos (POO) é ​​um paradigma ou estilo de programação que nos ajuda a trabalhar com classes e objetos para criar vários objetos de uma única classe e assim reutilizar código.</a:t>
            </a:r>
          </a:p>
        </p:txBody>
      </p:sp>
    </p:spTree>
    <p:extLst>
      <p:ext uri="{BB962C8B-B14F-4D97-AF65-F5344CB8AC3E}">
        <p14:creationId xmlns:p14="http://schemas.microsoft.com/office/powerpoint/2010/main" val="2909426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811B6-B366-8670-2DFD-95779F6B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6C40E60-3C73-DC56-3A37-F572087C2B6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Classes e Objetos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55E0A00-6A00-B5A5-0AF7-F4DDA0F7220F}"/>
              </a:ext>
            </a:extLst>
          </p:cNvPr>
          <p:cNvSpPr txBox="1"/>
          <p:nvPr/>
        </p:nvSpPr>
        <p:spPr>
          <a:xfrm>
            <a:off x="1371600" y="1061561"/>
            <a:ext cx="99441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Em PHP, uma classe é um modelo (ou estrutura) que define como um objeto deve se comportar. Ela serve como uma "fábrica" para criar objetos, agrupando atributos (variáveis) e métodos (funções) que representam as características e comportamentos desse objeto.</a:t>
            </a:r>
          </a:p>
        </p:txBody>
      </p:sp>
    </p:spTree>
    <p:extLst>
      <p:ext uri="{BB962C8B-B14F-4D97-AF65-F5344CB8AC3E}">
        <p14:creationId xmlns:p14="http://schemas.microsoft.com/office/powerpoint/2010/main" val="1651974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A388-413C-F6F7-F2FF-1517451DF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92FE626-F78E-F4D1-70A4-BF6DF85E8F4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Extensão dos arquivos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53670C-B6E9-A5D0-CBEC-E2433CF99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72" y="680674"/>
            <a:ext cx="8992855" cy="521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70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C499-058D-AFDE-6FC1-2505BBB93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8812F01-ADD8-90AF-3531-B2A6077C2699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de classe simples</a:t>
            </a:r>
            <a:endParaRPr lang="pt-BR" sz="4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8C4D6A-81CD-A974-3878-BAB1ECA8062A}"/>
              </a:ext>
            </a:extLst>
          </p:cNvPr>
          <p:cNvSpPr txBox="1"/>
          <p:nvPr/>
        </p:nvSpPr>
        <p:spPr>
          <a:xfrm>
            <a:off x="1471612" y="120372"/>
            <a:ext cx="984408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endParaRPr lang="pt-BR" sz="2800" dirty="0"/>
          </a:p>
          <a:p>
            <a:r>
              <a:rPr lang="pt-BR" sz="2800" dirty="0" err="1"/>
              <a:t>class</a:t>
            </a:r>
            <a:r>
              <a:rPr lang="pt-BR" sz="2800" dirty="0"/>
              <a:t> Carro </a:t>
            </a:r>
          </a:p>
          <a:p>
            <a:r>
              <a:rPr lang="pt-BR" sz="2800" dirty="0"/>
              <a:t>{</a:t>
            </a:r>
          </a:p>
          <a:p>
            <a:r>
              <a:rPr lang="pt-BR" sz="2800" dirty="0"/>
              <a:t>   	 // Atributos</a:t>
            </a:r>
          </a:p>
          <a:p>
            <a:r>
              <a:rPr lang="pt-BR" sz="2800" dirty="0"/>
              <a:t>    	</a:t>
            </a:r>
            <a:r>
              <a:rPr lang="pt-BR" sz="2800" dirty="0" err="1"/>
              <a:t>public</a:t>
            </a:r>
            <a:r>
              <a:rPr lang="pt-BR" sz="2800" dirty="0"/>
              <a:t> $marca;</a:t>
            </a:r>
          </a:p>
          <a:p>
            <a:r>
              <a:rPr lang="pt-BR" sz="2800" dirty="0"/>
              <a:t>    	</a:t>
            </a:r>
            <a:r>
              <a:rPr lang="pt-BR" sz="2800" dirty="0" err="1"/>
              <a:t>public</a:t>
            </a:r>
            <a:r>
              <a:rPr lang="pt-BR" sz="2800" dirty="0"/>
              <a:t> $cor;</a:t>
            </a:r>
          </a:p>
          <a:p>
            <a:r>
              <a:rPr lang="pt-BR" sz="2800" dirty="0"/>
              <a:t>	// Método</a:t>
            </a:r>
          </a:p>
          <a:p>
            <a:r>
              <a:rPr lang="pt-BR" sz="2800" dirty="0"/>
              <a:t>    	</a:t>
            </a:r>
            <a:r>
              <a:rPr lang="pt-BR" sz="2800" dirty="0" err="1"/>
              <a:t>public</a:t>
            </a:r>
            <a:r>
              <a:rPr lang="pt-BR" sz="2800" dirty="0"/>
              <a:t> </a:t>
            </a:r>
            <a:r>
              <a:rPr lang="pt-BR" sz="2800" dirty="0" err="1"/>
              <a:t>function</a:t>
            </a:r>
            <a:r>
              <a:rPr lang="pt-BR" sz="2800" dirty="0"/>
              <a:t> buzinar() </a:t>
            </a:r>
          </a:p>
          <a:p>
            <a:r>
              <a:rPr lang="pt-BR" sz="2800" dirty="0"/>
              <a:t>		{</a:t>
            </a:r>
            <a:r>
              <a:rPr lang="pt-BR" sz="2800" dirty="0" err="1"/>
              <a:t>echo</a:t>
            </a:r>
            <a:r>
              <a:rPr lang="pt-BR" sz="2800" dirty="0"/>
              <a:t> "</a:t>
            </a:r>
            <a:r>
              <a:rPr lang="pt-BR" sz="2800" dirty="0" err="1"/>
              <a:t>Bii</a:t>
            </a:r>
            <a:r>
              <a:rPr lang="pt-BR" sz="2800" dirty="0"/>
              <a:t> </a:t>
            </a:r>
            <a:r>
              <a:rPr lang="pt-BR" sz="2800" dirty="0" err="1"/>
              <a:t>Bii</a:t>
            </a:r>
            <a:r>
              <a:rPr lang="pt-BR" sz="2800" dirty="0"/>
              <a:t>!";}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public</a:t>
            </a:r>
            <a:r>
              <a:rPr lang="pt-BR" sz="2800" dirty="0"/>
              <a:t> </a:t>
            </a:r>
            <a:r>
              <a:rPr lang="pt-BR" sz="2800" dirty="0" err="1"/>
              <a:t>function</a:t>
            </a:r>
            <a:r>
              <a:rPr lang="pt-BR" sz="2800" dirty="0"/>
              <a:t> </a:t>
            </a:r>
            <a:r>
              <a:rPr lang="pt-BR" sz="2800" dirty="0" err="1"/>
              <a:t>mostrarDetalhes</a:t>
            </a:r>
            <a:r>
              <a:rPr lang="pt-BR" sz="2800" dirty="0"/>
              <a:t>() </a:t>
            </a:r>
          </a:p>
          <a:p>
            <a:r>
              <a:rPr lang="pt-BR" sz="2800" dirty="0"/>
              <a:t>		{</a:t>
            </a:r>
            <a:r>
              <a:rPr lang="pt-BR" sz="2800" dirty="0" err="1"/>
              <a:t>echo</a:t>
            </a:r>
            <a:r>
              <a:rPr lang="pt-BR" sz="2800" dirty="0"/>
              <a:t> "Marca: $</a:t>
            </a:r>
            <a:r>
              <a:rPr lang="pt-BR" sz="2800" dirty="0" err="1"/>
              <a:t>this</a:t>
            </a:r>
            <a:r>
              <a:rPr lang="pt-BR" sz="2800" dirty="0"/>
              <a:t>-&gt;marca, Cor: $</a:t>
            </a:r>
            <a:r>
              <a:rPr lang="pt-BR" sz="2800" dirty="0" err="1"/>
              <a:t>this</a:t>
            </a:r>
            <a:r>
              <a:rPr lang="pt-BR" sz="2800" dirty="0"/>
              <a:t>-&gt;cor"; }</a:t>
            </a:r>
          </a:p>
          <a:p>
            <a:r>
              <a:rPr lang="pt-BR" sz="2800" dirty="0"/>
              <a:t>}</a:t>
            </a:r>
          </a:p>
          <a:p>
            <a:endParaRPr lang="pt-BR" sz="2800" dirty="0"/>
          </a:p>
          <a:p>
            <a:r>
              <a:rPr lang="pt-BR" sz="2800" dirty="0"/>
              <a:t> // </a:t>
            </a:r>
            <a:r>
              <a:rPr lang="pt-BR" sz="2800" dirty="0">
                <a:solidFill>
                  <a:srgbClr val="FF0000"/>
                </a:solidFill>
              </a:rPr>
              <a:t>Continua</a:t>
            </a:r>
            <a:r>
              <a:rPr lang="pt-BR" sz="2800" dirty="0"/>
              <a:t> </a:t>
            </a:r>
            <a:r>
              <a:rPr lang="pt-BR" sz="2800" dirty="0">
                <a:solidFill>
                  <a:srgbClr val="FF0000"/>
                </a:solidFill>
              </a:rPr>
              <a:t>no próximo slide</a:t>
            </a:r>
            <a:r>
              <a:rPr lang="pt-B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6861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81477-364F-4884-47B0-423048E48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0802DD-8911-8366-C4AD-11DE77150E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de classe simples</a:t>
            </a:r>
            <a:endParaRPr lang="pt-BR" sz="4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F311536-833A-F9E3-16B6-93E99DC25786}"/>
              </a:ext>
            </a:extLst>
          </p:cNvPr>
          <p:cNvSpPr txBox="1"/>
          <p:nvPr/>
        </p:nvSpPr>
        <p:spPr>
          <a:xfrm>
            <a:off x="1428750" y="1263372"/>
            <a:ext cx="951547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400" dirty="0"/>
          </a:p>
          <a:p>
            <a:r>
              <a:rPr lang="pt-BR" sz="2400" dirty="0"/>
              <a:t>	// Criando um objeto da classe Carro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 = new Carro();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-&gt;marca = "Toyota";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-&gt;cor = "Preto";</a:t>
            </a:r>
          </a:p>
          <a:p>
            <a:endParaRPr lang="pt-BR" sz="2400" dirty="0"/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-&gt;buzinar();           // Saída: </a:t>
            </a:r>
            <a:r>
              <a:rPr lang="pt-BR" sz="2400" dirty="0" err="1"/>
              <a:t>Bii</a:t>
            </a:r>
            <a:r>
              <a:rPr lang="pt-BR" sz="2400" dirty="0"/>
              <a:t> </a:t>
            </a:r>
            <a:r>
              <a:rPr lang="pt-BR" sz="2400" dirty="0" err="1"/>
              <a:t>Bii</a:t>
            </a:r>
            <a:r>
              <a:rPr lang="pt-BR" sz="2400" dirty="0"/>
              <a:t>!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</a:t>
            </a:r>
            <a:r>
              <a:rPr lang="pt-BR" sz="2400" dirty="0" err="1"/>
              <a:t>mostrarDetalhes</a:t>
            </a:r>
            <a:r>
              <a:rPr lang="pt-BR" sz="2400" dirty="0"/>
              <a:t>();  // Saída: Marca: Toyota, Cor: Preto</a:t>
            </a:r>
          </a:p>
          <a:p>
            <a:r>
              <a:rPr lang="pt-BR" sz="2400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029026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23C048D-8100-B894-63FB-5C236A17A05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SOBRE AS CLASSES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8A6E93-0974-17FA-5B1C-A842D556D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366" y="474345"/>
            <a:ext cx="900118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Componentes principais de uma classe: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 err="1">
                <a:latin typeface="Arial" panose="020B0604020202020204" pitchFamily="34" charset="0"/>
              </a:rPr>
              <a:t>class</a:t>
            </a:r>
            <a:r>
              <a:rPr lang="pt-BR" altLang="pt-BR" sz="2400" dirty="0">
                <a:latin typeface="Arial" panose="020B0604020202020204" pitchFamily="34" charset="0"/>
              </a:rPr>
              <a:t>: palavra-chave usada para definir uma classe.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Atributos: variáveis dentro da classe que armazenam dados.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Métodos: funções dentro da classe que executam ações.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$</a:t>
            </a:r>
            <a:r>
              <a:rPr lang="pt-BR" altLang="pt-BR" sz="2400" dirty="0" err="1">
                <a:latin typeface="Arial" panose="020B0604020202020204" pitchFamily="34" charset="0"/>
              </a:rPr>
              <a:t>this</a:t>
            </a:r>
            <a:r>
              <a:rPr lang="pt-BR" altLang="pt-BR" sz="2400" dirty="0">
                <a:latin typeface="Arial" panose="020B0604020202020204" pitchFamily="34" charset="0"/>
              </a:rPr>
              <a:t>: referência ao próprio objeto, usada para acessar atributos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e métodos dentro da classe.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139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168C-2860-666D-4CA5-2653ADAE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E031584-F85D-3A6B-4846-C7A929ED950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Por que usar classes?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F8BCD5-71FC-B51C-A55A-1CB80413D6F2}"/>
              </a:ext>
            </a:extLst>
          </p:cNvPr>
          <p:cNvSpPr txBox="1"/>
          <p:nvPr/>
        </p:nvSpPr>
        <p:spPr>
          <a:xfrm>
            <a:off x="1535906" y="1841838"/>
            <a:ext cx="612933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Organização do código.</a:t>
            </a:r>
          </a:p>
          <a:p>
            <a:endParaRPr lang="pt-BR" sz="2800" dirty="0"/>
          </a:p>
          <a:p>
            <a:r>
              <a:rPr lang="pt-BR" sz="2800" dirty="0"/>
              <a:t>Reutilização (você pode criar vários objetos a partir da mesma classe).</a:t>
            </a:r>
          </a:p>
          <a:p>
            <a:endParaRPr lang="pt-BR" sz="2800" dirty="0"/>
          </a:p>
          <a:p>
            <a:r>
              <a:rPr lang="pt-BR" sz="2800" dirty="0"/>
              <a:t>Facilidade na manutenção e expansão (por meio de herança, encapsulamento etc.).</a:t>
            </a:r>
          </a:p>
        </p:txBody>
      </p:sp>
    </p:spTree>
    <p:extLst>
      <p:ext uri="{BB962C8B-B14F-4D97-AF65-F5344CB8AC3E}">
        <p14:creationId xmlns:p14="http://schemas.microsoft.com/office/powerpoint/2010/main" val="3926409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9D94-CBFC-2718-A34C-3EECEAF42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7E30C19-3483-15E5-6878-90C9E3AB9EC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/>
              <a:t>class</a:t>
            </a:r>
            <a:r>
              <a:rPr lang="pt-BR" dirty="0"/>
              <a:t> 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61BCDF9-BE6F-6D90-171E-87FD42B0F824}"/>
              </a:ext>
            </a:extLst>
          </p:cNvPr>
          <p:cNvSpPr txBox="1"/>
          <p:nvPr/>
        </p:nvSpPr>
        <p:spPr>
          <a:xfrm>
            <a:off x="1571625" y="771525"/>
            <a:ext cx="83439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 definição de uma classe começa com a palavra chave </a:t>
            </a:r>
            <a:r>
              <a:rPr lang="pt-BR" sz="2400" dirty="0" err="1"/>
              <a:t>class</a:t>
            </a:r>
            <a:r>
              <a:rPr lang="pt-BR" sz="2400" dirty="0"/>
              <a:t>, seguida do nome da classe, seguido de um par de chaves que englobam as definições de propriedades e métodos pertencentes à classe.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O nome de uma classe pode ser qualquer identificador válido, que não seja uma palavra reservada do PHP. A partir do PHP 8.4.0, usar um único sublinhado _ como nome de classe foi descontinuado.  </a:t>
            </a:r>
          </a:p>
        </p:txBody>
      </p:sp>
    </p:spTree>
    <p:extLst>
      <p:ext uri="{BB962C8B-B14F-4D97-AF65-F5344CB8AC3E}">
        <p14:creationId xmlns:p14="http://schemas.microsoft.com/office/powerpoint/2010/main" val="2661624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971F-D3CB-E75D-1756-9AD4762A4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B731A96-13CD-6DA0-935F-02D5D5110C3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/>
              <a:t>class</a:t>
            </a:r>
            <a:r>
              <a:rPr lang="pt-BR" dirty="0">
                <a:hlinkClick r:id="rId2"/>
              </a:rPr>
              <a:t> 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D20166-9B72-8FD2-83B1-A9BD191A2786}"/>
              </a:ext>
            </a:extLst>
          </p:cNvPr>
          <p:cNvSpPr txBox="1"/>
          <p:nvPr/>
        </p:nvSpPr>
        <p:spPr>
          <a:xfrm>
            <a:off x="1685925" y="1728788"/>
            <a:ext cx="83439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 Um nome de classe válido começa com uma letra ou sublinhado, seguido de qualquer sequência de letras, números e sublinhados. Como uma expressão regular, pode ser expressada assim: ^[a-</a:t>
            </a:r>
            <a:r>
              <a:rPr lang="pt-BR" sz="2400" dirty="0" err="1"/>
              <a:t>zA</a:t>
            </a:r>
            <a:r>
              <a:rPr lang="pt-BR" sz="2400" dirty="0"/>
              <a:t>-Z_\x80-\</a:t>
            </a:r>
            <a:r>
              <a:rPr lang="pt-BR" sz="2400" dirty="0" err="1"/>
              <a:t>xff</a:t>
            </a:r>
            <a:r>
              <a:rPr lang="pt-BR" sz="2400" dirty="0"/>
              <a:t>][a-zA-Z0-9_\x80-\</a:t>
            </a:r>
            <a:r>
              <a:rPr lang="pt-BR" sz="2400" dirty="0" err="1"/>
              <a:t>xff</a:t>
            </a:r>
            <a:r>
              <a:rPr lang="pt-BR" sz="2400" dirty="0"/>
              <a:t>]*$.</a:t>
            </a:r>
          </a:p>
        </p:txBody>
      </p:sp>
    </p:spTree>
    <p:extLst>
      <p:ext uri="{BB962C8B-B14F-4D97-AF65-F5344CB8AC3E}">
        <p14:creationId xmlns:p14="http://schemas.microsoft.com/office/powerpoint/2010/main" val="2810815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9F9A-02D2-D7F3-C5E1-4765C951C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8C07EAF-2325-E6DA-EC38-DEBB42B1C21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Expressões regulares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81DC6D-5313-D8A9-FDCA-9557BC5B4FC0}"/>
              </a:ext>
            </a:extLst>
          </p:cNvPr>
          <p:cNvSpPr txBox="1"/>
          <p:nvPr/>
        </p:nvSpPr>
        <p:spPr>
          <a:xfrm>
            <a:off x="1924050" y="1814513"/>
            <a:ext cx="83439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 Expressões regulares em PHP são padrões usados para buscar, comparar e manipular </a:t>
            </a:r>
            <a:r>
              <a:rPr lang="pt-BR" sz="2800" dirty="0" err="1"/>
              <a:t>strings</a:t>
            </a:r>
            <a:r>
              <a:rPr lang="pt-BR" sz="2800" dirty="0"/>
              <a:t> com base em regras definidas por esses padrões. Elas são extremamente úteis para validar formatos de dados (como e-mails, telefones, CEPs), extrair partes de textos ou substituir trechos de </a:t>
            </a:r>
            <a:r>
              <a:rPr lang="pt-BR" sz="2800" dirty="0" err="1"/>
              <a:t>strings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2784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0863-BE6B-3296-5C88-0D221111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1BFC9-44FC-8857-60E1-79AD22E6092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simples de expressão regular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CC0FAA-B781-680F-8493-E9A16EC6B173}"/>
              </a:ext>
            </a:extLst>
          </p:cNvPr>
          <p:cNvSpPr txBox="1"/>
          <p:nvPr/>
        </p:nvSpPr>
        <p:spPr>
          <a:xfrm>
            <a:off x="1432322" y="1423124"/>
            <a:ext cx="824031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$texto = "Meu número é 99999-1234";</a:t>
            </a:r>
          </a:p>
          <a:p>
            <a:r>
              <a:rPr lang="pt-BR" sz="2800" dirty="0"/>
              <a:t>$</a:t>
            </a:r>
            <a:r>
              <a:rPr lang="pt-BR" sz="2800" dirty="0" err="1"/>
              <a:t>padrao</a:t>
            </a:r>
            <a:r>
              <a:rPr lang="pt-BR" sz="2800" dirty="0"/>
              <a:t> = "/[0-9]{5}-[0-9]{4}/"; // Encontra padrão de telefone</a:t>
            </a:r>
          </a:p>
          <a:p>
            <a:endParaRPr lang="pt-BR" sz="2800" dirty="0"/>
          </a:p>
          <a:p>
            <a:r>
              <a:rPr lang="pt-BR" sz="2800" dirty="0" err="1"/>
              <a:t>if</a:t>
            </a:r>
            <a:r>
              <a:rPr lang="pt-BR" sz="2800" dirty="0"/>
              <a:t> (</a:t>
            </a:r>
            <a:r>
              <a:rPr lang="pt-BR" sz="2800" dirty="0" err="1"/>
              <a:t>preg_match</a:t>
            </a:r>
            <a:r>
              <a:rPr lang="pt-BR" sz="2800" dirty="0"/>
              <a:t>($</a:t>
            </a:r>
            <a:r>
              <a:rPr lang="pt-BR" sz="2800" dirty="0" err="1"/>
              <a:t>padrao</a:t>
            </a:r>
            <a:r>
              <a:rPr lang="pt-BR" sz="2800" dirty="0"/>
              <a:t>, $texto, $resultado)) </a:t>
            </a:r>
          </a:p>
          <a:p>
            <a:r>
              <a:rPr lang="pt-BR" sz="2800" dirty="0"/>
              <a:t>{</a:t>
            </a:r>
          </a:p>
          <a:p>
            <a:r>
              <a:rPr lang="pt-BR" sz="2800" dirty="0"/>
              <a:t>   	 </a:t>
            </a:r>
            <a:r>
              <a:rPr lang="pt-BR" sz="2800" dirty="0" err="1"/>
              <a:t>echo</a:t>
            </a:r>
            <a:r>
              <a:rPr lang="pt-BR" sz="2800" dirty="0"/>
              <a:t> "Telefone encontrado: " . 	$resultado[0];</a:t>
            </a:r>
          </a:p>
          <a:p>
            <a:r>
              <a:rPr lang="pt-BR" sz="2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43600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7D2A-F770-8C5E-F221-5CC74737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A6161D2-24F1-0A28-C2AD-401B9BAB11D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/>
              <a:t>NESTE EXEMPLO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85E29C3-AB79-6C89-41D2-E034B4CF152C}"/>
              </a:ext>
            </a:extLst>
          </p:cNvPr>
          <p:cNvSpPr txBox="1"/>
          <p:nvPr/>
        </p:nvSpPr>
        <p:spPr>
          <a:xfrm>
            <a:off x="1657350" y="1905506"/>
            <a:ext cx="98155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 err="1"/>
              <a:t>preg_match</a:t>
            </a:r>
            <a:r>
              <a:rPr lang="pt-BR" sz="3200" dirty="0"/>
              <a:t> verifica se o texto contém o padrão especificado.</a:t>
            </a:r>
          </a:p>
          <a:p>
            <a:endParaRPr lang="pt-BR" sz="3200" dirty="0"/>
          </a:p>
          <a:p>
            <a:r>
              <a:rPr lang="pt-BR" sz="3200" dirty="0"/>
              <a:t>O padrão /[0-9]{5}-[0-9]{4}/ representa 5 dígitos, um hífen e mais 4 dígitos.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282691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E50D975-1009-AE52-3779-56B0D586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sz="2800" dirty="0"/>
              <a:t>Principais funções com expressões regulares em PHP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663EEEB-8AE9-B603-D9D1-092DBE6577A8}"/>
              </a:ext>
            </a:extLst>
          </p:cNvPr>
          <p:cNvSpPr txBox="1"/>
          <p:nvPr/>
        </p:nvSpPr>
        <p:spPr>
          <a:xfrm>
            <a:off x="1571625" y="1997839"/>
            <a:ext cx="9701213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 err="1"/>
              <a:t>preg_match</a:t>
            </a:r>
            <a:r>
              <a:rPr lang="pt-BR" sz="2800" dirty="0"/>
              <a:t>() — Verifica se há correspondência com o padrão.</a:t>
            </a:r>
          </a:p>
          <a:p>
            <a:endParaRPr lang="pt-BR" sz="2800" dirty="0"/>
          </a:p>
          <a:p>
            <a:r>
              <a:rPr lang="pt-BR" sz="2800" dirty="0" err="1"/>
              <a:t>preg_match_all</a:t>
            </a:r>
            <a:r>
              <a:rPr lang="pt-BR" sz="2800" dirty="0"/>
              <a:t>() — Encontra todas as correspondências.</a:t>
            </a:r>
          </a:p>
          <a:p>
            <a:endParaRPr lang="pt-BR" sz="2800" dirty="0"/>
          </a:p>
          <a:p>
            <a:r>
              <a:rPr lang="pt-BR" sz="2800" dirty="0" err="1"/>
              <a:t>preg_replace</a:t>
            </a:r>
            <a:r>
              <a:rPr lang="pt-BR" sz="2800" dirty="0"/>
              <a:t>() — Substitui partes do texto com base no padrão.</a:t>
            </a:r>
          </a:p>
          <a:p>
            <a:endParaRPr lang="pt-BR" sz="2800" dirty="0"/>
          </a:p>
          <a:p>
            <a:r>
              <a:rPr lang="pt-BR" sz="2800" dirty="0" err="1"/>
              <a:t>preg_split</a:t>
            </a:r>
            <a:r>
              <a:rPr lang="pt-BR" sz="2800" dirty="0"/>
              <a:t>() — Divide uma </a:t>
            </a:r>
            <a:r>
              <a:rPr lang="pt-BR" sz="2800" dirty="0" err="1"/>
              <a:t>string</a:t>
            </a:r>
            <a:r>
              <a:rPr lang="pt-BR" sz="2800" dirty="0"/>
              <a:t> com base no padrão.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8868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B7CB9-C786-9123-CDE5-35C65DF4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99748890-ECC5-FB47-6AD7-39E73204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dirty="0"/>
              <a:t>Exemplo com validação de e-mail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F4A1477-E71B-5FB3-CB71-C44B3BC9DD0A}"/>
              </a:ext>
            </a:extLst>
          </p:cNvPr>
          <p:cNvSpPr txBox="1"/>
          <p:nvPr/>
        </p:nvSpPr>
        <p:spPr>
          <a:xfrm>
            <a:off x="1743075" y="2071688"/>
            <a:ext cx="96154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$</a:t>
            </a:r>
            <a:r>
              <a:rPr lang="pt-BR" sz="2800" dirty="0" err="1"/>
              <a:t>email</a:t>
            </a:r>
            <a:r>
              <a:rPr lang="pt-BR" sz="2800" dirty="0"/>
              <a:t> = "teste@exemplo.com";</a:t>
            </a:r>
          </a:p>
          <a:p>
            <a:r>
              <a:rPr lang="pt-BR" sz="2800" dirty="0"/>
              <a:t>$</a:t>
            </a:r>
            <a:r>
              <a:rPr lang="pt-BR" sz="2800" dirty="0" err="1"/>
              <a:t>padrao</a:t>
            </a:r>
            <a:r>
              <a:rPr lang="pt-BR" sz="2800" dirty="0"/>
              <a:t> = "/^[\w\-\.]+@([\w\-]+\.)+[\w\-]{2,4}$/";</a:t>
            </a:r>
          </a:p>
          <a:p>
            <a:endParaRPr lang="pt-BR" sz="2800" dirty="0"/>
          </a:p>
          <a:p>
            <a:r>
              <a:rPr lang="pt-BR" sz="2800" dirty="0" err="1"/>
              <a:t>if</a:t>
            </a:r>
            <a:r>
              <a:rPr lang="pt-BR" sz="2800" dirty="0"/>
              <a:t> (</a:t>
            </a:r>
            <a:r>
              <a:rPr lang="pt-BR" sz="2800" dirty="0" err="1"/>
              <a:t>preg_match</a:t>
            </a:r>
            <a:r>
              <a:rPr lang="pt-BR" sz="2800" dirty="0"/>
              <a:t>($</a:t>
            </a:r>
            <a:r>
              <a:rPr lang="pt-BR" sz="2800" dirty="0" err="1"/>
              <a:t>padrao</a:t>
            </a:r>
            <a:r>
              <a:rPr lang="pt-BR" sz="2800" dirty="0"/>
              <a:t>, $</a:t>
            </a:r>
            <a:r>
              <a:rPr lang="pt-BR" sz="2800" dirty="0" err="1"/>
              <a:t>email</a:t>
            </a:r>
            <a:r>
              <a:rPr lang="pt-BR" sz="2800" dirty="0"/>
              <a:t>)) </a:t>
            </a:r>
          </a:p>
          <a:p>
            <a:r>
              <a:rPr lang="pt-BR" sz="2800" dirty="0"/>
              <a:t>	{</a:t>
            </a:r>
            <a:r>
              <a:rPr lang="pt-BR" sz="2800" dirty="0" err="1"/>
              <a:t>echo</a:t>
            </a:r>
            <a:r>
              <a:rPr lang="pt-BR" sz="2800" dirty="0"/>
              <a:t> "E-mail válido";} </a:t>
            </a:r>
          </a:p>
          <a:p>
            <a:r>
              <a:rPr lang="pt-BR" sz="2800" dirty="0" err="1"/>
              <a:t>else</a:t>
            </a:r>
            <a:r>
              <a:rPr lang="pt-BR" sz="2800" dirty="0"/>
              <a:t> </a:t>
            </a:r>
          </a:p>
          <a:p>
            <a:r>
              <a:rPr lang="pt-BR" sz="2800" dirty="0"/>
              <a:t>	{</a:t>
            </a:r>
            <a:r>
              <a:rPr lang="pt-BR" sz="2800" dirty="0" err="1"/>
              <a:t>echo</a:t>
            </a:r>
            <a:r>
              <a:rPr lang="pt-BR" sz="2800" dirty="0"/>
              <a:t> "E-mail inválido";}</a:t>
            </a:r>
          </a:p>
        </p:txBody>
      </p:sp>
    </p:spTree>
    <p:extLst>
      <p:ext uri="{BB962C8B-B14F-4D97-AF65-F5344CB8AC3E}">
        <p14:creationId xmlns:p14="http://schemas.microsoft.com/office/powerpoint/2010/main" val="4090003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5229D-44EA-FDEB-C9BE-283DDDE1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Elementos comuns em expressões regulares</a:t>
            </a:r>
            <a:endParaRPr lang="pt-BR" sz="28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B98BC96-EEFE-6C47-5294-31D003880888}"/>
              </a:ext>
            </a:extLst>
          </p:cNvPr>
          <p:cNvSpPr txBox="1"/>
          <p:nvPr/>
        </p:nvSpPr>
        <p:spPr>
          <a:xfrm>
            <a:off x="2218135" y="1093351"/>
            <a:ext cx="60936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Símbolo	Significado</a:t>
            </a:r>
          </a:p>
          <a:p>
            <a:r>
              <a:rPr lang="pt-BR" sz="2800" dirty="0"/>
              <a:t>.	Qualquer caractere</a:t>
            </a:r>
          </a:p>
          <a:p>
            <a:r>
              <a:rPr lang="pt-BR" sz="2800" dirty="0"/>
              <a:t>^	Início da </a:t>
            </a:r>
            <a:r>
              <a:rPr lang="pt-BR" sz="2800" dirty="0" err="1"/>
              <a:t>string</a:t>
            </a:r>
            <a:endParaRPr lang="pt-BR" sz="2800" dirty="0"/>
          </a:p>
          <a:p>
            <a:r>
              <a:rPr lang="pt-BR" sz="2800" dirty="0"/>
              <a:t>$	Fim da </a:t>
            </a:r>
            <a:r>
              <a:rPr lang="pt-BR" sz="2800" dirty="0" err="1"/>
              <a:t>string</a:t>
            </a:r>
            <a:endParaRPr lang="pt-BR" sz="2800" dirty="0"/>
          </a:p>
          <a:p>
            <a:r>
              <a:rPr lang="pt-BR" sz="2800" dirty="0"/>
              <a:t>*	Zero ou mais ocorrências</a:t>
            </a:r>
          </a:p>
          <a:p>
            <a:r>
              <a:rPr lang="pt-BR" sz="2800" dirty="0"/>
              <a:t>+	Uma ou mais ocorrências</a:t>
            </a:r>
          </a:p>
          <a:p>
            <a:r>
              <a:rPr lang="pt-BR" sz="2800" dirty="0"/>
              <a:t>?	Zero ou uma ocorrência</a:t>
            </a:r>
          </a:p>
          <a:p>
            <a:r>
              <a:rPr lang="pt-BR" sz="2800" dirty="0"/>
              <a:t>[]	Conjunto de caracteres</a:t>
            </a:r>
          </a:p>
          <a:p>
            <a:r>
              <a:rPr lang="pt-BR" sz="2800" dirty="0"/>
              <a:t>{n}	Exatamente n ocorrências</a:t>
            </a:r>
          </a:p>
        </p:txBody>
      </p:sp>
    </p:spTree>
    <p:extLst>
      <p:ext uri="{BB962C8B-B14F-4D97-AF65-F5344CB8AC3E}">
        <p14:creationId xmlns:p14="http://schemas.microsoft.com/office/powerpoint/2010/main" val="494031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5B7DEC9-CFAC-6C0A-D008-CC735B312B6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dirty="0"/>
              <a:t>Para qual tipo de dado ou informação você quer criar a expressão regular?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E8B1D70-EF16-2C4B-8E73-5ACDC0FD2813}"/>
              </a:ext>
            </a:extLst>
          </p:cNvPr>
          <p:cNvSpPr txBox="1"/>
          <p:nvPr/>
        </p:nvSpPr>
        <p:spPr>
          <a:xfrm>
            <a:off x="2093119" y="920621"/>
            <a:ext cx="615791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3200" dirty="0"/>
              <a:t>Exemplos comuns: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CPF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CNPJ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E-mail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Telefone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CEP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Placa de carro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Senha segura (com letras, números e símbolos)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Data (</a:t>
            </a:r>
            <a:r>
              <a:rPr lang="pt-BR" sz="3200" dirty="0" err="1"/>
              <a:t>ex</a:t>
            </a:r>
            <a:r>
              <a:rPr lang="pt-BR" sz="3200" dirty="0"/>
              <a:t>: </a:t>
            </a:r>
            <a:r>
              <a:rPr lang="pt-BR" sz="3200" dirty="0" err="1"/>
              <a:t>dd</a:t>
            </a:r>
            <a:r>
              <a:rPr lang="pt-BR" sz="3200" dirty="0"/>
              <a:t>/mm/</a:t>
            </a:r>
            <a:r>
              <a:rPr lang="pt-BR" sz="3200" dirty="0" err="1"/>
              <a:t>aaaa</a:t>
            </a:r>
            <a:r>
              <a:rPr lang="pt-BR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5935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CA131-D6BE-31F5-881B-0065953F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31A69B1-C32D-BAF5-B29A-BA3AD71DE29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O que é Programação Orientada a Objetos (POO)?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BDB567-533B-4FA4-5234-5D62EF9BBEA5}"/>
              </a:ext>
            </a:extLst>
          </p:cNvPr>
          <p:cNvSpPr txBox="1"/>
          <p:nvPr/>
        </p:nvSpPr>
        <p:spPr>
          <a:xfrm>
            <a:off x="2103834" y="1905506"/>
            <a:ext cx="795456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É um paradigma de programação baseado em </a:t>
            </a:r>
            <a:r>
              <a:rPr lang="pt-BR" sz="3200" b="1" dirty="0"/>
              <a:t>objetos</a:t>
            </a:r>
            <a:r>
              <a:rPr lang="pt-BR" sz="3200" dirty="0"/>
              <a:t>, que são instâncias de </a:t>
            </a:r>
            <a:r>
              <a:rPr lang="pt-BR" sz="3200" b="1" dirty="0"/>
              <a:t>classes</a:t>
            </a:r>
            <a:r>
              <a:rPr lang="pt-BR" sz="3200" dirty="0"/>
              <a:t>. Você modela o código como se estivesse representando elementos do mundo real.</a:t>
            </a:r>
          </a:p>
        </p:txBody>
      </p:sp>
    </p:spTree>
    <p:extLst>
      <p:ext uri="{BB962C8B-B14F-4D97-AF65-F5344CB8AC3E}">
        <p14:creationId xmlns:p14="http://schemas.microsoft.com/office/powerpoint/2010/main" val="1028237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EFE0A-4D39-4DB1-3BC1-7ECDB9AD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8A6AC1-E2DB-8CCD-3FC7-0B95F0E97D1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Exemplo básico – Classe pessoa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F2D79FB-2938-9CFE-EE79-E67C8D85A842}"/>
              </a:ext>
            </a:extLst>
          </p:cNvPr>
          <p:cNvSpPr txBox="1"/>
          <p:nvPr/>
        </p:nvSpPr>
        <p:spPr>
          <a:xfrm>
            <a:off x="1157288" y="390942"/>
            <a:ext cx="1092993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 err="1"/>
              <a:t>class</a:t>
            </a:r>
            <a:r>
              <a:rPr lang="pt-BR" sz="2400" dirty="0"/>
              <a:t> Pessoa </a:t>
            </a:r>
          </a:p>
          <a:p>
            <a:r>
              <a:rPr lang="pt-BR" sz="2400" dirty="0"/>
              <a:t>{</a:t>
            </a:r>
          </a:p>
          <a:p>
            <a:r>
              <a:rPr lang="pt-BR" sz="2400" dirty="0"/>
              <a:t>    	</a:t>
            </a:r>
            <a:r>
              <a:rPr lang="pt-BR" sz="2400" dirty="0" err="1"/>
              <a:t>public</a:t>
            </a:r>
            <a:r>
              <a:rPr lang="pt-BR" sz="2400" dirty="0"/>
              <a:t> $nome;</a:t>
            </a:r>
          </a:p>
          <a:p>
            <a:r>
              <a:rPr lang="pt-BR" sz="2400" dirty="0"/>
              <a:t>    	</a:t>
            </a:r>
            <a:r>
              <a:rPr lang="pt-BR" sz="2400" dirty="0" err="1"/>
              <a:t>public</a:t>
            </a:r>
            <a:r>
              <a:rPr lang="pt-BR" sz="2400" dirty="0"/>
              <a:t> $idade;</a:t>
            </a:r>
          </a:p>
          <a:p>
            <a:endParaRPr lang="pt-BR" sz="2400" dirty="0"/>
          </a:p>
          <a:p>
            <a:r>
              <a:rPr lang="pt-BR" sz="2400" dirty="0"/>
              <a:t>    	// Método construtor</a:t>
            </a:r>
          </a:p>
          <a:p>
            <a:r>
              <a:rPr lang="pt-BR" sz="2400" dirty="0"/>
              <a:t>    	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__</a:t>
            </a:r>
            <a:r>
              <a:rPr lang="pt-BR" sz="2400" dirty="0" err="1"/>
              <a:t>construct</a:t>
            </a:r>
            <a:r>
              <a:rPr lang="pt-BR" sz="2400" dirty="0"/>
              <a:t>($nome, $idade) </a:t>
            </a:r>
          </a:p>
          <a:p>
            <a:r>
              <a:rPr lang="pt-BR" sz="2400" dirty="0"/>
              <a:t>    	{</a:t>
            </a:r>
          </a:p>
          <a:p>
            <a:r>
              <a:rPr lang="pt-BR" sz="2400" dirty="0"/>
              <a:t>        		$</a:t>
            </a:r>
            <a:r>
              <a:rPr lang="pt-BR" sz="2400" dirty="0" err="1"/>
              <a:t>this</a:t>
            </a:r>
            <a:r>
              <a:rPr lang="pt-BR" sz="2400" dirty="0"/>
              <a:t>-&gt;nome = $nome;</a:t>
            </a:r>
          </a:p>
          <a:p>
            <a:r>
              <a:rPr lang="pt-BR" sz="2400" dirty="0"/>
              <a:t>        		$</a:t>
            </a:r>
            <a:r>
              <a:rPr lang="pt-BR" sz="2400" dirty="0" err="1"/>
              <a:t>this</a:t>
            </a:r>
            <a:r>
              <a:rPr lang="pt-BR" sz="2400" dirty="0"/>
              <a:t>-&gt;idade = $idade;</a:t>
            </a:r>
          </a:p>
          <a:p>
            <a:r>
              <a:rPr lang="pt-BR" sz="2400" dirty="0"/>
              <a:t>    	}</a:t>
            </a:r>
          </a:p>
          <a:p>
            <a:r>
              <a:rPr lang="pt-BR" sz="2400" dirty="0"/>
              <a:t>    	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apresentar() </a:t>
            </a:r>
          </a:p>
          <a:p>
            <a:r>
              <a:rPr lang="pt-BR" sz="2400" dirty="0"/>
              <a:t>    	{</a:t>
            </a:r>
          </a:p>
          <a:p>
            <a:r>
              <a:rPr lang="pt-BR" sz="2400" dirty="0"/>
              <a:t>       		 </a:t>
            </a:r>
            <a:r>
              <a:rPr lang="pt-BR" sz="2400" dirty="0" err="1"/>
              <a:t>return</a:t>
            </a:r>
            <a:r>
              <a:rPr lang="pt-BR" sz="2400" dirty="0"/>
              <a:t> "Olá, meu nome é {$</a:t>
            </a:r>
            <a:r>
              <a:rPr lang="pt-BR" sz="2400" dirty="0" err="1"/>
              <a:t>this</a:t>
            </a:r>
            <a:r>
              <a:rPr lang="pt-BR" sz="2400" dirty="0"/>
              <a:t>-&gt;nome} e tenho {$</a:t>
            </a:r>
            <a:r>
              <a:rPr lang="pt-BR" sz="2400" dirty="0" err="1"/>
              <a:t>this</a:t>
            </a:r>
            <a:r>
              <a:rPr lang="pt-BR" sz="2400" dirty="0"/>
              <a:t>-&gt;idade} anos.";</a:t>
            </a:r>
          </a:p>
          <a:p>
            <a:r>
              <a:rPr lang="pt-BR" sz="2400" dirty="0"/>
              <a:t>    	}</a:t>
            </a:r>
          </a:p>
          <a:p>
            <a:r>
              <a:rPr lang="pt-BR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14659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1169-0245-A408-D2D8-83EBBA15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14F57A-F492-2906-E6FD-40BFF8EADC6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Switch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B6D935-FDAA-CCA9-40E9-1F01DF1FBF0E}"/>
              </a:ext>
            </a:extLst>
          </p:cNvPr>
          <p:cNvSpPr txBox="1"/>
          <p:nvPr/>
        </p:nvSpPr>
        <p:spPr>
          <a:xfrm>
            <a:off x="1548581" y="1120877"/>
            <a:ext cx="90407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Aritméticos: +, -, *, /, %</a:t>
            </a:r>
          </a:p>
          <a:p>
            <a:endParaRPr lang="pt-BR" sz="3600" dirty="0"/>
          </a:p>
          <a:p>
            <a:r>
              <a:rPr lang="pt-BR" sz="3600" dirty="0"/>
              <a:t>Lógicos: &amp;&amp;, ||, !</a:t>
            </a:r>
          </a:p>
          <a:p>
            <a:endParaRPr lang="pt-BR" sz="3600" dirty="0"/>
          </a:p>
          <a:p>
            <a:r>
              <a:rPr lang="pt-BR" sz="3600" dirty="0"/>
              <a:t>Comparação: ==, ===, !=, !==, &lt;, &gt;, &lt;=, &gt;=</a:t>
            </a:r>
          </a:p>
          <a:p>
            <a:endParaRPr lang="pt-BR" sz="3600" dirty="0"/>
          </a:p>
          <a:p>
            <a:r>
              <a:rPr lang="pt-BR" sz="3600" dirty="0"/>
              <a:t>Atribuição: =, +=, -=, etc.</a:t>
            </a:r>
          </a:p>
        </p:txBody>
      </p:sp>
    </p:spTree>
    <p:extLst>
      <p:ext uri="{BB962C8B-B14F-4D97-AF65-F5344CB8AC3E}">
        <p14:creationId xmlns:p14="http://schemas.microsoft.com/office/powerpoint/2010/main" val="150517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406C0-2AFE-3257-D900-8F3BE0DC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BD11553-DE90-9762-2E3C-B0D2829E5D7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Exemplo: Classe- Objeto - Método - Atributo.</a:t>
            </a:r>
            <a:endParaRPr lang="pt-BR" sz="36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A819DC8-61B5-11AA-B9C5-C5798A6D8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90" y="571501"/>
            <a:ext cx="4789376" cy="460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940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B6E3-47AD-5B83-B8FB-848A9E40D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F1B36-2313-D68D-AA13-607B56FA7AE5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Classes Abstratas e Concretas</a:t>
            </a:r>
            <a:endParaRPr lang="pt-BR" sz="36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9FCB4A-C939-64FD-3F6D-7E4140B24512}"/>
              </a:ext>
            </a:extLst>
          </p:cNvPr>
          <p:cNvSpPr txBox="1"/>
          <p:nvPr/>
        </p:nvSpPr>
        <p:spPr>
          <a:xfrm>
            <a:off x="1457325" y="582067"/>
            <a:ext cx="962977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28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A classe abstrata é uma classe que não possui objetos instanciados a partir dela, enquanto a classe concreta possui objetos instanciados (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criados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) a partir dela.</a:t>
            </a:r>
          </a:p>
          <a:p>
            <a:pPr algn="just">
              <a:buNone/>
            </a:pPr>
            <a:endParaRPr lang="pt-BR" sz="28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>
              <a:buNone/>
            </a:pPr>
            <a:endParaRPr lang="pt-BR" sz="2800" b="1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just">
              <a:buNone/>
            </a:pPr>
            <a:r>
              <a:rPr lang="pt-BR" sz="28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Exemplo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 No mundo real, por exemplo, existem automóveis e aviões, mas nada que seja simplesmente um veiculo (</a:t>
            </a:r>
            <a:r>
              <a:rPr lang="pt-BR" sz="28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em outras palavras, se não for um carro ou avião, não é de nosso interesse</a:t>
            </a:r>
            <a:r>
              <a:rPr lang="pt-BR" sz="28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). Isso significa que podemos instanciar objetos como carros e aviões, mas nunca iremos criar objetos veículos. As classes abstratas são criadas quando necessitamos de uma classe que implemente recursos comuns a duas ou mais classes.</a:t>
            </a:r>
          </a:p>
        </p:txBody>
      </p:sp>
    </p:spTree>
    <p:extLst>
      <p:ext uri="{BB962C8B-B14F-4D97-AF65-F5344CB8AC3E}">
        <p14:creationId xmlns:p14="http://schemas.microsoft.com/office/powerpoint/2010/main" val="7012685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D2F8A-0513-7C99-64EA-A841D84B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3E31523-C313-9448-4083-62AAD58CCD7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   EXEMPLO DE CLASSE CARRO EM PHP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42991D6-B039-19ED-FAA7-A13D26089BD3}"/>
              </a:ext>
            </a:extLst>
          </p:cNvPr>
          <p:cNvSpPr txBox="1"/>
          <p:nvPr/>
        </p:nvSpPr>
        <p:spPr>
          <a:xfrm>
            <a:off x="1689498" y="315128"/>
            <a:ext cx="939760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&lt;?</a:t>
            </a:r>
            <a:r>
              <a:rPr lang="pt-BR" sz="2400" dirty="0" err="1"/>
              <a:t>php</a:t>
            </a:r>
            <a:endParaRPr lang="pt-BR" sz="2400" dirty="0"/>
          </a:p>
          <a:p>
            <a:endParaRPr lang="pt-BR" sz="2400" dirty="0"/>
          </a:p>
          <a:p>
            <a:r>
              <a:rPr lang="pt-BR" sz="2400" dirty="0"/>
              <a:t>	</a:t>
            </a:r>
            <a:r>
              <a:rPr lang="pt-BR" sz="2400" dirty="0" err="1"/>
              <a:t>class</a:t>
            </a:r>
            <a:r>
              <a:rPr lang="pt-BR" sz="2400" dirty="0"/>
              <a:t> Carro </a:t>
            </a:r>
          </a:p>
          <a:p>
            <a:r>
              <a:rPr lang="pt-BR" sz="2400" dirty="0"/>
              <a:t>	{</a:t>
            </a:r>
          </a:p>
          <a:p>
            <a:r>
              <a:rPr lang="pt-BR" sz="2400" dirty="0"/>
              <a:t>    		// Atributos (propriedades)</a:t>
            </a:r>
          </a:p>
          <a:p>
            <a:r>
              <a:rPr lang="pt-BR" sz="2400" dirty="0"/>
              <a:t>    		</a:t>
            </a:r>
            <a:r>
              <a:rPr lang="pt-BR" sz="2400" dirty="0" err="1"/>
              <a:t>private</a:t>
            </a:r>
            <a:r>
              <a:rPr lang="pt-BR" sz="2400" dirty="0"/>
              <a:t> $marca;</a:t>
            </a:r>
          </a:p>
          <a:p>
            <a:r>
              <a:rPr lang="pt-BR" sz="2400" dirty="0"/>
              <a:t>    		</a:t>
            </a:r>
            <a:r>
              <a:rPr lang="pt-BR" sz="2400" dirty="0" err="1"/>
              <a:t>private</a:t>
            </a:r>
            <a:r>
              <a:rPr lang="pt-BR" sz="2400" dirty="0"/>
              <a:t> $modelo;</a:t>
            </a:r>
          </a:p>
          <a:p>
            <a:r>
              <a:rPr lang="pt-BR" sz="2400" dirty="0"/>
              <a:t>    		</a:t>
            </a:r>
            <a:r>
              <a:rPr lang="pt-BR" sz="2400" dirty="0" err="1"/>
              <a:t>private</a:t>
            </a:r>
            <a:r>
              <a:rPr lang="pt-BR" sz="2400" dirty="0"/>
              <a:t> $ano;</a:t>
            </a:r>
          </a:p>
          <a:p>
            <a:r>
              <a:rPr lang="pt-BR" sz="2400" dirty="0"/>
              <a:t>		// Construtor</a:t>
            </a:r>
          </a:p>
          <a:p>
            <a:r>
              <a:rPr lang="pt-BR" sz="2400" dirty="0"/>
              <a:t>    		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__</a:t>
            </a:r>
            <a:r>
              <a:rPr lang="pt-BR" sz="2400" dirty="0" err="1"/>
              <a:t>construct</a:t>
            </a:r>
            <a:r>
              <a:rPr lang="pt-BR" sz="2400" dirty="0"/>
              <a:t>($marca, $modelo, $ano) </a:t>
            </a:r>
          </a:p>
          <a:p>
            <a:r>
              <a:rPr lang="pt-BR" sz="2400" dirty="0"/>
              <a:t>		{</a:t>
            </a:r>
          </a:p>
          <a:p>
            <a:r>
              <a:rPr lang="pt-BR" sz="2400" dirty="0"/>
              <a:t>        			$</a:t>
            </a:r>
            <a:r>
              <a:rPr lang="pt-BR" sz="2400" dirty="0" err="1"/>
              <a:t>this</a:t>
            </a:r>
            <a:r>
              <a:rPr lang="pt-BR" sz="2400" dirty="0"/>
              <a:t>-&gt;marca = $marca;</a:t>
            </a:r>
          </a:p>
          <a:p>
            <a:r>
              <a:rPr lang="pt-BR" sz="2400" dirty="0"/>
              <a:t>        			$</a:t>
            </a:r>
            <a:r>
              <a:rPr lang="pt-BR" sz="2400" dirty="0" err="1"/>
              <a:t>this</a:t>
            </a:r>
            <a:r>
              <a:rPr lang="pt-BR" sz="2400" dirty="0"/>
              <a:t>-&gt;modelo = $modelo;</a:t>
            </a:r>
          </a:p>
          <a:p>
            <a:r>
              <a:rPr lang="pt-BR" sz="2400" dirty="0"/>
              <a:t>        			$</a:t>
            </a:r>
            <a:r>
              <a:rPr lang="pt-BR" sz="2400" dirty="0" err="1"/>
              <a:t>this</a:t>
            </a:r>
            <a:r>
              <a:rPr lang="pt-BR" sz="2400" dirty="0"/>
              <a:t>-&gt;ano = $ano;</a:t>
            </a:r>
          </a:p>
          <a:p>
            <a:r>
              <a:rPr lang="pt-BR" sz="2400" dirty="0"/>
              <a:t>    		}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EBEC8B-B243-5717-DE4C-2C597B437AC5}"/>
              </a:ext>
            </a:extLst>
          </p:cNvPr>
          <p:cNvSpPr txBox="1"/>
          <p:nvPr/>
        </p:nvSpPr>
        <p:spPr>
          <a:xfrm>
            <a:off x="3643313" y="6186488"/>
            <a:ext cx="432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CONTINUA NO PRÓXIMO SLIDE</a:t>
            </a:r>
          </a:p>
        </p:txBody>
      </p:sp>
    </p:spTree>
    <p:extLst>
      <p:ext uri="{BB962C8B-B14F-4D97-AF65-F5344CB8AC3E}">
        <p14:creationId xmlns:p14="http://schemas.microsoft.com/office/powerpoint/2010/main" val="747445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3B93D-E86E-5787-37A0-FA2E21F6B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9990C56-0E8C-E24A-7818-BCDA5B47757B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   EXEMPLO DE CLASSE CARRO EM PHP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6D50B08-845E-362B-5F87-529DFA8B3099}"/>
              </a:ext>
            </a:extLst>
          </p:cNvPr>
          <p:cNvSpPr txBox="1"/>
          <p:nvPr/>
        </p:nvSpPr>
        <p:spPr>
          <a:xfrm>
            <a:off x="1766888" y="612844"/>
            <a:ext cx="939760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400" dirty="0"/>
          </a:p>
          <a:p>
            <a:r>
              <a:rPr lang="pt-BR" sz="2400" dirty="0"/>
              <a:t>    // Métodos (comportamentos)</a:t>
            </a:r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</a:t>
            </a:r>
            <a:r>
              <a:rPr lang="pt-BR" sz="2400" dirty="0" err="1"/>
              <a:t>exibirDetalhes</a:t>
            </a:r>
            <a:r>
              <a:rPr lang="pt-BR" sz="2400" dirty="0"/>
              <a:t>() {</a:t>
            </a:r>
          </a:p>
          <a:p>
            <a:r>
              <a:rPr lang="pt-BR" sz="2400" dirty="0"/>
              <a:t>        </a:t>
            </a:r>
            <a:r>
              <a:rPr lang="pt-BR" sz="2400" dirty="0" err="1"/>
              <a:t>echo</a:t>
            </a:r>
            <a:r>
              <a:rPr lang="pt-BR" sz="2400" dirty="0"/>
              <a:t> "Carro: {$</a:t>
            </a:r>
            <a:r>
              <a:rPr lang="pt-BR" sz="2400" dirty="0" err="1"/>
              <a:t>this</a:t>
            </a:r>
            <a:r>
              <a:rPr lang="pt-BR" sz="2400" dirty="0"/>
              <a:t>-&gt;marca} {$</a:t>
            </a:r>
            <a:r>
              <a:rPr lang="pt-BR" sz="2400" dirty="0" err="1"/>
              <a:t>this</a:t>
            </a:r>
            <a:r>
              <a:rPr lang="pt-BR" sz="2400" dirty="0"/>
              <a:t>-&gt;modelo}, Ano: {$</a:t>
            </a:r>
            <a:r>
              <a:rPr lang="pt-BR" sz="2400" dirty="0" err="1"/>
              <a:t>this</a:t>
            </a:r>
            <a:r>
              <a:rPr lang="pt-BR" sz="2400" dirty="0"/>
              <a:t>-&gt;ano}&lt;</a:t>
            </a:r>
            <a:r>
              <a:rPr lang="pt-BR" sz="2400" dirty="0" err="1"/>
              <a:t>br</a:t>
            </a:r>
            <a:r>
              <a:rPr lang="pt-BR" sz="2400" dirty="0"/>
              <a:t>&gt;";</a:t>
            </a:r>
          </a:p>
          <a:p>
            <a:r>
              <a:rPr lang="pt-BR" sz="2400" dirty="0"/>
              <a:t>    }</a:t>
            </a:r>
          </a:p>
          <a:p>
            <a:r>
              <a:rPr lang="pt-BR" sz="2400" dirty="0"/>
              <a:t>    // </a:t>
            </a:r>
            <a:r>
              <a:rPr lang="pt-BR" sz="2400" dirty="0" err="1"/>
              <a:t>Getters</a:t>
            </a:r>
            <a:r>
              <a:rPr lang="pt-BR" sz="2400" dirty="0"/>
              <a:t> e </a:t>
            </a:r>
            <a:r>
              <a:rPr lang="pt-BR" sz="2400" dirty="0" err="1"/>
              <a:t>Setters</a:t>
            </a:r>
            <a:endParaRPr lang="pt-BR" sz="2400" dirty="0"/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</a:t>
            </a:r>
            <a:r>
              <a:rPr lang="pt-BR" sz="2400" dirty="0" err="1"/>
              <a:t>getMarca</a:t>
            </a:r>
            <a:r>
              <a:rPr lang="pt-BR" sz="2400" dirty="0"/>
              <a:t>() {</a:t>
            </a:r>
          </a:p>
          <a:p>
            <a:r>
              <a:rPr lang="pt-BR" sz="2400" dirty="0"/>
              <a:t>        </a:t>
            </a:r>
            <a:r>
              <a:rPr lang="pt-BR" sz="2400" dirty="0" err="1"/>
              <a:t>return</a:t>
            </a:r>
            <a:r>
              <a:rPr lang="pt-BR" sz="2400" dirty="0"/>
              <a:t> $</a:t>
            </a:r>
            <a:r>
              <a:rPr lang="pt-BR" sz="2400" dirty="0" err="1"/>
              <a:t>this</a:t>
            </a:r>
            <a:r>
              <a:rPr lang="pt-BR" sz="2400" dirty="0"/>
              <a:t>-&gt;marca;</a:t>
            </a:r>
          </a:p>
          <a:p>
            <a:r>
              <a:rPr lang="pt-BR" sz="2400" dirty="0"/>
              <a:t>    }</a:t>
            </a:r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</a:t>
            </a:r>
            <a:r>
              <a:rPr lang="pt-BR" sz="2400" dirty="0" err="1"/>
              <a:t>setMarca</a:t>
            </a:r>
            <a:r>
              <a:rPr lang="pt-BR" sz="2400" dirty="0"/>
              <a:t>($marca) {</a:t>
            </a:r>
          </a:p>
          <a:p>
            <a:r>
              <a:rPr lang="pt-BR" sz="2400" dirty="0"/>
              <a:t>        $</a:t>
            </a:r>
            <a:r>
              <a:rPr lang="pt-BR" sz="2400" dirty="0" err="1"/>
              <a:t>this</a:t>
            </a:r>
            <a:r>
              <a:rPr lang="pt-BR" sz="2400" dirty="0"/>
              <a:t>-&gt;marca = $marca;</a:t>
            </a:r>
          </a:p>
          <a:p>
            <a:r>
              <a:rPr lang="pt-BR" sz="2400" dirty="0"/>
              <a:t>    }</a:t>
            </a:r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</a:t>
            </a:r>
            <a:r>
              <a:rPr lang="pt-BR" sz="2400" dirty="0" err="1"/>
              <a:t>getModelo</a:t>
            </a:r>
            <a:r>
              <a:rPr lang="pt-BR" sz="2400" dirty="0"/>
              <a:t>() {</a:t>
            </a:r>
          </a:p>
          <a:p>
            <a:r>
              <a:rPr lang="pt-BR" sz="2400" dirty="0"/>
              <a:t>        </a:t>
            </a:r>
            <a:r>
              <a:rPr lang="pt-BR" sz="2400" dirty="0" err="1"/>
              <a:t>return</a:t>
            </a:r>
            <a:r>
              <a:rPr lang="pt-BR" sz="2400" dirty="0"/>
              <a:t> $</a:t>
            </a:r>
            <a:r>
              <a:rPr lang="pt-BR" sz="2400" dirty="0" err="1"/>
              <a:t>this</a:t>
            </a:r>
            <a:r>
              <a:rPr lang="pt-BR" sz="2400" dirty="0"/>
              <a:t>-&gt;modelo;</a:t>
            </a:r>
          </a:p>
          <a:p>
            <a:r>
              <a:rPr lang="pt-BR" sz="2400" dirty="0"/>
              <a:t>    }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EED7709-A4CF-6427-1EC9-7F1D38E2DAB5}"/>
              </a:ext>
            </a:extLst>
          </p:cNvPr>
          <p:cNvSpPr txBox="1"/>
          <p:nvPr/>
        </p:nvSpPr>
        <p:spPr>
          <a:xfrm>
            <a:off x="1766888" y="0"/>
            <a:ext cx="432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CONTINUAÇÃO</a:t>
            </a:r>
          </a:p>
        </p:txBody>
      </p:sp>
    </p:spTree>
    <p:extLst>
      <p:ext uri="{BB962C8B-B14F-4D97-AF65-F5344CB8AC3E}">
        <p14:creationId xmlns:p14="http://schemas.microsoft.com/office/powerpoint/2010/main" val="3371932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71162-A899-A3AB-CC64-AFED224EB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348FA25-C0C7-70A6-4DF1-6B240935B96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   EXEMPLO DE CLASSE CARRO EM PHP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9A7935A-3706-8BE2-347B-14085AE93272}"/>
              </a:ext>
            </a:extLst>
          </p:cNvPr>
          <p:cNvSpPr txBox="1"/>
          <p:nvPr/>
        </p:nvSpPr>
        <p:spPr>
          <a:xfrm>
            <a:off x="1766888" y="369332"/>
            <a:ext cx="9397602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</a:t>
            </a:r>
            <a:r>
              <a:rPr lang="pt-BR" sz="2400" dirty="0" err="1"/>
              <a:t>getAno</a:t>
            </a:r>
            <a:r>
              <a:rPr lang="pt-BR" sz="2400" dirty="0"/>
              <a:t>() </a:t>
            </a:r>
          </a:p>
          <a:p>
            <a:r>
              <a:rPr lang="pt-BR" sz="2400" dirty="0"/>
              <a:t>	{</a:t>
            </a:r>
            <a:r>
              <a:rPr lang="pt-BR" sz="2400" dirty="0" err="1"/>
              <a:t>return</a:t>
            </a:r>
            <a:r>
              <a:rPr lang="pt-BR" sz="2400" dirty="0"/>
              <a:t> $</a:t>
            </a:r>
            <a:r>
              <a:rPr lang="pt-BR" sz="2400" dirty="0" err="1"/>
              <a:t>this</a:t>
            </a:r>
            <a:r>
              <a:rPr lang="pt-BR" sz="2400" dirty="0"/>
              <a:t>-&gt;ano;}</a:t>
            </a:r>
          </a:p>
          <a:p>
            <a:endParaRPr lang="pt-BR" sz="2400" dirty="0"/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</a:t>
            </a:r>
            <a:r>
              <a:rPr lang="pt-BR" sz="2400" dirty="0" err="1"/>
              <a:t>setAno</a:t>
            </a:r>
            <a:r>
              <a:rPr lang="pt-BR" sz="2400" dirty="0"/>
              <a:t>($ano) </a:t>
            </a:r>
          </a:p>
          <a:p>
            <a:r>
              <a:rPr lang="pt-BR" sz="2400" dirty="0"/>
              <a:t>	{$</a:t>
            </a:r>
            <a:r>
              <a:rPr lang="pt-BR" sz="2400" dirty="0" err="1"/>
              <a:t>this</a:t>
            </a:r>
            <a:r>
              <a:rPr lang="pt-BR" sz="2400" dirty="0"/>
              <a:t>-&gt;ano = $ano;}</a:t>
            </a:r>
          </a:p>
          <a:p>
            <a:r>
              <a:rPr lang="pt-BR" sz="2400" dirty="0"/>
              <a:t>}</a:t>
            </a:r>
          </a:p>
          <a:p>
            <a:r>
              <a:rPr lang="pt-BR" sz="2400" dirty="0"/>
              <a:t>// Criando um objeto da classe Carro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 = new Carro("Toyota", "Corolla", 2020);</a:t>
            </a:r>
          </a:p>
          <a:p>
            <a:endParaRPr lang="pt-BR" sz="2400" dirty="0"/>
          </a:p>
          <a:p>
            <a:r>
              <a:rPr lang="pt-BR" sz="2400" dirty="0"/>
              <a:t>// Usando o método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</a:t>
            </a:r>
            <a:r>
              <a:rPr lang="pt-BR" sz="2400" dirty="0" err="1"/>
              <a:t>exibirDetalhes</a:t>
            </a:r>
            <a:r>
              <a:rPr lang="pt-BR" sz="2400" dirty="0"/>
              <a:t>();</a:t>
            </a:r>
          </a:p>
          <a:p>
            <a:endParaRPr lang="pt-BR" sz="2400" dirty="0"/>
          </a:p>
          <a:p>
            <a:r>
              <a:rPr lang="pt-BR" sz="2400" dirty="0"/>
              <a:t>// Modificando valores com os </a:t>
            </a:r>
            <a:r>
              <a:rPr lang="pt-BR" sz="2400" dirty="0" err="1"/>
              <a:t>setters</a:t>
            </a:r>
            <a:endParaRPr lang="pt-BR" sz="2400" dirty="0"/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</a:t>
            </a:r>
            <a:r>
              <a:rPr lang="pt-BR" sz="2400" dirty="0" err="1"/>
              <a:t>setAno</a:t>
            </a:r>
            <a:r>
              <a:rPr lang="pt-BR" sz="2400" dirty="0"/>
              <a:t>(2022);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</a:t>
            </a:r>
            <a:r>
              <a:rPr lang="pt-BR" sz="2400" dirty="0" err="1"/>
              <a:t>exibirDetalhes</a:t>
            </a:r>
            <a:r>
              <a:rPr lang="pt-BR" sz="2400" dirty="0"/>
              <a:t>();</a:t>
            </a:r>
          </a:p>
          <a:p>
            <a:endParaRPr lang="pt-BR" sz="2400" dirty="0"/>
          </a:p>
          <a:p>
            <a:r>
              <a:rPr lang="pt-BR" sz="2400" dirty="0"/>
              <a:t>?&gt;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2F67DF6-50C0-B98F-B605-5F1729B41B49}"/>
              </a:ext>
            </a:extLst>
          </p:cNvPr>
          <p:cNvSpPr txBox="1"/>
          <p:nvPr/>
        </p:nvSpPr>
        <p:spPr>
          <a:xfrm>
            <a:off x="1766888" y="0"/>
            <a:ext cx="432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CONTINUAÇÃO</a:t>
            </a:r>
          </a:p>
        </p:txBody>
      </p:sp>
    </p:spTree>
    <p:extLst>
      <p:ext uri="{BB962C8B-B14F-4D97-AF65-F5344CB8AC3E}">
        <p14:creationId xmlns:p14="http://schemas.microsoft.com/office/powerpoint/2010/main" val="12737397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5BBCD-0116-49AA-5759-5BFF7029F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6B48BD0-EA2F-F14F-5AC9-28DC873DE0C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O que esse exemplo mostra: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A557D84-BC53-E51B-D65D-A8BFA3A4A016}"/>
              </a:ext>
            </a:extLst>
          </p:cNvPr>
          <p:cNvSpPr txBox="1"/>
          <p:nvPr/>
        </p:nvSpPr>
        <p:spPr>
          <a:xfrm>
            <a:off x="1514475" y="1012954"/>
            <a:ext cx="94297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err="1"/>
              <a:t>private</a:t>
            </a:r>
            <a:r>
              <a:rPr lang="pt-BR" sz="2800" dirty="0"/>
              <a:t>: Encapsulamento dos atributos (só podem ser acessados por métodos da própria classe).</a:t>
            </a:r>
          </a:p>
          <a:p>
            <a:endParaRPr lang="pt-BR" sz="2800" dirty="0"/>
          </a:p>
          <a:p>
            <a:r>
              <a:rPr lang="pt-BR" sz="2800" dirty="0"/>
              <a:t>__</a:t>
            </a:r>
            <a:r>
              <a:rPr lang="pt-BR" sz="2800" dirty="0" err="1"/>
              <a:t>construct</a:t>
            </a:r>
            <a:r>
              <a:rPr lang="pt-BR" sz="2800" dirty="0"/>
              <a:t>: Método especial chamado ao instanciar o objeto.</a:t>
            </a:r>
          </a:p>
          <a:p>
            <a:endParaRPr lang="pt-BR" sz="2800" dirty="0"/>
          </a:p>
          <a:p>
            <a:r>
              <a:rPr lang="pt-BR" sz="2800" dirty="0" err="1"/>
              <a:t>get</a:t>
            </a:r>
            <a:r>
              <a:rPr lang="pt-BR" sz="2800" dirty="0"/>
              <a:t> e set: Métodos para acessar e modificar atributos privados.</a:t>
            </a:r>
          </a:p>
          <a:p>
            <a:endParaRPr lang="pt-BR" sz="2800" dirty="0"/>
          </a:p>
          <a:p>
            <a:r>
              <a:rPr lang="pt-BR" sz="2800" dirty="0"/>
              <a:t>new Carro(...): Criação de um objeto (instância da classe).</a:t>
            </a:r>
          </a:p>
        </p:txBody>
      </p:sp>
    </p:spTree>
    <p:extLst>
      <p:ext uri="{BB962C8B-B14F-4D97-AF65-F5344CB8AC3E}">
        <p14:creationId xmlns:p14="http://schemas.microsoft.com/office/powerpoint/2010/main" val="21426962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642A2-292B-E9D8-1728-4CEE2B699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2D192D9-8C00-6F66-7E6A-5F97B6F29DB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Uma classe de interface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C6DC18-9926-7A5F-1232-FEDA80884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49" y="32953"/>
            <a:ext cx="8601075" cy="675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35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C7B5A-EBBB-6BD1-9598-0F4BD4225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22923A3-F5CF-21B7-CA74-EBD0ADA77D02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Exemplo classe fabricante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8AE7A4-1B64-43D4-932B-CA98E2BEA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570" y="957262"/>
            <a:ext cx="8872234" cy="51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27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46EC-169E-925D-21BC-9F5976B14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AF340E8-062C-9929-5938-3AD1091ACCE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Encapsulamento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10C3AFD-FBFA-5743-9BB1-3625F81EE855}"/>
              </a:ext>
            </a:extLst>
          </p:cNvPr>
          <p:cNvSpPr txBox="1"/>
          <p:nvPr/>
        </p:nvSpPr>
        <p:spPr>
          <a:xfrm>
            <a:off x="1648132" y="1707959"/>
            <a:ext cx="93246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Para atingir o encapsulamento, uma das formas é definir a visibilidade das propriedades e dos métodos de um objeto. </a:t>
            </a:r>
          </a:p>
          <a:p>
            <a:endParaRPr lang="pt-BR" sz="3600" dirty="0"/>
          </a:p>
          <a:p>
            <a:pPr algn="just"/>
            <a:r>
              <a:rPr lang="pt-BR" sz="3600" dirty="0"/>
              <a:t>A visibilidade define a forma como essas propriedades devem ser acessadas. Existem três formas de acesso:</a:t>
            </a:r>
          </a:p>
        </p:txBody>
      </p:sp>
    </p:spTree>
    <p:extLst>
      <p:ext uri="{BB962C8B-B14F-4D97-AF65-F5344CB8AC3E}">
        <p14:creationId xmlns:p14="http://schemas.microsoft.com/office/powerpoint/2010/main" val="2076118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9B2D3-E2CB-9E1E-096A-6240E7F11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9739834-BC61-0C3A-ACD5-6D9F348DE76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Encapsulamento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697536-E26A-DF09-151F-E32482487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82" y="811161"/>
            <a:ext cx="9106548" cy="544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854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45541-0B87-0BC9-08F3-99203620C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D996B9A-4702-2401-F36D-64BC24EA2C8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Modelagem </a:t>
            </a:r>
            <a:r>
              <a:rPr lang="pt-BR" sz="3600"/>
              <a:t>de sistemas OO (UML)</a:t>
            </a:r>
            <a:endParaRPr lang="pt-BR" sz="36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9041248-5E02-6177-CFC5-85439E15D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830" y="1047136"/>
            <a:ext cx="10012872" cy="511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13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3CD70-54EF-3774-24E0-F1594EFE4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705" y="297998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Exercícios</a:t>
            </a:r>
          </a:p>
        </p:txBody>
      </p:sp>
    </p:spTree>
    <p:extLst>
      <p:ext uri="{BB962C8B-B14F-4D97-AF65-F5344CB8AC3E}">
        <p14:creationId xmlns:p14="http://schemas.microsoft.com/office/powerpoint/2010/main" val="6239185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0AFFC-7ECD-D2AE-C938-6766FEA8E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847ACBA-CBCA-0EFB-FE0C-FE76C54B06E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AFECB5-634A-32A9-2B12-D36830F6180F}"/>
              </a:ext>
            </a:extLst>
          </p:cNvPr>
          <p:cNvSpPr txBox="1"/>
          <p:nvPr/>
        </p:nvSpPr>
        <p:spPr>
          <a:xfrm>
            <a:off x="1122947" y="2807369"/>
            <a:ext cx="1025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Classe Carro</a:t>
            </a:r>
          </a:p>
          <a:p>
            <a:r>
              <a:rPr lang="pt-BR" sz="2800" b="1" dirty="0"/>
              <a:t>Objetivo:</a:t>
            </a:r>
            <a:r>
              <a:rPr lang="pt-BR" sz="2800" dirty="0"/>
              <a:t> Simular aceleração de um carro.</a:t>
            </a:r>
          </a:p>
        </p:txBody>
      </p:sp>
    </p:spTree>
    <p:extLst>
      <p:ext uri="{BB962C8B-B14F-4D97-AF65-F5344CB8AC3E}">
        <p14:creationId xmlns:p14="http://schemas.microsoft.com/office/powerpoint/2010/main" val="10557000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D08CB-274B-A402-F4AD-9BD47E71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B997579-CA9E-8D12-0DF1-E11F3BC576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AEB2B2-3AFB-9290-B36C-1C0559DBCB00}"/>
              </a:ext>
            </a:extLst>
          </p:cNvPr>
          <p:cNvSpPr txBox="1"/>
          <p:nvPr/>
        </p:nvSpPr>
        <p:spPr>
          <a:xfrm>
            <a:off x="1122947" y="2807369"/>
            <a:ext cx="1025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Classe Retângulo</a:t>
            </a:r>
          </a:p>
          <a:p>
            <a:r>
              <a:rPr lang="pt-BR" sz="2800" b="1" dirty="0"/>
              <a:t>Objetivo:</a:t>
            </a:r>
            <a:r>
              <a:rPr lang="pt-BR" sz="2800" dirty="0"/>
              <a:t> Calcular área de um retângulo.</a:t>
            </a:r>
          </a:p>
        </p:txBody>
      </p:sp>
    </p:spTree>
    <p:extLst>
      <p:ext uri="{BB962C8B-B14F-4D97-AF65-F5344CB8AC3E}">
        <p14:creationId xmlns:p14="http://schemas.microsoft.com/office/powerpoint/2010/main" val="1410414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5E06D-08A2-62D6-BC51-B2D094B18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BDB57FA-1101-7327-8C2B-789D8858298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5E544F7-58C1-F345-4D81-87E1D0DF4FBD}"/>
              </a:ext>
            </a:extLst>
          </p:cNvPr>
          <p:cNvSpPr txBox="1"/>
          <p:nvPr/>
        </p:nvSpPr>
        <p:spPr>
          <a:xfrm>
            <a:off x="2184831" y="4016737"/>
            <a:ext cx="10250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 solução</a:t>
            </a:r>
            <a:endParaRPr lang="pt-BR" sz="28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FDC6A36-9946-549F-BF45-5E5D5EA8E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057" y="3105834"/>
            <a:ext cx="66736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Criar uma classe com atributos e um método para exibir dados.</a:t>
            </a:r>
            <a:endParaRPr kumimoji="0" lang="pt-BR" altLang="pt-B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7149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17DC-72B4-DB58-64C6-7C4307B13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74D122A-48D1-849E-CFCE-80ADA323E30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EB1EFF-8C9B-AF57-EA49-F469365DF817}"/>
              </a:ext>
            </a:extLst>
          </p:cNvPr>
          <p:cNvSpPr txBox="1"/>
          <p:nvPr/>
        </p:nvSpPr>
        <p:spPr>
          <a:xfrm>
            <a:off x="2184831" y="4016737"/>
            <a:ext cx="10250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 solução</a:t>
            </a:r>
            <a:endParaRPr lang="pt-BR" sz="28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1AF86C2-3B6A-D95E-E03E-E03389E59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057" y="3105834"/>
            <a:ext cx="66736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Criar uma classe com atributos e um método para exibir dados.</a:t>
            </a:r>
            <a:endParaRPr kumimoji="0" lang="pt-BR" altLang="pt-B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387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4D7FA-18E3-533E-8277-86E466CB1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CA9D520-4A2D-369D-C0E6-A93F7F032E15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2C4C921-4360-0DC8-5000-3E03969A5BCB}"/>
              </a:ext>
            </a:extLst>
          </p:cNvPr>
          <p:cNvSpPr txBox="1"/>
          <p:nvPr/>
        </p:nvSpPr>
        <p:spPr>
          <a:xfrm>
            <a:off x="2184831" y="4016737"/>
            <a:ext cx="10250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 solução</a:t>
            </a:r>
            <a:endParaRPr lang="pt-BR" sz="28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CD27B9B-B87D-ABA1-ECF8-DF9622CD5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057" y="3105834"/>
            <a:ext cx="66736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Criar uma classe com atributos e um método para exibir dados.</a:t>
            </a:r>
            <a:endParaRPr kumimoji="0" lang="pt-BR" altLang="pt-B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3691AE1-67E0-36F8-66FD-82C665AC4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589" y="0"/>
            <a:ext cx="106406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42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1898</Words>
  <Application>Microsoft Office PowerPoint</Application>
  <PresentationFormat>Widescreen</PresentationFormat>
  <Paragraphs>251</Paragraphs>
  <Slides>49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6" baseType="lpstr">
      <vt:lpstr>Arial</vt:lpstr>
      <vt:lpstr>Arial Unicode MS</vt:lpstr>
      <vt:lpstr>Calibri</vt:lpstr>
      <vt:lpstr>Calibri Light</vt:lpstr>
      <vt:lpstr>Google Sans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Principais funções com expressões regulares em PHP</vt:lpstr>
      <vt:lpstr>Exemplo com validação de e-mail</vt:lpstr>
      <vt:lpstr>Elementos comuns em expressões regulares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6</cp:revision>
  <dcterms:created xsi:type="dcterms:W3CDTF">2025-05-18T21:42:52Z</dcterms:created>
  <dcterms:modified xsi:type="dcterms:W3CDTF">2025-06-30T03:15:29Z</dcterms:modified>
</cp:coreProperties>
</file>