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89" r:id="rId3"/>
    <p:sldId id="266" r:id="rId4"/>
    <p:sldId id="256" r:id="rId5"/>
    <p:sldId id="262" r:id="rId6"/>
    <p:sldId id="265" r:id="rId7"/>
    <p:sldId id="290" r:id="rId8"/>
    <p:sldId id="291" r:id="rId9"/>
    <p:sldId id="267" r:id="rId10"/>
    <p:sldId id="261" r:id="rId11"/>
    <p:sldId id="259" r:id="rId12"/>
    <p:sldId id="260" r:id="rId13"/>
    <p:sldId id="258" r:id="rId14"/>
    <p:sldId id="257" r:id="rId15"/>
    <p:sldId id="264" r:id="rId16"/>
    <p:sldId id="275" r:id="rId17"/>
    <p:sldId id="276" r:id="rId18"/>
    <p:sldId id="274" r:id="rId19"/>
    <p:sldId id="277" r:id="rId20"/>
    <p:sldId id="278" r:id="rId21"/>
    <p:sldId id="279" r:id="rId22"/>
    <p:sldId id="280" r:id="rId23"/>
    <p:sldId id="281" r:id="rId24"/>
    <p:sldId id="283" r:id="rId25"/>
    <p:sldId id="282" r:id="rId26"/>
    <p:sldId id="270" r:id="rId27"/>
    <p:sldId id="285" r:id="rId28"/>
    <p:sldId id="284" r:id="rId29"/>
    <p:sldId id="286" r:id="rId30"/>
    <p:sldId id="287" r:id="rId31"/>
    <p:sldId id="288" r:id="rId3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1" autoAdjust="0"/>
    <p:restoredTop sz="94660"/>
  </p:normalViewPr>
  <p:slideViewPr>
    <p:cSldViewPr snapToGrid="0">
      <p:cViewPr varScale="1">
        <p:scale>
          <a:sx n="67" d="100"/>
          <a:sy n="67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0D19C3-320F-964A-5BBC-DCA6E7339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953D11-5A90-3509-4A91-A5C4161F6A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576798-128F-2BFB-B2A2-E5C4638F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0A05D7-1EA8-9741-50AF-D09597F5E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5DFDEC-2D6D-7010-55AF-5C80E673D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2563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92BF38-BCAE-8528-0E7E-BCE5B3EBF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BE7266-0E4F-BA1C-DAA5-E9C1189CD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DA5F66-B410-3366-9883-14A79B24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B15D8-432F-D5C2-AEE1-2441927BB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91E09D-F88A-D918-E8FC-BF8F1DB4C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97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4D49EB-AD6D-AC20-9558-6193D44EC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E5983A-42DE-C7B1-7D76-44641ECAD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C53919-7031-AFCE-6B57-FD645CE4C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CD2BFA-B983-7FE2-6E83-D68CE572F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3FEC1C-7F12-21D1-F9E4-703F5ADE4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017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4F8FC9-D84B-2E32-BA47-B0B96912E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B71242C-EB9E-A043-9AC2-B95CAB0C3F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7C5B8CD-B0CB-2A08-DF33-CA48050A7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C1DFA50-7BD4-65C5-5894-F3935AD4C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20F568-DCFD-B2B8-D37C-EEF99CAEE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593B72-B00C-23F3-864C-20BF159CC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4578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536370-93D7-321E-E1A9-0C77D21A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D10E42-1AE5-A644-A5C8-117D2839B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03F601-C7CA-EA44-FB8A-CCD35F2A0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3269353-AE7E-8DE1-B7E4-0468EB9DFE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6B33AFF-A9AC-3282-7BE6-78BFD43CB8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764173B-5A4B-054D-BA30-FD3975D26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0421BA4-5FD3-0C4B-C816-687DCFE3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04BA255-FFAD-E6A1-2B9F-642E719E1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3039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DE4086-A9D6-BE53-DF10-C264392A2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51480E8-4132-521E-25E2-9A0709E35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1DF5F7C-00E3-43F2-6C0C-F324F95A6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CEB3BA1-B050-5184-298D-B876E4E51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286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D57386D-D1CE-AEB7-7EB2-2AC11FA8F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A6D6EB7-1F21-1A0C-5761-C30FA45A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669104A-715B-8C20-5AF5-B04878BB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5605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693894-F58B-9C4C-242C-E12E2437C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336E996-9D5C-241F-0D02-86ED2352E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E8C62E-0012-98E9-0CE8-7BCCC00B2C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FC7E6D2-A78E-613D-55C5-E85B97C5C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355AA3-D38C-BA2D-54F1-080FF4548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691727-E2B0-D484-F290-F6C017C8E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271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933C05-93EF-C6FD-45E5-CA1CD62ED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441616A-023E-F3F7-8FA1-1D5EF256D6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9F4F8F-70FE-D951-61CF-2FAE4F83C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AAC5918-1689-4E37-302A-8591F7B0E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513EC5-21E9-686D-D823-DC04E47A9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4A54C4-8F81-D5E5-CA03-F0386ECC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2979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8982D4-C797-3F38-B92B-3307F5FE6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BE70FB6-1E6E-F1E5-CBBC-DB119450F5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6BD75F-512F-7DC7-57B1-8CB95ADB7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506B35-14BA-FC7D-9867-E57386EF0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AD2ABA-936E-2928-5A3C-0AEFF96D7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4575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F95112-4353-38FA-E4E8-AA9BD2409B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2459175-AACC-8C6B-0527-6F490DFC34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7BE56C-D49F-B39D-677D-F924D60E4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9E978A-0589-FB7D-7576-E2306B43B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CBC249-3495-908A-17BB-0AAD5A70C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7057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726124D-F731-16B9-584E-190C61450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D92E47-754D-1B6D-4E50-2E85968D5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292F34-8C03-32A7-7ABF-29C8351CAA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E222F-BD18-499F-A702-C88DC4A0DA3F}" type="datetimeFigureOut">
              <a:rPr lang="pt-BR" smtClean="0"/>
              <a:t>26/06/2025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804D8B-6F14-369F-292C-08F95FC32C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184ECC-0B84-E8C3-B4C3-F7BC6788E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7845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hp.net/manual/pt_BR/language.oop5.basic.php#language.oop5.basic.class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hp.net/manual/pt_BR/language.oop5.basic.php#language.oop5.basic.class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A3098-3968-E55E-815F-7236C2EF9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60C3688-2899-FBFE-EBDE-A210221A93F1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Classes e Objetos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A1812E4-48E8-5059-9470-29C456072A68}"/>
              </a:ext>
            </a:extLst>
          </p:cNvPr>
          <p:cNvSpPr txBox="1"/>
          <p:nvPr/>
        </p:nvSpPr>
        <p:spPr>
          <a:xfrm>
            <a:off x="2378869" y="1061561"/>
            <a:ext cx="817959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dirty="0"/>
              <a:t>Em PHP, uma classe é um modelo (ou estrutura) que define como um objeto deve se comportar. Ela serve como uma "fábrica" para criar objetos, agrupando atributos (variáveis) e métodos (funções) que representam as características e comportamentos desse objeto.</a:t>
            </a:r>
          </a:p>
        </p:txBody>
      </p:sp>
    </p:spTree>
    <p:extLst>
      <p:ext uri="{BB962C8B-B14F-4D97-AF65-F5344CB8AC3E}">
        <p14:creationId xmlns:p14="http://schemas.microsoft.com/office/powerpoint/2010/main" val="2714293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1C499-058D-AFDE-6FC1-2505BBB93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98812F01-ADD8-90AF-3531-B2A6077C2699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Exemplo de classe simples</a:t>
            </a:r>
            <a:endParaRPr lang="pt-BR" sz="40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D8C4D6A-81CD-A974-3878-BAB1ECA8062A}"/>
              </a:ext>
            </a:extLst>
          </p:cNvPr>
          <p:cNvSpPr txBox="1"/>
          <p:nvPr/>
        </p:nvSpPr>
        <p:spPr>
          <a:xfrm>
            <a:off x="1471612" y="120372"/>
            <a:ext cx="9844087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&lt;?</a:t>
            </a:r>
            <a:r>
              <a:rPr lang="pt-BR" sz="2800" dirty="0" err="1"/>
              <a:t>php</a:t>
            </a:r>
            <a:endParaRPr lang="pt-BR" sz="2800" dirty="0"/>
          </a:p>
          <a:p>
            <a:r>
              <a:rPr lang="pt-BR" sz="2800" dirty="0" err="1"/>
              <a:t>class</a:t>
            </a:r>
            <a:r>
              <a:rPr lang="pt-BR" sz="2800" dirty="0"/>
              <a:t> Carro </a:t>
            </a:r>
          </a:p>
          <a:p>
            <a:r>
              <a:rPr lang="pt-BR" sz="2800" dirty="0"/>
              <a:t>{</a:t>
            </a:r>
          </a:p>
          <a:p>
            <a:r>
              <a:rPr lang="pt-BR" sz="2800" dirty="0"/>
              <a:t>   	 // Atributos</a:t>
            </a:r>
          </a:p>
          <a:p>
            <a:r>
              <a:rPr lang="pt-BR" sz="2800" dirty="0"/>
              <a:t>    	</a:t>
            </a:r>
            <a:r>
              <a:rPr lang="pt-BR" sz="2800" dirty="0" err="1"/>
              <a:t>public</a:t>
            </a:r>
            <a:r>
              <a:rPr lang="pt-BR" sz="2800" dirty="0"/>
              <a:t> $marca;</a:t>
            </a:r>
          </a:p>
          <a:p>
            <a:r>
              <a:rPr lang="pt-BR" sz="2800" dirty="0"/>
              <a:t>    	</a:t>
            </a:r>
            <a:r>
              <a:rPr lang="pt-BR" sz="2800" dirty="0" err="1"/>
              <a:t>public</a:t>
            </a:r>
            <a:r>
              <a:rPr lang="pt-BR" sz="2800" dirty="0"/>
              <a:t> $cor;</a:t>
            </a:r>
          </a:p>
          <a:p>
            <a:r>
              <a:rPr lang="pt-BR" sz="2800" dirty="0"/>
              <a:t>	// Método</a:t>
            </a:r>
          </a:p>
          <a:p>
            <a:r>
              <a:rPr lang="pt-BR" sz="2800" dirty="0"/>
              <a:t>    	</a:t>
            </a:r>
            <a:r>
              <a:rPr lang="pt-BR" sz="2800" dirty="0" err="1"/>
              <a:t>public</a:t>
            </a:r>
            <a:r>
              <a:rPr lang="pt-BR" sz="2800" dirty="0"/>
              <a:t> </a:t>
            </a:r>
            <a:r>
              <a:rPr lang="pt-BR" sz="2800" dirty="0" err="1"/>
              <a:t>function</a:t>
            </a:r>
            <a:r>
              <a:rPr lang="pt-BR" sz="2800" dirty="0"/>
              <a:t> buzinar() </a:t>
            </a:r>
          </a:p>
          <a:p>
            <a:r>
              <a:rPr lang="pt-BR" sz="2800" dirty="0"/>
              <a:t>		{</a:t>
            </a:r>
            <a:r>
              <a:rPr lang="pt-BR" sz="2800" dirty="0" err="1"/>
              <a:t>echo</a:t>
            </a:r>
            <a:r>
              <a:rPr lang="pt-BR" sz="2800" dirty="0"/>
              <a:t> "</a:t>
            </a:r>
            <a:r>
              <a:rPr lang="pt-BR" sz="2800" dirty="0" err="1"/>
              <a:t>Bii</a:t>
            </a:r>
            <a:r>
              <a:rPr lang="pt-BR" sz="2800" dirty="0"/>
              <a:t> </a:t>
            </a:r>
            <a:r>
              <a:rPr lang="pt-BR" sz="2800" dirty="0" err="1"/>
              <a:t>Bii</a:t>
            </a:r>
            <a:r>
              <a:rPr lang="pt-BR" sz="2800" dirty="0"/>
              <a:t>!";}</a:t>
            </a:r>
          </a:p>
          <a:p>
            <a:r>
              <a:rPr lang="pt-BR" sz="2800" dirty="0"/>
              <a:t>	</a:t>
            </a:r>
            <a:r>
              <a:rPr lang="pt-BR" sz="2800" dirty="0" err="1"/>
              <a:t>public</a:t>
            </a:r>
            <a:r>
              <a:rPr lang="pt-BR" sz="2800" dirty="0"/>
              <a:t> </a:t>
            </a:r>
            <a:r>
              <a:rPr lang="pt-BR" sz="2800" dirty="0" err="1"/>
              <a:t>function</a:t>
            </a:r>
            <a:r>
              <a:rPr lang="pt-BR" sz="2800" dirty="0"/>
              <a:t> </a:t>
            </a:r>
            <a:r>
              <a:rPr lang="pt-BR" sz="2800" dirty="0" err="1"/>
              <a:t>mostrarDetalhes</a:t>
            </a:r>
            <a:r>
              <a:rPr lang="pt-BR" sz="2800" dirty="0"/>
              <a:t>() </a:t>
            </a:r>
          </a:p>
          <a:p>
            <a:r>
              <a:rPr lang="pt-BR" sz="2800" dirty="0"/>
              <a:t>		{</a:t>
            </a:r>
            <a:r>
              <a:rPr lang="pt-BR" sz="2800" dirty="0" err="1"/>
              <a:t>echo</a:t>
            </a:r>
            <a:r>
              <a:rPr lang="pt-BR" sz="2800" dirty="0"/>
              <a:t> "Marca: $</a:t>
            </a:r>
            <a:r>
              <a:rPr lang="pt-BR" sz="2800" dirty="0" err="1"/>
              <a:t>this</a:t>
            </a:r>
            <a:r>
              <a:rPr lang="pt-BR" sz="2800" dirty="0"/>
              <a:t>-&gt;marca, Cor: $</a:t>
            </a:r>
            <a:r>
              <a:rPr lang="pt-BR" sz="2800" dirty="0" err="1"/>
              <a:t>this</a:t>
            </a:r>
            <a:r>
              <a:rPr lang="pt-BR" sz="2800" dirty="0"/>
              <a:t>-&gt;cor"; }</a:t>
            </a:r>
          </a:p>
          <a:p>
            <a:r>
              <a:rPr lang="pt-BR" sz="2800" dirty="0"/>
              <a:t>}</a:t>
            </a:r>
          </a:p>
          <a:p>
            <a:endParaRPr lang="pt-BR" sz="2800" dirty="0"/>
          </a:p>
          <a:p>
            <a:r>
              <a:rPr lang="pt-BR" sz="2800" dirty="0"/>
              <a:t> // </a:t>
            </a:r>
            <a:r>
              <a:rPr lang="pt-BR" sz="2800" dirty="0">
                <a:solidFill>
                  <a:srgbClr val="FF0000"/>
                </a:solidFill>
              </a:rPr>
              <a:t>Continua</a:t>
            </a:r>
            <a:r>
              <a:rPr lang="pt-BR" sz="2800" dirty="0"/>
              <a:t> </a:t>
            </a:r>
            <a:r>
              <a:rPr lang="pt-BR" sz="2800" dirty="0">
                <a:solidFill>
                  <a:srgbClr val="FF0000"/>
                </a:solidFill>
              </a:rPr>
              <a:t>no próximo slide</a:t>
            </a:r>
            <a:r>
              <a:rPr lang="pt-BR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6861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81477-364F-4884-47B0-423048E48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10802DD-8911-8366-C4AD-11DE77150E4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Exemplo de classe simples</a:t>
            </a:r>
            <a:endParaRPr lang="pt-BR" sz="40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F311536-833A-F9E3-16B6-93E99DC25786}"/>
              </a:ext>
            </a:extLst>
          </p:cNvPr>
          <p:cNvSpPr txBox="1"/>
          <p:nvPr/>
        </p:nvSpPr>
        <p:spPr>
          <a:xfrm>
            <a:off x="1428750" y="1263372"/>
            <a:ext cx="951547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sz="2400" dirty="0"/>
          </a:p>
          <a:p>
            <a:r>
              <a:rPr lang="pt-BR" sz="2400" dirty="0"/>
              <a:t>	// Criando um objeto da classe Carro</a:t>
            </a:r>
          </a:p>
          <a:p>
            <a:r>
              <a:rPr lang="pt-BR" sz="2400" dirty="0"/>
              <a:t>	$</a:t>
            </a:r>
            <a:r>
              <a:rPr lang="pt-BR" sz="2400" dirty="0" err="1"/>
              <a:t>meuCarro</a:t>
            </a:r>
            <a:r>
              <a:rPr lang="pt-BR" sz="2400" dirty="0"/>
              <a:t> = new Carro();</a:t>
            </a:r>
          </a:p>
          <a:p>
            <a:r>
              <a:rPr lang="pt-BR" sz="2400" dirty="0"/>
              <a:t>	$</a:t>
            </a:r>
            <a:r>
              <a:rPr lang="pt-BR" sz="2400" dirty="0" err="1"/>
              <a:t>meuCarro</a:t>
            </a:r>
            <a:r>
              <a:rPr lang="pt-BR" sz="2400" dirty="0"/>
              <a:t>-&gt;marca = "Toyota";</a:t>
            </a:r>
          </a:p>
          <a:p>
            <a:r>
              <a:rPr lang="pt-BR" sz="2400" dirty="0"/>
              <a:t>	$</a:t>
            </a:r>
            <a:r>
              <a:rPr lang="pt-BR" sz="2400" dirty="0" err="1"/>
              <a:t>meuCarro</a:t>
            </a:r>
            <a:r>
              <a:rPr lang="pt-BR" sz="2400" dirty="0"/>
              <a:t>-&gt;cor = "Preto";</a:t>
            </a:r>
          </a:p>
          <a:p>
            <a:endParaRPr lang="pt-BR" sz="2400" dirty="0"/>
          </a:p>
          <a:p>
            <a:r>
              <a:rPr lang="pt-BR" sz="2400" dirty="0"/>
              <a:t>	$</a:t>
            </a:r>
            <a:r>
              <a:rPr lang="pt-BR" sz="2400" dirty="0" err="1"/>
              <a:t>meuCarro</a:t>
            </a:r>
            <a:r>
              <a:rPr lang="pt-BR" sz="2400" dirty="0"/>
              <a:t>-&gt;buzinar();           // Saída: </a:t>
            </a:r>
            <a:r>
              <a:rPr lang="pt-BR" sz="2400" dirty="0" err="1"/>
              <a:t>Bii</a:t>
            </a:r>
            <a:r>
              <a:rPr lang="pt-BR" sz="2400" dirty="0"/>
              <a:t> </a:t>
            </a:r>
            <a:r>
              <a:rPr lang="pt-BR" sz="2400" dirty="0" err="1"/>
              <a:t>Bii</a:t>
            </a:r>
            <a:r>
              <a:rPr lang="pt-BR" sz="2400" dirty="0"/>
              <a:t>!</a:t>
            </a:r>
          </a:p>
          <a:p>
            <a:r>
              <a:rPr lang="pt-BR" sz="2400" dirty="0"/>
              <a:t>	$</a:t>
            </a:r>
            <a:r>
              <a:rPr lang="pt-BR" sz="2400" dirty="0" err="1"/>
              <a:t>meuCarro</a:t>
            </a:r>
            <a:r>
              <a:rPr lang="pt-BR" sz="2400" dirty="0"/>
              <a:t>-&gt;</a:t>
            </a:r>
            <a:r>
              <a:rPr lang="pt-BR" sz="2400" dirty="0" err="1"/>
              <a:t>mostrarDetalhes</a:t>
            </a:r>
            <a:r>
              <a:rPr lang="pt-BR" sz="2400" dirty="0"/>
              <a:t>();  // Saída: Marca: Toyota, Cor: Preto</a:t>
            </a:r>
          </a:p>
          <a:p>
            <a:r>
              <a:rPr lang="pt-BR" sz="2400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2029026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23C048D-8100-B894-63FB-5C236A17A054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SOBRE AS CLASSES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8A6E93-0974-17FA-5B1C-A842D556D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2366" y="474345"/>
            <a:ext cx="9001182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400" dirty="0">
                <a:latin typeface="Arial" panose="020B0604020202020204" pitchFamily="34" charset="0"/>
              </a:rPr>
              <a:t>Componentes principais de uma classe: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24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400" dirty="0" err="1">
                <a:latin typeface="Arial" panose="020B0604020202020204" pitchFamily="34" charset="0"/>
              </a:rPr>
              <a:t>class</a:t>
            </a:r>
            <a:r>
              <a:rPr lang="pt-BR" altLang="pt-BR" sz="2400" dirty="0">
                <a:latin typeface="Arial" panose="020B0604020202020204" pitchFamily="34" charset="0"/>
              </a:rPr>
              <a:t>: palavra-chave usada para definir uma classe.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24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400" dirty="0">
                <a:latin typeface="Arial" panose="020B0604020202020204" pitchFamily="34" charset="0"/>
              </a:rPr>
              <a:t>Atributos: variáveis dentro da classe que armazenam dados.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24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400" dirty="0">
                <a:latin typeface="Arial" panose="020B0604020202020204" pitchFamily="34" charset="0"/>
              </a:rPr>
              <a:t>Métodos: funções dentro da classe que executam ações.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24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400" dirty="0">
                <a:latin typeface="Arial" panose="020B0604020202020204" pitchFamily="34" charset="0"/>
              </a:rPr>
              <a:t>$</a:t>
            </a:r>
            <a:r>
              <a:rPr lang="pt-BR" altLang="pt-BR" sz="2400" dirty="0" err="1">
                <a:latin typeface="Arial" panose="020B0604020202020204" pitchFamily="34" charset="0"/>
              </a:rPr>
              <a:t>this</a:t>
            </a:r>
            <a:r>
              <a:rPr lang="pt-BR" altLang="pt-BR" sz="2400" dirty="0">
                <a:latin typeface="Arial" panose="020B0604020202020204" pitchFamily="34" charset="0"/>
              </a:rPr>
              <a:t>: referência ao próprio objeto, usada para acessar atributos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400" dirty="0">
                <a:latin typeface="Arial" panose="020B0604020202020204" pitchFamily="34" charset="0"/>
              </a:rPr>
              <a:t>e métodos dentro da classe.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139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1168C-2860-666D-4CA5-2653ADAE6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E031584-F85D-3A6B-4846-C7A929ED950D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Por que usar classes?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6F8BCD5-71FC-B51C-A55A-1CB80413D6F2}"/>
              </a:ext>
            </a:extLst>
          </p:cNvPr>
          <p:cNvSpPr txBox="1"/>
          <p:nvPr/>
        </p:nvSpPr>
        <p:spPr>
          <a:xfrm>
            <a:off x="1535906" y="1841838"/>
            <a:ext cx="612933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Organização do código.</a:t>
            </a:r>
          </a:p>
          <a:p>
            <a:endParaRPr lang="pt-BR" sz="2800" dirty="0"/>
          </a:p>
          <a:p>
            <a:r>
              <a:rPr lang="pt-BR" sz="2800" dirty="0"/>
              <a:t>Reutilização (você pode criar vários objetos a partir da mesma classe).</a:t>
            </a:r>
          </a:p>
          <a:p>
            <a:endParaRPr lang="pt-BR" sz="2800" dirty="0"/>
          </a:p>
          <a:p>
            <a:r>
              <a:rPr lang="pt-BR" sz="2800" dirty="0"/>
              <a:t>Facilidade na manutenção e expansão (por meio de herança, encapsulamento etc.).</a:t>
            </a:r>
          </a:p>
        </p:txBody>
      </p:sp>
    </p:spTree>
    <p:extLst>
      <p:ext uri="{BB962C8B-B14F-4D97-AF65-F5344CB8AC3E}">
        <p14:creationId xmlns:p14="http://schemas.microsoft.com/office/powerpoint/2010/main" val="3926409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D9D94-CBFC-2718-A34C-3EECEAF42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7E30C19-3483-15E5-6878-90C9E3AB9ECE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err="1"/>
              <a:t>class</a:t>
            </a:r>
            <a:r>
              <a:rPr lang="pt-BR" dirty="0">
                <a:hlinkClick r:id="rId2"/>
              </a:rPr>
              <a:t> 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61BCDF9-BE6F-6D90-171E-87FD42B0F824}"/>
              </a:ext>
            </a:extLst>
          </p:cNvPr>
          <p:cNvSpPr txBox="1"/>
          <p:nvPr/>
        </p:nvSpPr>
        <p:spPr>
          <a:xfrm>
            <a:off x="1571625" y="771525"/>
            <a:ext cx="83439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A definição de uma classe começa com a palavra chave </a:t>
            </a:r>
            <a:r>
              <a:rPr lang="pt-BR" sz="2400" dirty="0" err="1"/>
              <a:t>class</a:t>
            </a:r>
            <a:r>
              <a:rPr lang="pt-BR" sz="2400" dirty="0"/>
              <a:t>, seguida do nome da classe, seguido de um par de chaves que englobam as definições de propriedades e métodos pertencentes à classe.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O nome de uma classe pode ser qualquer identificador válido, que não seja uma palavra reservada do PHP. A partir do PHP 8.4.0, usar um único sublinhado _ como nome de classe foi descontinuado.  </a:t>
            </a:r>
          </a:p>
        </p:txBody>
      </p:sp>
    </p:spTree>
    <p:extLst>
      <p:ext uri="{BB962C8B-B14F-4D97-AF65-F5344CB8AC3E}">
        <p14:creationId xmlns:p14="http://schemas.microsoft.com/office/powerpoint/2010/main" val="2661624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4971F-D3CB-E75D-1756-9AD4762A4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B731A96-13CD-6DA0-935F-02D5D5110C3A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err="1"/>
              <a:t>class</a:t>
            </a:r>
            <a:r>
              <a:rPr lang="pt-BR" dirty="0">
                <a:hlinkClick r:id="rId2"/>
              </a:rPr>
              <a:t> 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5D20166-9B72-8FD2-83B1-A9BD191A2786}"/>
              </a:ext>
            </a:extLst>
          </p:cNvPr>
          <p:cNvSpPr txBox="1"/>
          <p:nvPr/>
        </p:nvSpPr>
        <p:spPr>
          <a:xfrm>
            <a:off x="1685925" y="1728788"/>
            <a:ext cx="83439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 Um nome de classe válido começa com uma letra ou sublinhado, seguido de qualquer sequência de letras, números e sublinhados. Como uma expressão regular, pode ser expressada assim: ^[a-</a:t>
            </a:r>
            <a:r>
              <a:rPr lang="pt-BR" sz="2400" dirty="0" err="1"/>
              <a:t>zA</a:t>
            </a:r>
            <a:r>
              <a:rPr lang="pt-BR" sz="2400" dirty="0"/>
              <a:t>-Z_\x80-\</a:t>
            </a:r>
            <a:r>
              <a:rPr lang="pt-BR" sz="2400" dirty="0" err="1"/>
              <a:t>xff</a:t>
            </a:r>
            <a:r>
              <a:rPr lang="pt-BR" sz="2400" dirty="0"/>
              <a:t>][a-zA-Z0-9_\x80-\</a:t>
            </a:r>
            <a:r>
              <a:rPr lang="pt-BR" sz="2400" dirty="0" err="1"/>
              <a:t>xff</a:t>
            </a:r>
            <a:r>
              <a:rPr lang="pt-BR" sz="2400" dirty="0"/>
              <a:t>]*$.</a:t>
            </a:r>
          </a:p>
        </p:txBody>
      </p:sp>
    </p:spTree>
    <p:extLst>
      <p:ext uri="{BB962C8B-B14F-4D97-AF65-F5344CB8AC3E}">
        <p14:creationId xmlns:p14="http://schemas.microsoft.com/office/powerpoint/2010/main" val="2810815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29F9A-02D2-D7F3-C5E1-4765C951C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8C07EAF-2325-E6DA-EC38-DEBB42B1C21C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Expressões regulares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C81DC6D-5313-D8A9-FDCA-9557BC5B4FC0}"/>
              </a:ext>
            </a:extLst>
          </p:cNvPr>
          <p:cNvSpPr txBox="1"/>
          <p:nvPr/>
        </p:nvSpPr>
        <p:spPr>
          <a:xfrm>
            <a:off x="1924050" y="1814513"/>
            <a:ext cx="83439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dirty="0"/>
              <a:t> Expressões regulares em PHP são padrões usados para buscar, comparar e manipular </a:t>
            </a:r>
            <a:r>
              <a:rPr lang="pt-BR" sz="2800" dirty="0" err="1"/>
              <a:t>strings</a:t>
            </a:r>
            <a:r>
              <a:rPr lang="pt-BR" sz="2800" dirty="0"/>
              <a:t> com base em regras definidas por esses padrões. Elas são extremamente úteis para validar formatos de dados (como e-mails, telefones, CEPs), extrair partes de textos ou substituir trechos de </a:t>
            </a:r>
            <a:r>
              <a:rPr lang="pt-BR" sz="2800" dirty="0" err="1"/>
              <a:t>strings</a:t>
            </a:r>
            <a:r>
              <a:rPr lang="pt-B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2784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30863-BE6B-3296-5C88-0D221111E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491BFC9-44FC-8857-60E1-79AD22E6092D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Exemplo simples de expressão regular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0CC0FAA-B781-680F-8493-E9A16EC6B173}"/>
              </a:ext>
            </a:extLst>
          </p:cNvPr>
          <p:cNvSpPr txBox="1"/>
          <p:nvPr/>
        </p:nvSpPr>
        <p:spPr>
          <a:xfrm>
            <a:off x="1432322" y="1423124"/>
            <a:ext cx="824031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$texto = "Meu número é 99999-1234";</a:t>
            </a:r>
          </a:p>
          <a:p>
            <a:r>
              <a:rPr lang="pt-BR" sz="2800" dirty="0"/>
              <a:t>$</a:t>
            </a:r>
            <a:r>
              <a:rPr lang="pt-BR" sz="2800" dirty="0" err="1"/>
              <a:t>padrao</a:t>
            </a:r>
            <a:r>
              <a:rPr lang="pt-BR" sz="2800" dirty="0"/>
              <a:t> = "/[0-9]{5}-[0-9]{4}/"; // Encontra padrão de telefone</a:t>
            </a:r>
          </a:p>
          <a:p>
            <a:endParaRPr lang="pt-BR" sz="2800" dirty="0"/>
          </a:p>
          <a:p>
            <a:r>
              <a:rPr lang="pt-BR" sz="2800" dirty="0" err="1"/>
              <a:t>if</a:t>
            </a:r>
            <a:r>
              <a:rPr lang="pt-BR" sz="2800" dirty="0"/>
              <a:t> (</a:t>
            </a:r>
            <a:r>
              <a:rPr lang="pt-BR" sz="2800" dirty="0" err="1"/>
              <a:t>preg_match</a:t>
            </a:r>
            <a:r>
              <a:rPr lang="pt-BR" sz="2800" dirty="0"/>
              <a:t>($</a:t>
            </a:r>
            <a:r>
              <a:rPr lang="pt-BR" sz="2800" dirty="0" err="1"/>
              <a:t>padrao</a:t>
            </a:r>
            <a:r>
              <a:rPr lang="pt-BR" sz="2800" dirty="0"/>
              <a:t>, $texto, $resultado)) </a:t>
            </a:r>
          </a:p>
          <a:p>
            <a:r>
              <a:rPr lang="pt-BR" sz="2800" dirty="0"/>
              <a:t>{</a:t>
            </a:r>
          </a:p>
          <a:p>
            <a:r>
              <a:rPr lang="pt-BR" sz="2800" dirty="0"/>
              <a:t>   	 </a:t>
            </a:r>
            <a:r>
              <a:rPr lang="pt-BR" sz="2800" dirty="0" err="1"/>
              <a:t>echo</a:t>
            </a:r>
            <a:r>
              <a:rPr lang="pt-BR" sz="2800" dirty="0"/>
              <a:t> "Telefone encontrado: " . 	$resultado[0];</a:t>
            </a:r>
          </a:p>
          <a:p>
            <a:r>
              <a:rPr lang="pt-BR" sz="28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43600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67D2A-F770-8C5E-F221-5CC747373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A6161D2-24F1-0A28-C2AD-401B9BAB11D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dirty="0"/>
              <a:t>NESTE EXEMPLO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85E29C3-AB79-6C89-41D2-E034B4CF152C}"/>
              </a:ext>
            </a:extLst>
          </p:cNvPr>
          <p:cNvSpPr txBox="1"/>
          <p:nvPr/>
        </p:nvSpPr>
        <p:spPr>
          <a:xfrm>
            <a:off x="1657350" y="1905506"/>
            <a:ext cx="981551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 err="1"/>
              <a:t>preg_match</a:t>
            </a:r>
            <a:r>
              <a:rPr lang="pt-BR" sz="3200" dirty="0"/>
              <a:t> verifica se o texto contém o padrão especificado.</a:t>
            </a:r>
          </a:p>
          <a:p>
            <a:endParaRPr lang="pt-BR" sz="3200" dirty="0"/>
          </a:p>
          <a:p>
            <a:r>
              <a:rPr lang="pt-BR" sz="3200" dirty="0"/>
              <a:t>O padrão /[0-9]{5}-[0-9]{4}/ representa 5 dígitos, um hífen e mais 4 dígitos.</a:t>
            </a:r>
          </a:p>
          <a:p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4282691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AE50D975-1009-AE52-3779-56B0D586A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19924" y="3019929"/>
            <a:ext cx="6857998" cy="818145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sz="2800" dirty="0"/>
              <a:t>Principais funções com expressões regulares em PHP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663EEEB-8AE9-B603-D9D1-092DBE6577A8}"/>
              </a:ext>
            </a:extLst>
          </p:cNvPr>
          <p:cNvSpPr txBox="1"/>
          <p:nvPr/>
        </p:nvSpPr>
        <p:spPr>
          <a:xfrm>
            <a:off x="1571625" y="1997839"/>
            <a:ext cx="9701213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 err="1"/>
              <a:t>preg_match</a:t>
            </a:r>
            <a:r>
              <a:rPr lang="pt-BR" sz="2800" dirty="0"/>
              <a:t>() — Verifica se há correspondência com o padrão.</a:t>
            </a:r>
          </a:p>
          <a:p>
            <a:endParaRPr lang="pt-BR" sz="2800" dirty="0"/>
          </a:p>
          <a:p>
            <a:r>
              <a:rPr lang="pt-BR" sz="2800" dirty="0" err="1"/>
              <a:t>preg_match_all</a:t>
            </a:r>
            <a:r>
              <a:rPr lang="pt-BR" sz="2800" dirty="0"/>
              <a:t>() — Encontra todas as correspondências.</a:t>
            </a:r>
          </a:p>
          <a:p>
            <a:endParaRPr lang="pt-BR" sz="2800" dirty="0"/>
          </a:p>
          <a:p>
            <a:r>
              <a:rPr lang="pt-BR" sz="2800" dirty="0" err="1"/>
              <a:t>preg_replace</a:t>
            </a:r>
            <a:r>
              <a:rPr lang="pt-BR" sz="2800" dirty="0"/>
              <a:t>() — Substitui partes do texto com base no padrão.</a:t>
            </a:r>
          </a:p>
          <a:p>
            <a:endParaRPr lang="pt-BR" sz="2800" dirty="0"/>
          </a:p>
          <a:p>
            <a:r>
              <a:rPr lang="pt-BR" sz="2800" dirty="0" err="1"/>
              <a:t>preg_split</a:t>
            </a:r>
            <a:r>
              <a:rPr lang="pt-BR" sz="2800" dirty="0"/>
              <a:t>() — Divide uma </a:t>
            </a:r>
            <a:r>
              <a:rPr lang="pt-BR" sz="2800" dirty="0" err="1"/>
              <a:t>string</a:t>
            </a:r>
            <a:r>
              <a:rPr lang="pt-BR" sz="2800" dirty="0"/>
              <a:t> com base no padrão.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8868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B7CB9-C786-9123-CDE5-35C65DF45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99748890-ECC5-FB47-6AD7-39E73204B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19924" y="3019929"/>
            <a:ext cx="6857998" cy="818145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pt-BR" sz="2800" dirty="0"/>
              <a:t>Exemplo com validação de e-mail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F4A1477-E71B-5FB3-CB71-C44B3BC9DD0A}"/>
              </a:ext>
            </a:extLst>
          </p:cNvPr>
          <p:cNvSpPr txBox="1"/>
          <p:nvPr/>
        </p:nvSpPr>
        <p:spPr>
          <a:xfrm>
            <a:off x="1743075" y="2071688"/>
            <a:ext cx="961548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$</a:t>
            </a:r>
            <a:r>
              <a:rPr lang="pt-BR" sz="2800" dirty="0" err="1"/>
              <a:t>email</a:t>
            </a:r>
            <a:r>
              <a:rPr lang="pt-BR" sz="2800" dirty="0"/>
              <a:t> = "teste@exemplo.com";</a:t>
            </a:r>
          </a:p>
          <a:p>
            <a:r>
              <a:rPr lang="pt-BR" sz="2800" dirty="0"/>
              <a:t>$</a:t>
            </a:r>
            <a:r>
              <a:rPr lang="pt-BR" sz="2800" dirty="0" err="1"/>
              <a:t>padrao</a:t>
            </a:r>
            <a:r>
              <a:rPr lang="pt-BR" sz="2800" dirty="0"/>
              <a:t> = "/^[\w\-\.]+@([\w\-]+\.)+[\w\-]{2,4}$/";</a:t>
            </a:r>
          </a:p>
          <a:p>
            <a:endParaRPr lang="pt-BR" sz="2800" dirty="0"/>
          </a:p>
          <a:p>
            <a:r>
              <a:rPr lang="pt-BR" sz="2800" dirty="0" err="1"/>
              <a:t>if</a:t>
            </a:r>
            <a:r>
              <a:rPr lang="pt-BR" sz="2800" dirty="0"/>
              <a:t> (</a:t>
            </a:r>
            <a:r>
              <a:rPr lang="pt-BR" sz="2800" dirty="0" err="1"/>
              <a:t>preg_match</a:t>
            </a:r>
            <a:r>
              <a:rPr lang="pt-BR" sz="2800" dirty="0"/>
              <a:t>($</a:t>
            </a:r>
            <a:r>
              <a:rPr lang="pt-BR" sz="2800" dirty="0" err="1"/>
              <a:t>padrao</a:t>
            </a:r>
            <a:r>
              <a:rPr lang="pt-BR" sz="2800" dirty="0"/>
              <a:t>, $</a:t>
            </a:r>
            <a:r>
              <a:rPr lang="pt-BR" sz="2800" dirty="0" err="1"/>
              <a:t>email</a:t>
            </a:r>
            <a:r>
              <a:rPr lang="pt-BR" sz="2800" dirty="0"/>
              <a:t>)) </a:t>
            </a:r>
          </a:p>
          <a:p>
            <a:r>
              <a:rPr lang="pt-BR" sz="2800" dirty="0"/>
              <a:t>	{</a:t>
            </a:r>
            <a:r>
              <a:rPr lang="pt-BR" sz="2800" dirty="0" err="1"/>
              <a:t>echo</a:t>
            </a:r>
            <a:r>
              <a:rPr lang="pt-BR" sz="2800" dirty="0"/>
              <a:t> "E-mail válido";} </a:t>
            </a:r>
          </a:p>
          <a:p>
            <a:r>
              <a:rPr lang="pt-BR" sz="2800" dirty="0" err="1"/>
              <a:t>else</a:t>
            </a:r>
            <a:r>
              <a:rPr lang="pt-BR" sz="2800" dirty="0"/>
              <a:t> </a:t>
            </a:r>
          </a:p>
          <a:p>
            <a:r>
              <a:rPr lang="pt-BR" sz="2800" dirty="0"/>
              <a:t>	{</a:t>
            </a:r>
            <a:r>
              <a:rPr lang="pt-BR" sz="2800" dirty="0" err="1"/>
              <a:t>echo</a:t>
            </a:r>
            <a:r>
              <a:rPr lang="pt-BR" sz="2800" dirty="0"/>
              <a:t> "E-mail inválido";}</a:t>
            </a:r>
          </a:p>
        </p:txBody>
      </p:sp>
    </p:spTree>
    <p:extLst>
      <p:ext uri="{BB962C8B-B14F-4D97-AF65-F5344CB8AC3E}">
        <p14:creationId xmlns:p14="http://schemas.microsoft.com/office/powerpoint/2010/main" val="4090003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E5229D-44EA-FDEB-C9BE-283DDDE1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19924" y="3019929"/>
            <a:ext cx="6857998" cy="818145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pt-BR" sz="2800" b="1" dirty="0"/>
              <a:t>Elementos comuns em expressões regulares</a:t>
            </a:r>
            <a:endParaRPr lang="pt-BR" sz="28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B98BC96-EEFE-6C47-5294-31D003880888}"/>
              </a:ext>
            </a:extLst>
          </p:cNvPr>
          <p:cNvSpPr txBox="1"/>
          <p:nvPr/>
        </p:nvSpPr>
        <p:spPr>
          <a:xfrm>
            <a:off x="2218135" y="1093351"/>
            <a:ext cx="609361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Símbolo	Significado</a:t>
            </a:r>
          </a:p>
          <a:p>
            <a:r>
              <a:rPr lang="pt-BR" sz="2800" dirty="0"/>
              <a:t>.	Qualquer caractere</a:t>
            </a:r>
          </a:p>
          <a:p>
            <a:r>
              <a:rPr lang="pt-BR" sz="2800" dirty="0"/>
              <a:t>^	Início da </a:t>
            </a:r>
            <a:r>
              <a:rPr lang="pt-BR" sz="2800" dirty="0" err="1"/>
              <a:t>string</a:t>
            </a:r>
            <a:endParaRPr lang="pt-BR" sz="2800" dirty="0"/>
          </a:p>
          <a:p>
            <a:r>
              <a:rPr lang="pt-BR" sz="2800" dirty="0"/>
              <a:t>$	Fim da </a:t>
            </a:r>
            <a:r>
              <a:rPr lang="pt-BR" sz="2800" dirty="0" err="1"/>
              <a:t>string</a:t>
            </a:r>
            <a:endParaRPr lang="pt-BR" sz="2800" dirty="0"/>
          </a:p>
          <a:p>
            <a:r>
              <a:rPr lang="pt-BR" sz="2800" dirty="0"/>
              <a:t>*	Zero ou mais ocorrências</a:t>
            </a:r>
          </a:p>
          <a:p>
            <a:r>
              <a:rPr lang="pt-BR" sz="2800" dirty="0"/>
              <a:t>+	Uma ou mais ocorrências</a:t>
            </a:r>
          </a:p>
          <a:p>
            <a:r>
              <a:rPr lang="pt-BR" sz="2800" dirty="0"/>
              <a:t>?	Zero ou uma ocorrência</a:t>
            </a:r>
          </a:p>
          <a:p>
            <a:r>
              <a:rPr lang="pt-BR" sz="2800" dirty="0"/>
              <a:t>[]	Conjunto de caracteres</a:t>
            </a:r>
          </a:p>
          <a:p>
            <a:r>
              <a:rPr lang="pt-BR" sz="2800" dirty="0"/>
              <a:t>{n}	Exatamente n ocorrências</a:t>
            </a:r>
          </a:p>
        </p:txBody>
      </p:sp>
    </p:spTree>
    <p:extLst>
      <p:ext uri="{BB962C8B-B14F-4D97-AF65-F5344CB8AC3E}">
        <p14:creationId xmlns:p14="http://schemas.microsoft.com/office/powerpoint/2010/main" val="494031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B5B7DEC9-CFAC-6C0A-D008-CC735B312B6E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800" dirty="0"/>
              <a:t>Para qual tipo de dado ou informação você quer criar a expressão regular?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E8B1D70-EF16-2C4B-8E73-5ACDC0FD2813}"/>
              </a:ext>
            </a:extLst>
          </p:cNvPr>
          <p:cNvSpPr txBox="1"/>
          <p:nvPr/>
        </p:nvSpPr>
        <p:spPr>
          <a:xfrm>
            <a:off x="2093119" y="920621"/>
            <a:ext cx="615791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3200" dirty="0"/>
              <a:t>Exemplos comuns: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/>
              <a:t>CPF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/>
              <a:t>CNPJ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/>
              <a:t>E-mail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/>
              <a:t>Telefone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/>
              <a:t>CEP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/>
              <a:t>Placa de carro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/>
              <a:t>Senha segura (com letras, números e símbolos)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3200" dirty="0"/>
              <a:t>Data (</a:t>
            </a:r>
            <a:r>
              <a:rPr lang="pt-BR" sz="3200" dirty="0" err="1"/>
              <a:t>ex</a:t>
            </a:r>
            <a:r>
              <a:rPr lang="pt-BR" sz="3200" dirty="0"/>
              <a:t>: </a:t>
            </a:r>
            <a:r>
              <a:rPr lang="pt-BR" sz="3200" dirty="0" err="1"/>
              <a:t>dd</a:t>
            </a:r>
            <a:r>
              <a:rPr lang="pt-BR" sz="3200" dirty="0"/>
              <a:t>/mm/</a:t>
            </a:r>
            <a:r>
              <a:rPr lang="pt-BR" sz="3200" dirty="0" err="1"/>
              <a:t>aaaa</a:t>
            </a:r>
            <a:r>
              <a:rPr lang="pt-BR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65935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CA131-D6BE-31F5-881B-0065953F7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531A69B1-C32D-BAF5-B29A-BA3AD71DE29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dirty="0"/>
              <a:t>O que é Programação Orientada a Objetos (POO)?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8BDB567-533B-4FA4-5234-5D62EF9BBEA5}"/>
              </a:ext>
            </a:extLst>
          </p:cNvPr>
          <p:cNvSpPr txBox="1"/>
          <p:nvPr/>
        </p:nvSpPr>
        <p:spPr>
          <a:xfrm>
            <a:off x="3046810" y="2828836"/>
            <a:ext cx="60936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É um paradigma de programação baseado em </a:t>
            </a:r>
            <a:r>
              <a:rPr lang="pt-BR" b="1" dirty="0"/>
              <a:t>objetos</a:t>
            </a:r>
            <a:r>
              <a:rPr lang="pt-BR" dirty="0"/>
              <a:t>, que são instâncias de </a:t>
            </a:r>
            <a:r>
              <a:rPr lang="pt-BR" b="1" dirty="0"/>
              <a:t>classes</a:t>
            </a:r>
            <a:r>
              <a:rPr lang="pt-BR" dirty="0"/>
              <a:t>. Você modela o código como se estivesse representando elementos do mundo real.</a:t>
            </a:r>
          </a:p>
        </p:txBody>
      </p:sp>
    </p:spTree>
    <p:extLst>
      <p:ext uri="{BB962C8B-B14F-4D97-AF65-F5344CB8AC3E}">
        <p14:creationId xmlns:p14="http://schemas.microsoft.com/office/powerpoint/2010/main" val="1028237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EFE0A-4D39-4DB1-3BC1-7ECDB9AD1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68A6AC1-E2DB-8CCD-3FC7-0B95F0E97D18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/>
              <a:t>Exemplo básico – Classe pessoa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F2D79FB-2938-9CFE-EE79-E67C8D85A842}"/>
              </a:ext>
            </a:extLst>
          </p:cNvPr>
          <p:cNvSpPr txBox="1"/>
          <p:nvPr/>
        </p:nvSpPr>
        <p:spPr>
          <a:xfrm>
            <a:off x="1157288" y="390942"/>
            <a:ext cx="951547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 err="1"/>
              <a:t>class</a:t>
            </a:r>
            <a:r>
              <a:rPr lang="pt-BR" sz="2400" dirty="0"/>
              <a:t> Pessoa {</a:t>
            </a:r>
          </a:p>
          <a:p>
            <a:r>
              <a:rPr lang="pt-BR" sz="2400" dirty="0"/>
              <a:t>    </a:t>
            </a:r>
            <a:r>
              <a:rPr lang="pt-BR" sz="2400" dirty="0" err="1"/>
              <a:t>public</a:t>
            </a:r>
            <a:r>
              <a:rPr lang="pt-BR" sz="2400" dirty="0"/>
              <a:t> $nome;</a:t>
            </a:r>
          </a:p>
          <a:p>
            <a:r>
              <a:rPr lang="pt-BR" sz="2400" dirty="0"/>
              <a:t>    </a:t>
            </a:r>
            <a:r>
              <a:rPr lang="pt-BR" sz="2400" dirty="0" err="1"/>
              <a:t>public</a:t>
            </a:r>
            <a:r>
              <a:rPr lang="pt-BR" sz="2400" dirty="0"/>
              <a:t> $idade;</a:t>
            </a:r>
          </a:p>
          <a:p>
            <a:endParaRPr lang="pt-BR" sz="2400" dirty="0"/>
          </a:p>
          <a:p>
            <a:r>
              <a:rPr lang="pt-BR" sz="2400" dirty="0"/>
              <a:t>    // Método construtor</a:t>
            </a:r>
          </a:p>
          <a:p>
            <a:r>
              <a:rPr lang="pt-BR" sz="2400" dirty="0"/>
              <a:t>    </a:t>
            </a:r>
            <a:r>
              <a:rPr lang="pt-BR" sz="2400" dirty="0" err="1"/>
              <a:t>public</a:t>
            </a:r>
            <a:r>
              <a:rPr lang="pt-BR" sz="2400" dirty="0"/>
              <a:t> </a:t>
            </a:r>
            <a:r>
              <a:rPr lang="pt-BR" sz="2400" dirty="0" err="1"/>
              <a:t>function</a:t>
            </a:r>
            <a:r>
              <a:rPr lang="pt-BR" sz="2400" dirty="0"/>
              <a:t> __</a:t>
            </a:r>
            <a:r>
              <a:rPr lang="pt-BR" sz="2400" dirty="0" err="1"/>
              <a:t>construct</a:t>
            </a:r>
            <a:r>
              <a:rPr lang="pt-BR" sz="2400" dirty="0"/>
              <a:t>($nome, $idade) {</a:t>
            </a:r>
          </a:p>
          <a:p>
            <a:r>
              <a:rPr lang="pt-BR" sz="2400" dirty="0"/>
              <a:t>        $</a:t>
            </a:r>
            <a:r>
              <a:rPr lang="pt-BR" sz="2400" dirty="0" err="1"/>
              <a:t>this</a:t>
            </a:r>
            <a:r>
              <a:rPr lang="pt-BR" sz="2400" dirty="0"/>
              <a:t>-&gt;nome = $nome;</a:t>
            </a:r>
          </a:p>
          <a:p>
            <a:r>
              <a:rPr lang="pt-BR" sz="2400" dirty="0"/>
              <a:t>        $</a:t>
            </a:r>
            <a:r>
              <a:rPr lang="pt-BR" sz="2400" dirty="0" err="1"/>
              <a:t>this</a:t>
            </a:r>
            <a:r>
              <a:rPr lang="pt-BR" sz="2400" dirty="0"/>
              <a:t>-&gt;idade = $idade;</a:t>
            </a:r>
          </a:p>
          <a:p>
            <a:r>
              <a:rPr lang="pt-BR" sz="2400" dirty="0"/>
              <a:t>    }</a:t>
            </a:r>
          </a:p>
          <a:p>
            <a:endParaRPr lang="pt-BR" sz="2400" dirty="0"/>
          </a:p>
          <a:p>
            <a:r>
              <a:rPr lang="pt-BR" sz="2400" dirty="0"/>
              <a:t>    </a:t>
            </a:r>
            <a:r>
              <a:rPr lang="pt-BR" sz="2400" dirty="0" err="1"/>
              <a:t>public</a:t>
            </a:r>
            <a:r>
              <a:rPr lang="pt-BR" sz="2400" dirty="0"/>
              <a:t> </a:t>
            </a:r>
            <a:r>
              <a:rPr lang="pt-BR" sz="2400" dirty="0" err="1"/>
              <a:t>function</a:t>
            </a:r>
            <a:r>
              <a:rPr lang="pt-BR" sz="2400" dirty="0"/>
              <a:t> apresentar() {</a:t>
            </a:r>
          </a:p>
          <a:p>
            <a:r>
              <a:rPr lang="pt-BR" sz="2400" dirty="0"/>
              <a:t>        </a:t>
            </a:r>
            <a:r>
              <a:rPr lang="pt-BR" sz="2400" dirty="0" err="1"/>
              <a:t>return</a:t>
            </a:r>
            <a:r>
              <a:rPr lang="pt-BR" sz="2400" dirty="0"/>
              <a:t> "Olá, meu nome é {$</a:t>
            </a:r>
            <a:r>
              <a:rPr lang="pt-BR" sz="2400" dirty="0" err="1"/>
              <a:t>this</a:t>
            </a:r>
            <a:r>
              <a:rPr lang="pt-BR" sz="2400" dirty="0"/>
              <a:t>-&gt;nome} e tenho {$</a:t>
            </a:r>
            <a:r>
              <a:rPr lang="pt-BR" sz="2400" dirty="0" err="1"/>
              <a:t>this</a:t>
            </a:r>
            <a:r>
              <a:rPr lang="pt-BR" sz="2400" dirty="0"/>
              <a:t>-&gt;idade} anos.";</a:t>
            </a:r>
          </a:p>
          <a:p>
            <a:r>
              <a:rPr lang="pt-BR" sz="2400" dirty="0"/>
              <a:t>    }</a:t>
            </a:r>
          </a:p>
          <a:p>
            <a:r>
              <a:rPr lang="pt-BR" sz="2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14659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91169-0245-A408-D2D8-83EBBA153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F14F57A-F492-2906-E6FD-40BFF8EADC6D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/>
              <a:t>Switch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B6D935-FDAA-CCA9-40E9-1F01DF1FBF0E}"/>
              </a:ext>
            </a:extLst>
          </p:cNvPr>
          <p:cNvSpPr txBox="1"/>
          <p:nvPr/>
        </p:nvSpPr>
        <p:spPr>
          <a:xfrm>
            <a:off x="1548581" y="1120877"/>
            <a:ext cx="904076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Aritméticos: +, -, *, /, %</a:t>
            </a:r>
          </a:p>
          <a:p>
            <a:endParaRPr lang="pt-BR" sz="3600" dirty="0"/>
          </a:p>
          <a:p>
            <a:r>
              <a:rPr lang="pt-BR" sz="3600" dirty="0"/>
              <a:t>Lógicos: &amp;&amp;, ||, !</a:t>
            </a:r>
          </a:p>
          <a:p>
            <a:endParaRPr lang="pt-BR" sz="3600" dirty="0"/>
          </a:p>
          <a:p>
            <a:r>
              <a:rPr lang="pt-BR" sz="3600" dirty="0"/>
              <a:t>Comparação: ==, ===, !=, !==, &lt;, &gt;, &lt;=, &gt;=</a:t>
            </a:r>
          </a:p>
          <a:p>
            <a:endParaRPr lang="pt-BR" sz="3600" dirty="0"/>
          </a:p>
          <a:p>
            <a:r>
              <a:rPr lang="pt-BR" sz="3600" dirty="0"/>
              <a:t>Atribuição: =, +=, -=, etc.</a:t>
            </a:r>
          </a:p>
        </p:txBody>
      </p:sp>
    </p:spTree>
    <p:extLst>
      <p:ext uri="{BB962C8B-B14F-4D97-AF65-F5344CB8AC3E}">
        <p14:creationId xmlns:p14="http://schemas.microsoft.com/office/powerpoint/2010/main" val="150517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406C0-2AFE-3257-D900-8F3BE0DCF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BD11553-DE90-9762-2E3C-B0D2829E5D7C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Exemplo: Classe- Objeto - Método - Atributo.</a:t>
            </a:r>
            <a:endParaRPr lang="pt-BR" sz="36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A819DC8-61B5-11AA-B9C5-C5798A6D8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390" y="571501"/>
            <a:ext cx="4789376" cy="460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794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EB6E3-47AD-5B83-B8FB-848A9E40D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49F1B36-2313-D68D-AA13-607B56FA7AE5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/>
              <a:t>Classes Abstratas e Concretas</a:t>
            </a:r>
            <a:endParaRPr lang="pt-BR" sz="36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89FCB4A-C939-64FD-3F6D-7E4140B24512}"/>
              </a:ext>
            </a:extLst>
          </p:cNvPr>
          <p:cNvSpPr txBox="1"/>
          <p:nvPr/>
        </p:nvSpPr>
        <p:spPr>
          <a:xfrm>
            <a:off x="3025378" y="1582341"/>
            <a:ext cx="610790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A classe abstrata é uma classe que não possui objetos instanciados a partir dela, enquanto a classe concreta possui objetos instanciados (</a:t>
            </a:r>
            <a:r>
              <a:rPr lang="pt-BR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criados</a:t>
            </a:r>
            <a:r>
              <a:rPr lang="pt-BR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) a partir dela.</a:t>
            </a:r>
          </a:p>
          <a:p>
            <a:pPr algn="just">
              <a:buNone/>
            </a:pPr>
            <a:r>
              <a:rPr lang="pt-BR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Exemplo</a:t>
            </a:r>
            <a:r>
              <a:rPr lang="pt-BR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: No mundo real, por exemplo, existem automóveis e aviões, mas nada que seja simplesmente um veiculo (</a:t>
            </a:r>
            <a:r>
              <a:rPr lang="pt-BR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em outras palavras, se não for um carro ou avião, não é de nosso interesse</a:t>
            </a:r>
            <a:r>
              <a:rPr lang="pt-BR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). Isso significa que podemos instanciar objetos como carros e aviões, mas nunca iremos criar objetos veículos. As classes abstratas são criadas quando necessitamos de uma classe que implemente recursos comuns a duas ou mais classes.</a:t>
            </a:r>
          </a:p>
          <a:p>
            <a:pPr>
              <a:buNone/>
            </a:pP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1268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D2F8A-0513-7C99-64EA-A841D84B3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3E31523-C313-9448-4083-62AAD58CCD74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 Exemplo de Funções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2A89F5E-F62A-D294-50FD-8FEAD6CD6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809" y="0"/>
            <a:ext cx="4315427" cy="562053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7BC53EF-F019-B923-8763-D9E69F56E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809" y="-1"/>
            <a:ext cx="7897528" cy="6857999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340F15B4-41AD-6935-515A-F0247916385B}"/>
              </a:ext>
            </a:extLst>
          </p:cNvPr>
          <p:cNvSpPr/>
          <p:nvPr/>
        </p:nvSpPr>
        <p:spPr>
          <a:xfrm>
            <a:off x="2418735" y="1710813"/>
            <a:ext cx="5855110" cy="4144297"/>
          </a:xfrm>
          <a:prstGeom prst="rect">
            <a:avLst/>
          </a:prstGeom>
          <a:noFill/>
          <a:ln>
            <a:solidFill>
              <a:srgbClr val="C00000">
                <a:alpha val="65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445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30426-ED67-D55A-8203-97D582064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832ED8C-E0FB-F5B5-FFA3-BFBC5F691D0A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Outro exemplo de funções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6ACAACF-7392-E805-7E79-2B2B40B61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809" y="0"/>
            <a:ext cx="4315427" cy="562053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AA5D428-ED6D-9116-A015-AFD8C70A2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809" y="-1"/>
            <a:ext cx="7897528" cy="6857999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39AEF5F8-2AA7-671B-722E-383E0CB94CEA}"/>
              </a:ext>
            </a:extLst>
          </p:cNvPr>
          <p:cNvSpPr/>
          <p:nvPr/>
        </p:nvSpPr>
        <p:spPr>
          <a:xfrm>
            <a:off x="2418735" y="1710813"/>
            <a:ext cx="5855110" cy="4144297"/>
          </a:xfrm>
          <a:prstGeom prst="rect">
            <a:avLst/>
          </a:prstGeom>
          <a:noFill/>
          <a:ln>
            <a:solidFill>
              <a:srgbClr val="C00000">
                <a:alpha val="65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71205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67084-A74E-C467-D602-7D1094A1D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0FE8D29-919E-DE42-CC92-E41B34AFD38F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 err="1"/>
              <a:t>Funçaõ</a:t>
            </a:r>
            <a:r>
              <a:rPr lang="pt-BR" sz="3600" dirty="0"/>
              <a:t> equação do segundo grau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C439F2C-FE92-A00C-DC6A-CAD0527EE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887" y="928688"/>
            <a:ext cx="7482854" cy="399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022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C1F54-64B2-2BD6-B33F-B0FC89B58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FA8E5D4-ED19-16C6-8E86-33F448B209B1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 err="1"/>
              <a:t>Funçaõ</a:t>
            </a:r>
            <a:r>
              <a:rPr lang="pt-BR" sz="3600" dirty="0"/>
              <a:t> equação do segundo grau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C52D7F9-32C5-75EC-3CBB-E67AAD33B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189" y="753979"/>
            <a:ext cx="7525232" cy="5970628"/>
          </a:xfrm>
          <a:prstGeom prst="rect">
            <a:avLst/>
          </a:prstGeom>
          <a:ln w="412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8734826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622EA-C6A5-4B80-2A97-0DCBC6BA3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A89F1DE-04C0-B07F-9DF4-654AB1A1CC37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 err="1"/>
              <a:t>Funçaõ</a:t>
            </a:r>
            <a:r>
              <a:rPr lang="pt-BR" sz="3600" dirty="0"/>
              <a:t> equação do segundo grau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FB93145-6151-5F7C-F4E4-F124E7AFA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189" y="753979"/>
            <a:ext cx="7525232" cy="5970628"/>
          </a:xfrm>
          <a:prstGeom prst="rect">
            <a:avLst/>
          </a:prstGeom>
          <a:ln w="41275">
            <a:solidFill>
              <a:srgbClr val="C00000"/>
            </a:solidFill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95E7637-B63A-A1D2-3C40-D59885543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189" y="753979"/>
            <a:ext cx="7236474" cy="590343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9665F8A-BB2B-FA30-8121-20B9A3A82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9189" y="1359044"/>
            <a:ext cx="7525232" cy="536556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5229A5F-9DD2-A2CC-14E4-696A848067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8495" y="0"/>
            <a:ext cx="948235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169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CFC35-18C9-9105-73CF-BE4819572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4D4A506-72FC-9E64-4B9D-79AD69FDB701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 err="1"/>
              <a:t>Funçaõ</a:t>
            </a:r>
            <a:r>
              <a:rPr lang="pt-BR" sz="3600" dirty="0"/>
              <a:t> equação do segundo grau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C2761C6-E533-791F-F441-F9840480F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189" y="753979"/>
            <a:ext cx="7525232" cy="5970628"/>
          </a:xfrm>
          <a:prstGeom prst="rect">
            <a:avLst/>
          </a:prstGeom>
          <a:ln w="41275">
            <a:solidFill>
              <a:srgbClr val="C00000"/>
            </a:solidFill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60CA44B-9250-F267-9385-48F8AFA2B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189" y="753979"/>
            <a:ext cx="7236474" cy="590343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7BBAC33-F0AA-AD42-8577-067364C7B8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568" y="786782"/>
            <a:ext cx="7092095" cy="593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784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73CD70-54EF-3774-24E0-F1594EFE4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705" y="2979989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Exercícios</a:t>
            </a:r>
          </a:p>
        </p:txBody>
      </p:sp>
    </p:spTree>
    <p:extLst>
      <p:ext uri="{BB962C8B-B14F-4D97-AF65-F5344CB8AC3E}">
        <p14:creationId xmlns:p14="http://schemas.microsoft.com/office/powerpoint/2010/main" val="623918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0AFFC-7ECD-D2AE-C938-6766FEA8E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847ACBA-CBCA-0EFB-FE0C-FE76C54B06E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1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FAFECB5-634A-32A9-2B12-D36830F6180F}"/>
              </a:ext>
            </a:extLst>
          </p:cNvPr>
          <p:cNvSpPr txBox="1"/>
          <p:nvPr/>
        </p:nvSpPr>
        <p:spPr>
          <a:xfrm>
            <a:off x="1122947" y="2807369"/>
            <a:ext cx="10250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Elabore um programa com </a:t>
            </a:r>
            <a:r>
              <a:rPr lang="pt-BR" sz="2800" dirty="0" err="1"/>
              <a:t>php</a:t>
            </a:r>
            <a:r>
              <a:rPr lang="pt-BR" sz="2800" dirty="0"/>
              <a:t> que mostre todos os números 2 maiores ou igual a 0 e menores que 1000.</a:t>
            </a:r>
          </a:p>
        </p:txBody>
      </p:sp>
    </p:spTree>
    <p:extLst>
      <p:ext uri="{BB962C8B-B14F-4D97-AF65-F5344CB8AC3E}">
        <p14:creationId xmlns:p14="http://schemas.microsoft.com/office/powerpoint/2010/main" val="10557000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21312-3999-D702-6FD1-6AEEE3F8C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CBF6D66-088B-8E2F-A26D-3F13667F7EB7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2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9AC4EE6-5A8E-1FC2-59EB-2310114E5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189" y="22939"/>
            <a:ext cx="7525232" cy="6701667"/>
          </a:xfrm>
          <a:prstGeom prst="rect">
            <a:avLst/>
          </a:prstGeom>
          <a:ln w="41275">
            <a:solidFill>
              <a:srgbClr val="C00000"/>
            </a:solidFill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56F026E-BA96-34E5-9744-C8869014A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9189" y="753979"/>
            <a:ext cx="7236474" cy="590343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1ED5F80-8C9E-D646-89AE-843049346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568" y="786782"/>
            <a:ext cx="7092095" cy="593782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18D6586-1685-8AB2-71D9-09FC3ACCAB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9189" y="786782"/>
            <a:ext cx="7525232" cy="444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3177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05CB1-4DBD-EB8D-AB89-0DB446229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D7D805B-022E-205F-7B15-810E843CF34D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3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A5AEFC6-76D2-8AD9-ED5F-5A830CFF3E13}"/>
              </a:ext>
            </a:extLst>
          </p:cNvPr>
          <p:cNvSpPr txBox="1"/>
          <p:nvPr/>
        </p:nvSpPr>
        <p:spPr>
          <a:xfrm>
            <a:off x="1700464" y="2905780"/>
            <a:ext cx="9416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CRIE UMA FUNÇÃO QUE IMPRIMA SEU NOME 50 VEZES;</a:t>
            </a:r>
          </a:p>
        </p:txBody>
      </p:sp>
    </p:spTree>
    <p:extLst>
      <p:ext uri="{BB962C8B-B14F-4D97-AF65-F5344CB8AC3E}">
        <p14:creationId xmlns:p14="http://schemas.microsoft.com/office/powerpoint/2010/main" val="18036106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5705A-176E-02B9-06B2-DC9014134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95CC7B6B-4863-38EC-3F24-8DE6D845440B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4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F852079-EEA0-E0D2-2B7D-51B051E1E0A4}"/>
              </a:ext>
            </a:extLst>
          </p:cNvPr>
          <p:cNvSpPr txBox="1"/>
          <p:nvPr/>
        </p:nvSpPr>
        <p:spPr>
          <a:xfrm>
            <a:off x="1700464" y="2905780"/>
            <a:ext cx="94167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 Crie uma função fatorial que calcula o fatorial de um número inteiro.  Como teste mostre o fatorial de 6.</a:t>
            </a:r>
          </a:p>
        </p:txBody>
      </p:sp>
    </p:spTree>
    <p:extLst>
      <p:ext uri="{BB962C8B-B14F-4D97-AF65-F5344CB8AC3E}">
        <p14:creationId xmlns:p14="http://schemas.microsoft.com/office/powerpoint/2010/main" val="40739529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79A29-3154-368A-51AC-293299C3A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4D4044A-6AEB-EB59-94A1-8358C13FCC8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/>
              <a:t>Exercício 5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301D5B6-B6C2-2A9B-0D5B-02F05E1A6145}"/>
              </a:ext>
            </a:extLst>
          </p:cNvPr>
          <p:cNvSpPr txBox="1"/>
          <p:nvPr/>
        </p:nvSpPr>
        <p:spPr>
          <a:xfrm>
            <a:off x="1604211" y="971434"/>
            <a:ext cx="94167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Faça um programa que calcule o </a:t>
            </a:r>
            <a:r>
              <a:rPr lang="pt-BR" sz="2800" dirty="0" err="1"/>
              <a:t>imc</a:t>
            </a:r>
            <a:r>
              <a:rPr lang="pt-BR" sz="2800" dirty="0"/>
              <a:t> após informado o peso.</a:t>
            </a:r>
          </a:p>
          <a:p>
            <a:endParaRPr lang="pt-BR" sz="2800" dirty="0"/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pt-BR" sz="2800" dirty="0"/>
              <a:t>IMC = Peso / (altura * altura)</a:t>
            </a:r>
          </a:p>
          <a:p>
            <a:endParaRPr lang="pt-BR" sz="2800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5A1B8C4F-F072-CEE7-2DE4-8DFDB56F9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070499"/>
              </p:ext>
            </p:extLst>
          </p:nvPr>
        </p:nvGraphicFramePr>
        <p:xfrm>
          <a:off x="1383631" y="2787316"/>
          <a:ext cx="10515600" cy="352044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226116450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0520697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pt-BR" b="0">
                          <a:solidFill>
                            <a:srgbClr val="FFFFFF"/>
                          </a:solidFill>
                          <a:effectLst/>
                        </a:rPr>
                        <a:t>IMC (kg/m²)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b="0">
                          <a:solidFill>
                            <a:srgbClr val="FFFFFF"/>
                          </a:solidFill>
                          <a:effectLst/>
                        </a:rPr>
                        <a:t>Classificação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2053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pt-BR" b="1">
                          <a:effectLst/>
                        </a:rPr>
                        <a:t>Menor que 18,5</a:t>
                      </a:r>
                      <a:endParaRPr lang="pt-BR">
                        <a:effectLst/>
                      </a:endParaRP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Baixo peso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8308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pt-BR" b="1">
                          <a:effectLst/>
                        </a:rPr>
                        <a:t>De 18,5 a 24,9</a:t>
                      </a:r>
                      <a:endParaRPr lang="pt-BR">
                        <a:effectLst/>
                      </a:endParaRP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Peso normal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5672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pt-BR" b="1">
                          <a:effectLst/>
                        </a:rPr>
                        <a:t>De 25 a 29,9</a:t>
                      </a:r>
                      <a:endParaRPr lang="pt-BR">
                        <a:effectLst/>
                      </a:endParaRP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Sobrepeso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8581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pt-BR" b="1">
                          <a:effectLst/>
                        </a:rPr>
                        <a:t>De 30 a 34,9</a:t>
                      </a:r>
                      <a:endParaRPr lang="pt-BR">
                        <a:effectLst/>
                      </a:endParaRP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Obesidade grau I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7777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pt-BR" b="1">
                          <a:effectLst/>
                        </a:rPr>
                        <a:t>De 35 a 39.9</a:t>
                      </a:r>
                      <a:endParaRPr lang="pt-BR">
                        <a:effectLst/>
                      </a:endParaRP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>
                          <a:effectLst/>
                        </a:rPr>
                        <a:t>Obesidade grau II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8690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pt-BR" b="1">
                          <a:effectLst/>
                        </a:rPr>
                        <a:t>Igual ou maior que 40</a:t>
                      </a:r>
                      <a:endParaRPr lang="pt-BR">
                        <a:effectLst/>
                      </a:endParaRP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 dirty="0">
                          <a:effectLst/>
                        </a:rPr>
                        <a:t>Obesidade grau III</a:t>
                      </a:r>
                    </a:p>
                  </a:txBody>
                  <a:tcPr marL="171450" marR="17145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252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1149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1203</Words>
  <Application>Microsoft Office PowerPoint</Application>
  <PresentationFormat>Widescreen</PresentationFormat>
  <Paragraphs>162</Paragraphs>
  <Slides>31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Segoe UI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Principais funções com expressões regulares em PHP</vt:lpstr>
      <vt:lpstr>Exemplo com validação de e-mail</vt:lpstr>
      <vt:lpstr>Elementos comuns em expressões regulares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Exercícios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 Aparecido da Silva</dc:creator>
  <cp:lastModifiedBy>Andre Aparecido da Silva</cp:lastModifiedBy>
  <cp:revision>3</cp:revision>
  <dcterms:created xsi:type="dcterms:W3CDTF">2025-05-18T21:42:52Z</dcterms:created>
  <dcterms:modified xsi:type="dcterms:W3CDTF">2025-06-27T03:19:18Z</dcterms:modified>
</cp:coreProperties>
</file>