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90" r:id="rId4"/>
    <p:sldId id="289" r:id="rId5"/>
    <p:sldId id="256" r:id="rId6"/>
    <p:sldId id="262" r:id="rId7"/>
    <p:sldId id="291" r:id="rId8"/>
    <p:sldId id="292" r:id="rId9"/>
    <p:sldId id="293" r:id="rId10"/>
    <p:sldId id="265" r:id="rId11"/>
    <p:sldId id="267" r:id="rId12"/>
    <p:sldId id="261" r:id="rId13"/>
    <p:sldId id="259" r:id="rId14"/>
    <p:sldId id="260" r:id="rId15"/>
    <p:sldId id="258" r:id="rId16"/>
    <p:sldId id="257" r:id="rId17"/>
    <p:sldId id="264" r:id="rId18"/>
    <p:sldId id="268" r:id="rId19"/>
    <p:sldId id="269" r:id="rId20"/>
    <p:sldId id="271" r:id="rId21"/>
    <p:sldId id="272" r:id="rId22"/>
    <p:sldId id="273" r:id="rId23"/>
    <p:sldId id="275" r:id="rId24"/>
    <p:sldId id="276" r:id="rId25"/>
    <p:sldId id="274" r:id="rId26"/>
    <p:sldId id="277" r:id="rId27"/>
    <p:sldId id="278" r:id="rId28"/>
    <p:sldId id="279" r:id="rId29"/>
    <p:sldId id="280" r:id="rId30"/>
    <p:sldId id="281" r:id="rId31"/>
    <p:sldId id="283" r:id="rId32"/>
    <p:sldId id="282" r:id="rId33"/>
    <p:sldId id="270" r:id="rId34"/>
    <p:sldId id="285" r:id="rId35"/>
    <p:sldId id="284" r:id="rId36"/>
    <p:sldId id="286" r:id="rId37"/>
    <p:sldId id="287" r:id="rId38"/>
    <p:sldId id="288" r:id="rId3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1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0D19C3-320F-964A-5BBC-DCA6E7339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953D11-5A90-3509-4A91-A5C4161F6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576798-128F-2BFB-B2A2-E5C4638F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0A05D7-1EA8-9741-50AF-D09597F5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5DFDEC-2D6D-7010-55AF-5C80E673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6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2BF38-BCAE-8528-0E7E-BCE5B3EB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BE7266-0E4F-BA1C-DAA5-E9C1189CD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DA5F66-B410-3366-9883-14A79B2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B15D8-432F-D5C2-AEE1-2441927BB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91E09D-F88A-D918-E8FC-BF8F1DB4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9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D49EB-AD6D-AC20-9558-6193D44EC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E5983A-42DE-C7B1-7D76-44641ECAD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C53919-7031-AFCE-6B57-FD645CE4C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CD2BFA-B983-7FE2-6E83-D68CE572F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3FEC1C-7F12-21D1-F9E4-703F5ADE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1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F8FC9-D84B-2E32-BA47-B0B96912E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71242C-EB9E-A043-9AC2-B95CAB0C3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C5B8CD-B0CB-2A08-DF33-CA48050A7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1DFA50-7BD4-65C5-5894-F3935AD4C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20F568-DCFD-B2B8-D37C-EEF99CAE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593B72-B00C-23F3-864C-20BF159C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57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36370-93D7-321E-E1A9-0C77D21A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D10E42-1AE5-A644-A5C8-117D2839B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03F601-C7CA-EA44-FB8A-CCD35F2A0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3269353-AE7E-8DE1-B7E4-0468EB9DF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B33AFF-A9AC-3282-7BE6-78BFD43CB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64173B-5A4B-054D-BA30-FD3975D2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0421BA4-5FD3-0C4B-C816-687DCFE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4BA255-FFAD-E6A1-2B9F-642E719E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03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E4086-A9D6-BE53-DF10-C264392A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1480E8-4132-521E-25E2-9A0709E3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DF5F7C-00E3-43F2-6C0C-F324F95A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EB3BA1-B050-5184-298D-B876E4E5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8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57386D-D1CE-AEB7-7EB2-2AC11FA8F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6D6EB7-1F21-1A0C-5761-C30FA45A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69104A-715B-8C20-5AF5-B04878BB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5605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93894-F58B-9C4C-242C-E12E2437C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36E996-9D5C-241F-0D02-86ED2352E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E8C62E-0012-98E9-0CE8-7BCCC00B2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C7E6D2-A78E-613D-55C5-E85B97C5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355AA3-D38C-BA2D-54F1-080FF454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691727-E2B0-D484-F290-F6C017C8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71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33C05-93EF-C6FD-45E5-CA1CD62ED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41616A-023E-F3F7-8FA1-1D5EF256D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9F4F8F-70FE-D951-61CF-2FAE4F83C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AC5918-1689-4E37-302A-8591F7B0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513EC5-21E9-686D-D823-DC04E47A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4A54C4-8F81-D5E5-CA03-F0386ECC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297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982D4-C797-3F38-B92B-3307F5FE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E70FB6-1E6E-F1E5-CBBC-DB119450F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BD75F-512F-7DC7-57B1-8CB95ADB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06B35-14BA-FC7D-9867-E57386EF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AD2ABA-936E-2928-5A3C-0AEFF96D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57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F95112-4353-38FA-E4E8-AA9BD2409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459175-AACC-8C6B-0527-6F490DFC3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7BE56C-D49F-B39D-677D-F924D60E4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9E978A-0589-FB7D-7576-E2306B43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CBC249-3495-908A-17BB-0AAD5A70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05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726124D-F731-16B9-584E-190C61450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D92E47-754D-1B6D-4E50-2E85968D5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292F34-8C03-32A7-7ABF-29C8351CA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222F-BD18-499F-A702-C88DC4A0DA3F}" type="datetimeFigureOut">
              <a:rPr lang="pt-BR" smtClean="0"/>
              <a:t>01/06/2025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804D8B-6F14-369F-292C-08F95FC32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184ECC-0B84-E8C3-B4C3-F7BC6788E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845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A3098-3968-E55E-815F-7236C2EF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60C3688-2899-FBFE-EBDE-A210221A93F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Declaração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D5E02C-C1AB-2741-C52C-861CF475D23B}"/>
              </a:ext>
            </a:extLst>
          </p:cNvPr>
          <p:cNvSpPr txBox="1"/>
          <p:nvPr/>
        </p:nvSpPr>
        <p:spPr>
          <a:xfrm>
            <a:off x="1713309" y="1048435"/>
            <a:ext cx="8765381" cy="5109091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2800" dirty="0"/>
              <a:t>Um </a:t>
            </a:r>
            <a:r>
              <a:rPr lang="pt-BR" sz="2800" dirty="0" err="1"/>
              <a:t>namespace</a:t>
            </a:r>
            <a:r>
              <a:rPr lang="pt-BR" sz="2800" dirty="0"/>
              <a:t> é declarado no topo de um arquivo PHP logo após a </a:t>
            </a:r>
            <a:r>
              <a:rPr lang="pt-BR" sz="2800" dirty="0" err="1"/>
              <a:t>tag</a:t>
            </a:r>
            <a:r>
              <a:rPr lang="pt-BR" sz="2800" dirty="0"/>
              <a:t> </a:t>
            </a:r>
          </a:p>
          <a:p>
            <a:endParaRPr lang="pt-BR" sz="2800" dirty="0"/>
          </a:p>
          <a:p>
            <a:r>
              <a:rPr lang="pt-BR" sz="2800" dirty="0"/>
              <a:t>&lt;?</a:t>
            </a:r>
            <a:r>
              <a:rPr lang="pt-BR" sz="2800" dirty="0" err="1"/>
              <a:t>php</a:t>
            </a:r>
            <a:endParaRPr lang="pt-BR" sz="2800" dirty="0"/>
          </a:p>
          <a:p>
            <a:r>
              <a:rPr lang="pt-BR" sz="2800" dirty="0"/>
              <a:t>	Comando; </a:t>
            </a:r>
          </a:p>
          <a:p>
            <a:r>
              <a:rPr lang="pt-BR" sz="2800" dirty="0"/>
              <a:t>	Comando; </a:t>
            </a:r>
          </a:p>
          <a:p>
            <a:r>
              <a:rPr lang="pt-BR" sz="2800" dirty="0"/>
              <a:t>	Comando; </a:t>
            </a:r>
          </a:p>
          <a:p>
            <a:r>
              <a:rPr lang="pt-BR" sz="2800" dirty="0"/>
              <a:t>	Comando; </a:t>
            </a:r>
          </a:p>
          <a:p>
            <a:r>
              <a:rPr lang="pt-BR" sz="2800" dirty="0"/>
              <a:t>	Comando; </a:t>
            </a:r>
          </a:p>
          <a:p>
            <a:r>
              <a:rPr lang="pt-BR" sz="2800" dirty="0"/>
              <a:t>	Comando; </a:t>
            </a:r>
          </a:p>
          <a:p>
            <a:r>
              <a:rPr lang="pt-BR" sz="2800" dirty="0"/>
              <a:t>?&gt;</a:t>
            </a:r>
          </a:p>
          <a:p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1429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81477-364F-4884-47B0-423048E48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0802DD-8911-8366-C4AD-11DE77150E4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include</a:t>
            </a:r>
            <a:endParaRPr lang="pt-BR" sz="40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DD7B895-72F4-8CD5-3F8E-3AEE20BE10F4}"/>
              </a:ext>
            </a:extLst>
          </p:cNvPr>
          <p:cNvSpPr txBox="1"/>
          <p:nvPr/>
        </p:nvSpPr>
        <p:spPr>
          <a:xfrm>
            <a:off x="1102518" y="2391370"/>
            <a:ext cx="9986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 O include no PHP é uma função usada para incluir o conteúdo de um arquivo PHP em outro arquivo PHP durante a execução do script. Ele é muito útil para reutilizar código, organizar melhor os arquivos e facilitar a manutenção do projeto.</a:t>
            </a:r>
          </a:p>
        </p:txBody>
      </p:sp>
    </p:spTree>
    <p:extLst>
      <p:ext uri="{BB962C8B-B14F-4D97-AF65-F5344CB8AC3E}">
        <p14:creationId xmlns:p14="http://schemas.microsoft.com/office/powerpoint/2010/main" val="202902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CF0BC-7337-302E-C6A2-2B9F4AE6F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499273F-4026-9FE7-A968-A11166D8FFF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include</a:t>
            </a:r>
            <a:endParaRPr lang="pt-BR" sz="40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DFF1691-7FE7-8977-B684-BEEDC719007B}"/>
              </a:ext>
            </a:extLst>
          </p:cNvPr>
          <p:cNvSpPr txBox="1"/>
          <p:nvPr/>
        </p:nvSpPr>
        <p:spPr>
          <a:xfrm>
            <a:off x="1102518" y="537748"/>
            <a:ext cx="9986963" cy="19389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&lt;!-- </a:t>
            </a:r>
            <a:r>
              <a:rPr lang="pt-BR" sz="2400" dirty="0" err="1"/>
              <a:t>header.php</a:t>
            </a:r>
            <a:r>
              <a:rPr lang="pt-BR" sz="2400" dirty="0"/>
              <a:t> --&gt;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&lt;header&gt;</a:t>
            </a:r>
          </a:p>
          <a:p>
            <a:pPr algn="just"/>
            <a:r>
              <a:rPr lang="pt-BR" sz="2400" dirty="0"/>
              <a:t>  		&lt;h1&gt;Meu site&lt;/h1&gt;</a:t>
            </a:r>
          </a:p>
          <a:p>
            <a:pPr algn="just"/>
            <a:r>
              <a:rPr lang="pt-BR" sz="2400" dirty="0"/>
              <a:t>&lt;/header&gt;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830856-C68F-5908-D67F-411B98676351}"/>
              </a:ext>
            </a:extLst>
          </p:cNvPr>
          <p:cNvSpPr txBox="1"/>
          <p:nvPr/>
        </p:nvSpPr>
        <p:spPr>
          <a:xfrm>
            <a:off x="1102518" y="3778497"/>
            <a:ext cx="9986962" cy="25545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BR" sz="4000" dirty="0"/>
              <a:t>&lt;!-- </a:t>
            </a:r>
            <a:r>
              <a:rPr lang="pt-BR" sz="4000" dirty="0" err="1"/>
              <a:t>index.php</a:t>
            </a:r>
            <a:r>
              <a:rPr lang="pt-BR" sz="4000" dirty="0"/>
              <a:t> --&gt;</a:t>
            </a:r>
          </a:p>
          <a:p>
            <a:r>
              <a:rPr lang="pt-BR" sz="4000" dirty="0"/>
              <a:t>	&lt;?</a:t>
            </a:r>
            <a:r>
              <a:rPr lang="pt-BR" sz="4000" dirty="0" err="1"/>
              <a:t>php</a:t>
            </a:r>
            <a:r>
              <a:rPr lang="pt-BR" sz="4000" dirty="0"/>
              <a:t> include '</a:t>
            </a:r>
            <a:r>
              <a:rPr lang="pt-BR" sz="4000" dirty="0" err="1"/>
              <a:t>header.php</a:t>
            </a:r>
            <a:r>
              <a:rPr lang="pt-BR" sz="4000" dirty="0"/>
              <a:t>'; ?&gt;</a:t>
            </a:r>
          </a:p>
          <a:p>
            <a:r>
              <a:rPr lang="pt-BR" sz="4000" dirty="0"/>
              <a:t>	&lt;p&gt;Bem-vindo ao conteúdo da página inicial!&lt;/p&gt;</a:t>
            </a:r>
          </a:p>
        </p:txBody>
      </p:sp>
    </p:spTree>
    <p:extLst>
      <p:ext uri="{BB962C8B-B14F-4D97-AF65-F5344CB8AC3E}">
        <p14:creationId xmlns:p14="http://schemas.microsoft.com/office/powerpoint/2010/main" val="537202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C7624-5FEC-A978-B6C4-DE9D47CF3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D4FC04D-CCBC-494F-18C6-3FE1945252F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Estrutura do site</a:t>
            </a:r>
            <a:endParaRPr lang="pt-BR" sz="4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0A7D766-6BB5-CA22-4517-B2DE18939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864" y="1828605"/>
            <a:ext cx="7863104" cy="35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6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23C048D-8100-B894-63FB-5C236A17A05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Estrutura - Menu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B6E744-B723-9F48-2E21-8D024E02F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89" y="2247735"/>
            <a:ext cx="7497221" cy="236253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7B59C86-2F64-9991-834F-14FEDED43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389" y="2066735"/>
            <a:ext cx="7497221" cy="27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3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1168C-2860-666D-4CA5-2653ADAE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E031584-F85D-3A6B-4846-C7A929ED950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 err="1"/>
              <a:t>rodape.php</a:t>
            </a:r>
            <a:endParaRPr lang="pt-BR" sz="4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EFDAE1F-324C-3E7D-5D4F-348073333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478" y="2504946"/>
            <a:ext cx="9307081" cy="230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09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925E1-6E96-4635-3E32-463DE84C5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5F25325-7E93-22A0-EC92-EA9C7413D70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&lt;?</a:t>
            </a:r>
            <a:r>
              <a:rPr lang="pt-BR" sz="4400" dirty="0" err="1"/>
              <a:t>php</a:t>
            </a:r>
            <a:r>
              <a:rPr lang="pt-BR" sz="4400" dirty="0"/>
              <a:t> include ‘</a:t>
            </a:r>
            <a:r>
              <a:rPr lang="pt-BR" sz="4400" dirty="0" err="1"/>
              <a:t>arq.php</a:t>
            </a:r>
            <a:r>
              <a:rPr lang="pt-BR" sz="4400" dirty="0"/>
              <a:t>’;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3B659A5-05E8-424B-8F14-C22E465AC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22" y="265008"/>
            <a:ext cx="9525568" cy="582607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59A2AB2-57B3-7061-C8D1-E5B61E28C7F1}"/>
              </a:ext>
            </a:extLst>
          </p:cNvPr>
          <p:cNvSpPr/>
          <p:nvPr/>
        </p:nvSpPr>
        <p:spPr>
          <a:xfrm>
            <a:off x="2934929" y="3429000"/>
            <a:ext cx="3539613" cy="685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B01E244-708B-81F6-D151-C00C13DD58BF}"/>
              </a:ext>
            </a:extLst>
          </p:cNvPr>
          <p:cNvSpPr/>
          <p:nvPr/>
        </p:nvSpPr>
        <p:spPr>
          <a:xfrm>
            <a:off x="2934929" y="5026742"/>
            <a:ext cx="3539613" cy="685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6081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966AB-EC2D-EBB2-BC0C-40C21752A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1DF3401-713A-74EC-CE6B-F9C8B84B150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Para o seu trabalho...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593768-D968-EADD-1588-70B40F934F91}"/>
              </a:ext>
            </a:extLst>
          </p:cNvPr>
          <p:cNvSpPr txBox="1"/>
          <p:nvPr/>
        </p:nvSpPr>
        <p:spPr>
          <a:xfrm>
            <a:off x="1951704" y="2462981"/>
            <a:ext cx="73741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Definir o que seu sistema fará;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Defina as telas do sistema;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Defina as tabelas e campos necessários para serem utilizados no banco de dados do seu sistema ;</a:t>
            </a:r>
          </a:p>
        </p:txBody>
      </p:sp>
    </p:spTree>
    <p:extLst>
      <p:ext uri="{BB962C8B-B14F-4D97-AF65-F5344CB8AC3E}">
        <p14:creationId xmlns:p14="http://schemas.microsoft.com/office/powerpoint/2010/main" val="4286321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85CF-2DB5-DE78-2DAB-63C63D673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30C4888-4502-050F-64C6-75520535F20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Para o seu trabalho...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DF16B5-CB1A-2D3B-7E88-708B3B5C1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258" y="56679"/>
            <a:ext cx="6687483" cy="674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29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D9D94-CBFC-2718-A34C-3EECEAF42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7E30C19-3483-15E5-6878-90C9E3AB9EC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CÓDIGO PHP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67D149-CCD5-F108-FFCC-461C01DF2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452" y="491244"/>
            <a:ext cx="10142700" cy="56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24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0863-BE6B-3296-5C88-0D221111E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491BFC9-44FC-8857-60E1-79AD22E6092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CÓDIGO PHP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76ADA2-C91B-E6EC-E48B-564E2ED02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331" y="898358"/>
            <a:ext cx="10824431" cy="428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00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67D2A-F770-8C5E-F221-5CC74737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A6161D2-24F1-0A28-C2AD-401B9BAB11D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O´CÓDIGO COMPLETO</a:t>
            </a:r>
            <a:endParaRPr lang="pt-BR" sz="28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1B1D9E5-617E-2CB2-865F-4F95FF292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663" y="28451"/>
            <a:ext cx="6352674" cy="680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91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32CEE8A-FAA0-F903-BBE4-2A899D93B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11" y="0"/>
            <a:ext cx="6573167" cy="684943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1DFAD7F4-1F10-B2FA-D208-4CE5652B5041}"/>
              </a:ext>
            </a:extLst>
          </p:cNvPr>
          <p:cNvSpPr/>
          <p:nvPr/>
        </p:nvSpPr>
        <p:spPr>
          <a:xfrm>
            <a:off x="3785937" y="1732547"/>
            <a:ext cx="4074695" cy="16964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E50D975-1009-AE52-3779-56B0D586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Verificar se uma variável está vazia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258868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B7CB9-C786-9123-CDE5-35C65DF4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F6FB2C2-9080-A6A6-C3B5-E49557578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11" y="8569"/>
            <a:ext cx="6573167" cy="684943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E1AB207-EE51-69B7-6378-4850BBECEBC3}"/>
              </a:ext>
            </a:extLst>
          </p:cNvPr>
          <p:cNvSpPr/>
          <p:nvPr/>
        </p:nvSpPr>
        <p:spPr>
          <a:xfrm>
            <a:off x="3657600" y="3801978"/>
            <a:ext cx="4363453" cy="190901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99748890-ECC5-FB47-6AD7-39E73204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Verificar se uma variável está vazia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090003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E5229D-44EA-FDEB-C9BE-283DDDE1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 resultado</a:t>
            </a:r>
            <a:endParaRPr lang="pt-BR" sz="2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349012-D979-41BD-FE5F-7BCB4B287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550" y="1027906"/>
            <a:ext cx="796290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31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E12ED43-310C-845D-5B80-D3742A122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13" y="493295"/>
            <a:ext cx="10934085" cy="587141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5B7DEC9-CFAC-6C0A-D008-CC735B312B6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Outra forma de mostrar</a:t>
            </a:r>
            <a:endParaRPr lang="pt-BR" sz="28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F80A30F-2277-5BF0-1645-5CA11B09A711}"/>
              </a:ext>
            </a:extLst>
          </p:cNvPr>
          <p:cNvSpPr/>
          <p:nvPr/>
        </p:nvSpPr>
        <p:spPr>
          <a:xfrm>
            <a:off x="2245895" y="3930316"/>
            <a:ext cx="5149515" cy="513346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935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CA131-D6BE-31F5-881B-0065953F7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D4723B7-BFC1-71F4-CC32-11AA4EA54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13" y="493295"/>
            <a:ext cx="10934085" cy="587141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31A69B1-C32D-BAF5-B29A-BA3AD71DE29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Outra forma de mostrar</a:t>
            </a:r>
            <a:endParaRPr lang="pt-BR" sz="28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4D47024-FC46-EE0D-468E-1F94CFCFC506}"/>
              </a:ext>
            </a:extLst>
          </p:cNvPr>
          <p:cNvSpPr/>
          <p:nvPr/>
        </p:nvSpPr>
        <p:spPr>
          <a:xfrm>
            <a:off x="2245895" y="3930316"/>
            <a:ext cx="5149515" cy="513346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8237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1062D-4410-67B7-E6C6-BF71114ED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67EDA7C-D82D-A31F-83E1-A5376E44B6A3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Comandos de Saída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E09784-A3CB-ABAB-23AD-A06D5EB5C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100" y="2323946"/>
            <a:ext cx="6801799" cy="22101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953C451-F933-0434-F57E-585B28E7D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100" y="1636295"/>
            <a:ext cx="7619974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34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CE10E1-D62F-1C95-5502-DDC0282C0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7375795-D62B-E3C8-A7A0-BE92F6FEBCD0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Comentários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003B532-E608-8B4E-96D2-19FD9C0A9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340" y="1267327"/>
            <a:ext cx="9612490" cy="425115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9BE58A8-ADB7-B78C-21B5-C8747B8D8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764" y="1263316"/>
            <a:ext cx="9612066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34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0318D1-9032-7047-12A5-08E039D47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93CE012-FA63-766B-291E-DB5F6BA57282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Erro no código. Por que</a:t>
            </a:r>
            <a:r>
              <a:rPr lang="pt-BR" sz="4000" b="0" i="0" dirty="0">
                <a:effectLst/>
                <a:latin typeface="Roboto" panose="02000000000000000000" pitchFamily="2" charset="0"/>
              </a:rPr>
              <a:t>?</a:t>
            </a:r>
            <a:endParaRPr lang="pt-BR" sz="4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95E6CC2-0CE1-E9CF-BCA4-CCDD05D6A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879" y="2878960"/>
            <a:ext cx="6307121" cy="397904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88B9CE7-87DE-46DD-94F4-8915A53D4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77" y="275192"/>
            <a:ext cx="4801270" cy="4029637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253296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92041A-8DD2-488A-D185-9BBBB21CD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5AAAE12-FEEE-E552-2683-AEEA1B1E9D83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Agora com o código corrigido</a:t>
            </a:r>
            <a:endParaRPr lang="pt-BR" sz="4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73991FD-EB91-84B6-F878-FD5815D8B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879" y="2878960"/>
            <a:ext cx="6307121" cy="397904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328538F-0FBD-0665-AC67-EB3D1425D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77" y="275192"/>
            <a:ext cx="4801270" cy="4029637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3F376FC-F71E-41D8-98EC-346DA64FD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877" y="294838"/>
            <a:ext cx="4963218" cy="409632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1720E93-B6C3-33DB-5F36-B3EF3DFFA9AA}"/>
              </a:ext>
            </a:extLst>
          </p:cNvPr>
          <p:cNvSpPr/>
          <p:nvPr/>
        </p:nvSpPr>
        <p:spPr>
          <a:xfrm>
            <a:off x="1857829" y="1714500"/>
            <a:ext cx="1669142" cy="3571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91FC9C5-5E97-0100-ACC2-E942FCEDC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8692" y="3609783"/>
            <a:ext cx="5382376" cy="27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28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947D4A-D9ED-CC4F-1454-2A97C0161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4CA70A2-B8E0-A29C-5ABD-A90727AA0B9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Variáveis declaração</a:t>
            </a:r>
            <a:endParaRPr lang="pt-BR" sz="4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66E4788-2EC5-65CE-8542-171F6E64E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47" y="1134832"/>
            <a:ext cx="8688598" cy="427782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744695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EFE0A-4D39-4DB1-3BC1-7ECDB9AD1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68A6AC1-E2DB-8CCD-3FC7-0B95F0E97D18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 Operadores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151CCD5-A69B-F5D5-3D0C-250B04FD798B}"/>
              </a:ext>
            </a:extLst>
          </p:cNvPr>
          <p:cNvSpPr txBox="1"/>
          <p:nvPr/>
        </p:nvSpPr>
        <p:spPr>
          <a:xfrm>
            <a:off x="1548581" y="1120877"/>
            <a:ext cx="9040761" cy="3970318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dirty="0"/>
              <a:t>Aritméticos: +, -, *, /, %</a:t>
            </a:r>
          </a:p>
          <a:p>
            <a:endParaRPr lang="pt-BR" sz="3600" dirty="0"/>
          </a:p>
          <a:p>
            <a:r>
              <a:rPr lang="pt-BR" sz="3600" dirty="0"/>
              <a:t>Lógicos: &amp;&amp;, ||, !</a:t>
            </a:r>
          </a:p>
          <a:p>
            <a:endParaRPr lang="pt-BR" sz="3600" dirty="0"/>
          </a:p>
          <a:p>
            <a:r>
              <a:rPr lang="pt-BR" sz="3600" dirty="0"/>
              <a:t>Comparação: ==, ===, !=, !==, &lt;, &gt;, &lt;=, &gt;=</a:t>
            </a:r>
          </a:p>
          <a:p>
            <a:endParaRPr lang="pt-BR" sz="3600" dirty="0"/>
          </a:p>
          <a:p>
            <a:r>
              <a:rPr lang="pt-BR" sz="3600" dirty="0"/>
              <a:t>Atribuição: =, +=, -=, etc.</a:t>
            </a:r>
          </a:p>
        </p:txBody>
      </p:sp>
    </p:spTree>
    <p:extLst>
      <p:ext uri="{BB962C8B-B14F-4D97-AF65-F5344CB8AC3E}">
        <p14:creationId xmlns:p14="http://schemas.microsoft.com/office/powerpoint/2010/main" val="2814659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91169-0245-A408-D2D8-83EBBA15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14F57A-F492-2906-E6FD-40BFF8EADC6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Switch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B6D935-FDAA-CCA9-40E9-1F01DF1FBF0E}"/>
              </a:ext>
            </a:extLst>
          </p:cNvPr>
          <p:cNvSpPr txBox="1"/>
          <p:nvPr/>
        </p:nvSpPr>
        <p:spPr>
          <a:xfrm>
            <a:off x="1548581" y="1120877"/>
            <a:ext cx="90407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Aritméticos: +, -, *, /, %</a:t>
            </a:r>
          </a:p>
          <a:p>
            <a:endParaRPr lang="pt-BR" sz="3600" dirty="0"/>
          </a:p>
          <a:p>
            <a:r>
              <a:rPr lang="pt-BR" sz="3600" dirty="0"/>
              <a:t>Lógicos: &amp;&amp;, ||, !</a:t>
            </a:r>
          </a:p>
          <a:p>
            <a:endParaRPr lang="pt-BR" sz="3600" dirty="0"/>
          </a:p>
          <a:p>
            <a:r>
              <a:rPr lang="pt-BR" sz="3600" dirty="0"/>
              <a:t>Comparação: ==, ===, !=, !==, &lt;, &gt;, &lt;=, &gt;=</a:t>
            </a:r>
          </a:p>
          <a:p>
            <a:endParaRPr lang="pt-BR" sz="3600" dirty="0"/>
          </a:p>
          <a:p>
            <a:r>
              <a:rPr lang="pt-BR" sz="3600" dirty="0"/>
              <a:t>Atribuição: =, +=, -=, etc.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CAE1E40-A5E9-7052-27A7-0377C6EB4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02" y="1224115"/>
            <a:ext cx="8731045" cy="5043949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0517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406C0-2AFE-3257-D900-8F3BE0DCF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BD11553-DE90-9762-2E3C-B0D2829E5D7C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Laços de repetição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0E061A-E523-1ABA-BA01-0628AF2F8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988" y="81116"/>
            <a:ext cx="6437655" cy="6695768"/>
          </a:xfrm>
          <a:prstGeom prst="rect">
            <a:avLst/>
          </a:prstGeom>
          <a:ln w="857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00794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EB6E3-47AD-5B83-B8FB-848A9E40D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49F1B36-2313-D68D-AA13-607B56FA7AE5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Funções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AB271E7-2286-1341-8E59-412D05381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021" y="2359742"/>
            <a:ext cx="7401958" cy="2566219"/>
          </a:xfrm>
          <a:prstGeom prst="rect">
            <a:avLst/>
          </a:prstGeom>
          <a:ln w="85725">
            <a:solidFill>
              <a:srgbClr val="FF0000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885E082-C6D3-C678-65F6-D6D9895A4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021" y="2359741"/>
            <a:ext cx="7401958" cy="256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68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D2F8A-0513-7C99-64EA-A841D84B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3E31523-C313-9448-4083-62AAD58CCD7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 Exemplo de Funções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2A89F5E-F62A-D294-50FD-8FEAD6CD6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809" y="0"/>
            <a:ext cx="4315427" cy="562053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7BC53EF-F019-B923-8763-D9E69F56E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09" y="-1"/>
            <a:ext cx="7897528" cy="6857999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40F15B4-41AD-6935-515A-F0247916385B}"/>
              </a:ext>
            </a:extLst>
          </p:cNvPr>
          <p:cNvSpPr/>
          <p:nvPr/>
        </p:nvSpPr>
        <p:spPr>
          <a:xfrm>
            <a:off x="2418735" y="1710813"/>
            <a:ext cx="5855110" cy="4144297"/>
          </a:xfrm>
          <a:prstGeom prst="rect">
            <a:avLst/>
          </a:prstGeom>
          <a:noFill/>
          <a:ln>
            <a:solidFill>
              <a:srgbClr val="C00000">
                <a:alpha val="6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445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30426-ED67-D55A-8203-97D582064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832ED8C-E0FB-F5B5-FFA3-BFBC5F691D0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Outro exemplo de funções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6ACAACF-7392-E805-7E79-2B2B40B61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809" y="0"/>
            <a:ext cx="4315427" cy="562053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AA5D428-ED6D-9116-A015-AFD8C70A2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09" y="-1"/>
            <a:ext cx="7897528" cy="6857999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9AEF5F8-2AA7-671B-722E-383E0CB94CEA}"/>
              </a:ext>
            </a:extLst>
          </p:cNvPr>
          <p:cNvSpPr/>
          <p:nvPr/>
        </p:nvSpPr>
        <p:spPr>
          <a:xfrm>
            <a:off x="2418735" y="1710813"/>
            <a:ext cx="5855110" cy="4144297"/>
          </a:xfrm>
          <a:prstGeom prst="rect">
            <a:avLst/>
          </a:prstGeom>
          <a:noFill/>
          <a:ln>
            <a:solidFill>
              <a:srgbClr val="C00000">
                <a:alpha val="6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120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7084-A74E-C467-D602-7D1094A1D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0FE8D29-919E-DE42-CC92-E41B34AFD38F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0D17A8C-0E5B-86FB-9564-49AEF307E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10172180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28502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C1F54-64B2-2BD6-B33F-B0FC89B5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FA8E5D4-ED19-16C6-8E86-33F448B209B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C52D7F9-32C5-75EC-3CBB-E67AAD33B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61F2560-7C7C-62DE-D764-20342E961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82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622EA-C6A5-4B80-2A97-0DCBC6BA3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A89F1DE-04C0-B07F-9DF4-654AB1A1CC3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FB93145-6151-5F7C-F4E4-F124E7AFA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95E7637-B63A-A1D2-3C40-D59885543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9665F8A-BB2B-FA30-8121-20B9A3A82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189" y="1359044"/>
            <a:ext cx="7525232" cy="536556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5229A5F-9DD2-A2CC-14E4-696A84806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8495" y="0"/>
            <a:ext cx="948235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16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CFC35-18C9-9105-73CF-BE481957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4D4A506-72FC-9E64-4B9D-79AD69FDB70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C2761C6-E533-791F-F441-F9840480F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60CA44B-9250-F267-9385-48F8AFA2B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7BBAC33-F0AA-AD42-8577-067364C7B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568" y="786782"/>
            <a:ext cx="7092095" cy="59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84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3CD70-54EF-3774-24E0-F1594EFE4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705" y="2979989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Exercícios</a:t>
            </a:r>
          </a:p>
        </p:txBody>
      </p:sp>
    </p:spTree>
    <p:extLst>
      <p:ext uri="{BB962C8B-B14F-4D97-AF65-F5344CB8AC3E}">
        <p14:creationId xmlns:p14="http://schemas.microsoft.com/office/powerpoint/2010/main" val="623918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0AFFC-7ECD-D2AE-C938-6766FEA8E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847ACBA-CBCA-0EFB-FE0C-FE76C54B06E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FAFECB5-634A-32A9-2B12-D36830F6180F}"/>
              </a:ext>
            </a:extLst>
          </p:cNvPr>
          <p:cNvSpPr txBox="1"/>
          <p:nvPr/>
        </p:nvSpPr>
        <p:spPr>
          <a:xfrm>
            <a:off x="1122947" y="2807369"/>
            <a:ext cx="10250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Elabore um programa com </a:t>
            </a:r>
            <a:r>
              <a:rPr lang="pt-BR" sz="2800" dirty="0" err="1"/>
              <a:t>php</a:t>
            </a:r>
            <a:r>
              <a:rPr lang="pt-BR" sz="2800" dirty="0"/>
              <a:t> que mostre todos os números 2 maiores ou igual a 0 e menores que 1000.</a:t>
            </a:r>
          </a:p>
        </p:txBody>
      </p:sp>
    </p:spTree>
    <p:extLst>
      <p:ext uri="{BB962C8B-B14F-4D97-AF65-F5344CB8AC3E}">
        <p14:creationId xmlns:p14="http://schemas.microsoft.com/office/powerpoint/2010/main" val="1055700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21312-3999-D702-6FD1-6AEEE3F8C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CBF6D66-088B-8E2F-A26D-3F13667F7EB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2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9AC4EE6-5A8E-1FC2-59EB-2310114E5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22939"/>
            <a:ext cx="7525232" cy="6701667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56F026E-BA96-34E5-9744-C8869014A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1ED5F80-8C9E-D646-89AE-843049346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568" y="786782"/>
            <a:ext cx="7092095" cy="59378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18D6586-1685-8AB2-71D9-09FC3ACCA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189" y="786782"/>
            <a:ext cx="7525232" cy="444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17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05CB1-4DBD-EB8D-AB89-0DB446229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D7D805B-022E-205F-7B15-810E843CF34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A5AEFC6-76D2-8AD9-ED5F-5A830CFF3E13}"/>
              </a:ext>
            </a:extLst>
          </p:cNvPr>
          <p:cNvSpPr txBox="1"/>
          <p:nvPr/>
        </p:nvSpPr>
        <p:spPr>
          <a:xfrm>
            <a:off x="1700464" y="2905780"/>
            <a:ext cx="941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CRIE UMA FUNÇÃO QUE IMPRIMA SEU NOME 50 VEZES;</a:t>
            </a:r>
          </a:p>
        </p:txBody>
      </p:sp>
    </p:spTree>
    <p:extLst>
      <p:ext uri="{BB962C8B-B14F-4D97-AF65-F5344CB8AC3E}">
        <p14:creationId xmlns:p14="http://schemas.microsoft.com/office/powerpoint/2010/main" val="18036106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5705A-176E-02B9-06B2-DC9014134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5CC7B6B-4863-38EC-3F24-8DE6D845440B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4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F852079-EEA0-E0D2-2B7D-51B051E1E0A4}"/>
              </a:ext>
            </a:extLst>
          </p:cNvPr>
          <p:cNvSpPr txBox="1"/>
          <p:nvPr/>
        </p:nvSpPr>
        <p:spPr>
          <a:xfrm>
            <a:off x="1700464" y="2905780"/>
            <a:ext cx="94167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 Crie uma função fatorial que calcula o fatorial de um número inteiro.  Como teste mostre o fatorial de 6.</a:t>
            </a:r>
          </a:p>
        </p:txBody>
      </p:sp>
    </p:spTree>
    <p:extLst>
      <p:ext uri="{BB962C8B-B14F-4D97-AF65-F5344CB8AC3E}">
        <p14:creationId xmlns:p14="http://schemas.microsoft.com/office/powerpoint/2010/main" val="40739529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9A29-3154-368A-51AC-293299C3A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4D4044A-6AEB-EB59-94A1-8358C13FCC8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5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301D5B6-B6C2-2A9B-0D5B-02F05E1A6145}"/>
              </a:ext>
            </a:extLst>
          </p:cNvPr>
          <p:cNvSpPr txBox="1"/>
          <p:nvPr/>
        </p:nvSpPr>
        <p:spPr>
          <a:xfrm>
            <a:off x="1604211" y="971434"/>
            <a:ext cx="9416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Faça um programa que calcule o </a:t>
            </a:r>
            <a:r>
              <a:rPr lang="pt-BR" sz="2800" dirty="0" err="1"/>
              <a:t>imc</a:t>
            </a:r>
            <a:r>
              <a:rPr lang="pt-BR" sz="2800" dirty="0"/>
              <a:t> após informado o peso.</a:t>
            </a:r>
          </a:p>
          <a:p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pt-BR" sz="2800" dirty="0"/>
              <a:t>IMC = Peso / (altura * altura)</a:t>
            </a:r>
          </a:p>
          <a:p>
            <a:endParaRPr lang="pt-BR" sz="2800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A1B8C4F-F072-CEE7-2DE4-8DFDB56F9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070499"/>
              </p:ext>
            </p:extLst>
          </p:nvPr>
        </p:nvGraphicFramePr>
        <p:xfrm>
          <a:off x="1383631" y="2787316"/>
          <a:ext cx="10515600" cy="35204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26116450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520697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t-BR" b="0">
                          <a:solidFill>
                            <a:srgbClr val="FFFFFF"/>
                          </a:solidFill>
                          <a:effectLst/>
                        </a:rPr>
                        <a:t>IMC (kg/m²)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b="0">
                          <a:solidFill>
                            <a:srgbClr val="FFFFFF"/>
                          </a:solidFill>
                          <a:effectLst/>
                        </a:rPr>
                        <a:t>Classificação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205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Menor que 18,5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Baixo peso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830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18,5 a 24,9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Peso normal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5672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25 a 29,9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Sobrepeso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858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30 a 34,9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Obesidade grau 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777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35 a 39.9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Obesidade grau II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869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Igual ou maior que 40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dirty="0">
                          <a:effectLst/>
                        </a:rPr>
                        <a:t>Obesidade grau III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25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1149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463</Words>
  <Application>Microsoft Office PowerPoint</Application>
  <PresentationFormat>Widescreen</PresentationFormat>
  <Paragraphs>95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Roboto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Verificar se uma variável está vazia</vt:lpstr>
      <vt:lpstr>Verificar se uma variável está vazia</vt:lpstr>
      <vt:lpstr>O resultado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Exercícios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3</cp:revision>
  <dcterms:created xsi:type="dcterms:W3CDTF">2025-05-18T21:42:52Z</dcterms:created>
  <dcterms:modified xsi:type="dcterms:W3CDTF">2025-06-02T10:57:23Z</dcterms:modified>
</cp:coreProperties>
</file>