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1" r:id="rId3"/>
    <p:sldId id="283" r:id="rId4"/>
    <p:sldId id="288" r:id="rId5"/>
    <p:sldId id="284" r:id="rId6"/>
    <p:sldId id="285" r:id="rId7"/>
    <p:sldId id="286" r:id="rId8"/>
    <p:sldId id="287" r:id="rId9"/>
    <p:sldId id="290" r:id="rId10"/>
    <p:sldId id="289" r:id="rId11"/>
    <p:sldId id="291" r:id="rId12"/>
    <p:sldId id="292" r:id="rId13"/>
    <p:sldId id="279" r:id="rId14"/>
    <p:sldId id="293" r:id="rId15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em-vindos" id="{E75E278A-FF0E-49A4-B170-79828D63BBAD}">
          <p14:sldIdLst>
            <p14:sldId id="256"/>
          </p14:sldIdLst>
        </p14:section>
        <p14:section name="Design, Transformar, Anotação, Trabalhe em Conjunto, Diga-me" id="{B9B51309-D148-4332-87C2-07BE32FBCA3B}">
          <p14:sldIdLst>
            <p14:sldId id="271"/>
            <p14:sldId id="283"/>
            <p14:sldId id="288"/>
            <p14:sldId id="284"/>
            <p14:sldId id="285"/>
            <p14:sldId id="286"/>
            <p14:sldId id="287"/>
            <p14:sldId id="290"/>
            <p14:sldId id="289"/>
            <p14:sldId id="291"/>
            <p14:sldId id="292"/>
            <p14:sldId id="279"/>
            <p14:sldId id="293"/>
          </p14:sldIdLst>
        </p14:section>
        <p14:section name="Saiba Mais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241" autoAdjust="0"/>
  </p:normalViewPr>
  <p:slideViewPr>
    <p:cSldViewPr snapToGrid="0">
      <p:cViewPr varScale="1">
        <p:scale>
          <a:sx n="99" d="100"/>
          <a:sy n="99" d="100"/>
        </p:scale>
        <p:origin x="90" y="2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E8EFE0-5F29-4A8F-882F-2C5E3702D946}" type="datetime1">
              <a:rPr lang="pt-BR" smtClean="0"/>
              <a:t>28/04/2025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915AE-A572-46FB-8F05-B028884B90C4}" type="datetime1">
              <a:rPr lang="pt-BR" smtClean="0"/>
              <a:pPr/>
              <a:t>28/04/2025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7043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106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5C860-0FAB-B01D-CD2B-4DE4733F1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333243A-79D9-094E-B943-35EDF97437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EF6E265-20E6-58AF-B630-72B43634F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0CEABA2-2EA5-46C9-D0D4-FC63005D4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9897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pt-BR" sz="1800" noProof="0"/>
          </a:p>
        </p:txBody>
      </p:sp>
      <p:cxnSp>
        <p:nvCxnSpPr>
          <p:cNvPr id="12" name="Conector Reto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/>
          <p:cNvSpPr>
            <a:spLocks noGrp="1"/>
          </p:cNvSpPr>
          <p:nvPr>
            <p:ph type="title" hasCustomPrompt="1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Clique para editar o texto Mestre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Segundo nível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Terceiro nível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Quarto nível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 dirty="0"/>
              <a:t>Quinto nível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DFFABA16-A60E-4C58-9DC9-284576B05B35}" type="datetime1">
              <a:rPr lang="pt-BR" noProof="0" smtClean="0"/>
              <a:t>28/04/2025</a:t>
            </a:fld>
            <a:endParaRPr lang="pt-BR" noProof="0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8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/>
          </a:p>
        </p:txBody>
      </p:sp>
      <p:sp>
        <p:nvSpPr>
          <p:cNvPr id="10" name="Retângulo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7" name="Espaço Reservado para Conteúdo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Clique para editar o texto Mestre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Segundo nível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Terceiro nível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Quarto nível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pt-BR" sz="1800" noProof="0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495CCA5C-24EB-4738-B463-0ADFEF5D3564}" type="datetime1">
              <a:rPr lang="pt-BR" noProof="0" smtClean="0"/>
              <a:t>28/04/2025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cxnSp>
        <p:nvCxnSpPr>
          <p:cNvPr id="8" name="Conector Reto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omehost.com.br/blog/criar-sites/html-basico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omehost.com.br/blog/criar-sites/links-html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mehost.com.br/blog/criar-sites/html-img/" TargetMode="External"/><Relationship Id="rId2" Type="http://schemas.openxmlformats.org/officeDocument/2006/relationships/hyperlink" Target="https://www.homehost.com.br/blog/criar-sites/textarea-html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pt-BR" sz="4800" dirty="0">
                <a:solidFill>
                  <a:schemeClr val="bg1"/>
                </a:solidFill>
              </a:rPr>
              <a:t>HTML, CSS, JAVASCRIPT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pt-BR" sz="2400" dirty="0">
                <a:solidFill>
                  <a:schemeClr val="bg1"/>
                </a:solidFill>
                <a:latin typeface="+mj-lt"/>
              </a:rPr>
              <a:t>E AS PERSPECTIVAS PARA O DESENVOLVIMENTO WEB.</a:t>
            </a:r>
          </a:p>
        </p:txBody>
      </p:sp>
      <p:pic>
        <p:nvPicPr>
          <p:cNvPr id="4" name="Imagem 3" descr="Ícone do programa do PowerPoint"/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invGray">
          <a:xfrm>
            <a:off x="670216" y="5193062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347723" cy="640080"/>
          </a:xfrm>
        </p:spPr>
        <p:txBody>
          <a:bodyPr rtlCol="0">
            <a:noAutofit/>
          </a:bodyPr>
          <a:lstStyle/>
          <a:p>
            <a:pPr rtl="0"/>
            <a:r>
              <a:rPr lang="pt-BR" dirty="0"/>
              <a:t>1. </a:t>
            </a:r>
            <a:r>
              <a:rPr lang="pt-BR" b="1" dirty="0"/>
              <a:t>Inteligência Artificial e Automação</a:t>
            </a:r>
            <a:endParaRPr lang="pt-B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Espaço Reservado para Conteúdo 17"/>
          <p:cNvSpPr txBox="1">
            <a:spLocks/>
          </p:cNvSpPr>
          <p:nvPr/>
        </p:nvSpPr>
        <p:spPr>
          <a:xfrm>
            <a:off x="541610" y="1524708"/>
            <a:ext cx="8252766" cy="38715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pt-BR" sz="3200" b="1" dirty="0"/>
              <a:t>O que esperar: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dirty="0"/>
              <a:t>Avanços em </a:t>
            </a:r>
            <a:r>
              <a:rPr lang="pt-BR" sz="3200" b="1" dirty="0"/>
              <a:t>IA explicável</a:t>
            </a:r>
            <a:r>
              <a:rPr lang="pt-BR" sz="3200" dirty="0"/>
              <a:t> (onde as decisões da IA são compreendidas por seres humanos).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/>
              <a:t>Robôs autônomos</a:t>
            </a:r>
            <a:r>
              <a:rPr lang="pt-BR" sz="3200" dirty="0"/>
              <a:t> e sistemas que trabalham de forma mais colaborativa com humanos.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/>
              <a:t>Transformação do mercado de trabalho</a:t>
            </a:r>
            <a:r>
              <a:rPr lang="pt-BR" sz="3200" dirty="0"/>
              <a:t>, com novos papéis </a:t>
            </a:r>
            <a:r>
              <a:rPr lang="pt-BR" dirty="0"/>
              <a:t>e a necessidade de requalificação profissional.</a:t>
            </a:r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6E88E-2320-77D7-01E5-3B9062C22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HTML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5420B8-5B02-BB5D-4120-EAF25D440B3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0944292" cy="3977640"/>
          </a:xfrm>
        </p:spPr>
        <p:txBody>
          <a:bodyPr>
            <a:normAutofit/>
          </a:bodyPr>
          <a:lstStyle/>
          <a:p>
            <a:r>
              <a:rPr lang="pt-BR" sz="2400" b="0" i="0" dirty="0">
                <a:solidFill>
                  <a:srgbClr val="333333"/>
                </a:solidFill>
                <a:effectLst/>
                <a:latin typeface="Open Sans" panose="020F0502020204030204" pitchFamily="34" charset="0"/>
              </a:rPr>
              <a:t>Criada pelo britânico Tim Berners-Lee, o acrônimo HTML significa </a:t>
            </a:r>
            <a:r>
              <a:rPr lang="pt-BR" sz="2400" b="0" i="0" dirty="0" err="1">
                <a:solidFill>
                  <a:srgbClr val="333333"/>
                </a:solidFill>
                <a:effectLst/>
                <a:latin typeface="Open Sans" panose="020F0502020204030204" pitchFamily="34" charset="0"/>
              </a:rPr>
              <a:t>HiperText</a:t>
            </a:r>
            <a:r>
              <a:rPr lang="pt-BR" sz="2400" b="0" i="0" dirty="0">
                <a:solidFill>
                  <a:srgbClr val="333333"/>
                </a:solidFill>
                <a:effectLst/>
                <a:latin typeface="Open Sans" panose="020F0502020204030204" pitchFamily="34" charset="0"/>
              </a:rPr>
              <a:t> Markup </a:t>
            </a:r>
            <a:r>
              <a:rPr lang="pt-BR" sz="2400" b="0" i="0" dirty="0" err="1">
                <a:solidFill>
                  <a:srgbClr val="333333"/>
                </a:solidFill>
                <a:effectLst/>
                <a:latin typeface="Open Sans" panose="020F0502020204030204" pitchFamily="34" charset="0"/>
              </a:rPr>
              <a:t>Language</a:t>
            </a:r>
            <a:r>
              <a:rPr lang="pt-BR" sz="2400" b="0" i="0" dirty="0">
                <a:solidFill>
                  <a:srgbClr val="333333"/>
                </a:solidFill>
                <a:effectLst/>
                <a:latin typeface="Open Sans" panose="020F0502020204030204" pitchFamily="34" charset="0"/>
              </a:rPr>
              <a:t>, traduzindo ao português: Linguagem de Marcação de Hipertexto.  O </a:t>
            </a:r>
            <a:r>
              <a:rPr lang="pt-BR" sz="2400" b="1" i="0" u="none" strike="noStrike" dirty="0">
                <a:solidFill>
                  <a:srgbClr val="CE4200"/>
                </a:solidFill>
                <a:effectLst/>
                <a:latin typeface="Open Sans" panose="020F0502020204030204" pitchFamily="34" charset="0"/>
                <a:hlinkClick r:id="rId2"/>
              </a:rPr>
              <a:t>HTML é o componente básico da web</a:t>
            </a:r>
            <a:r>
              <a:rPr lang="pt-BR" sz="2400" b="0" i="0" dirty="0">
                <a:solidFill>
                  <a:srgbClr val="333333"/>
                </a:solidFill>
                <a:effectLst/>
                <a:latin typeface="Open Sans" panose="020F0502020204030204" pitchFamily="34" charset="0"/>
              </a:rPr>
              <a:t>, ele permite inserir o conteúdo e estabelecer a estrutura básica de um website. Portanto, ele serve para dar significado e organizar as informações de uma página na web. Sem isso, o navegador não saberia exibir textos como elementos ou carregar imagens e outros conteúdos.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208559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0ADEAC-EB99-0BC4-FCEF-77F771D5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5960" y="3011962"/>
            <a:ext cx="8595899" cy="640080"/>
          </a:xfrm>
        </p:spPr>
        <p:txBody>
          <a:bodyPr>
            <a:normAutofit/>
          </a:bodyPr>
          <a:lstStyle/>
          <a:p>
            <a:r>
              <a:rPr lang="pt-BR" dirty="0" err="1"/>
              <a:t>Html</a:t>
            </a:r>
            <a:r>
              <a:rPr lang="pt-BR" dirty="0"/>
              <a:t> não é uma linguagem de programação, por quê ?</a:t>
            </a:r>
          </a:p>
        </p:txBody>
      </p:sp>
    </p:spTree>
    <p:extLst>
      <p:ext uri="{BB962C8B-B14F-4D97-AF65-F5344CB8AC3E}">
        <p14:creationId xmlns:p14="http://schemas.microsoft.com/office/powerpoint/2010/main" val="930770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286C3-FE9C-EDB3-F3F8-0DEF427CB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F4E859-2B57-A264-D413-CA2F6253D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HTML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3DA489-C096-E424-CF20-DEC588C63F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0944292" cy="1119333"/>
          </a:xfrm>
        </p:spPr>
        <p:txBody>
          <a:bodyPr>
            <a:normAutofit/>
          </a:bodyPr>
          <a:lstStyle/>
          <a:p>
            <a:r>
              <a:rPr lang="pt-BR" sz="2400" dirty="0"/>
              <a:t>NÃO É LINGUAGEM DE PROGRAMAÇÃO </a:t>
            </a:r>
          </a:p>
        </p:txBody>
      </p:sp>
      <p:pic>
        <p:nvPicPr>
          <p:cNvPr id="1026" name="Picture 2" descr="ALL Types of Tags in HTML with Example - ReadEsy">
            <a:extLst>
              <a:ext uri="{FF2B5EF4-FFF2-40B4-BE49-F238E27FC236}">
                <a16:creationId xmlns:a16="http://schemas.microsoft.com/office/drawing/2014/main" id="{9EA6D7EA-FEDE-5FC7-E9BA-F445EDE49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176" y="2089338"/>
            <a:ext cx="7871011" cy="4427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161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FD4C54-18F5-898B-1FE9-793084E8A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78" y="985938"/>
            <a:ext cx="11536322" cy="640080"/>
          </a:xfrm>
        </p:spPr>
        <p:txBody>
          <a:bodyPr>
            <a:normAutofit fontScale="90000"/>
          </a:bodyPr>
          <a:lstStyle/>
          <a:p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Principais 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tags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do HTML</a:t>
            </a:r>
            <a:b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Atualmente existem mais de 140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tags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mas algumas delas quase não são utilizadas. Dentre as mais utilizadas temos:</a:t>
            </a:r>
            <a:b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1EBD12E-67EE-56D1-84AD-ADF15E80B7C3}"/>
              </a:ext>
            </a:extLst>
          </p:cNvPr>
          <p:cNvSpPr txBox="1"/>
          <p:nvPr/>
        </p:nvSpPr>
        <p:spPr>
          <a:xfrm>
            <a:off x="508000" y="2535014"/>
            <a:ext cx="11684000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head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local para declarar todas informações, como título e metadados da sua página;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title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define o título;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&lt;body&gt;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local para declarar todos os elementos que irão compor o corpo da página;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&lt;h1&gt;,&lt;h2&gt;,&lt;h3&gt;,&lt;h4&gt;,&lt;h5 &gt;e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&lt;h6&gt;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Tags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para definir um título e subtítulos, variando de 1 a 6, sendo h1 o título mais importante e h6 o de menor importância;</a:t>
            </a:r>
          </a:p>
        </p:txBody>
      </p:sp>
    </p:spTree>
    <p:extLst>
      <p:ext uri="{BB962C8B-B14F-4D97-AF65-F5344CB8AC3E}">
        <p14:creationId xmlns:p14="http://schemas.microsoft.com/office/powerpoint/2010/main" val="868868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B76E8-61F3-1CFA-E9B1-35683A18A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273F91-6ABB-23AC-4415-8042D95CB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78" y="985938"/>
            <a:ext cx="11536322" cy="640080"/>
          </a:xfrm>
        </p:spPr>
        <p:txBody>
          <a:bodyPr>
            <a:normAutofit fontScale="90000"/>
          </a:bodyPr>
          <a:lstStyle/>
          <a:p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Principais 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tags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do HTML</a:t>
            </a:r>
            <a:b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Atualmente existem mais de 140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tags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mas algumas delas quase não são utilizadas. Dentre as mais utilizadas temos:</a:t>
            </a:r>
            <a:b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3A16DBB-FC58-83A9-DA64-0CA16535D252}"/>
              </a:ext>
            </a:extLst>
          </p:cNvPr>
          <p:cNvSpPr txBox="1"/>
          <p:nvPr/>
        </p:nvSpPr>
        <p:spPr>
          <a:xfrm>
            <a:off x="581839" y="2194132"/>
            <a:ext cx="11684000" cy="367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&lt;p&gt;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Tag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para definir um parágrafo.;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&lt;a&gt;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 </a:t>
            </a:r>
            <a:r>
              <a:rPr lang="pt-BR" b="1" i="0" u="none" strike="noStrike" dirty="0" err="1">
                <a:solidFill>
                  <a:srgbClr val="CE4200"/>
                </a:solidFill>
                <a:effectLst/>
                <a:latin typeface="Open Sans" panose="020B0606030504020204" pitchFamily="34" charset="0"/>
                <a:hlinkClick r:id="rId2"/>
              </a:rPr>
              <a:t>Tag</a:t>
            </a:r>
            <a:r>
              <a:rPr lang="pt-BR" b="1" i="0" u="none" strike="noStrike" dirty="0">
                <a:solidFill>
                  <a:srgbClr val="CE4200"/>
                </a:solidFill>
                <a:effectLst/>
                <a:latin typeface="Open Sans" panose="020B0606030504020204" pitchFamily="34" charset="0"/>
                <a:hlinkClick r:id="rId2"/>
              </a:rPr>
              <a:t> de link,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junto ao atributo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href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=”” é responsável pela principal característica da web;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&lt;header&gt;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define um cabeçalho;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section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define uma seção;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article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define um artigo;</a:t>
            </a:r>
          </a:p>
          <a:p>
            <a:pPr algn="l" fontAlgn="base">
              <a:spcAft>
                <a:spcPts val="3000"/>
              </a:spcAft>
            </a:pPr>
            <a:endParaRPr lang="pt-BR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444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9CCA5-8A7B-F5A1-FA48-EDD44E8AC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A55BB-179C-ED86-9937-36617690F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78" y="985938"/>
            <a:ext cx="11536322" cy="640080"/>
          </a:xfrm>
        </p:spPr>
        <p:txBody>
          <a:bodyPr>
            <a:normAutofit fontScale="90000"/>
          </a:bodyPr>
          <a:lstStyle/>
          <a:p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Principais 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tags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do HTML</a:t>
            </a:r>
            <a:b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Atualmente existem mais de 140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tags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mas algumas delas quase não são utilizadas. Dentre as mais utilizadas temos:</a:t>
            </a:r>
            <a:b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B9051D8-2A3D-76EF-16AE-12EA08684478}"/>
              </a:ext>
            </a:extLst>
          </p:cNvPr>
          <p:cNvSpPr txBox="1"/>
          <p:nvPr/>
        </p:nvSpPr>
        <p:spPr>
          <a:xfrm>
            <a:off x="655678" y="1548673"/>
            <a:ext cx="11684000" cy="5001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div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define uma divisão;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footer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define um rodapé;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nav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define uma área de navegação (como menus);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table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&gt; 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– define uma tabela;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ol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define uma lista ordenada;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ul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define uma lista não ordenada;</a:t>
            </a:r>
          </a:p>
          <a:p>
            <a:pPr algn="l" fontAlgn="base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&lt;li&gt;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– define o item de uma lista;</a:t>
            </a:r>
          </a:p>
          <a:p>
            <a:pPr algn="l" fontAlgn="base">
              <a:spcAft>
                <a:spcPts val="3000"/>
              </a:spcAft>
            </a:pPr>
            <a:endParaRPr lang="pt-BR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210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F8675-7F5C-20BE-6C21-73F421CE2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277F3-626A-F905-CE2A-ED44E780B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78" y="985938"/>
            <a:ext cx="11536322" cy="640080"/>
          </a:xfrm>
        </p:spPr>
        <p:txBody>
          <a:bodyPr>
            <a:normAutofit fontScale="90000"/>
          </a:bodyPr>
          <a:lstStyle/>
          <a:p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Principais </a:t>
            </a:r>
            <a:r>
              <a:rPr lang="pt-BR" b="1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tags</a:t>
            </a:r>
            <a: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do HTML</a:t>
            </a:r>
            <a:br>
              <a:rPr lang="pt-BR" b="1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Atualmente existem mais de 140 </a:t>
            </a:r>
            <a:r>
              <a:rPr lang="pt-BR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tags</a:t>
            </a:r>
            <a: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mas algumas delas quase não são utilizadas. Dentre as mais utilizadas temos:</a:t>
            </a:r>
            <a:br>
              <a:rPr lang="pt-BR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endParaRPr lang="pt-BR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3DF5249-DF3B-4D28-7855-ADEC44E0C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162" y="2296475"/>
            <a:ext cx="10761279" cy="33187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2539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&lt;input&gt;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– define os campos do formulário;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&lt;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rgbClr val="CE42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2"/>
              </a:rPr>
              <a:t>textarea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&gt;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– define uma área para o usuário digitar um texto;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&lt;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button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&gt;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– define um botão;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      &lt;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img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&gt; 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– permite 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CE4200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  <a:hlinkClick r:id="rId3"/>
              </a:rPr>
              <a:t>inserir uma imagem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no seu documento.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&lt;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form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&gt;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– define um formulário;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C2AF5C76-4C27-1051-6532-1699D45234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9863" y="2079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4445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5340EF-3E1D-7ED2-6B4A-EF671AA2F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Estrutura básica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1D7E2C6-AE58-6089-3D01-BF5911618975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 bwMode="auto">
          <a:xfrm>
            <a:off x="646713" y="2248746"/>
            <a:ext cx="10567775" cy="193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&lt;!DOCTYPE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html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html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50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head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50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title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&gt;&lt;/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title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&lt;/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head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50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&lt;body&gt;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50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Conteúdo</a:t>
            </a:r>
            <a:endParaRPr kumimoji="0" lang="pt-BR" altLang="pt-BR" sz="15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50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&lt;/body&gt;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html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pt-BR" altLang="pt-B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763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45286-C7B3-EFA5-5685-215B4E15B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75152F-CED7-B67E-D9BE-00E31C5FA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Estrutura básica 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5C7E4CA-D82A-8D6F-18DB-EF1AEC3B2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089" y="2390037"/>
            <a:ext cx="4801314" cy="240065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&lt;!DOCTYPE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html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html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50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head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50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title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&gt;&lt;/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title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50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&lt;meta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charset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="utf-8"/&gt;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50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head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50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&lt;body&gt;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500" dirty="0">
                <a:solidFill>
                  <a:srgbClr val="3333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&lt;/body&gt;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html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kumimoji="0" lang="pt-BR" altLang="pt-B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96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1A946-D39E-1482-C790-3D10C8B10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AD0F59-37E5-863E-0759-551BE868F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Evoluções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C08A52F-74DB-F908-138E-630129A31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089" y="1974542"/>
            <a:ext cx="6345758" cy="32316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1995 – Ver</a:t>
            </a:r>
            <a:r>
              <a:rPr lang="pt-BR" altLang="pt-BR" sz="24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2.0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1997</a:t>
            </a:r>
            <a:r>
              <a:rPr lang="pt-BR" altLang="pt-BR" sz="24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Versão 3.1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1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1999 – Versão 4.0.1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2000 – XHTML 1.0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2004 – a fundação da WHATWG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sz="2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2014 – A grande mudança: a versão 5 do HTML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b="1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593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Computação Quântica</a:t>
            </a:r>
            <a:endParaRPr lang="pt-B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E59F9B1-47D7-0E56-C337-2FDE20E51FAF}"/>
              </a:ext>
            </a:extLst>
          </p:cNvPr>
          <p:cNvSpPr txBox="1"/>
          <p:nvPr/>
        </p:nvSpPr>
        <p:spPr>
          <a:xfrm>
            <a:off x="699247" y="1559859"/>
            <a:ext cx="715383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t-BR" b="1" dirty="0"/>
              <a:t>O que esperar:</a:t>
            </a:r>
          </a:p>
          <a:p>
            <a:pPr>
              <a:buNone/>
            </a:pPr>
            <a:endParaRPr lang="pt-BR" b="1" dirty="0"/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Avanços em hardware quântico</a:t>
            </a:r>
            <a:r>
              <a:rPr lang="pt-BR" dirty="0"/>
              <a:t> e algoritmos que já têm capacidade de resolver problemas além da capacidade dos computadores tradicionais.</a:t>
            </a:r>
          </a:p>
          <a:p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r>
              <a:rPr lang="pt-BR" b="1" dirty="0"/>
              <a:t>Aplicações práticas</a:t>
            </a:r>
            <a:r>
              <a:rPr lang="pt-BR" dirty="0"/>
              <a:t>, como em criptografia e pesquisa de novos materiais e medicamentos.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EE398-46D0-5A04-0466-3AA9A5C69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55B47B8-87A0-9AF6-CEAA-F7BD5F7AA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Computação Quântica</a:t>
            </a:r>
            <a:endParaRPr lang="pt-B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60137DA-60E6-142B-ADAD-9F1B78673967}"/>
              </a:ext>
            </a:extLst>
          </p:cNvPr>
          <p:cNvSpPr txBox="1"/>
          <p:nvPr/>
        </p:nvSpPr>
        <p:spPr>
          <a:xfrm>
            <a:off x="699247" y="1559859"/>
            <a:ext cx="71538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t-BR" b="1" dirty="0"/>
              <a:t>Linguagens de programação para web</a:t>
            </a:r>
            <a:r>
              <a:rPr lang="pt-BR" dirty="0"/>
              <a:t>.</a:t>
            </a:r>
          </a:p>
          <a:p>
            <a:pPr>
              <a:buNone/>
            </a:pPr>
            <a:r>
              <a:rPr lang="pt-BR" dirty="0" err="1"/>
              <a:t>Jscript</a:t>
            </a:r>
            <a:endParaRPr lang="pt-BR" dirty="0"/>
          </a:p>
          <a:p>
            <a:pPr>
              <a:buNone/>
            </a:pPr>
            <a:r>
              <a:rPr lang="pt-BR" dirty="0"/>
              <a:t>Python</a:t>
            </a:r>
          </a:p>
          <a:p>
            <a:pPr>
              <a:buNone/>
            </a:pPr>
            <a:r>
              <a:rPr lang="pt-BR" dirty="0"/>
              <a:t>PHP</a:t>
            </a:r>
          </a:p>
          <a:p>
            <a:pPr>
              <a:buNone/>
            </a:pPr>
            <a:r>
              <a:rPr lang="pt-BR" dirty="0" err="1"/>
              <a:t>Rubby</a:t>
            </a:r>
            <a:endParaRPr lang="pt-BR" dirty="0"/>
          </a:p>
          <a:p>
            <a:pPr>
              <a:buNone/>
            </a:pPr>
            <a:r>
              <a:rPr lang="pt-BR" dirty="0"/>
              <a:t>SQL</a:t>
            </a:r>
          </a:p>
          <a:p>
            <a:pPr>
              <a:buNone/>
            </a:pPr>
            <a:r>
              <a:rPr lang="pt-BR"/>
              <a:t>NodeJS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472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05_TF10001108_Win3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{A5917EB5-82DD-4105-A103-6E24AA228BBF}tf10001108_win32</Template>
  <TotalTime>23</TotalTime>
  <Words>716</Words>
  <Application>Microsoft Office PowerPoint</Application>
  <PresentationFormat>Widescreen</PresentationFormat>
  <Paragraphs>83</Paragraphs>
  <Slides>14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Courier New</vt:lpstr>
      <vt:lpstr>Open Sans</vt:lpstr>
      <vt:lpstr>Segoe UI</vt:lpstr>
      <vt:lpstr>Segoe UI Light</vt:lpstr>
      <vt:lpstr>Personalizado</vt:lpstr>
      <vt:lpstr>HTML, CSS, JAVASCRIPT</vt:lpstr>
      <vt:lpstr>1. Inteligência Artificial e Automação</vt:lpstr>
      <vt:lpstr>HTML</vt:lpstr>
      <vt:lpstr>Html não é uma linguagem de programação, por quê ?</vt:lpstr>
      <vt:lpstr>HTML</vt:lpstr>
      <vt:lpstr>Principais tags do HTML Atualmente existem mais de 140 tags, mas algumas delas quase não são utilizadas. Dentre as mais utilizadas temos: </vt:lpstr>
      <vt:lpstr>Principais tags do HTML Atualmente existem mais de 140 tags, mas algumas delas quase não são utilizadas. Dentre as mais utilizadas temos: </vt:lpstr>
      <vt:lpstr>Principais tags do HTML Atualmente existem mais de 140 tags, mas algumas delas quase não são utilizadas. Dentre as mais utilizadas temos: </vt:lpstr>
      <vt:lpstr>Principais tags do HTML Atualmente existem mais de 140 tags, mas algumas delas quase não são utilizadas. Dentre as mais utilizadas temos: </vt:lpstr>
      <vt:lpstr>Estrutura básica </vt:lpstr>
      <vt:lpstr>Estrutura básica </vt:lpstr>
      <vt:lpstr>Evoluções</vt:lpstr>
      <vt:lpstr>Computação Quântica</vt:lpstr>
      <vt:lpstr>Computação Quântica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keywords/>
  <cp:lastModifiedBy>Andre Aparecido da Silva</cp:lastModifiedBy>
  <cp:revision>1</cp:revision>
  <dcterms:created xsi:type="dcterms:W3CDTF">2025-04-28T10:46:55Z</dcterms:created>
  <dcterms:modified xsi:type="dcterms:W3CDTF">2025-04-28T11:09:59Z</dcterms:modified>
  <cp:version/>
</cp:coreProperties>
</file>