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62" r:id="rId3"/>
    <p:sldId id="571" r:id="rId4"/>
    <p:sldId id="564" r:id="rId5"/>
    <p:sldId id="572" r:id="rId6"/>
    <p:sldId id="565" r:id="rId7"/>
    <p:sldId id="573" r:id="rId8"/>
    <p:sldId id="610" r:id="rId9"/>
    <p:sldId id="574" r:id="rId10"/>
    <p:sldId id="591" r:id="rId11"/>
    <p:sldId id="592" r:id="rId12"/>
    <p:sldId id="593" r:id="rId13"/>
    <p:sldId id="594" r:id="rId14"/>
    <p:sldId id="595" r:id="rId15"/>
    <p:sldId id="575" r:id="rId16"/>
    <p:sldId id="611" r:id="rId17"/>
    <p:sldId id="612" r:id="rId18"/>
    <p:sldId id="615" r:id="rId19"/>
    <p:sldId id="613" r:id="rId20"/>
    <p:sldId id="617" r:id="rId21"/>
    <p:sldId id="614" r:id="rId22"/>
    <p:sldId id="616" r:id="rId23"/>
    <p:sldId id="576" r:id="rId24"/>
    <p:sldId id="577" r:id="rId25"/>
    <p:sldId id="566" r:id="rId26"/>
    <p:sldId id="579" r:id="rId27"/>
    <p:sldId id="578" r:id="rId28"/>
    <p:sldId id="596" r:id="rId29"/>
    <p:sldId id="597" r:id="rId30"/>
    <p:sldId id="598" r:id="rId31"/>
    <p:sldId id="599" r:id="rId32"/>
    <p:sldId id="580" r:id="rId33"/>
    <p:sldId id="600" r:id="rId34"/>
    <p:sldId id="582" r:id="rId35"/>
    <p:sldId id="601" r:id="rId36"/>
    <p:sldId id="581" r:id="rId37"/>
    <p:sldId id="583" r:id="rId38"/>
    <p:sldId id="602" r:id="rId39"/>
    <p:sldId id="584" r:id="rId40"/>
    <p:sldId id="604" r:id="rId41"/>
    <p:sldId id="603" r:id="rId42"/>
    <p:sldId id="585" r:id="rId43"/>
    <p:sldId id="605" r:id="rId44"/>
    <p:sldId id="606" r:id="rId45"/>
    <p:sldId id="586" r:id="rId46"/>
    <p:sldId id="587" r:id="rId47"/>
    <p:sldId id="607" r:id="rId48"/>
    <p:sldId id="588" r:id="rId49"/>
    <p:sldId id="589" r:id="rId50"/>
    <p:sldId id="590" r:id="rId51"/>
    <p:sldId id="609" r:id="rId52"/>
    <p:sldId id="619" r:id="rId53"/>
    <p:sldId id="618" r:id="rId54"/>
    <p:sldId id="620" r:id="rId55"/>
    <p:sldId id="621" r:id="rId56"/>
    <p:sldId id="622" r:id="rId57"/>
    <p:sldId id="623" r:id="rId58"/>
    <p:sldId id="624" r:id="rId5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 Silva" initials="AS" lastIdx="4" clrIdx="0">
    <p:extLst>
      <p:ext uri="{19B8F6BF-5375-455C-9EA6-DF929625EA0E}">
        <p15:presenceInfo xmlns:p15="http://schemas.microsoft.com/office/powerpoint/2012/main" userId="33da10047d9502a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05/11/2020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05/11/2020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05/11/2020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05/11/2020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05/11/2020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05/11/2020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05/11/2020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05/11/2020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05/11/2020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05/11/2020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05/11/2020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05/11/2020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pt-BR" sz="4000" dirty="0"/>
          </a:p>
          <a:p>
            <a:pPr algn="ctr"/>
            <a:r>
              <a:rPr lang="pt-BR" sz="4000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http://www.oxnar.com.br/aulas/php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-1373559" y="3086389"/>
            <a:ext cx="700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CURSO TECNICO EM INFORMÁTICA</a:t>
            </a:r>
          </a:p>
          <a:p>
            <a:pPr algn="ctr"/>
            <a:r>
              <a:rPr lang="pt-BR" sz="2400" dirty="0">
                <a:solidFill>
                  <a:schemeClr val="bg1"/>
                </a:solidFill>
              </a:rPr>
              <a:t>DISCIPLINA:   INTERNET E PROGRAMAÇÃO PARA WEB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F495A37-24BF-4B7F-B34B-3EA1E4B68365}"/>
              </a:ext>
            </a:extLst>
          </p:cNvPr>
          <p:cNvSpPr/>
          <p:nvPr/>
        </p:nvSpPr>
        <p:spPr>
          <a:xfrm>
            <a:off x="4928574" y="5625374"/>
            <a:ext cx="11101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Vídeo 5 - PHP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CAD3927-CCA6-40F3-B92E-E29875D93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" y="2843212"/>
            <a:ext cx="1352550" cy="117157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19EB853-7695-4ED9-A5B4-54ECBC66C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70" y="2745241"/>
            <a:ext cx="1352550" cy="11715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5AB40CE-1AEE-44C8-87E0-D6C1590B00A5}"/>
              </a:ext>
            </a:extLst>
          </p:cNvPr>
          <p:cNvSpPr txBox="1"/>
          <p:nvPr/>
        </p:nvSpPr>
        <p:spPr>
          <a:xfrm>
            <a:off x="4256656" y="1362271"/>
            <a:ext cx="677150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Linguagem PHP – </a:t>
            </a:r>
            <a:r>
              <a:rPr lang="pt-BR" sz="4000" dirty="0" err="1"/>
              <a:t>toUpperCase</a:t>
            </a:r>
            <a:r>
              <a:rPr lang="pt-BR" sz="4000" dirty="0"/>
              <a:t>(</a:t>
            </a:r>
            <a:r>
              <a:rPr lang="pt-BR" sz="4000" dirty="0" err="1"/>
              <a:t>String</a:t>
            </a:r>
            <a:r>
              <a:rPr lang="pt-BR" sz="4000" dirty="0"/>
              <a:t>),</a:t>
            </a:r>
          </a:p>
          <a:p>
            <a:pPr algn="ctr"/>
            <a:r>
              <a:rPr lang="pt-BR" sz="4000" dirty="0" err="1"/>
              <a:t>toLowerCase</a:t>
            </a:r>
            <a:r>
              <a:rPr lang="pt-BR" sz="4000" dirty="0"/>
              <a:t>(</a:t>
            </a:r>
            <a:r>
              <a:rPr lang="pt-BR" sz="4000" dirty="0" err="1"/>
              <a:t>String</a:t>
            </a:r>
            <a:r>
              <a:rPr lang="pt-BR" sz="4000" dirty="0"/>
              <a:t>), </a:t>
            </a:r>
          </a:p>
          <a:p>
            <a:pPr algn="ctr"/>
            <a:r>
              <a:rPr lang="pt-BR" sz="4000" dirty="0" err="1"/>
              <a:t>functions</a:t>
            </a:r>
            <a:endParaRPr lang="pt-BR" sz="4000" dirty="0"/>
          </a:p>
          <a:p>
            <a:pPr algn="ctr"/>
            <a:r>
              <a:rPr lang="pt-BR" sz="4000" dirty="0" err="1"/>
              <a:t>Variaveis</a:t>
            </a:r>
            <a:r>
              <a:rPr lang="pt-BR" sz="4000" dirty="0"/>
              <a:t> globais</a:t>
            </a:r>
          </a:p>
          <a:p>
            <a:pPr algn="ctr"/>
            <a:r>
              <a:rPr lang="pt-BR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AINDA SOBRE VARIÁVEIS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6734119-5A29-4E45-8FB3-B4B39E201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651163"/>
            <a:ext cx="11469214" cy="568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72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AINDA SOBRE VARIÁVEIS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7C860E9-5E68-4918-9C94-A306FC28E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5" y="1268556"/>
            <a:ext cx="7517786" cy="459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93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ALTERAÇÃO DAS VARIÁVEIS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FC364EB-47E1-4289-B036-770D06A80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742950"/>
            <a:ext cx="1125855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77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ALTERAÇÃO DAS VARIÁVEIS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627F8B1-E9EF-4EF7-A525-59A21569F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0"/>
            <a:ext cx="113358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87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VARIÁVEIS DINÂMICAS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D888308-E42F-4489-AC0F-C5E506972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7" y="-2"/>
            <a:ext cx="1146921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19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VARIÁVEIS DINÂMICAS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1003F49-30C8-41CF-AE22-4E5D9C485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0"/>
            <a:ext cx="9734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918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VARIÁVEIS DINÂMICAS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49E1EBB-9466-4108-9F74-8722BE867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0" y="-2"/>
            <a:ext cx="8867776" cy="68580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89403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VARIÁVEIS DINÂMICAS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B3678AD-CA11-41BB-9841-16EF01FE1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133348"/>
            <a:ext cx="11469215" cy="659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12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Aspas Simples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801CA55-6E76-4C28-A91D-FB82CFAF9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-92334"/>
            <a:ext cx="7930560" cy="36373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C0DE1E2-F172-4E96-8C39-44A760380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743" y="3544991"/>
            <a:ext cx="8617257" cy="331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204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Usando aspas simples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A4473E7-CA6A-44AF-884E-3300FB542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205" y="3526562"/>
            <a:ext cx="8665195" cy="33314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3F431A2-6BEF-4765-8EAF-61A7FE547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86" y="-92334"/>
            <a:ext cx="7535110" cy="345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10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EXEMPLO ASPAS DUPLAS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D283014-559A-4BF5-BDC3-0E1FFA1B1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512" y="3785191"/>
            <a:ext cx="7992488" cy="307280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82C4376-B7F0-4B71-9C3E-3EF7F1158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86" y="-1"/>
            <a:ext cx="7740730" cy="355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68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Aspas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5C69CBF-FE31-4A18-BF29-0DDA83AA8887}"/>
              </a:ext>
            </a:extLst>
          </p:cNvPr>
          <p:cNvSpPr txBox="1"/>
          <p:nvPr/>
        </p:nvSpPr>
        <p:spPr>
          <a:xfrm>
            <a:off x="1538868" y="1605776"/>
            <a:ext cx="9032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3600" dirty="0"/>
          </a:p>
          <a:p>
            <a:endParaRPr lang="pt-BR" sz="36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8636DD5-AF6D-454C-A026-44A96C65FA63}"/>
              </a:ext>
            </a:extLst>
          </p:cNvPr>
          <p:cNvSpPr txBox="1"/>
          <p:nvPr/>
        </p:nvSpPr>
        <p:spPr>
          <a:xfrm>
            <a:off x="1620644" y="2151726"/>
            <a:ext cx="9469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/>
              <a:t>Ou seja, aspas simples, mostra somente o conteúdo entre elas, enquanto que aspas duplas  se houver variáveis entre elas, as mesmas serão interpretadas.</a:t>
            </a:r>
          </a:p>
        </p:txBody>
      </p:sp>
    </p:spTree>
    <p:extLst>
      <p:ext uri="{BB962C8B-B14F-4D97-AF65-F5344CB8AC3E}">
        <p14:creationId xmlns:p14="http://schemas.microsoft.com/office/powerpoint/2010/main" val="245401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Concatenação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B92195F-2114-4B13-9509-7ABDCF270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557" y="3241963"/>
            <a:ext cx="9405443" cy="361603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1E0C5F8-A5CA-471B-B89C-C0AA9F217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86" y="0"/>
            <a:ext cx="92583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66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strtoupper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converte a </a:t>
            </a:r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variavel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para maiúsculas</a:t>
            </a: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6E944C-3A56-4F07-889F-2887F18AD6C2}"/>
              </a:ext>
            </a:extLst>
          </p:cNvPr>
          <p:cNvSpPr txBox="1"/>
          <p:nvPr/>
        </p:nvSpPr>
        <p:spPr>
          <a:xfrm>
            <a:off x="1073427" y="2319130"/>
            <a:ext cx="104029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 </a:t>
            </a:r>
            <a:r>
              <a:rPr lang="pt-BR" sz="2400" dirty="0" err="1"/>
              <a:t>strtoupper</a:t>
            </a:r>
            <a:r>
              <a:rPr lang="pt-BR" sz="2400" dirty="0"/>
              <a:t> — Converte uma </a:t>
            </a:r>
            <a:r>
              <a:rPr lang="pt-BR" sz="2400" dirty="0" err="1"/>
              <a:t>string</a:t>
            </a:r>
            <a:r>
              <a:rPr lang="pt-BR" sz="2400" dirty="0"/>
              <a:t> para maiúsculas </a:t>
            </a:r>
          </a:p>
          <a:p>
            <a:endParaRPr lang="pt-BR" sz="2400" dirty="0"/>
          </a:p>
          <a:p>
            <a:pPr algn="just"/>
            <a:r>
              <a:rPr lang="pt-BR" sz="2400" dirty="0" err="1"/>
              <a:t>strtoupper</a:t>
            </a:r>
            <a:r>
              <a:rPr lang="pt-BR" sz="2400" dirty="0"/>
              <a:t> ( </a:t>
            </a:r>
            <a:r>
              <a:rPr lang="pt-BR" sz="2400" dirty="0" err="1"/>
              <a:t>string</a:t>
            </a:r>
            <a:r>
              <a:rPr lang="pt-BR" sz="2400" dirty="0"/>
              <a:t> $</a:t>
            </a:r>
            <a:r>
              <a:rPr lang="pt-BR" sz="2400" dirty="0" err="1"/>
              <a:t>string</a:t>
            </a:r>
            <a:r>
              <a:rPr lang="pt-BR" sz="2400" dirty="0"/>
              <a:t> ) : </a:t>
            </a:r>
            <a:r>
              <a:rPr lang="pt-BR" sz="2400" dirty="0" err="1"/>
              <a:t>string</a:t>
            </a:r>
            <a:r>
              <a:rPr lang="pt-BR" sz="2400" dirty="0"/>
              <a:t> Retorna </a:t>
            </a:r>
            <a:r>
              <a:rPr lang="pt-BR" sz="2400" dirty="0" err="1"/>
              <a:t>string</a:t>
            </a:r>
            <a:r>
              <a:rPr lang="pt-BR" sz="2400" dirty="0"/>
              <a:t> com todos os caracteres do alfabeto convertidos para maiúsculas. Note que os caracteres do alfabeto é determinado pelo local atual. </a:t>
            </a:r>
          </a:p>
        </p:txBody>
      </p:sp>
    </p:spTree>
    <p:extLst>
      <p:ext uri="{BB962C8B-B14F-4D97-AF65-F5344CB8AC3E}">
        <p14:creationId xmlns:p14="http://schemas.microsoft.com/office/powerpoint/2010/main" val="870509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strtoupper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converte a </a:t>
            </a:r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variavel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para maiúsculas</a:t>
            </a: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6E944C-3A56-4F07-889F-2887F18AD6C2}"/>
              </a:ext>
            </a:extLst>
          </p:cNvPr>
          <p:cNvSpPr txBox="1"/>
          <p:nvPr/>
        </p:nvSpPr>
        <p:spPr>
          <a:xfrm>
            <a:off x="1073427" y="2319130"/>
            <a:ext cx="104029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 </a:t>
            </a:r>
            <a:r>
              <a:rPr lang="pt-BR" sz="2400" dirty="0" err="1"/>
              <a:t>strtoupper</a:t>
            </a:r>
            <a:r>
              <a:rPr lang="pt-BR" sz="2400" dirty="0"/>
              <a:t> — Converte uma </a:t>
            </a:r>
            <a:r>
              <a:rPr lang="pt-BR" sz="2400" dirty="0" err="1"/>
              <a:t>string</a:t>
            </a:r>
            <a:r>
              <a:rPr lang="pt-BR" sz="2400" dirty="0"/>
              <a:t> para maiúsculas </a:t>
            </a:r>
          </a:p>
          <a:p>
            <a:endParaRPr lang="pt-BR" sz="2400" dirty="0"/>
          </a:p>
          <a:p>
            <a:pPr algn="just"/>
            <a:r>
              <a:rPr lang="pt-BR" sz="2400" dirty="0" err="1"/>
              <a:t>strtoupper</a:t>
            </a:r>
            <a:r>
              <a:rPr lang="pt-BR" sz="2400" dirty="0"/>
              <a:t> ( </a:t>
            </a:r>
            <a:r>
              <a:rPr lang="pt-BR" sz="2400" dirty="0" err="1"/>
              <a:t>string</a:t>
            </a:r>
            <a:r>
              <a:rPr lang="pt-BR" sz="2400" dirty="0"/>
              <a:t> $</a:t>
            </a:r>
            <a:r>
              <a:rPr lang="pt-BR" sz="2400" dirty="0" err="1"/>
              <a:t>string</a:t>
            </a:r>
            <a:r>
              <a:rPr lang="pt-BR" sz="2400" dirty="0"/>
              <a:t> ) : </a:t>
            </a:r>
            <a:r>
              <a:rPr lang="pt-BR" sz="2400" dirty="0" err="1"/>
              <a:t>string</a:t>
            </a:r>
            <a:r>
              <a:rPr lang="pt-BR" sz="2400" dirty="0"/>
              <a:t> Retorna </a:t>
            </a:r>
            <a:r>
              <a:rPr lang="pt-BR" sz="2400" dirty="0" err="1"/>
              <a:t>string</a:t>
            </a:r>
            <a:r>
              <a:rPr lang="pt-BR" sz="2400" dirty="0"/>
              <a:t> com todos os caracteres do alfabeto convertidos para maiúsculas. Note que os caracteres do alfabeto é determinado pelo local atual. </a:t>
            </a:r>
          </a:p>
        </p:txBody>
      </p:sp>
    </p:spTree>
    <p:extLst>
      <p:ext uri="{BB962C8B-B14F-4D97-AF65-F5344CB8AC3E}">
        <p14:creationId xmlns:p14="http://schemas.microsoft.com/office/powerpoint/2010/main" val="3207756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strtoupper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converte a </a:t>
            </a:r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variavel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para maiúsculas</a:t>
            </a: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94892A7-1DE0-435D-B2AD-663783887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392" y="348174"/>
            <a:ext cx="11420608" cy="567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93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strtoupper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converte a </a:t>
            </a:r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variavel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para maiúsculas</a:t>
            </a: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68D70C7-E92D-4D0D-803E-D5F26BDE0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082" y="0"/>
            <a:ext cx="10427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98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strtoupper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converte a </a:t>
            </a:r>
            <a:r>
              <a:rPr lang="pt-BR" sz="2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variavel</a:t>
            </a:r>
            <a:r>
              <a:rPr lang="pt-BR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para minúsculas</a:t>
            </a: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F10C8BF-EA9A-4308-9D8E-971F36318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082" y="0"/>
            <a:ext cx="10427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03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SUBSTRINGS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062707F-DF42-42E0-9D85-66DBD391A396}"/>
              </a:ext>
            </a:extLst>
          </p:cNvPr>
          <p:cNvSpPr txBox="1"/>
          <p:nvPr/>
        </p:nvSpPr>
        <p:spPr>
          <a:xfrm>
            <a:off x="3046828" y="1032190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 err="1">
                <a:solidFill>
                  <a:srgbClr val="333333"/>
                </a:solidFill>
                <a:effectLst/>
                <a:latin typeface="Fira Sans"/>
              </a:rPr>
              <a:t>substr</a:t>
            </a:r>
            <a:r>
              <a:rPr lang="pt-BR" b="0" i="0" dirty="0">
                <a:solidFill>
                  <a:srgbClr val="333333"/>
                </a:solidFill>
                <a:effectLst/>
                <a:latin typeface="Fira Sans"/>
              </a:rPr>
              <a:t> — Retorna uma parte de uma </a:t>
            </a:r>
            <a:r>
              <a:rPr lang="pt-BR" b="0" i="0" dirty="0" err="1">
                <a:solidFill>
                  <a:srgbClr val="333333"/>
                </a:solidFill>
                <a:effectLst/>
                <a:latin typeface="Fira Sans"/>
              </a:rPr>
              <a:t>string</a:t>
            </a:r>
            <a:endParaRPr lang="pt-BR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A6953C22-DB7B-4499-A06C-F62560F60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0194" y="1928130"/>
            <a:ext cx="625331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336699"/>
                </a:solidFill>
                <a:effectLst/>
                <a:cs typeface="Arial" panose="020B0604020202020204" pitchFamily="34" charset="0"/>
              </a:rPr>
              <a:t>substr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737373"/>
                </a:solidFill>
                <a:effectLst/>
                <a:cs typeface="Arial" panose="020B0604020202020204" pitchFamily="34" charset="0"/>
              </a:rPr>
              <a:t> ( 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669933"/>
                </a:solidFill>
                <a:effectLst/>
                <a:cs typeface="Arial" panose="020B0604020202020204" pitchFamily="34" charset="0"/>
              </a:rPr>
              <a:t>string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737373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336699"/>
                </a:solidFill>
                <a:effectLst/>
                <a:cs typeface="Arial" panose="020B0604020202020204" pitchFamily="34" charset="0"/>
              </a:rPr>
              <a:t>$string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737373"/>
                </a:solidFill>
                <a:effectLst/>
                <a:cs typeface="Arial" panose="020B0604020202020204" pitchFamily="34" charset="0"/>
              </a:rPr>
              <a:t> , 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669933"/>
                </a:solidFill>
                <a:effectLst/>
                <a:cs typeface="Arial" panose="020B0604020202020204" pitchFamily="34" charset="0"/>
              </a:rPr>
              <a:t>int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737373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336699"/>
                </a:solidFill>
                <a:effectLst/>
                <a:cs typeface="Arial" panose="020B0604020202020204" pitchFamily="34" charset="0"/>
              </a:rPr>
              <a:t>$start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737373"/>
                </a:solidFill>
                <a:effectLst/>
                <a:cs typeface="Arial" panose="020B0604020202020204" pitchFamily="34" charset="0"/>
              </a:rPr>
              <a:t> [, 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669933"/>
                </a:solidFill>
                <a:effectLst/>
                <a:cs typeface="Arial" panose="020B0604020202020204" pitchFamily="34" charset="0"/>
              </a:rPr>
              <a:t>int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737373"/>
                </a:solidFill>
                <a:effectLst/>
                <a:cs typeface="Arial" panose="020B0604020202020204" pitchFamily="34" charset="0"/>
              </a:rPr>
              <a:t> 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336699"/>
                </a:solidFill>
                <a:effectLst/>
                <a:cs typeface="Arial" panose="020B0604020202020204" pitchFamily="34" charset="0"/>
              </a:rPr>
              <a:t>$length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737373"/>
                </a:solidFill>
                <a:effectLst/>
                <a:cs typeface="Arial" panose="020B0604020202020204" pitchFamily="34" charset="0"/>
              </a:rPr>
              <a:t> ] ) : 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rgbClr val="669933"/>
                </a:solidFill>
                <a:effectLst/>
                <a:cs typeface="Arial" panose="020B0604020202020204" pitchFamily="34" charset="0"/>
              </a:rPr>
              <a:t>string</a:t>
            </a:r>
            <a:r>
              <a:rPr kumimoji="0" lang="pt-BR" altLang="pt-BR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894547F-5CC0-45D2-B5D6-A3B9DAEDA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308" y="2467577"/>
            <a:ext cx="7971692" cy="439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25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SUBSTRINGS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1DD2425-0053-4DF3-A03D-7ACB3C6BE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394" y="-3114"/>
            <a:ext cx="10447606" cy="686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14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VARIÁVEIS DINÂMICAS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1B890A5-63F7-4664-B905-8D2E67E80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955" y="9392"/>
            <a:ext cx="8253046" cy="6848608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D77A9C0E-E8EB-4F2C-B893-D12FB67CFFB9}"/>
              </a:ext>
            </a:extLst>
          </p:cNvPr>
          <p:cNvSpPr/>
          <p:nvPr/>
        </p:nvSpPr>
        <p:spPr>
          <a:xfrm>
            <a:off x="3826412" y="4037428"/>
            <a:ext cx="1336431" cy="562707"/>
          </a:xfrm>
          <a:prstGeom prst="ellipse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8EFE1AA0-0679-4868-8BD9-07457C4CC06E}"/>
              </a:ext>
            </a:extLst>
          </p:cNvPr>
          <p:cNvSpPr/>
          <p:nvPr/>
        </p:nvSpPr>
        <p:spPr>
          <a:xfrm>
            <a:off x="3613052" y="1963615"/>
            <a:ext cx="5545016" cy="562707"/>
          </a:xfrm>
          <a:prstGeom prst="ellipse">
            <a:avLst/>
          </a:prstGeom>
          <a:noFill/>
          <a:ln w="22225">
            <a:solidFill>
              <a:srgbClr val="C00000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338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VARIÁVEIS ESCALÁVEIS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D178F1-FD36-4461-B3F9-59733E0F466D}"/>
              </a:ext>
            </a:extLst>
          </p:cNvPr>
          <p:cNvSpPr txBox="1"/>
          <p:nvPr/>
        </p:nvSpPr>
        <p:spPr>
          <a:xfrm>
            <a:off x="2533650" y="752326"/>
            <a:ext cx="61341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pt-BR" sz="2800" b="0" i="0" u="none" strike="noStrike" baseline="0" dirty="0" err="1">
              <a:latin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C19DD7E-559C-4889-B45E-C2BF5C2467D6}"/>
              </a:ext>
            </a:extLst>
          </p:cNvPr>
          <p:cNvSpPr txBox="1"/>
          <p:nvPr/>
        </p:nvSpPr>
        <p:spPr>
          <a:xfrm>
            <a:off x="1238250" y="2075587"/>
            <a:ext cx="101536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 "</a:t>
            </a:r>
            <a:r>
              <a:rPr lang="pt-BR" sz="24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var_dump</a:t>
            </a:r>
            <a:r>
              <a:rPr lang="pt-BR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()" mostra o conteúdo de uma variável. Se ele for um </a:t>
            </a:r>
            <a:r>
              <a:rPr lang="pt-BR" sz="2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array</a:t>
            </a:r>
            <a:r>
              <a:rPr lang="pt-BR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é mostrado todo o </a:t>
            </a:r>
            <a:r>
              <a:rPr lang="pt-BR" sz="2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array</a:t>
            </a:r>
            <a:r>
              <a:rPr lang="pt-BR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estruturado, se for uma variável simples é mostrado o valor dela, se for um objeto então é mostrado todos os campos e assim por diante. O </a:t>
            </a:r>
            <a:r>
              <a:rPr lang="pt-BR" sz="24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var_dump</a:t>
            </a:r>
            <a:r>
              <a:rPr lang="pt-BR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é muito útil para depuração de código.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1711542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VARIÁVEIS ESCALÁVEIS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D178F1-FD36-4461-B3F9-59733E0F466D}"/>
              </a:ext>
            </a:extLst>
          </p:cNvPr>
          <p:cNvSpPr txBox="1"/>
          <p:nvPr/>
        </p:nvSpPr>
        <p:spPr>
          <a:xfrm>
            <a:off x="2533650" y="752326"/>
            <a:ext cx="61341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pt-BR" sz="2800" b="0" i="0" u="none" strike="noStrike" baseline="0" dirty="0" err="1">
              <a:latin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07AE306-CD13-4B67-B46C-A4A44342E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1" y="0"/>
            <a:ext cx="1043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330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</a:t>
            </a:r>
            <a:r>
              <a:rPr lang="pt-BR" sz="3600" dirty="0" err="1">
                <a:solidFill>
                  <a:schemeClr val="bg1"/>
                </a:solidFill>
              </a:rPr>
              <a:t>var_dump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F2A355-EED8-4C2A-A946-F056139A0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447" y="0"/>
            <a:ext cx="10960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185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XXXXXXXXX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A8339DE-679E-4618-AD43-65407552C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-2"/>
            <a:ext cx="9639300" cy="685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4190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</a:t>
            </a:r>
            <a:r>
              <a:rPr lang="pt-BR" sz="3600" dirty="0" err="1">
                <a:solidFill>
                  <a:schemeClr val="bg1"/>
                </a:solidFill>
              </a:rPr>
              <a:t>is_string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82491B0-CAC4-4DAE-894A-DDCF51408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1" y="0"/>
            <a:ext cx="94488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719267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</a:t>
            </a:r>
            <a:r>
              <a:rPr lang="pt-BR" sz="3600" dirty="0" err="1">
                <a:solidFill>
                  <a:schemeClr val="bg1"/>
                </a:solidFill>
              </a:rPr>
              <a:t>is_string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FC5696D-4F35-49FA-8337-FC2578E97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369" y="-1"/>
            <a:ext cx="79506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50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</a:t>
            </a:r>
            <a:r>
              <a:rPr lang="pt-BR" sz="3600" dirty="0" err="1">
                <a:solidFill>
                  <a:schemeClr val="bg1"/>
                </a:solidFill>
              </a:rPr>
              <a:t>is_string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0C47BDB-BCF0-47B2-BB7F-ADD0196E3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15" y="-2"/>
            <a:ext cx="835918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7390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Transfornando</a:t>
            </a:r>
            <a:r>
              <a:rPr lang="pt-BR" sz="3600" dirty="0">
                <a:solidFill>
                  <a:schemeClr val="bg1"/>
                </a:solidFill>
              </a:rPr>
              <a:t> em </a:t>
            </a:r>
            <a:r>
              <a:rPr lang="pt-BR" sz="3600" dirty="0" err="1">
                <a:solidFill>
                  <a:schemeClr val="bg1"/>
                </a:solidFill>
              </a:rPr>
              <a:t>String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08B9208-2328-4B31-B5B0-08346243114B}"/>
              </a:ext>
            </a:extLst>
          </p:cNvPr>
          <p:cNvSpPr txBox="1"/>
          <p:nvPr/>
        </p:nvSpPr>
        <p:spPr>
          <a:xfrm>
            <a:off x="722786" y="2617112"/>
            <a:ext cx="49541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É possível transformar variáveis  em </a:t>
            </a:r>
            <a:r>
              <a:rPr lang="pt-BR" sz="3200" dirty="0" err="1"/>
              <a:t>string</a:t>
            </a:r>
            <a:r>
              <a:rPr lang="pt-BR" sz="3200" dirty="0"/>
              <a:t> colocando  seu  conteúdo entre aspas.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576B0E-7DC9-4A99-BE34-4D3C51D6B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900" y="1277957"/>
            <a:ext cx="6515100" cy="54483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ACE408A2-32BE-4604-BFED-8B9722284B13}"/>
              </a:ext>
            </a:extLst>
          </p:cNvPr>
          <p:cNvSpPr/>
          <p:nvPr/>
        </p:nvSpPr>
        <p:spPr>
          <a:xfrm>
            <a:off x="7734300" y="3028950"/>
            <a:ext cx="3238500" cy="609600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604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7B2334C0-ECF4-48B3-9509-515A117D6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9050"/>
            <a:ext cx="7620000" cy="683895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Transfornando</a:t>
            </a:r>
            <a:r>
              <a:rPr lang="pt-BR" sz="3600" dirty="0">
                <a:solidFill>
                  <a:schemeClr val="bg1"/>
                </a:solidFill>
              </a:rPr>
              <a:t> em </a:t>
            </a:r>
            <a:r>
              <a:rPr lang="pt-BR" sz="3600" dirty="0" err="1">
                <a:solidFill>
                  <a:schemeClr val="bg1"/>
                </a:solidFill>
              </a:rPr>
              <a:t>String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CE408A2-32BE-4604-BFED-8B9722284B13}"/>
              </a:ext>
            </a:extLst>
          </p:cNvPr>
          <p:cNvSpPr/>
          <p:nvPr/>
        </p:nvSpPr>
        <p:spPr>
          <a:xfrm>
            <a:off x="4476750" y="3457574"/>
            <a:ext cx="4362450" cy="1743075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89164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Outra implementação do </a:t>
            </a:r>
            <a:r>
              <a:rPr lang="pt-BR" sz="3600" dirty="0" err="1">
                <a:solidFill>
                  <a:schemeClr val="bg1"/>
                </a:solidFill>
              </a:rPr>
              <a:t>if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CA71531-6D48-4174-B332-EB1B1E0A8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958" y="0"/>
            <a:ext cx="10947042" cy="685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D2E69E8-1B44-4AC5-817D-6CE8A5F7AB85}"/>
              </a:ext>
            </a:extLst>
          </p:cNvPr>
          <p:cNvSpPr/>
          <p:nvPr/>
        </p:nvSpPr>
        <p:spPr>
          <a:xfrm>
            <a:off x="4476750" y="4000500"/>
            <a:ext cx="7219950" cy="2324100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7554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Outra implementação do </a:t>
            </a:r>
            <a:r>
              <a:rPr lang="pt-BR" sz="3600" dirty="0" err="1">
                <a:solidFill>
                  <a:schemeClr val="bg1"/>
                </a:solidFill>
              </a:rPr>
              <a:t>if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1BCD613-5A33-4858-B5E5-BAA8F1561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1" y="0"/>
            <a:ext cx="8763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193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xxxxxxxxxx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4416861-A610-4504-85BA-48CF65C03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714" y="-2"/>
            <a:ext cx="7387636" cy="687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743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is_int</a:t>
            </a:r>
            <a:r>
              <a:rPr lang="pt-BR" sz="3600" dirty="0">
                <a:solidFill>
                  <a:schemeClr val="bg1"/>
                </a:solidFill>
              </a:rPr>
              <a:t>(var) / </a:t>
            </a:r>
            <a:r>
              <a:rPr lang="pt-BR" sz="3600" dirty="0" err="1">
                <a:solidFill>
                  <a:schemeClr val="bg1"/>
                </a:solidFill>
              </a:rPr>
              <a:t>is_real</a:t>
            </a:r>
            <a:r>
              <a:rPr lang="pt-BR" sz="3600" dirty="0">
                <a:solidFill>
                  <a:schemeClr val="bg1"/>
                </a:solidFill>
              </a:rPr>
              <a:t>(var)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87CD693-F564-434C-8EB9-73C791DED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2" y="0"/>
            <a:ext cx="11245588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1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xxxxxxxxxx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63397F6-82CF-414D-93CA-819AC7FAE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8069" y="-1"/>
            <a:ext cx="780393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9674C34-1AB9-43F8-8FC6-B9C3F078A626}"/>
              </a:ext>
            </a:extLst>
          </p:cNvPr>
          <p:cNvSpPr txBox="1">
            <a:spLocks/>
          </p:cNvSpPr>
          <p:nvPr/>
        </p:nvSpPr>
        <p:spPr>
          <a:xfrm rot="16200000">
            <a:off x="-3006693" y="3067608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is_int</a:t>
            </a:r>
            <a:r>
              <a:rPr lang="pt-BR" sz="3600" dirty="0">
                <a:solidFill>
                  <a:schemeClr val="bg1"/>
                </a:solidFill>
              </a:rPr>
              <a:t>(var) / </a:t>
            </a:r>
            <a:r>
              <a:rPr lang="pt-BR" sz="3600" dirty="0" err="1">
                <a:solidFill>
                  <a:schemeClr val="bg1"/>
                </a:solidFill>
              </a:rPr>
              <a:t>is_real</a:t>
            </a:r>
            <a:r>
              <a:rPr lang="pt-BR" sz="3600" dirty="0">
                <a:solidFill>
                  <a:schemeClr val="bg1"/>
                </a:solidFill>
              </a:rPr>
              <a:t>(var) </a:t>
            </a:r>
          </a:p>
        </p:txBody>
      </p:sp>
    </p:spTree>
    <p:extLst>
      <p:ext uri="{BB962C8B-B14F-4D97-AF65-F5344CB8AC3E}">
        <p14:creationId xmlns:p14="http://schemas.microsoft.com/office/powerpoint/2010/main" val="34109346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TESTANDO VALORES LÓGICOS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657E808-D6A8-4086-A446-E4D2221C0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788" y="-92334"/>
            <a:ext cx="10881212" cy="695033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13D7B091-266A-4641-8607-72F0F5313B9C}"/>
              </a:ext>
            </a:extLst>
          </p:cNvPr>
          <p:cNvSpPr/>
          <p:nvPr/>
        </p:nvSpPr>
        <p:spPr>
          <a:xfrm>
            <a:off x="4495800" y="1905000"/>
            <a:ext cx="6800850" cy="27432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70631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TESTANDO VALORES LÓGICOS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3D7B091-266A-4641-8607-72F0F5313B9C}"/>
              </a:ext>
            </a:extLst>
          </p:cNvPr>
          <p:cNvSpPr/>
          <p:nvPr/>
        </p:nvSpPr>
        <p:spPr>
          <a:xfrm>
            <a:off x="4495800" y="1905000"/>
            <a:ext cx="6800850" cy="27432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49DFBB3-D9AF-4C3C-BE23-2326EA531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0" y="-1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0202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Variaveis</a:t>
            </a:r>
            <a:r>
              <a:rPr lang="pt-BR" sz="3600" dirty="0">
                <a:solidFill>
                  <a:schemeClr val="bg1"/>
                </a:solidFill>
              </a:rPr>
              <a:t> Compostas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C11BDD3-4373-4901-B9F9-317012E1B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0"/>
            <a:ext cx="11469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589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Variaveis</a:t>
            </a:r>
            <a:r>
              <a:rPr lang="pt-BR" sz="3600" dirty="0">
                <a:solidFill>
                  <a:schemeClr val="bg1"/>
                </a:solidFill>
              </a:rPr>
              <a:t> Compostas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886E649-7410-40DD-AAFE-C88121679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050" y="-2"/>
            <a:ext cx="874395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361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Variaveis</a:t>
            </a:r>
            <a:r>
              <a:rPr lang="pt-BR" sz="3600" dirty="0">
                <a:solidFill>
                  <a:schemeClr val="bg1"/>
                </a:solidFill>
              </a:rPr>
              <a:t> Compostas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89B7470-C7F2-45B6-83DB-1B1D13275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890587"/>
            <a:ext cx="11397801" cy="429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065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Vetores com tipos de dados diferentes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1EF8B1B-A9DB-4D78-B5FA-9FC267564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00" y="0"/>
            <a:ext cx="11541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9011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Vetores com tipos de dados diferentes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4AAABC-97A0-4024-9B7C-CD2633469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92333"/>
            <a:ext cx="1091565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518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Objetos em PHP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244AFBE-9302-4701-9946-913A845E3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055" y="400048"/>
            <a:ext cx="11165545" cy="605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003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Objetos em PHP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509B428-63BC-4A8A-B68D-24EB33C5C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650" y="-92333"/>
            <a:ext cx="9658350" cy="695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963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Objetos no PHP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746F252-D794-40AE-A987-4B757ED36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-92334"/>
            <a:ext cx="11469214" cy="695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337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Objetos em PHP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5FC7CA9-F0B4-4ED9-A39E-116983989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352" y="92333"/>
            <a:ext cx="9375648" cy="676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097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Verifica Objetos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A0C3E7C-5642-4AB5-864D-1C1955B5A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186" y="10036"/>
            <a:ext cx="10083814" cy="68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824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xxxxxxxxxx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C1861C9-D512-48B2-8A99-A9FC89648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504" y="-1"/>
            <a:ext cx="930249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678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Variavel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  <a:r>
              <a:rPr lang="pt-BR" sz="3600" dirty="0" err="1">
                <a:solidFill>
                  <a:schemeClr val="bg1"/>
                </a:solidFill>
              </a:rPr>
              <a:t>Null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5627B6C-878E-4F07-B253-1AFB90F59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801" y="-92333"/>
            <a:ext cx="10447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3719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Variavel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  <a:r>
              <a:rPr lang="pt-BR" sz="3600" dirty="0" err="1">
                <a:solidFill>
                  <a:schemeClr val="bg1"/>
                </a:solidFill>
              </a:rPr>
              <a:t>Null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1A33DDC-3D08-4197-A150-699AB4E2F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424" y="0"/>
            <a:ext cx="918057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741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funções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77C7431-3489-47A2-99AA-298BCB91B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935" y="-2899"/>
            <a:ext cx="10458450" cy="68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236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funções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CE6F280-13FE-4C6F-9D68-6FFBF6C5C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48340"/>
            <a:ext cx="4981575" cy="413385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31CEACB-2EDC-4004-ADF5-E4FF6BB67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770" y="19504"/>
            <a:ext cx="8263230" cy="68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817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funções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0211451-A230-4B79-8F69-6C18DB27B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028" y="0"/>
            <a:ext cx="8996220" cy="6858000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76FF858E-02AF-45F2-B21E-84BBD7F0838F}"/>
              </a:ext>
            </a:extLst>
          </p:cNvPr>
          <p:cNvSpPr/>
          <p:nvPr/>
        </p:nvSpPr>
        <p:spPr>
          <a:xfrm>
            <a:off x="5176911" y="1589649"/>
            <a:ext cx="6822831" cy="633046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04F4709B-B212-4EE8-945F-88AEA04D3754}"/>
              </a:ext>
            </a:extLst>
          </p:cNvPr>
          <p:cNvSpPr/>
          <p:nvPr/>
        </p:nvSpPr>
        <p:spPr>
          <a:xfrm>
            <a:off x="9369083" y="3907301"/>
            <a:ext cx="2750165" cy="633046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16080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chemeClr val="bg1"/>
                </a:solidFill>
              </a:rPr>
              <a:t>A VARIÁVEL NÃO ESTA NO ESCOPO DA FUNÇÃO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C0A9573-6EDA-41F0-B0C9-F68E9491B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616" y="-1"/>
            <a:ext cx="7033846" cy="676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816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chemeClr val="bg1"/>
                </a:solidFill>
              </a:rPr>
              <a:t>CORREÇÃO DO ERRO ANTERIOR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499A4ED-7C1B-4CDA-9652-B48021192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775" y="1270049"/>
            <a:ext cx="5991225" cy="451485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7C6BCA8-05DA-4FD7-BBE7-003FE1BE7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594" y="0"/>
            <a:ext cx="8319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170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chemeClr val="bg1"/>
                </a:solidFill>
              </a:rPr>
              <a:t>CORREÇÃO DO ERRO ANTERIOR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499A4ED-7C1B-4CDA-9652-B48021192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775" y="1270049"/>
            <a:ext cx="5991225" cy="451485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738B49B-0723-4080-948F-870FE2671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637" y="98474"/>
            <a:ext cx="8264363" cy="685799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2600158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chemeClr val="bg1"/>
                </a:solidFill>
              </a:rPr>
              <a:t>EXERCICIOS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C138B34-BB0B-4BC3-BAD9-E04AC047ACFB}"/>
              </a:ext>
            </a:extLst>
          </p:cNvPr>
          <p:cNvSpPr txBox="1"/>
          <p:nvPr/>
        </p:nvSpPr>
        <p:spPr>
          <a:xfrm>
            <a:off x="1561514" y="1443840"/>
            <a:ext cx="10124049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1) Crie um arquivo em </a:t>
            </a:r>
            <a:r>
              <a:rPr lang="pt-BR" dirty="0" err="1"/>
              <a:t>php</a:t>
            </a:r>
            <a:r>
              <a:rPr lang="pt-BR" dirty="0"/>
              <a:t>  que tenha uma função que exiba os 100 primeiros números da sequencia:</a:t>
            </a:r>
          </a:p>
          <a:p>
            <a:r>
              <a:rPr lang="pt-BR" dirty="0"/>
              <a:t>1, 1, 2, 3, 5, 8,  13....</a:t>
            </a:r>
          </a:p>
          <a:p>
            <a:endParaRPr lang="pt-BR" dirty="0"/>
          </a:p>
          <a:p>
            <a:r>
              <a:rPr lang="pt-BR" dirty="0"/>
              <a:t>2) Crie um arquivo em </a:t>
            </a:r>
            <a:r>
              <a:rPr lang="pt-BR" dirty="0" err="1"/>
              <a:t>php</a:t>
            </a:r>
            <a:r>
              <a:rPr lang="pt-BR" dirty="0"/>
              <a:t> com cinco variáveis: </a:t>
            </a:r>
          </a:p>
          <a:p>
            <a:r>
              <a:rPr lang="pt-BR" dirty="0"/>
              <a:t>	*Exiba o conteúdo das variáveis com todas as letras maiúsculas</a:t>
            </a:r>
          </a:p>
          <a:p>
            <a:r>
              <a:rPr lang="pt-BR" dirty="0"/>
              <a:t>	*Exiba o conteúdo das variáveis com todas as letras minúsculas</a:t>
            </a:r>
          </a:p>
          <a:p>
            <a:r>
              <a:rPr lang="pt-BR" dirty="0"/>
              <a:t>	*Exiba o conteúdo das variáveis com apenas a primeira letras maiúsculas</a:t>
            </a:r>
          </a:p>
          <a:p>
            <a:r>
              <a:rPr lang="pt-BR" dirty="0"/>
              <a:t>3) Nas variáveis criadas no exercício2 o que acontece se usarmos o </a:t>
            </a:r>
            <a:r>
              <a:rPr lang="pt-BR" dirty="0" err="1"/>
              <a:t>var_dump</a:t>
            </a:r>
            <a:endParaRPr lang="pt-BR" dirty="0"/>
          </a:p>
          <a:p>
            <a:endParaRPr lang="pt-BR" dirty="0"/>
          </a:p>
          <a:p>
            <a:r>
              <a:rPr lang="pt-BR" dirty="0"/>
              <a:t>4)Utilizando o </a:t>
            </a:r>
            <a:r>
              <a:rPr lang="pt-BR" dirty="0" err="1"/>
              <a:t>php</a:t>
            </a:r>
            <a:r>
              <a:rPr lang="pt-BR" dirty="0"/>
              <a:t> crie uma função que  tenha um contador que comece em zero e termine na sua idade.</a:t>
            </a:r>
          </a:p>
          <a:p>
            <a:r>
              <a:rPr lang="pt-BR" dirty="0"/>
              <a:t>	*Crie uma variável que mostre quantos dias você já viveu (Dica: 365 * sua idade) aproximadamente).</a:t>
            </a:r>
          </a:p>
          <a:p>
            <a:endParaRPr lang="pt-BR" dirty="0"/>
          </a:p>
          <a:p>
            <a:r>
              <a:rPr lang="pt-BR" dirty="0"/>
              <a:t>5)Utilizando o </a:t>
            </a:r>
            <a:r>
              <a:rPr lang="pt-BR" dirty="0" err="1"/>
              <a:t>php</a:t>
            </a:r>
            <a:r>
              <a:rPr lang="pt-BR" dirty="0"/>
              <a:t> crie uma função que  mostre todos os múltiplos de 3 menos que 100, exiba  a soma e a média </a:t>
            </a:r>
            <a:r>
              <a:rPr lang="pt-BR"/>
              <a:t>dos mesmos.</a:t>
            </a: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97209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23657</TotalTime>
  <Words>856</Words>
  <Application>Microsoft Office PowerPoint</Application>
  <PresentationFormat>Widescreen</PresentationFormat>
  <Paragraphs>134</Paragraphs>
  <Slides>58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58</vt:i4>
      </vt:variant>
    </vt:vector>
  </HeadingPairs>
  <TitlesOfParts>
    <vt:vector size="66" baseType="lpstr">
      <vt:lpstr>Arial</vt:lpstr>
      <vt:lpstr>Arial</vt:lpstr>
      <vt:lpstr>Calibri</vt:lpstr>
      <vt:lpstr>Calibri Light</vt:lpstr>
      <vt:lpstr>Fira Mono</vt:lpstr>
      <vt:lpstr>Fira Sans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 Silva</cp:lastModifiedBy>
  <cp:revision>350</cp:revision>
  <dcterms:created xsi:type="dcterms:W3CDTF">2020-05-11T19:49:04Z</dcterms:created>
  <dcterms:modified xsi:type="dcterms:W3CDTF">2020-11-05T20:16:45Z</dcterms:modified>
</cp:coreProperties>
</file>