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462" r:id="rId3"/>
    <p:sldId id="543" r:id="rId4"/>
    <p:sldId id="544" r:id="rId5"/>
    <p:sldId id="545" r:id="rId6"/>
    <p:sldId id="546" r:id="rId7"/>
    <p:sldId id="547" r:id="rId8"/>
    <p:sldId id="548" r:id="rId9"/>
    <p:sldId id="549" r:id="rId10"/>
    <p:sldId id="550" r:id="rId11"/>
    <p:sldId id="528" r:id="rId12"/>
    <p:sldId id="551" r:id="rId13"/>
    <p:sldId id="552" r:id="rId14"/>
    <p:sldId id="529" r:id="rId15"/>
    <p:sldId id="553" r:id="rId16"/>
    <p:sldId id="554" r:id="rId17"/>
    <p:sldId id="555" r:id="rId18"/>
    <p:sldId id="556" r:id="rId19"/>
    <p:sldId id="557" r:id="rId20"/>
    <p:sldId id="558" r:id="rId21"/>
    <p:sldId id="559" r:id="rId22"/>
    <p:sldId id="530" r:id="rId23"/>
    <p:sldId id="560" r:id="rId24"/>
    <p:sldId id="531" r:id="rId25"/>
    <p:sldId id="532" r:id="rId26"/>
    <p:sldId id="561" r:id="rId27"/>
    <p:sldId id="562" r:id="rId28"/>
    <p:sldId id="563" r:id="rId2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 Silva" initials="AS" lastIdx="4" clrIdx="0">
    <p:extLst>
      <p:ext uri="{19B8F6BF-5375-455C-9EA6-DF929625EA0E}">
        <p15:presenceInfo xmlns:p15="http://schemas.microsoft.com/office/powerpoint/2012/main" userId="33da10047d9502a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660"/>
  </p:normalViewPr>
  <p:slideViewPr>
    <p:cSldViewPr snapToGrid="0">
      <p:cViewPr varScale="1">
        <p:scale>
          <a:sx n="68" d="100"/>
          <a:sy n="68" d="100"/>
        </p:scale>
        <p:origin x="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04183-9C50-4634-BA6A-9B94FEA18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2A147F-C89D-4796-A15B-E51A933BB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28E2F9-5D14-4670-A935-116AD9331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22/10/2020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05A97A-4AC1-46EC-A7F1-DBB2474D6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03B17F-034F-46CA-8C4F-A0B972774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420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09D9A-C1CA-4057-862B-410A87BD3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F7EBF0-B3A3-4720-B5B0-7E7FE3CA7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6F3F81-14FD-4173-BA99-99F5A2FB1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22/10/2020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D19F1-3816-4C6F-BD3D-EE2653D6D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F1F917-7597-436D-A561-B0E121FCB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19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66568-6F04-4B74-8E41-B04B70EA9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1DA9A6-2964-4C6E-A9B5-65939DED0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B70385-8C7F-45BC-B523-E631D07F6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22/10/2020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C33F0D-7333-427A-A5EB-B730C3D6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53B22-EB47-4534-9B94-DC75D9C3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3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21E747-9518-438A-8E3D-94F12C7CD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709F22-6AF3-4B45-B093-075219CCF9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D61B021-260C-429C-ABE1-1DEC55FB6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98BD3B-33BE-4BA8-ADD4-D22DD3ED6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22/10/2020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3C98E0-C03E-4F3D-AB06-08F29B4A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E2FC38-68E7-4649-8368-83171F65D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341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2243EA-C11C-4008-9172-F2BE48028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4CF789-F4D1-43D7-A4A6-46BEE2391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3D1CBCC-1B82-4E81-8273-81279BB1D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0534519-0164-4A0A-9A2A-224684CDE1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8E337B5-042B-4F01-9D4D-6DCDC7EC86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C2CF7C0-9443-402F-AFA3-513A10582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22/10/2020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A840803-2EEC-4930-B6AF-5DFB66C13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24327C7-33BD-4DAB-AF65-7B4A5E4C7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4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5DE9F3-B865-42B4-90AB-188848F4C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CE76FA8-D9DB-42BA-8BD6-3D2D66F3D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22/10/2020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9499ECE-0084-4B33-AE1D-2AC68C3D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F6E5FF3-5249-4D85-8C8F-8E4C8F34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58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B3F8210-C736-4D48-B869-04ECF7293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22/10/2020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A6CDE00-DE6A-4CD5-A133-2BB6D7DD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226381B-5E2E-4601-BF79-569B24D5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331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D177B-3E19-402E-8606-11162D4A2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3374FE-8F5A-406E-B358-F7F7C14A7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C7CE85-1D86-44CE-9BDE-0EFAA13A7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60DDDC-0986-4D64-A982-C4134863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22/10/2020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58DFF5-8907-4B90-9544-AC8342089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1880E4-417D-473E-AE32-1F57427DA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675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B596A2-2DD9-4384-B959-5125CDC75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CA5BBB0-3F1C-495E-BFD0-C5E56BDE16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8D5566E-F874-448A-9ED7-2ABED2437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411096-4C18-405A-AA92-B34E88093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22/10/2020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5DEBB8-1A39-4881-BA2D-1530FAEEF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28D931-8981-428F-8248-F21682741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435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9DA341-1EFA-4848-9596-AC2CEB27D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7C50F7F-CF18-486D-B7BE-BEB3CAF52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B655AC-0F82-4A95-8024-5D10C54A7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22/10/2020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09A5FA-9280-43C7-9406-A36BF1034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FE9938-F394-4984-95E7-1A64F820C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970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FEF8E4D-8AC4-477C-AEEB-30344DF6C2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1FA3F21-B024-4E5D-A676-BF2EFBA5C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B5C0A6-71C7-47F7-BA00-4CF7B122C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22/10/2020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611FC0-0A26-4E16-AEF5-136F6EBF8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804FB9-326D-45CF-94EC-B3DB991DA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9659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44E668A-1423-40CB-A4C2-0C5CA03A7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091D72-7A65-41E7-B20F-27A799944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8D40BB-D0E1-4484-8406-9533F166B0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BA66C-7CCE-458C-BDFF-D9E6A0B810E8}" type="datetimeFigureOut">
              <a:rPr lang="pt-BR" smtClean="0"/>
              <a:t>22/10/2020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39ECAA-312F-4B46-8004-E13E116869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F8EFF2-BE18-4D35-87F0-226ADD89B7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14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C2EB97A9-BC58-4D16-99D9-666863F1AE20}"/>
              </a:ext>
            </a:extLst>
          </p:cNvPr>
          <p:cNvSpPr txBox="1"/>
          <p:nvPr/>
        </p:nvSpPr>
        <p:spPr>
          <a:xfrm>
            <a:off x="2902856" y="3105834"/>
            <a:ext cx="9289144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pt-BR" sz="4000" dirty="0"/>
          </a:p>
          <a:p>
            <a:pPr algn="ctr"/>
            <a:r>
              <a:rPr lang="pt-BR" sz="4000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691C878-AAA4-4F4C-88FC-3158FD9B0090}"/>
              </a:ext>
            </a:extLst>
          </p:cNvPr>
          <p:cNvSpPr txBox="1"/>
          <p:nvPr/>
        </p:nvSpPr>
        <p:spPr>
          <a:xfrm>
            <a:off x="4911524" y="6211669"/>
            <a:ext cx="7280476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Prof. André Aparecido da Silva.</a:t>
            </a:r>
          </a:p>
          <a:p>
            <a:r>
              <a:rPr lang="pt-BR" dirty="0"/>
              <a:t>Disponível em: http://www.oxnar.com.br/aulas/php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915F706-96AF-42F8-85E8-479991144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902856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B5EA871-CD94-4A53-89ED-9B2B4188385E}"/>
              </a:ext>
            </a:extLst>
          </p:cNvPr>
          <p:cNvSpPr/>
          <p:nvPr/>
        </p:nvSpPr>
        <p:spPr>
          <a:xfrm>
            <a:off x="0" y="0"/>
            <a:ext cx="290285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F43B7D3-22B2-4EED-8C54-D07E3FC78066}"/>
              </a:ext>
            </a:extLst>
          </p:cNvPr>
          <p:cNvSpPr txBox="1"/>
          <p:nvPr/>
        </p:nvSpPr>
        <p:spPr>
          <a:xfrm rot="16200000">
            <a:off x="-1373559" y="3086389"/>
            <a:ext cx="7003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CURSO TECNICO EM INFORMÁTICA</a:t>
            </a:r>
          </a:p>
          <a:p>
            <a:pPr algn="ctr"/>
            <a:r>
              <a:rPr lang="pt-BR" sz="2400" dirty="0">
                <a:solidFill>
                  <a:schemeClr val="bg1"/>
                </a:solidFill>
              </a:rPr>
              <a:t>DISCIPLINA:   INTERNET E PROGRAMAÇÃO PARA WEB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F495A37-24BF-4B7F-B34B-3EA1E4B68365}"/>
              </a:ext>
            </a:extLst>
          </p:cNvPr>
          <p:cNvSpPr/>
          <p:nvPr/>
        </p:nvSpPr>
        <p:spPr>
          <a:xfrm>
            <a:off x="4928574" y="5625374"/>
            <a:ext cx="111011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Vídeo 1 - PHP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CAD3927-CCA6-40F3-B92E-E29875D93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" y="2843212"/>
            <a:ext cx="1352550" cy="1171575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719EB853-7695-4ED9-A5B4-54ECBC66C2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70" y="2745241"/>
            <a:ext cx="1352550" cy="117157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5AB40CE-1AEE-44C8-87E0-D6C1590B00A5}"/>
              </a:ext>
            </a:extLst>
          </p:cNvPr>
          <p:cNvSpPr txBox="1"/>
          <p:nvPr/>
        </p:nvSpPr>
        <p:spPr>
          <a:xfrm>
            <a:off x="4226011" y="3146362"/>
            <a:ext cx="6771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Linguagem PHP – Aula 03</a:t>
            </a:r>
          </a:p>
        </p:txBody>
      </p:sp>
    </p:spTree>
    <p:extLst>
      <p:ext uri="{BB962C8B-B14F-4D97-AF65-F5344CB8AC3E}">
        <p14:creationId xmlns:p14="http://schemas.microsoft.com/office/powerpoint/2010/main" val="1908117856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INTRODUÇÃO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219199" y="1179443"/>
            <a:ext cx="1020417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pt-BR" sz="36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PHP é uma linguagem de script do lado do servidor projetada especificamente para a web. Em uma página HTML, você pode incorporar o código PHP que será executado cada vez que a página for visitada.  </a:t>
            </a:r>
          </a:p>
        </p:txBody>
      </p:sp>
    </p:spTree>
    <p:extLst>
      <p:ext uri="{BB962C8B-B14F-4D97-AF65-F5344CB8AC3E}">
        <p14:creationId xmlns:p14="http://schemas.microsoft.com/office/powerpoint/2010/main" val="674872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INTRODUÇÃO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272208" y="1444486"/>
            <a:ext cx="1020417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pt-BR" sz="36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Seu código PHP é interpretado no servidor Web e gera HTML ou outra saída que o visitante verá ”(“ Desenvolvimento Web PHP e MySQL ”, Luke </a:t>
            </a:r>
            <a:r>
              <a:rPr lang="pt-BR" sz="3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Welling</a:t>
            </a:r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e Laura Thomson, SAMS)</a:t>
            </a:r>
          </a:p>
        </p:txBody>
      </p:sp>
    </p:spTree>
    <p:extLst>
      <p:ext uri="{BB962C8B-B14F-4D97-AF65-F5344CB8AC3E}">
        <p14:creationId xmlns:p14="http://schemas.microsoft.com/office/powerpoint/2010/main" val="2089248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ALTERNATIVAS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272208" y="1444486"/>
            <a:ext cx="1020417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pt-BR" sz="36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altLang="pt-BR" sz="3600" dirty="0"/>
              <a:t>Python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altLang="pt-BR" sz="3600" dirty="0"/>
              <a:t>Practical extraction and Report Language (Perl)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altLang="pt-BR" sz="3600" dirty="0"/>
              <a:t>Active Server Pages (ASP)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altLang="pt-BR" sz="3600" dirty="0"/>
              <a:t>Java server pages (JSP)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altLang="pt-BR" sz="3600" dirty="0"/>
              <a:t>Ruby </a:t>
            </a:r>
          </a:p>
          <a:p>
            <a:pPr algn="just"/>
            <a:endParaRPr lang="pt-BR" sz="36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480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OPNIÃO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272208" y="1444486"/>
            <a:ext cx="1020417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pt-BR" sz="36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600" dirty="0">
                <a:latin typeface="Open Sans"/>
              </a:rPr>
              <a:t>L</a:t>
            </a:r>
            <a:r>
              <a:rPr lang="pt-BR" sz="3600" b="0" i="0" dirty="0">
                <a:effectLst/>
                <a:latin typeface="Open Sans"/>
              </a:rPr>
              <a:t>inguagens de programação podem surgir a qualquer momento, e alternativas ao PHP sempre existiram. Muitos comentam sobre Node.js (</a:t>
            </a:r>
            <a:r>
              <a:rPr lang="pt-BR" sz="3600" b="0" i="0" dirty="0" err="1">
                <a:effectLst/>
                <a:latin typeface="Open Sans"/>
              </a:rPr>
              <a:t>JavaScript</a:t>
            </a:r>
            <a:r>
              <a:rPr lang="pt-BR" sz="3600" b="0" i="0" dirty="0">
                <a:effectLst/>
                <a:latin typeface="Open Sans"/>
              </a:rPr>
              <a:t>), Python ou Ruby como alternativas, mas acaba sendo uma preferência ou escolha por afinidade com a linguagem de cada um.</a:t>
            </a:r>
            <a:endParaRPr lang="pt-BR" sz="36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194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OLA MUNDO ORIENTADA A WEB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934818" y="1617289"/>
            <a:ext cx="9223514" cy="3409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pt-BR" sz="20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1800"/>
              </a:lnSpc>
              <a:spcAft>
                <a:spcPct val="0"/>
              </a:spcAft>
              <a:buSzTx/>
              <a:buFont typeface="StarSymbol" charset="0"/>
              <a:buNone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GB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&lt;html&gt;</a:t>
            </a:r>
          </a:p>
          <a:p>
            <a:pPr marL="0" indent="0">
              <a:lnSpc>
                <a:spcPct val="101000"/>
              </a:lnSpc>
              <a:spcAft>
                <a:spcPct val="0"/>
              </a:spcAft>
              <a:buSzTx/>
              <a:buFont typeface="StarSymbol" charset="0"/>
              <a:buNone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GB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&lt;head&gt;</a:t>
            </a:r>
          </a:p>
          <a:p>
            <a:pPr marL="0" indent="0">
              <a:lnSpc>
                <a:spcPct val="101000"/>
              </a:lnSpc>
              <a:spcAft>
                <a:spcPct val="0"/>
              </a:spcAft>
              <a:buSzTx/>
              <a:buFont typeface="StarSymbol" charset="0"/>
              <a:buNone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GB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  &lt;title&gt; Meu </a:t>
            </a:r>
            <a:r>
              <a:rPr lang="en-GB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Olá</a:t>
            </a:r>
            <a:r>
              <a:rPr lang="en-GB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Mundo </a:t>
            </a:r>
            <a:r>
              <a:rPr lang="en-GB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Personalizado</a:t>
            </a:r>
            <a:r>
              <a:rPr lang="en-GB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GB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 PHP script&lt;/title&gt;</a:t>
            </a:r>
          </a:p>
          <a:p>
            <a:pPr marL="0" indent="0">
              <a:lnSpc>
                <a:spcPct val="101000"/>
              </a:lnSpc>
              <a:spcAft>
                <a:spcPct val="0"/>
              </a:spcAft>
              <a:buSzTx/>
              <a:buFont typeface="StarSymbol" charset="0"/>
              <a:buNone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GB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&lt;/head&gt;</a:t>
            </a:r>
          </a:p>
          <a:p>
            <a:pPr marL="0" indent="0">
              <a:lnSpc>
                <a:spcPct val="101000"/>
              </a:lnSpc>
              <a:spcAft>
                <a:spcPct val="0"/>
              </a:spcAft>
              <a:buSzTx/>
              <a:buFont typeface="StarSymbol" charset="0"/>
              <a:buNone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GB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&lt;body&gt;</a:t>
            </a:r>
          </a:p>
          <a:p>
            <a:pPr marL="0" indent="0">
              <a:lnSpc>
                <a:spcPct val="101000"/>
              </a:lnSpc>
              <a:spcAft>
                <a:spcPct val="0"/>
              </a:spcAft>
              <a:buSzTx/>
              <a:buFont typeface="StarSymbol" charset="0"/>
              <a:buNone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GB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			&lt;?php</a:t>
            </a:r>
          </a:p>
          <a:p>
            <a:pPr marL="0" indent="0">
              <a:lnSpc>
                <a:spcPct val="101000"/>
              </a:lnSpc>
              <a:spcAft>
                <a:spcPct val="0"/>
              </a:spcAft>
              <a:buSzTx/>
              <a:buFont typeface="StarSymbol" charset="0"/>
              <a:buNone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GB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					echo “</a:t>
            </a:r>
            <a:r>
              <a:rPr lang="en-GB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Olá</a:t>
            </a:r>
            <a:r>
              <a:rPr lang="en-GB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mundo</a:t>
            </a:r>
            <a:r>
              <a:rPr lang="en-GB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!!!”;</a:t>
            </a:r>
          </a:p>
          <a:p>
            <a:pPr marL="0" indent="0">
              <a:lnSpc>
                <a:spcPct val="101000"/>
              </a:lnSpc>
              <a:spcAft>
                <a:spcPct val="0"/>
              </a:spcAft>
              <a:buSzTx/>
              <a:buFont typeface="StarSymbol" charset="0"/>
              <a:buNone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GB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			?&gt;</a:t>
            </a:r>
          </a:p>
          <a:p>
            <a:pPr marL="0" indent="0">
              <a:lnSpc>
                <a:spcPct val="101000"/>
              </a:lnSpc>
              <a:spcAft>
                <a:spcPct val="0"/>
              </a:spcAft>
              <a:buSzTx/>
              <a:buFont typeface="StarSymbol" charset="0"/>
              <a:buNone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GB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&lt;/body&gt;</a:t>
            </a:r>
          </a:p>
          <a:p>
            <a:pPr marL="0" indent="0">
              <a:lnSpc>
                <a:spcPct val="101000"/>
              </a:lnSpc>
              <a:spcAft>
                <a:spcPct val="0"/>
              </a:spcAft>
              <a:buSzTx/>
              <a:buFont typeface="StarSymbol" charset="0"/>
              <a:buNone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GB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&lt;/html&gt;</a:t>
            </a:r>
            <a:endParaRPr lang="pt-BR" sz="20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3C16CA-1280-4636-8BFC-A2F02AEC5C5A}"/>
              </a:ext>
            </a:extLst>
          </p:cNvPr>
          <p:cNvSpPr txBox="1"/>
          <p:nvPr/>
        </p:nvSpPr>
        <p:spPr>
          <a:xfrm>
            <a:off x="5502965" y="5240711"/>
            <a:ext cx="6102626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dirty="0" err="1"/>
              <a:t>Tag</a:t>
            </a:r>
            <a:r>
              <a:rPr lang="pt-BR" dirty="0"/>
              <a:t> PHP, permite inserir código PHP. A interpretação pelo módulo PHP irá substituir o código pela saída do código</a:t>
            </a:r>
          </a:p>
        </p:txBody>
      </p:sp>
    </p:spTree>
    <p:extLst>
      <p:ext uri="{BB962C8B-B14F-4D97-AF65-F5344CB8AC3E}">
        <p14:creationId xmlns:p14="http://schemas.microsoft.com/office/powerpoint/2010/main" val="2037093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VARIÁVEIS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934818" y="1551028"/>
            <a:ext cx="922351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Para usar ou atribuir a variável $ deve estar presente antes do nome da variável O operador de atribuição é '=‘ </a:t>
            </a:r>
          </a:p>
          <a:p>
            <a:pPr algn="just"/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Não há necessidade de declarar o tipo da variável o valor armazenado atual produz uma conversão de tipo implícita da variável. </a:t>
            </a:r>
          </a:p>
          <a:p>
            <a:pPr algn="just"/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8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071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VARIÁVEIS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934818" y="1509274"/>
            <a:ext cx="9223514" cy="3839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Uma variável pode ser usada antes de ser atribuída.</a:t>
            </a:r>
          </a:p>
          <a:p>
            <a:pPr marL="338138" indent="-338138">
              <a:lnSpc>
                <a:spcPct val="106000"/>
              </a:lnSpc>
              <a:spcBef>
                <a:spcPts val="763"/>
              </a:spcBef>
              <a:spcAft>
                <a:spcPct val="0"/>
              </a:spcAft>
              <a:buSzTx/>
              <a:buFont typeface="Times New Roman" panose="02020603050405020304" pitchFamily="18" charset="0"/>
              <a:buNone/>
              <a:tabLst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</a:pPr>
            <a:r>
              <a:rPr lang="en-GB" altLang="pt-BR" sz="2800" dirty="0">
                <a:latin typeface="Verdana" panose="020B0604030504040204" pitchFamily="34" charset="0"/>
              </a:rPr>
              <a:t>        </a:t>
            </a: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$A = 1;</a:t>
            </a:r>
          </a:p>
          <a:p>
            <a:pPr marL="338138" indent="-338138">
              <a:lnSpc>
                <a:spcPct val="106000"/>
              </a:lnSpc>
              <a:spcBef>
                <a:spcPts val="763"/>
              </a:spcBef>
              <a:spcAft>
                <a:spcPct val="0"/>
              </a:spcAft>
              <a:buSzTx/>
              <a:buFont typeface="Times New Roman" panose="02020603050405020304" pitchFamily="18" charset="0"/>
              <a:buNone/>
              <a:tabLst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</a:pP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			$B = “2”;</a:t>
            </a:r>
          </a:p>
          <a:p>
            <a:pPr marL="338138" indent="-338138">
              <a:lnSpc>
                <a:spcPct val="106000"/>
              </a:lnSpc>
              <a:spcBef>
                <a:spcPts val="763"/>
              </a:spcBef>
              <a:spcAft>
                <a:spcPct val="0"/>
              </a:spcAft>
              <a:buSzTx/>
              <a:buFont typeface="Times New Roman" panose="02020603050405020304" pitchFamily="18" charset="0"/>
              <a:buNone/>
              <a:tabLst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</a:pP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			$C = ($A + $B); // Soma </a:t>
            </a:r>
            <a:r>
              <a:rPr lang="en-GB" alt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inteiros</a:t>
            </a: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38138" indent="-338138">
              <a:lnSpc>
                <a:spcPct val="106000"/>
              </a:lnSpc>
              <a:spcBef>
                <a:spcPts val="763"/>
              </a:spcBef>
              <a:spcAft>
                <a:spcPct val="0"/>
              </a:spcAft>
              <a:buSzTx/>
              <a:buFont typeface="Times New Roman" panose="02020603050405020304" pitchFamily="18" charset="0"/>
              <a:buNone/>
              <a:tabLst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</a:pP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			$D = $A . $B; // </a:t>
            </a:r>
            <a:r>
              <a:rPr lang="en-GB" alt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Concatenação</a:t>
            </a: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 de String</a:t>
            </a:r>
          </a:p>
          <a:p>
            <a:pPr marL="338138" indent="-338138">
              <a:lnSpc>
                <a:spcPct val="106000"/>
              </a:lnSpc>
              <a:spcBef>
                <a:spcPts val="763"/>
              </a:spcBef>
              <a:spcAft>
                <a:spcPct val="0"/>
              </a:spcAft>
              <a:buSzTx/>
              <a:buFont typeface="Times New Roman" panose="02020603050405020304" pitchFamily="18" charset="0"/>
              <a:buNone/>
              <a:tabLst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</a:pP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			echo $C; // </a:t>
            </a:r>
            <a:r>
              <a:rPr lang="en-GB" alt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Imprime</a:t>
            </a: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</a:p>
          <a:p>
            <a:pPr marL="338138" indent="-338138">
              <a:lnSpc>
                <a:spcPct val="106000"/>
              </a:lnSpc>
              <a:spcBef>
                <a:spcPts val="763"/>
              </a:spcBef>
              <a:spcAft>
                <a:spcPct val="0"/>
              </a:spcAft>
              <a:buSzTx/>
              <a:buFont typeface="Times New Roman" panose="02020603050405020304" pitchFamily="18" charset="0"/>
              <a:buNone/>
              <a:tabLst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</a:pP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			echo $D;//  </a:t>
            </a:r>
            <a:r>
              <a:rPr lang="en-GB" alt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Imprime</a:t>
            </a: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 12</a:t>
            </a:r>
          </a:p>
        </p:txBody>
      </p:sp>
    </p:spTree>
    <p:extLst>
      <p:ext uri="{BB962C8B-B14F-4D97-AF65-F5344CB8AC3E}">
        <p14:creationId xmlns:p14="http://schemas.microsoft.com/office/powerpoint/2010/main" val="3979368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Função  </a:t>
            </a:r>
            <a:r>
              <a:rPr lang="pt-BR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BR" sz="3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sset</a:t>
            </a:r>
            <a:endParaRPr lang="pt-BR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683027" y="582066"/>
            <a:ext cx="9223514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Verifica se a variável é definida.</a:t>
            </a: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</a:p>
          <a:p>
            <a:pPr algn="just"/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pt-BR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Se a variável for destruída com </a:t>
            </a:r>
            <a:r>
              <a:rPr lang="pt-BR" alt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unset</a:t>
            </a:r>
            <a:r>
              <a:rPr lang="pt-BR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(), ela não existirá mais. </a:t>
            </a:r>
            <a:r>
              <a:rPr lang="pt-BR" alt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isset</a:t>
            </a:r>
            <a:r>
              <a:rPr lang="pt-BR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() retornará FALSE se for usada em uma variável com o valor NULL. </a:t>
            </a:r>
          </a:p>
          <a:p>
            <a:pPr algn="just"/>
            <a:endParaRPr lang="pt-BR" alt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Lembrando que no PHP um byte NULL ("\0") é diferente da constante NULL. Se múltiplos parâmetros são fornecidos, então </a:t>
            </a:r>
            <a:r>
              <a:rPr lang="pt-BR" alt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isset</a:t>
            </a:r>
            <a:r>
              <a:rPr lang="pt-BR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() retornará TRUE somente se todos os parâmetros são definidos. </a:t>
            </a:r>
          </a:p>
          <a:p>
            <a:pPr algn="just"/>
            <a:endParaRPr lang="pt-BR" alt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A avaliação vai da esquerda para direita e </a:t>
            </a:r>
            <a:r>
              <a:rPr lang="pt-BR" alt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pára</a:t>
            </a:r>
            <a:r>
              <a:rPr lang="pt-BR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 logo que encontra uma variável não definida.</a:t>
            </a:r>
            <a:endParaRPr lang="en-GB" alt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242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Função  </a:t>
            </a:r>
            <a:r>
              <a:rPr lang="pt-BR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BR" sz="3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sset</a:t>
            </a:r>
            <a:endParaRPr lang="pt-BR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762540" y="1920536"/>
            <a:ext cx="9223514" cy="2651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8138" indent="-338138">
              <a:lnSpc>
                <a:spcPct val="106000"/>
              </a:lnSpc>
              <a:spcBef>
                <a:spcPts val="763"/>
              </a:spcBef>
              <a:spcAft>
                <a:spcPct val="0"/>
              </a:spcAft>
              <a:buSzTx/>
              <a:buFont typeface="Times New Roman" panose="02020603050405020304" pitchFamily="18" charset="0"/>
              <a:buNone/>
              <a:tabLst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</a:pPr>
            <a:r>
              <a:rPr lang="pt-BR" sz="2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$A = 1;</a:t>
            </a:r>
          </a:p>
          <a:p>
            <a:pPr marL="338138" indent="-338138">
              <a:lnSpc>
                <a:spcPct val="106000"/>
              </a:lnSpc>
              <a:spcBef>
                <a:spcPts val="763"/>
              </a:spcBef>
              <a:spcAft>
                <a:spcPct val="0"/>
              </a:spcAft>
              <a:buSzTx/>
              <a:buFont typeface="Times New Roman" panose="02020603050405020304" pitchFamily="18" charset="0"/>
              <a:buNone/>
              <a:tabLst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</a:pP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		if (</a:t>
            </a:r>
            <a:r>
              <a:rPr lang="en-GB" alt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isset</a:t>
            </a: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($A))</a:t>
            </a:r>
          </a:p>
          <a:p>
            <a:pPr marL="338138" indent="-338138">
              <a:lnSpc>
                <a:spcPct val="106000"/>
              </a:lnSpc>
              <a:spcBef>
                <a:spcPts val="763"/>
              </a:spcBef>
              <a:spcAft>
                <a:spcPct val="0"/>
              </a:spcAft>
              <a:buSzTx/>
              <a:buFont typeface="Times New Roman" panose="02020603050405020304" pitchFamily="18" charset="0"/>
              <a:buNone/>
              <a:tabLst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</a:pP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			 print “o </a:t>
            </a:r>
            <a:r>
              <a:rPr lang="en-GB" alt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 de A </a:t>
            </a:r>
            <a:r>
              <a:rPr lang="en-GB" alt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setado</a:t>
            </a: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.”; 		                                                if (!</a:t>
            </a:r>
            <a:r>
              <a:rPr lang="en-GB" alt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isset</a:t>
            </a: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($B))</a:t>
            </a:r>
          </a:p>
          <a:p>
            <a:pPr marL="338138" indent="-338138">
              <a:lnSpc>
                <a:spcPct val="106000"/>
              </a:lnSpc>
              <a:spcBef>
                <a:spcPts val="763"/>
              </a:spcBef>
              <a:spcAft>
                <a:spcPct val="0"/>
              </a:spcAft>
              <a:buSzTx/>
              <a:buFont typeface="Times New Roman" panose="02020603050405020304" pitchFamily="18" charset="0"/>
              <a:buNone/>
              <a:tabLst>
                <a:tab pos="442913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</a:tabLst>
            </a:pP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			print “o </a:t>
            </a:r>
            <a:r>
              <a:rPr lang="en-GB" alt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valor</a:t>
            </a: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 de B </a:t>
            </a:r>
            <a:r>
              <a:rPr lang="en-GB" alt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esta</a:t>
            </a: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setado</a:t>
            </a:r>
            <a:r>
              <a:rPr lang="en-GB" altLang="pt-BR" sz="2800" dirty="0">
                <a:latin typeface="Arial" panose="020B0604020202020204" pitchFamily="34" charset="0"/>
                <a:cs typeface="Arial" panose="020B0604020202020204" pitchFamily="34" charset="0"/>
              </a:rPr>
              <a:t>.”;</a:t>
            </a:r>
            <a:endParaRPr lang="en-GB" alt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951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</a:t>
            </a:r>
            <a:r>
              <a:rPr lang="pt-BR" sz="3600" dirty="0" err="1">
                <a:solidFill>
                  <a:schemeClr val="bg1"/>
                </a:solidFill>
              </a:rPr>
              <a:t>String</a:t>
            </a:r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113182" y="848138"/>
            <a:ext cx="1020417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String é </a:t>
            </a:r>
            <a:r>
              <a:rPr lang="en-US" sz="3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sequencia</a:t>
            </a:r>
            <a:r>
              <a:rPr lang="en-US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3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caracteres</a:t>
            </a:r>
            <a:r>
              <a:rPr lang="en-US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en-US" sz="3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stringTest</a:t>
            </a:r>
            <a:r>
              <a:rPr lang="en-US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= “</a:t>
            </a:r>
            <a:r>
              <a:rPr lang="en-US" sz="3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Isto</a:t>
            </a:r>
            <a:r>
              <a:rPr lang="en-US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é </a:t>
            </a:r>
            <a:r>
              <a:rPr lang="en-US" sz="3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sequencia</a:t>
            </a:r>
            <a:r>
              <a:rPr lang="en-US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3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caracteres</a:t>
            </a:r>
            <a:r>
              <a:rPr lang="en-US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”;  </a:t>
            </a:r>
          </a:p>
          <a:p>
            <a:pPr algn="l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echo $</a:t>
            </a:r>
            <a:r>
              <a:rPr lang="en-US" sz="3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stringTest</a:t>
            </a:r>
            <a:r>
              <a:rPr lang="en-US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[0];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mprime</a:t>
            </a:r>
            <a:r>
              <a:rPr lang="en-US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: I;</a:t>
            </a:r>
          </a:p>
          <a:p>
            <a:pPr algn="l"/>
            <a:r>
              <a:rPr lang="en-US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echo $</a:t>
            </a:r>
            <a:r>
              <a:rPr lang="en-US" sz="3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stringTest</a:t>
            </a:r>
            <a:r>
              <a:rPr lang="en-US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; output: Uma </a:t>
            </a:r>
            <a:r>
              <a:rPr lang="en-US" sz="3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única</a:t>
            </a:r>
            <a:r>
              <a:rPr lang="en-US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sequencia</a:t>
            </a:r>
            <a:r>
              <a:rPr lang="en-US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3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caracteres</a:t>
            </a:r>
            <a:r>
              <a:rPr lang="en-US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é </a:t>
            </a:r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exibida</a:t>
            </a:r>
            <a:r>
              <a:rPr lang="en-US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4800" b="0" i="0" u="none" strike="noStrike" baseline="0" dirty="0">
              <a:latin typeface="Lucida Sans Unicode" panose="020B0602030504020204" pitchFamily="34" charset="0"/>
            </a:endParaRPr>
          </a:p>
          <a:p>
            <a:pPr algn="just"/>
            <a:endParaRPr lang="pt-BR" sz="36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929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</a:t>
            </a:r>
            <a:r>
              <a:rPr lang="pt-BR" sz="3600" dirty="0" err="1">
                <a:solidFill>
                  <a:schemeClr val="bg1"/>
                </a:solidFill>
              </a:rPr>
              <a:t>String</a:t>
            </a:r>
            <a:endParaRPr lang="pt-BR" sz="3600" dirty="0">
              <a:solidFill>
                <a:schemeClr val="bg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B097647-4A24-4CAF-A2C6-3FF6370F6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86" y="92766"/>
            <a:ext cx="11469213" cy="676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21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</a:t>
            </a:r>
            <a:r>
              <a:rPr lang="pt-BR" sz="3600" dirty="0" err="1">
                <a:solidFill>
                  <a:schemeClr val="bg1"/>
                </a:solidFill>
              </a:rPr>
              <a:t>String</a:t>
            </a:r>
            <a:endParaRPr lang="pt-BR" sz="3600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277C6E9-C56C-46ED-A410-5F2DB1CBA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649" y="1079223"/>
            <a:ext cx="7224303" cy="449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2595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Explorando funções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41DF97C-3C04-4138-8712-DFE316488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87" y="-1"/>
            <a:ext cx="11469214" cy="68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044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Explorando funções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C6392E1-F9A3-4FAC-B578-F5D265D7A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8271" y="403229"/>
            <a:ext cx="6781873" cy="622148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109502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Exemplo </a:t>
            </a:r>
            <a:r>
              <a:rPr lang="pt-BR" sz="3600" dirty="0" err="1">
                <a:solidFill>
                  <a:schemeClr val="bg1"/>
                </a:solidFill>
              </a:rPr>
              <a:t>if</a:t>
            </a:r>
            <a:endParaRPr lang="pt-BR" sz="3600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E735600-CFDC-40F8-A90F-98BB36A46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763" y="-14956"/>
            <a:ext cx="10060012" cy="687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823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Exemplo </a:t>
            </a:r>
            <a:r>
              <a:rPr lang="pt-BR" sz="3600" dirty="0" err="1">
                <a:solidFill>
                  <a:schemeClr val="bg1"/>
                </a:solidFill>
              </a:rPr>
              <a:t>if</a:t>
            </a:r>
            <a:endParaRPr lang="pt-BR" sz="3600" dirty="0">
              <a:solidFill>
                <a:schemeClr val="bg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3933B18-7FE5-41FD-8A2C-CCB43153F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1164" y="22509"/>
            <a:ext cx="7451188" cy="683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623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Exemplo </a:t>
            </a:r>
            <a:r>
              <a:rPr lang="pt-BR" sz="3600" dirty="0" err="1">
                <a:solidFill>
                  <a:schemeClr val="bg1"/>
                </a:solidFill>
              </a:rPr>
              <a:t>if</a:t>
            </a:r>
            <a:endParaRPr lang="pt-BR" sz="3600" dirty="0">
              <a:solidFill>
                <a:schemeClr val="bg1"/>
              </a:solidFill>
            </a:endParaRPr>
          </a:p>
        </p:txBody>
      </p:sp>
      <p:graphicFrame>
        <p:nvGraphicFramePr>
          <p:cNvPr id="3" name="Tabela 3">
            <a:extLst>
              <a:ext uri="{FF2B5EF4-FFF2-40B4-BE49-F238E27FC236}">
                <a16:creationId xmlns:a16="http://schemas.microsoft.com/office/drawing/2014/main" id="{5D0E304F-01DA-47CF-99E3-89628A13CF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745219"/>
              </p:ext>
            </p:extLst>
          </p:nvPr>
        </p:nvGraphicFramePr>
        <p:xfrm>
          <a:off x="2300849" y="213229"/>
          <a:ext cx="7590302" cy="540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2043">
                  <a:extLst>
                    <a:ext uri="{9D8B030D-6E8A-4147-A177-3AD203B41FA5}">
                      <a16:colId xmlns:a16="http://schemas.microsoft.com/office/drawing/2014/main" val="2025856210"/>
                    </a:ext>
                  </a:extLst>
                </a:gridCol>
                <a:gridCol w="1026942">
                  <a:extLst>
                    <a:ext uri="{9D8B030D-6E8A-4147-A177-3AD203B41FA5}">
                      <a16:colId xmlns:a16="http://schemas.microsoft.com/office/drawing/2014/main" val="3584095081"/>
                    </a:ext>
                  </a:extLst>
                </a:gridCol>
                <a:gridCol w="5261317">
                  <a:extLst>
                    <a:ext uri="{9D8B030D-6E8A-4147-A177-3AD203B41FA5}">
                      <a16:colId xmlns:a16="http://schemas.microsoft.com/office/drawing/2014/main" val="2197767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Operador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Simbolo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Exemplo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130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Maior 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if</a:t>
                      </a:r>
                      <a:r>
                        <a:rPr lang="pt-BR" dirty="0"/>
                        <a:t>($a &gt; $b)</a:t>
                      </a:r>
                    </a:p>
                    <a:p>
                      <a:r>
                        <a:rPr lang="pt-BR" dirty="0" err="1"/>
                        <a:t>iInstrução</a:t>
                      </a:r>
                      <a:r>
                        <a:rPr lang="pt-BR" dirty="0"/>
                        <a:t>; 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965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Menor 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&lt;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If</a:t>
                      </a:r>
                      <a:r>
                        <a:rPr lang="pt-BR" dirty="0"/>
                        <a:t>($a&lt;$b)</a:t>
                      </a:r>
                    </a:p>
                    <a:p>
                      <a:r>
                        <a:rPr lang="pt-BR" dirty="0"/>
                        <a:t>{Instruções;}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681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Igual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if</a:t>
                      </a:r>
                      <a:r>
                        <a:rPr lang="pt-BR" dirty="0"/>
                        <a:t>($a == $b)</a:t>
                      </a:r>
                    </a:p>
                    <a:p>
                      <a:r>
                        <a:rPr lang="pt-BR" dirty="0"/>
                        <a:t>{</a:t>
                      </a:r>
                      <a:r>
                        <a:rPr lang="pt-BR" dirty="0" err="1"/>
                        <a:t>Intruções</a:t>
                      </a:r>
                      <a:r>
                        <a:rPr lang="pt-BR" dirty="0"/>
                        <a:t>;}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72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Diferente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$a != $b</a:t>
                      </a:r>
                    </a:p>
                    <a:p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$a &lt;&gt; $b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</a:t>
                      </a:r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($a != $b)</a:t>
                      </a:r>
                    </a:p>
                    <a:p>
                      <a:r>
                        <a:rPr lang="pt-BR" dirty="0"/>
                        <a:t>{</a:t>
                      </a:r>
                      <a:r>
                        <a:rPr lang="pt-BR" dirty="0" err="1"/>
                        <a:t>Intruções</a:t>
                      </a:r>
                      <a:r>
                        <a:rPr lang="pt-BR" dirty="0"/>
                        <a:t>;}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</a:t>
                      </a:r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($a &lt;&gt; $b)</a:t>
                      </a:r>
                      <a:endParaRPr lang="pt-BR" dirty="0"/>
                    </a:p>
                    <a:p>
                      <a:r>
                        <a:rPr lang="pt-BR" dirty="0"/>
                        <a:t>{</a:t>
                      </a:r>
                      <a:r>
                        <a:rPr lang="pt-BR" dirty="0" err="1"/>
                        <a:t>Intruções</a:t>
                      </a:r>
                      <a:r>
                        <a:rPr lang="pt-BR" dirty="0"/>
                        <a:t>;}</a:t>
                      </a:r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(Verdadeiro se $a não é igual a $b.)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13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Menor ou igual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$a &lt;= $b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If</a:t>
                      </a:r>
                      <a:r>
                        <a:rPr lang="pt-BR" dirty="0"/>
                        <a:t>($b&lt;=$a)</a:t>
                      </a:r>
                    </a:p>
                    <a:p>
                      <a:r>
                        <a:rPr lang="pt-BR" dirty="0"/>
                        <a:t>{Instruções;}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545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Maior ou igual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$a &gt;= $b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If</a:t>
                      </a:r>
                      <a:r>
                        <a:rPr lang="pt-BR" dirty="0"/>
                        <a:t>($b&gt;=$a)</a:t>
                      </a:r>
                    </a:p>
                    <a:p>
                      <a:r>
                        <a:rPr lang="pt-BR" dirty="0"/>
                        <a:t>{Instruções;}</a:t>
                      </a:r>
                    </a:p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252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736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2835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Compara se um valor é maior que outro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75D9196-D844-406F-9749-B87834A75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763" y="-14956"/>
            <a:ext cx="10060012" cy="6872956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CFA145B0-0028-4E4B-AA3E-6A0A63D854D3}"/>
              </a:ext>
            </a:extLst>
          </p:cNvPr>
          <p:cNvSpPr/>
          <p:nvPr/>
        </p:nvSpPr>
        <p:spPr>
          <a:xfrm>
            <a:off x="4529797" y="1955409"/>
            <a:ext cx="2841674" cy="147359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7523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Compara igualdade de valores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75D9196-D844-406F-9749-B87834A75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763" y="-14956"/>
            <a:ext cx="10060012" cy="6872956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CFA145B0-0028-4E4B-AA3E-6A0A63D854D3}"/>
              </a:ext>
            </a:extLst>
          </p:cNvPr>
          <p:cNvSpPr/>
          <p:nvPr/>
        </p:nvSpPr>
        <p:spPr>
          <a:xfrm>
            <a:off x="4783015" y="4164037"/>
            <a:ext cx="2841674" cy="147359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07112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Compara diferenças de valores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75D9196-D844-406F-9749-B87834A75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763" y="-14956"/>
            <a:ext cx="10060012" cy="6872956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CFA145B0-0028-4E4B-AA3E-6A0A63D854D3}"/>
              </a:ext>
            </a:extLst>
          </p:cNvPr>
          <p:cNvSpPr/>
          <p:nvPr/>
        </p:nvSpPr>
        <p:spPr>
          <a:xfrm>
            <a:off x="4783015" y="4164037"/>
            <a:ext cx="2841674" cy="147359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45199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Mais Exemplos de comparação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59346D0-8C6B-46EF-AD5D-13BF6A38D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551" y="107560"/>
            <a:ext cx="10900849" cy="675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3403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Mais Exemplos de comparação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A0CB3E6-2460-4CE1-A943-839C60378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0302" y="-12327"/>
            <a:ext cx="7250649" cy="6870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9555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Estruturas de Repetição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802499" y="309489"/>
            <a:ext cx="10204174" cy="60016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0" i="0" dirty="0">
                <a:solidFill>
                  <a:srgbClr val="0000BB"/>
                </a:solidFill>
                <a:effectLst/>
                <a:latin typeface="Fira Mono"/>
              </a:rPr>
              <a:t>&lt;?php</a:t>
            </a:r>
            <a:br>
              <a:rPr lang="en-US" sz="3200" b="0" i="0" dirty="0">
                <a:solidFill>
                  <a:srgbClr val="0000BB"/>
                </a:solidFill>
                <a:effectLst/>
                <a:latin typeface="Fira Mono"/>
              </a:rPr>
            </a:br>
            <a:r>
              <a:rPr lang="en-US" sz="3200" b="0" i="0" dirty="0">
                <a:solidFill>
                  <a:srgbClr val="0000BB"/>
                </a:solidFill>
                <a:effectLst/>
                <a:latin typeface="Fira Mono"/>
              </a:rPr>
              <a:t>	</a:t>
            </a:r>
            <a:r>
              <a:rPr lang="en-US" sz="3200" b="0" i="0" dirty="0">
                <a:solidFill>
                  <a:srgbClr val="FF8000"/>
                </a:solidFill>
                <a:effectLst/>
                <a:latin typeface="Fira Mono"/>
              </a:rPr>
              <a:t>/* </a:t>
            </a:r>
            <a:r>
              <a:rPr lang="en-US" sz="3200" b="0" i="0" dirty="0" err="1">
                <a:solidFill>
                  <a:srgbClr val="FF8000"/>
                </a:solidFill>
                <a:effectLst/>
                <a:latin typeface="Fira Mono"/>
              </a:rPr>
              <a:t>Exemplo</a:t>
            </a:r>
            <a:r>
              <a:rPr lang="en-US" sz="3200" b="0" i="0" dirty="0">
                <a:solidFill>
                  <a:srgbClr val="FF8000"/>
                </a:solidFill>
                <a:effectLst/>
                <a:latin typeface="Fira Mono"/>
              </a:rPr>
              <a:t> 1 */</a:t>
            </a:r>
            <a:br>
              <a:rPr lang="en-US" sz="3200" b="0" i="0" dirty="0">
                <a:solidFill>
                  <a:srgbClr val="FF8000"/>
                </a:solidFill>
                <a:effectLst/>
                <a:latin typeface="Fira Mono"/>
              </a:rPr>
            </a:br>
            <a:r>
              <a:rPr lang="en-US" sz="3200" b="0" i="0" dirty="0">
                <a:solidFill>
                  <a:srgbClr val="FF8000"/>
                </a:solidFill>
                <a:effectLst/>
                <a:latin typeface="Fira Mono"/>
              </a:rPr>
              <a:t>	</a:t>
            </a:r>
            <a:r>
              <a:rPr lang="en-US" sz="3200" b="0" i="0" dirty="0">
                <a:solidFill>
                  <a:srgbClr val="0000BB"/>
                </a:solidFill>
                <a:effectLst/>
                <a:latin typeface="Fira Mono"/>
              </a:rPr>
              <a:t>$</a:t>
            </a:r>
            <a:r>
              <a:rPr lang="en-US" sz="3200" dirty="0">
                <a:solidFill>
                  <a:srgbClr val="0000BB"/>
                </a:solidFill>
                <a:latin typeface="Fira Mono"/>
              </a:rPr>
              <a:t>x</a:t>
            </a:r>
            <a:r>
              <a:rPr lang="en-US" sz="3200" b="0" i="0" dirty="0">
                <a:solidFill>
                  <a:srgbClr val="0000BB"/>
                </a:solidFill>
                <a:effectLst/>
                <a:latin typeface="Fira Mono"/>
              </a:rPr>
              <a:t> </a:t>
            </a:r>
            <a:r>
              <a:rPr lang="en-US" sz="3200" b="0" i="0" dirty="0">
                <a:solidFill>
                  <a:srgbClr val="007700"/>
                </a:solidFill>
                <a:effectLst/>
                <a:latin typeface="Fira Mono"/>
              </a:rPr>
              <a:t>= </a:t>
            </a:r>
            <a:r>
              <a:rPr lang="en-US" sz="3200" b="0" i="0" dirty="0">
                <a:solidFill>
                  <a:srgbClr val="0000BB"/>
                </a:solidFill>
                <a:effectLst/>
                <a:latin typeface="Fira Mono"/>
              </a:rPr>
              <a:t>1</a:t>
            </a:r>
            <a:r>
              <a:rPr lang="en-US" sz="3200" b="0" i="0" dirty="0">
                <a:solidFill>
                  <a:srgbClr val="007700"/>
                </a:solidFill>
                <a:effectLst/>
                <a:latin typeface="Fira Mono"/>
              </a:rPr>
              <a:t>;</a:t>
            </a:r>
          </a:p>
          <a:p>
            <a:r>
              <a:rPr lang="en-US" sz="3200" dirty="0">
                <a:solidFill>
                  <a:srgbClr val="007700"/>
                </a:solidFill>
                <a:latin typeface="Fira Mono"/>
              </a:rPr>
              <a:t>	$y = 0;</a:t>
            </a:r>
            <a:br>
              <a:rPr lang="en-US" sz="3200" b="0" i="0" dirty="0">
                <a:solidFill>
                  <a:srgbClr val="007700"/>
                </a:solidFill>
                <a:effectLst/>
                <a:latin typeface="Fira Mono"/>
              </a:rPr>
            </a:br>
            <a:r>
              <a:rPr lang="en-US" sz="3200" b="0" i="0" dirty="0">
                <a:solidFill>
                  <a:srgbClr val="007700"/>
                </a:solidFill>
                <a:effectLst/>
                <a:latin typeface="Fira Mono"/>
              </a:rPr>
              <a:t>	while (</a:t>
            </a:r>
            <a:r>
              <a:rPr lang="en-US" sz="3200" b="0" i="0" dirty="0">
                <a:solidFill>
                  <a:srgbClr val="0000BB"/>
                </a:solidFill>
                <a:effectLst/>
                <a:latin typeface="Fira Mono"/>
              </a:rPr>
              <a:t>$</a:t>
            </a:r>
            <a:r>
              <a:rPr lang="en-US" sz="3200" b="0" i="0" dirty="0" err="1">
                <a:solidFill>
                  <a:srgbClr val="0000BB"/>
                </a:solidFill>
                <a:effectLst/>
                <a:latin typeface="Fira Mono"/>
              </a:rPr>
              <a:t>i</a:t>
            </a:r>
            <a:r>
              <a:rPr lang="en-US" sz="3200" b="0" i="0" dirty="0">
                <a:solidFill>
                  <a:srgbClr val="0000BB"/>
                </a:solidFill>
                <a:effectLst/>
                <a:latin typeface="Fira Mono"/>
              </a:rPr>
              <a:t> </a:t>
            </a:r>
            <a:r>
              <a:rPr lang="en-US" sz="3200" b="0" i="0" dirty="0">
                <a:solidFill>
                  <a:srgbClr val="007700"/>
                </a:solidFill>
                <a:effectLst/>
                <a:latin typeface="Fira Mono"/>
              </a:rPr>
              <a:t>&lt;= </a:t>
            </a:r>
            <a:r>
              <a:rPr lang="en-US" sz="3200" b="0" i="0" dirty="0">
                <a:solidFill>
                  <a:srgbClr val="0000BB"/>
                </a:solidFill>
                <a:effectLst/>
                <a:latin typeface="Fira Mono"/>
              </a:rPr>
              <a:t>1000</a:t>
            </a:r>
            <a:r>
              <a:rPr lang="en-US" sz="3200" b="0" i="0" dirty="0">
                <a:solidFill>
                  <a:srgbClr val="007700"/>
                </a:solidFill>
                <a:effectLst/>
                <a:latin typeface="Fira Mono"/>
              </a:rPr>
              <a:t>) </a:t>
            </a:r>
          </a:p>
          <a:p>
            <a:r>
              <a:rPr lang="en-US" sz="3200" b="0" i="0" dirty="0">
                <a:solidFill>
                  <a:srgbClr val="007700"/>
                </a:solidFill>
                <a:effectLst/>
                <a:latin typeface="Fira Mono"/>
              </a:rPr>
              <a:t>	{</a:t>
            </a:r>
          </a:p>
          <a:p>
            <a:r>
              <a:rPr lang="en-US" sz="3200" dirty="0">
                <a:solidFill>
                  <a:srgbClr val="007700"/>
                </a:solidFill>
                <a:latin typeface="Fira Mono"/>
              </a:rPr>
              <a:t>		$x = $x + $y; </a:t>
            </a:r>
            <a:br>
              <a:rPr lang="en-US" sz="3200" b="0" i="0" dirty="0">
                <a:solidFill>
                  <a:srgbClr val="007700"/>
                </a:solidFill>
                <a:effectLst/>
                <a:latin typeface="Fira Mono"/>
              </a:rPr>
            </a:br>
            <a:r>
              <a:rPr lang="en-US" sz="3200" b="0" i="0" dirty="0">
                <a:solidFill>
                  <a:srgbClr val="007700"/>
                </a:solidFill>
                <a:effectLst/>
                <a:latin typeface="Fira Mono"/>
              </a:rPr>
              <a:t>    		echo </a:t>
            </a:r>
            <a:r>
              <a:rPr lang="en-US" sz="3200" dirty="0">
                <a:solidFill>
                  <a:srgbClr val="0000BB"/>
                </a:solidFill>
                <a:latin typeface="Fira Mono"/>
              </a:rPr>
              <a:t>$x</a:t>
            </a:r>
            <a:r>
              <a:rPr lang="en-US" sz="3200" b="0" i="0" dirty="0">
                <a:solidFill>
                  <a:srgbClr val="007700"/>
                </a:solidFill>
                <a:effectLst/>
                <a:latin typeface="Fira Mono"/>
              </a:rPr>
              <a:t>;</a:t>
            </a:r>
          </a:p>
          <a:p>
            <a:r>
              <a:rPr lang="en-US" sz="3200" dirty="0">
                <a:solidFill>
                  <a:srgbClr val="007700"/>
                </a:solidFill>
                <a:latin typeface="Fira Mono"/>
              </a:rPr>
              <a:t>		$y = $y + $x;</a:t>
            </a:r>
          </a:p>
          <a:p>
            <a:r>
              <a:rPr lang="en-US" sz="3200" b="0" i="0" dirty="0">
                <a:solidFill>
                  <a:srgbClr val="007700"/>
                </a:solidFill>
                <a:effectLst/>
                <a:latin typeface="Fira Mono"/>
              </a:rPr>
              <a:t>		echo $y;  </a:t>
            </a:r>
            <a:r>
              <a:rPr lang="en-US" sz="3200" b="0" i="0" dirty="0">
                <a:solidFill>
                  <a:srgbClr val="FF8000"/>
                </a:solidFill>
                <a:effectLst/>
                <a:latin typeface="Fira Mono"/>
              </a:rPr>
              <a:t> </a:t>
            </a:r>
            <a:br>
              <a:rPr lang="en-US" sz="3200" b="0" i="0" dirty="0">
                <a:solidFill>
                  <a:srgbClr val="FF8000"/>
                </a:solidFill>
                <a:effectLst/>
                <a:latin typeface="Fira Mono"/>
              </a:rPr>
            </a:br>
            <a:r>
              <a:rPr lang="en-US" sz="3200" b="0" i="0" dirty="0">
                <a:solidFill>
                  <a:srgbClr val="FF8000"/>
                </a:solidFill>
                <a:effectLst/>
                <a:latin typeface="Fira Mono"/>
              </a:rPr>
              <a:t>	</a:t>
            </a:r>
            <a:r>
              <a:rPr lang="en-US" sz="3200" b="0" i="0" dirty="0">
                <a:solidFill>
                  <a:srgbClr val="007700"/>
                </a:solidFill>
                <a:effectLst/>
                <a:latin typeface="Fira Mono"/>
              </a:rPr>
              <a:t>}</a:t>
            </a:r>
            <a:br>
              <a:rPr lang="en-US" sz="3200" b="0" i="0" dirty="0">
                <a:solidFill>
                  <a:srgbClr val="007700"/>
                </a:solidFill>
                <a:effectLst/>
                <a:latin typeface="Fira Mono"/>
              </a:rPr>
            </a:br>
            <a:r>
              <a:rPr lang="en-US" sz="3200" b="0" i="0" dirty="0">
                <a:solidFill>
                  <a:srgbClr val="0000BB"/>
                </a:solidFill>
                <a:effectLst/>
                <a:latin typeface="Fira Mono"/>
              </a:rPr>
              <a:t>?&gt; </a:t>
            </a:r>
            <a:endParaRPr lang="pt-BR" sz="32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9464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Exemplo </a:t>
            </a:r>
            <a:r>
              <a:rPr lang="pt-BR" sz="3600" dirty="0" err="1">
                <a:solidFill>
                  <a:schemeClr val="bg1"/>
                </a:solidFill>
              </a:rPr>
              <a:t>while</a:t>
            </a:r>
            <a:endParaRPr lang="pt-BR" sz="3600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163E947-3BC3-4CEC-A115-78CD9F416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9287" y="0"/>
            <a:ext cx="8512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3679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Exemplo </a:t>
            </a:r>
            <a:r>
              <a:rPr lang="pt-BR" sz="3600" dirty="0" err="1">
                <a:solidFill>
                  <a:schemeClr val="bg1"/>
                </a:solidFill>
              </a:rPr>
              <a:t>while</a:t>
            </a:r>
            <a:endParaRPr lang="pt-BR" sz="3600" dirty="0">
              <a:solidFill>
                <a:schemeClr val="bg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786B764-11CE-492D-A817-4CA657B42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9964" y="-87"/>
            <a:ext cx="7237732" cy="685808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6020051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Exercícios (1 / 2)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683FBEF-FB0E-4D63-AF79-E0DCA92DCAA1}"/>
              </a:ext>
            </a:extLst>
          </p:cNvPr>
          <p:cNvSpPr txBox="1"/>
          <p:nvPr/>
        </p:nvSpPr>
        <p:spPr>
          <a:xfrm>
            <a:off x="1195755" y="612843"/>
            <a:ext cx="1067737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dirty="0"/>
              <a:t>1) Elabore um código em PHP, no qual serão informados  3 números e imprimi-los em ordem decrescente (supondo números diferentes).</a:t>
            </a:r>
          </a:p>
          <a:p>
            <a:pPr algn="just"/>
            <a:endParaRPr lang="pt-BR" sz="4000" dirty="0"/>
          </a:p>
          <a:p>
            <a:pPr algn="just"/>
            <a:r>
              <a:rPr lang="pt-BR" sz="4000" dirty="0"/>
              <a:t>2)Elabore um código em PHP , no qual será informado um número. O seu código deverá calcular o fatorial deste numero. Ou seja, deverá multiplicar este numero por todos os antecessores. </a:t>
            </a:r>
          </a:p>
        </p:txBody>
      </p:sp>
    </p:spTree>
    <p:extLst>
      <p:ext uri="{BB962C8B-B14F-4D97-AF65-F5344CB8AC3E}">
        <p14:creationId xmlns:p14="http://schemas.microsoft.com/office/powerpoint/2010/main" val="10578030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Exercícios (2 /2 )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683FBEF-FB0E-4D63-AF79-E0DCA92DCAA1}"/>
              </a:ext>
            </a:extLst>
          </p:cNvPr>
          <p:cNvSpPr txBox="1"/>
          <p:nvPr/>
        </p:nvSpPr>
        <p:spPr>
          <a:xfrm>
            <a:off x="1195755" y="1302160"/>
            <a:ext cx="1067737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dirty="0"/>
              <a:t>3) Elabore um código em PHP, no qual serão impressos todos os números múltiplos de 2 e 3.</a:t>
            </a:r>
          </a:p>
          <a:p>
            <a:pPr algn="just"/>
            <a:endParaRPr lang="pt-BR" sz="4000" dirty="0"/>
          </a:p>
          <a:p>
            <a:pPr algn="just"/>
            <a:r>
              <a:rPr lang="pt-BR" sz="4000" dirty="0"/>
              <a:t>4) Elabore um código em PHP , no qual serão impressos todos os números menores que 1000 que são divisíveis por 7.</a:t>
            </a:r>
          </a:p>
        </p:txBody>
      </p:sp>
    </p:spTree>
    <p:extLst>
      <p:ext uri="{BB962C8B-B14F-4D97-AF65-F5344CB8AC3E}">
        <p14:creationId xmlns:p14="http://schemas.microsoft.com/office/powerpoint/2010/main" val="18574968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22194</TotalTime>
  <Words>1033</Words>
  <Application>Microsoft Office PowerPoint</Application>
  <PresentationFormat>Widescreen</PresentationFormat>
  <Paragraphs>128</Paragraphs>
  <Slides>28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8" baseType="lpstr">
      <vt:lpstr>Arial</vt:lpstr>
      <vt:lpstr>Calibri</vt:lpstr>
      <vt:lpstr>Calibri Light</vt:lpstr>
      <vt:lpstr>Fira Mono</vt:lpstr>
      <vt:lpstr>Lucida Sans Unicode</vt:lpstr>
      <vt:lpstr>Open Sans</vt:lpstr>
      <vt:lpstr>StarSymbol</vt:lpstr>
      <vt:lpstr>Times New Roman</vt:lpstr>
      <vt:lpstr>Verdana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</dc:creator>
  <cp:lastModifiedBy>Andre Silva</cp:lastModifiedBy>
  <cp:revision>304</cp:revision>
  <dcterms:created xsi:type="dcterms:W3CDTF">2020-05-11T19:49:04Z</dcterms:created>
  <dcterms:modified xsi:type="dcterms:W3CDTF">2020-10-22T20:18:02Z</dcterms:modified>
</cp:coreProperties>
</file>