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62" r:id="rId3"/>
    <p:sldId id="509" r:id="rId4"/>
    <p:sldId id="510" r:id="rId5"/>
    <p:sldId id="511" r:id="rId6"/>
    <p:sldId id="512" r:id="rId7"/>
    <p:sldId id="513" r:id="rId8"/>
    <p:sldId id="514" r:id="rId9"/>
    <p:sldId id="515" r:id="rId10"/>
    <p:sldId id="516" r:id="rId11"/>
    <p:sldId id="496" r:id="rId12"/>
    <p:sldId id="520" r:id="rId13"/>
    <p:sldId id="500" r:id="rId14"/>
    <p:sldId id="501" r:id="rId15"/>
    <p:sldId id="502" r:id="rId16"/>
    <p:sldId id="506" r:id="rId17"/>
    <p:sldId id="503" r:id="rId18"/>
    <p:sldId id="497" r:id="rId19"/>
    <p:sldId id="498" r:id="rId20"/>
    <p:sldId id="517" r:id="rId21"/>
    <p:sldId id="518" r:id="rId22"/>
    <p:sldId id="504" r:id="rId23"/>
    <p:sldId id="488" r:id="rId24"/>
    <p:sldId id="487" r:id="rId25"/>
    <p:sldId id="476" r:id="rId26"/>
    <p:sldId id="470" r:id="rId27"/>
    <p:sldId id="521" r:id="rId28"/>
    <p:sldId id="469" r:id="rId29"/>
    <p:sldId id="522" r:id="rId30"/>
    <p:sldId id="477" r:id="rId31"/>
    <p:sldId id="478" r:id="rId32"/>
    <p:sldId id="479" r:id="rId33"/>
    <p:sldId id="480" r:id="rId34"/>
    <p:sldId id="481" r:id="rId35"/>
    <p:sldId id="486" r:id="rId36"/>
    <p:sldId id="489" r:id="rId37"/>
    <p:sldId id="447" r:id="rId38"/>
    <p:sldId id="482" r:id="rId39"/>
    <p:sldId id="483" r:id="rId40"/>
    <p:sldId id="485" r:id="rId41"/>
    <p:sldId id="490" r:id="rId42"/>
    <p:sldId id="508" r:id="rId43"/>
    <p:sldId id="484" r:id="rId44"/>
    <p:sldId id="523" r:id="rId45"/>
    <p:sldId id="524" r:id="rId46"/>
    <p:sldId id="525" r:id="rId47"/>
    <p:sldId id="526" r:id="rId48"/>
    <p:sldId id="491" r:id="rId49"/>
    <p:sldId id="492" r:id="rId50"/>
    <p:sldId id="493" r:id="rId51"/>
    <p:sldId id="494" r:id="rId52"/>
    <p:sldId id="507" r:id="rId53"/>
    <p:sldId id="499" r:id="rId54"/>
    <p:sldId id="505" r:id="rId55"/>
    <p:sldId id="495" r:id="rId56"/>
    <p:sldId id="527" r:id="rId5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13/10/2020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apachefriends.org/pt_br/download.html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achefriends.org/pt_br/download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achefriends.org/pt_br/download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pt-BR" sz="4000" dirty="0"/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http://www.oxnar.com.br/aulas/php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9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 PROGRAMAÇÃO DE COMPUTADORES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625374"/>
            <a:ext cx="111011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1 - PHP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70" y="2745241"/>
            <a:ext cx="1352550" cy="11715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5AB40CE-1AEE-44C8-87E0-D6C1590B00A5}"/>
              </a:ext>
            </a:extLst>
          </p:cNvPr>
          <p:cNvSpPr txBox="1"/>
          <p:nvPr/>
        </p:nvSpPr>
        <p:spPr>
          <a:xfrm>
            <a:off x="4226011" y="3146362"/>
            <a:ext cx="67715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Linguagem PHP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DEFINIÇÕES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232452" y="1957506"/>
            <a:ext cx="102041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/>
              <a:t>O PHP (um acrônimo recursivo para PHP: Hypertext </a:t>
            </a:r>
            <a:r>
              <a:rPr lang="pt-BR" sz="3200" dirty="0" err="1"/>
              <a:t>Preprocessor</a:t>
            </a:r>
            <a:r>
              <a:rPr lang="pt-BR" sz="3200" dirty="0"/>
              <a:t>) é uma linguagem de script open </a:t>
            </a:r>
            <a:r>
              <a:rPr lang="pt-BR" sz="3200" dirty="0" err="1"/>
              <a:t>source</a:t>
            </a:r>
            <a:r>
              <a:rPr lang="pt-BR" sz="3200" dirty="0"/>
              <a:t> de uso geral, muito utilizada, e especialmente adequada para o desenvolvimento web e que pode ser embutida dentro do HTML.</a:t>
            </a:r>
          </a:p>
        </p:txBody>
      </p:sp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SCRIPT X LINGUAGEM DE PROGRAMAÇÃO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527874" y="2644169"/>
            <a:ext cx="1020417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CÓDIGO COMPILADO X CÓDIGO INTERPRETADO;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TIPAGEM ESTATICA X TIPAGEM DINÂMICA;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DESEMPENHO X PORTABILIDADE;</a:t>
            </a:r>
          </a:p>
        </p:txBody>
      </p:sp>
    </p:spTree>
    <p:extLst>
      <p:ext uri="{BB962C8B-B14F-4D97-AF65-F5344CB8AC3E}">
        <p14:creationId xmlns:p14="http://schemas.microsoft.com/office/powerpoint/2010/main" val="2788977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 QUE É E POR QUE PHP? (1)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527874" y="2644169"/>
            <a:ext cx="102041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ACRÔNIMO RECURSIVO: PHP Hypertext Processor;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SERVER SIDE SCRIPTING LANGUAGE;</a:t>
            </a:r>
          </a:p>
          <a:p>
            <a:pPr algn="just"/>
            <a:r>
              <a:rPr lang="pt-BR" sz="3200" dirty="0"/>
              <a:t>     (Linguagem de Script do lado servidor)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Coletar dados de formulários;</a:t>
            </a:r>
          </a:p>
        </p:txBody>
      </p:sp>
    </p:spTree>
    <p:extLst>
      <p:ext uri="{BB962C8B-B14F-4D97-AF65-F5344CB8AC3E}">
        <p14:creationId xmlns:p14="http://schemas.microsoft.com/office/powerpoint/2010/main" val="4152820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 QUE É E POR QUE PHP? (2)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513806" y="1905505"/>
            <a:ext cx="1020417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Roda em muitas plataformas;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Fácil aprendizado;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Flexibilidade de se alternar entre paradigmas de programação;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 err="1"/>
              <a:t>Free</a:t>
            </a:r>
            <a:r>
              <a:rPr lang="pt-BR" sz="3200" dirty="0"/>
              <a:t> e open </a:t>
            </a:r>
            <a:r>
              <a:rPr lang="pt-BR" sz="3200" dirty="0" err="1"/>
              <a:t>source</a:t>
            </a:r>
            <a:r>
              <a:rPr lang="pt-BR" sz="3200" dirty="0"/>
              <a:t>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Suporta ampla gama de bancos de dados e padrões;</a:t>
            </a:r>
          </a:p>
        </p:txBody>
      </p:sp>
    </p:spTree>
    <p:extLst>
      <p:ext uri="{BB962C8B-B14F-4D97-AF65-F5344CB8AC3E}">
        <p14:creationId xmlns:p14="http://schemas.microsoft.com/office/powerpoint/2010/main" val="3674402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WEB SERVIDOR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513806" y="1905505"/>
            <a:ext cx="1020417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Servidor de arquivos;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Tem a função de retornar um arquivo;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pt-BR" sz="3200" dirty="0"/>
              <a:t>O navegador web se conectar ao servidor requisita e recebe o arquivo;</a:t>
            </a:r>
          </a:p>
        </p:txBody>
      </p:sp>
    </p:spTree>
    <p:extLst>
      <p:ext uri="{BB962C8B-B14F-4D97-AF65-F5344CB8AC3E}">
        <p14:creationId xmlns:p14="http://schemas.microsoft.com/office/powerpoint/2010/main" val="4150270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WEB SERVIDOR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A7D43B3-0AEF-4CAC-8EF8-B855F686A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874" y="-545"/>
            <a:ext cx="11179126" cy="6858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418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REQUISIÇÃO E REPOSTAS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FF5D4C-0719-4F34-8C1F-64EE3AC39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80" y="-1"/>
            <a:ext cx="11164320" cy="670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835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SERVIDOR WEB E PHP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6FF5D4C-0719-4F34-8C1F-64EE3AC39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80" y="-1"/>
            <a:ext cx="11164320" cy="670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97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SERVIDOR WEB E PHP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E69B8F7-DDB4-4532-9EA1-7FF712F3E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0"/>
            <a:ext cx="11469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746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PHP </a:t>
            </a:r>
            <a:r>
              <a:rPr lang="pt-BR" sz="3600" dirty="0" err="1">
                <a:solidFill>
                  <a:schemeClr val="bg1"/>
                </a:solidFill>
              </a:rPr>
              <a:t>Dev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BED1-F556-40AD-A168-89166A2560E5}"/>
              </a:ext>
            </a:extLst>
          </p:cNvPr>
          <p:cNvSpPr txBox="1"/>
          <p:nvPr/>
        </p:nvSpPr>
        <p:spPr>
          <a:xfrm>
            <a:off x="2123914" y="1012953"/>
            <a:ext cx="8395252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400" dirty="0"/>
              <a:t>TRIADE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4400" dirty="0"/>
              <a:t>Apache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4400" dirty="0" err="1"/>
              <a:t>MySql</a:t>
            </a:r>
            <a:endParaRPr lang="pt-BR" sz="4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t-BR" sz="4400" dirty="0"/>
              <a:t>PHP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pt-BR" sz="4400" dirty="0"/>
          </a:p>
          <a:p>
            <a:pPr lvl="1"/>
            <a:r>
              <a:rPr lang="pt-BR" sz="4400" dirty="0">
                <a:sym typeface="Wingdings" panose="05000000000000000000" pitchFamily="2" charset="2"/>
              </a:rPr>
              <a:t> Nas aulas usaremos o </a:t>
            </a:r>
            <a:r>
              <a:rPr lang="pt-BR" sz="4400" dirty="0" err="1">
                <a:sym typeface="Wingdings" panose="05000000000000000000" pitchFamily="2" charset="2"/>
              </a:rPr>
              <a:t>xampp</a:t>
            </a:r>
            <a:r>
              <a:rPr lang="pt-BR" sz="4400" dirty="0">
                <a:sym typeface="Wingdings" panose="05000000000000000000" pitchFamily="2" charset="2"/>
              </a:rPr>
              <a:t> ou o </a:t>
            </a:r>
            <a:r>
              <a:rPr lang="pt-BR" sz="4400" dirty="0" err="1">
                <a:sym typeface="Wingdings" panose="05000000000000000000" pitchFamily="2" charset="2"/>
              </a:rPr>
              <a:t>phpstorm</a:t>
            </a:r>
            <a:r>
              <a:rPr lang="pt-BR" sz="4400" dirty="0">
                <a:sym typeface="Wingdings" panose="05000000000000000000" pitchFamily="2" charset="2"/>
              </a:rPr>
              <a:t>.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1301805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BAIXAR O XAMPP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BED1-F556-40AD-A168-89166A2560E5}"/>
              </a:ext>
            </a:extLst>
          </p:cNvPr>
          <p:cNvSpPr txBox="1"/>
          <p:nvPr/>
        </p:nvSpPr>
        <p:spPr>
          <a:xfrm>
            <a:off x="1490870" y="424662"/>
            <a:ext cx="8395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Acesse o endereço: </a:t>
            </a:r>
            <a:r>
              <a:rPr lang="pt-BR" dirty="0">
                <a:hlinkClick r:id="rId2"/>
              </a:rPr>
              <a:t>https://www.apachefriends.org/pt_br/download.html</a:t>
            </a:r>
            <a:r>
              <a:rPr lang="pt-BR" dirty="0"/>
              <a:t>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C469DF0C-146E-4380-AA5B-126A63B12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0163" y="978661"/>
            <a:ext cx="11031838" cy="5879340"/>
          </a:xfrm>
          <a:prstGeom prst="rect">
            <a:avLst/>
          </a:prstGeom>
        </p:spPr>
      </p:pic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2120348" y="5088835"/>
            <a:ext cx="5963478" cy="78187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004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68A05BA-511D-4B86-BF64-2BAF1D9D1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42" y="1433221"/>
            <a:ext cx="9187544" cy="5315921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Após baixa-lo faça instalação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BED1-F556-40AD-A168-89166A2560E5}"/>
              </a:ext>
            </a:extLst>
          </p:cNvPr>
          <p:cNvSpPr txBox="1"/>
          <p:nvPr/>
        </p:nvSpPr>
        <p:spPr>
          <a:xfrm>
            <a:off x="1490870" y="424662"/>
            <a:ext cx="8395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Acesse o endereço: </a:t>
            </a:r>
            <a:r>
              <a:rPr lang="pt-BR" dirty="0">
                <a:hlinkClick r:id="rId3"/>
              </a:rPr>
              <a:t>https://www.apachefriends.org/pt_br/download.html</a:t>
            </a:r>
            <a:r>
              <a:rPr lang="pt-BR" dirty="0"/>
              <a:t>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3178629" y="6029203"/>
            <a:ext cx="2119086" cy="43893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2068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562904B2-5439-4C74-B521-9EB449278F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114" y="1163326"/>
            <a:ext cx="7620000" cy="569595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Após baixa-lo faça instalação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BED1-F556-40AD-A168-89166A2560E5}"/>
              </a:ext>
            </a:extLst>
          </p:cNvPr>
          <p:cNvSpPr txBox="1"/>
          <p:nvPr/>
        </p:nvSpPr>
        <p:spPr>
          <a:xfrm>
            <a:off x="1490870" y="424662"/>
            <a:ext cx="8395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Acesse o endereço: </a:t>
            </a:r>
            <a:r>
              <a:rPr lang="pt-BR" dirty="0">
                <a:hlinkClick r:id="rId3"/>
              </a:rPr>
              <a:t>https://www.apachefriends.org/pt_br/download.html</a:t>
            </a:r>
            <a:r>
              <a:rPr lang="pt-BR" dirty="0"/>
              <a:t>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7010845" y="2995835"/>
            <a:ext cx="2119086" cy="7053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1229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E9797CD-B4DB-43F5-9860-94AABCB8A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547" y="1111161"/>
            <a:ext cx="6800850" cy="504825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Instalação finalizada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507BED1-F556-40AD-A168-89166A2560E5}"/>
              </a:ext>
            </a:extLst>
          </p:cNvPr>
          <p:cNvSpPr txBox="1"/>
          <p:nvPr/>
        </p:nvSpPr>
        <p:spPr>
          <a:xfrm>
            <a:off x="1490870" y="424662"/>
            <a:ext cx="83952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O </a:t>
            </a:r>
            <a:r>
              <a:rPr lang="pt-BR" dirty="0" err="1"/>
              <a:t>xampp</a:t>
            </a:r>
            <a:r>
              <a:rPr lang="pt-BR" dirty="0"/>
              <a:t> será instalado por padrão na pasta raiz onde seu Windows esta instalado.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2423886" y="3076345"/>
            <a:ext cx="2119086" cy="7053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75A23BB-B121-46CC-8583-16885274DA0D}"/>
              </a:ext>
            </a:extLst>
          </p:cNvPr>
          <p:cNvCxnSpPr/>
          <p:nvPr/>
        </p:nvCxnSpPr>
        <p:spPr>
          <a:xfrm flipH="1" flipV="1">
            <a:off x="2191657" y="5746839"/>
            <a:ext cx="10000343" cy="111116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FF2A1E0-4858-4E69-84E3-878C902EE111}"/>
              </a:ext>
            </a:extLst>
          </p:cNvPr>
          <p:cNvCxnSpPr>
            <a:cxnSpLocks/>
          </p:cNvCxnSpPr>
          <p:nvPr/>
        </p:nvCxnSpPr>
        <p:spPr>
          <a:xfrm flipH="1" flipV="1">
            <a:off x="4005943" y="3781653"/>
            <a:ext cx="8186058" cy="307634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21604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4996A12-5C3B-429D-AF74-BBD9A8F537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7072" y="0"/>
            <a:ext cx="6680975" cy="6858000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</a:t>
            </a:r>
            <a:r>
              <a:rPr lang="pt-BR" sz="3600" dirty="0" err="1">
                <a:solidFill>
                  <a:schemeClr val="bg1"/>
                </a:solidFill>
              </a:rPr>
              <a:t>Startar</a:t>
            </a:r>
            <a:r>
              <a:rPr lang="pt-BR" sz="3600" dirty="0">
                <a:solidFill>
                  <a:schemeClr val="bg1"/>
                </a:solidFill>
              </a:rPr>
              <a:t> </a:t>
            </a:r>
            <a:r>
              <a:rPr lang="pt-BR" sz="3600">
                <a:solidFill>
                  <a:schemeClr val="bg1"/>
                </a:solidFill>
              </a:rPr>
              <a:t>o serviço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3751128" y="1322194"/>
            <a:ext cx="2119086" cy="70530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975A23BB-B121-46CC-8583-16885274DA0D}"/>
              </a:ext>
            </a:extLst>
          </p:cNvPr>
          <p:cNvCxnSpPr>
            <a:cxnSpLocks/>
          </p:cNvCxnSpPr>
          <p:nvPr/>
        </p:nvCxnSpPr>
        <p:spPr>
          <a:xfrm flipH="1" flipV="1">
            <a:off x="4545496" y="2027502"/>
            <a:ext cx="7646505" cy="48304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3FF2A1E0-4858-4E69-84E3-878C902EE111}"/>
              </a:ext>
            </a:extLst>
          </p:cNvPr>
          <p:cNvCxnSpPr>
            <a:cxnSpLocks/>
          </p:cNvCxnSpPr>
          <p:nvPr/>
        </p:nvCxnSpPr>
        <p:spPr>
          <a:xfrm flipH="1" flipV="1">
            <a:off x="8494643" y="2849217"/>
            <a:ext cx="3697358" cy="400878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ipse 12">
            <a:extLst>
              <a:ext uri="{FF2B5EF4-FFF2-40B4-BE49-F238E27FC236}">
                <a16:creationId xmlns:a16="http://schemas.microsoft.com/office/drawing/2014/main" id="{217546BF-C478-4870-B2F1-A39C819EFAD7}"/>
              </a:ext>
            </a:extLst>
          </p:cNvPr>
          <p:cNvSpPr/>
          <p:nvPr/>
        </p:nvSpPr>
        <p:spPr>
          <a:xfrm>
            <a:off x="5303026" y="2348146"/>
            <a:ext cx="4260435" cy="501071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607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A84803C-8817-4933-A4D4-BBBFD55259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086" y="319"/>
            <a:ext cx="7873092" cy="681413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Usaremos a pasta </a:t>
            </a:r>
            <a:r>
              <a:rPr lang="pt-BR" sz="3600" dirty="0" err="1">
                <a:solidFill>
                  <a:schemeClr val="bg1"/>
                </a:solidFill>
              </a:rPr>
              <a:t>htdocs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5820673" y="2554514"/>
            <a:ext cx="2119086" cy="4934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99381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SINTAXE SIMPLES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4653CAE-FFD7-4798-884F-A2D796DB4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553" y="2597427"/>
            <a:ext cx="9934239" cy="263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3682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INTRODUTORIO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E0186F7-F84F-484E-A061-155ABE727256}"/>
              </a:ext>
            </a:extLst>
          </p:cNvPr>
          <p:cNvSpPr txBox="1"/>
          <p:nvPr/>
        </p:nvSpPr>
        <p:spPr>
          <a:xfrm>
            <a:off x="1616765" y="1308150"/>
            <a:ext cx="102041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&lt;!DOCTYPE HTML&gt;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	&lt;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		&lt;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&gt;Oxnar – Curso PHP&lt;/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	&lt;/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head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	&lt;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BR" sz="2400" b="0" i="0" dirty="0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pt-BR" sz="2400" b="0" i="0" dirty="0" err="1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br>
              <a:rPr lang="pt-BR" sz="2400" b="0" i="0" dirty="0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    			</a:t>
            </a:r>
            <a:r>
              <a:rPr lang="pt-BR" sz="2400" b="0" i="0" dirty="0" err="1">
                <a:solidFill>
                  <a:srgbClr val="0077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2400" b="0" i="0" dirty="0">
                <a:solidFill>
                  <a:srgbClr val="0077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400" b="0" i="0" dirty="0">
                <a:solidFill>
                  <a:srgbClr val="DD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"Olá, eu sou um script PHP!"</a:t>
            </a:r>
            <a:r>
              <a:rPr lang="pt-BR" sz="2400" b="0" i="0" dirty="0">
                <a:solidFill>
                  <a:srgbClr val="0077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pt-BR" sz="2400" b="0" i="0" dirty="0">
                <a:solidFill>
                  <a:srgbClr val="0077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77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    		</a:t>
            </a:r>
            <a:r>
              <a:rPr lang="pt-BR" sz="2400" b="0" i="0" dirty="0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  <a:br>
              <a:rPr lang="pt-BR" sz="2400" b="0" i="0" dirty="0">
                <a:solidFill>
                  <a:srgbClr val="0000B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   	&lt;/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b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&lt;/</a:t>
            </a:r>
            <a:r>
              <a:rPr lang="pt-BR" sz="2400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html</a:t>
            </a:r>
            <a:r>
              <a:rPr lang="pt-BR" sz="24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pt-B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2221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INTRODUTORIO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6484301-7410-4C54-A0F1-B386D54411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5214" y="-1"/>
            <a:ext cx="6090196" cy="475488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B8AA001-BC49-43C4-AE76-5F6342D5B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-1"/>
            <a:ext cx="5334000" cy="475488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DE9099B-BC5C-4988-A46F-8A6DD0BD392C}"/>
              </a:ext>
            </a:extLst>
          </p:cNvPr>
          <p:cNvSpPr txBox="1"/>
          <p:nvPr/>
        </p:nvSpPr>
        <p:spPr>
          <a:xfrm>
            <a:off x="1547446" y="5627077"/>
            <a:ext cx="1039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É UM SCRIPT EM PHP, OU SEJA, PODE SER SALVO TAMBÉM COM A EXTENSÃO PHP.</a:t>
            </a:r>
          </a:p>
        </p:txBody>
      </p:sp>
    </p:spTree>
    <p:extLst>
      <p:ext uri="{BB962C8B-B14F-4D97-AF65-F5344CB8AC3E}">
        <p14:creationId xmlns:p14="http://schemas.microsoft.com/office/powerpoint/2010/main" val="280114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 QUE É O CÓDIGO PHP?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DE9099B-BC5C-4988-A46F-8A6DD0BD392C}"/>
              </a:ext>
            </a:extLst>
          </p:cNvPr>
          <p:cNvSpPr txBox="1"/>
          <p:nvPr/>
        </p:nvSpPr>
        <p:spPr>
          <a:xfrm>
            <a:off x="1617783" y="239151"/>
            <a:ext cx="103960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FF0000"/>
                </a:solidFill>
              </a:rPr>
              <a:t>CÓDIGO HTML + CÓDIGO EM PHP </a:t>
            </a:r>
          </a:p>
          <a:p>
            <a:pPr algn="ctr"/>
            <a:endParaRPr lang="pt-BR" sz="3200" b="1" dirty="0">
              <a:solidFill>
                <a:srgbClr val="FF0000"/>
              </a:solidFill>
            </a:endParaRPr>
          </a:p>
          <a:p>
            <a:pPr algn="ctr"/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 PHP É DETERMINADO PELAS TAGS INICIAIS E FINAIS QUE LHE PERMITEM PULAR PRA DENTRO E FORA DO </a:t>
            </a:r>
          </a:p>
          <a:p>
            <a:pPr algn="ctr"/>
            <a:r>
              <a:rPr lang="pt-BR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”MODO EM PHP”.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ACA55B-D1D8-48F2-86CF-CF05930C0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783" y="2981387"/>
            <a:ext cx="9722896" cy="265638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967F28CB-F01B-4E31-BDA8-1D4E1B427972}"/>
              </a:ext>
            </a:extLst>
          </p:cNvPr>
          <p:cNvSpPr/>
          <p:nvPr/>
        </p:nvSpPr>
        <p:spPr>
          <a:xfrm>
            <a:off x="1617783" y="2996418"/>
            <a:ext cx="4909626" cy="265638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C5B000C-8405-4567-A866-8BB5504A67C2}"/>
              </a:ext>
            </a:extLst>
          </p:cNvPr>
          <p:cNvSpPr/>
          <p:nvPr/>
        </p:nvSpPr>
        <p:spPr>
          <a:xfrm>
            <a:off x="6493713" y="2994073"/>
            <a:ext cx="4846966" cy="2656388"/>
          </a:xfrm>
          <a:prstGeom prst="rect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763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CDC3B8D-F59A-4A9E-BE1D-6603789DD3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2629" y="1530412"/>
            <a:ext cx="9996546" cy="5327588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Para rodar o arquivo digite </a:t>
            </a:r>
            <a:r>
              <a:rPr lang="pt-BR" sz="3600" dirty="0" err="1">
                <a:solidFill>
                  <a:schemeClr val="bg1"/>
                </a:solidFill>
              </a:rPr>
              <a:t>localhost</a:t>
            </a:r>
            <a:r>
              <a:rPr lang="pt-BR" sz="3600" dirty="0">
                <a:solidFill>
                  <a:schemeClr val="bg1"/>
                </a:solidFill>
              </a:rPr>
              <a:t> e o nome do </a:t>
            </a:r>
            <a:r>
              <a:rPr lang="pt-BR" sz="3600" dirty="0" err="1">
                <a:solidFill>
                  <a:schemeClr val="bg1"/>
                </a:solidFill>
              </a:rPr>
              <a:t>arquivo.php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DB65D7-E362-4F00-8D62-BE2B7287004E}"/>
              </a:ext>
            </a:extLst>
          </p:cNvPr>
          <p:cNvSpPr txBox="1"/>
          <p:nvPr/>
        </p:nvSpPr>
        <p:spPr>
          <a:xfrm>
            <a:off x="2996419" y="609328"/>
            <a:ext cx="61335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   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D953BC19-6205-4BF2-A970-9F927E4B2348}"/>
              </a:ext>
            </a:extLst>
          </p:cNvPr>
          <p:cNvSpPr/>
          <p:nvPr/>
        </p:nvSpPr>
        <p:spPr>
          <a:xfrm>
            <a:off x="2554514" y="1901371"/>
            <a:ext cx="3657599" cy="49348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28290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DE CÓDIGO SIMPLES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628E5E4-E5E2-4F5A-926E-F295F454F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-1"/>
            <a:ext cx="11395034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0675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LING PHP – EXEMPLO DE CÓDIGO SIMPLES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7AA4B54-839C-4003-B4CB-70DB29986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477" y="-4763"/>
            <a:ext cx="10222523" cy="686276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E6F4327-46A0-4E64-A75F-930EF3D0C7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9477" y="0"/>
            <a:ext cx="102154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9384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Delimitadores de inicio / fim do código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0B7D403-20E3-487B-9588-8BCBF2808DCB}"/>
              </a:ext>
            </a:extLst>
          </p:cNvPr>
          <p:cNvSpPr txBox="1"/>
          <p:nvPr/>
        </p:nvSpPr>
        <p:spPr>
          <a:xfrm>
            <a:off x="3032760" y="2409429"/>
            <a:ext cx="6126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endParaRPr lang="pt-BR" sz="36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código;</a:t>
            </a:r>
          </a:p>
          <a:p>
            <a:pPr algn="l"/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código;</a:t>
            </a:r>
          </a:p>
          <a:p>
            <a:pPr algn="l"/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// 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código;</a:t>
            </a: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&gt;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8289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COMENTÁRIOS EM PHP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69E0BD9-B398-4449-8D67-0324901CD660}"/>
              </a:ext>
            </a:extLst>
          </p:cNvPr>
          <p:cNvSpPr txBox="1"/>
          <p:nvPr/>
        </p:nvSpPr>
        <p:spPr>
          <a:xfrm>
            <a:off x="1643270" y="755374"/>
            <a:ext cx="779227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comentar uma única linha:</a:t>
            </a:r>
          </a:p>
          <a:p>
            <a:pPr algn="l"/>
            <a:r>
              <a:rPr lang="pt-BR" sz="3600" i="1" dirty="0">
                <a:latin typeface="Arial" panose="020B0604020202020204" pitchFamily="34" charset="0"/>
                <a:cs typeface="Arial" panose="020B0604020202020204" pitchFamily="34" charset="0"/>
              </a:rPr>
              <a:t>//</a:t>
            </a:r>
            <a:r>
              <a:rPr lang="pt-BR" sz="3600" b="0" i="1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"a";</a:t>
            </a:r>
          </a:p>
          <a:p>
            <a:pPr algn="l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# </a:t>
            </a:r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"a";</a:t>
            </a:r>
          </a:p>
          <a:p>
            <a:pPr algn="l"/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Para comentar muitas linhas:</a:t>
            </a:r>
          </a:p>
          <a:p>
            <a:pPr algn="l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/*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"a";</a:t>
            </a:r>
          </a:p>
          <a:p>
            <a:pPr algn="l"/>
            <a:r>
              <a:rPr lang="pt-BR" sz="36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3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"b"; </a:t>
            </a:r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CBCE5F9B-8834-4E5D-A7CB-DA0DD086D9EC}"/>
              </a:ext>
            </a:extLst>
          </p:cNvPr>
          <p:cNvSpPr/>
          <p:nvPr/>
        </p:nvSpPr>
        <p:spPr>
          <a:xfrm>
            <a:off x="3784209" y="1868557"/>
            <a:ext cx="548640" cy="583095"/>
          </a:xfrm>
          <a:prstGeom prst="rect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4B7221F8-A0C7-465F-B002-30A9B5710D60}"/>
              </a:ext>
            </a:extLst>
          </p:cNvPr>
          <p:cNvCxnSpPr/>
          <p:nvPr/>
        </p:nvCxnSpPr>
        <p:spPr>
          <a:xfrm>
            <a:off x="4332849" y="2166425"/>
            <a:ext cx="2954216" cy="1899138"/>
          </a:xfrm>
          <a:prstGeom prst="straightConnector1">
            <a:avLst/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883D44A9-B73F-4128-983F-52690F397A4B}"/>
              </a:ext>
            </a:extLst>
          </p:cNvPr>
          <p:cNvSpPr txBox="1"/>
          <p:nvPr/>
        </p:nvSpPr>
        <p:spPr>
          <a:xfrm>
            <a:off x="7540283" y="3742397"/>
            <a:ext cx="3008447" cy="646331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No PHP as instruções também terminam com ;</a:t>
            </a:r>
          </a:p>
        </p:txBody>
      </p:sp>
    </p:spTree>
    <p:extLst>
      <p:ext uri="{BB962C8B-B14F-4D97-AF65-F5344CB8AC3E}">
        <p14:creationId xmlns:p14="http://schemas.microsoft.com/office/powerpoint/2010/main" val="38042072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COMENTÁRIOS EM PHP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D3C5A80-A780-4832-9F3A-7BFBBED8D3AB}"/>
              </a:ext>
            </a:extLst>
          </p:cNvPr>
          <p:cNvSpPr txBox="1"/>
          <p:nvPr/>
        </p:nvSpPr>
        <p:spPr>
          <a:xfrm>
            <a:off x="1688123" y="1348212"/>
            <a:ext cx="1004433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r>
              <a:rPr lang="pt-BR" sz="2800" dirty="0"/>
              <a:t> </a:t>
            </a:r>
          </a:p>
          <a:p>
            <a:r>
              <a:rPr lang="pt-BR" sz="2800" dirty="0"/>
              <a:t>		</a:t>
            </a:r>
            <a:r>
              <a:rPr lang="pt-BR" sz="2800" dirty="0" err="1"/>
              <a:t>echo</a:t>
            </a:r>
            <a:r>
              <a:rPr lang="pt-BR" sz="2800" dirty="0"/>
              <a:t> "Isto é um teste"; //Comentário de uma linha </a:t>
            </a:r>
          </a:p>
          <a:p>
            <a:r>
              <a:rPr lang="pt-BR" sz="2800" dirty="0"/>
              <a:t>                      /* </a:t>
            </a:r>
          </a:p>
          <a:p>
            <a:r>
              <a:rPr lang="pt-BR" sz="2800" dirty="0"/>
              <a:t>			Isto é um comentário de mais de uma linha e 			aqui temos outra linha. </a:t>
            </a:r>
          </a:p>
          <a:p>
            <a:r>
              <a:rPr lang="pt-BR" sz="2800" dirty="0"/>
              <a:t>		*/ </a:t>
            </a:r>
          </a:p>
          <a:p>
            <a:r>
              <a:rPr lang="pt-BR" sz="2800" dirty="0"/>
              <a:t>		</a:t>
            </a:r>
            <a:r>
              <a:rPr lang="pt-BR" sz="2800" dirty="0" err="1"/>
              <a:t>echo</a:t>
            </a:r>
            <a:r>
              <a:rPr lang="pt-BR" sz="2800" dirty="0"/>
              <a:t> "Isto é um outro teste"; </a:t>
            </a:r>
          </a:p>
          <a:p>
            <a:r>
              <a:rPr lang="pt-BR" sz="2800" dirty="0"/>
              <a:t>		</a:t>
            </a:r>
            <a:r>
              <a:rPr lang="pt-BR" sz="2800" dirty="0" err="1"/>
              <a:t>echo</a:t>
            </a:r>
            <a:r>
              <a:rPr lang="pt-BR" sz="2800" dirty="0"/>
              <a:t> "O último teste"; 		</a:t>
            </a:r>
          </a:p>
          <a:p>
            <a:r>
              <a:rPr lang="pt-BR" sz="2800" dirty="0"/>
              <a:t>		#Comentário no estilo Unix </a:t>
            </a:r>
            <a:r>
              <a:rPr lang="pt-BR" sz="2800" dirty="0" err="1"/>
              <a:t>shell</a:t>
            </a:r>
            <a:r>
              <a:rPr lang="pt-BR" sz="2800" dirty="0"/>
              <a:t> </a:t>
            </a:r>
          </a:p>
          <a:p>
            <a:r>
              <a:rPr lang="pt-BR" sz="2800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627071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Comandos </a:t>
            </a:r>
            <a:r>
              <a:rPr lang="pt-BR" sz="3600" dirty="0" err="1">
                <a:solidFill>
                  <a:schemeClr val="bg1"/>
                </a:solidFill>
              </a:rPr>
              <a:t>echo</a:t>
            </a:r>
            <a:r>
              <a:rPr lang="pt-BR" sz="3600" dirty="0">
                <a:solidFill>
                  <a:schemeClr val="bg1"/>
                </a:solidFill>
              </a:rPr>
              <a:t> e print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7DD0CF-95F8-4BE1-8D0F-DDD8939AB08C}"/>
              </a:ext>
            </a:extLst>
          </p:cNvPr>
          <p:cNvSpPr txBox="1"/>
          <p:nvPr/>
        </p:nvSpPr>
        <p:spPr>
          <a:xfrm>
            <a:off x="1350498" y="1607962"/>
            <a:ext cx="1060704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Servem para escrever algo na tela do navegador</a:t>
            </a:r>
          </a:p>
          <a:p>
            <a:pPr algn="just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&lt;?</a:t>
            </a:r>
            <a:r>
              <a:rPr lang="pt-BR" sz="28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php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BR" sz="28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("&lt;h1&gt;Introdução&lt;/h1&gt;"); </a:t>
            </a: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print("&lt;p&gt;</a:t>
            </a:r>
            <a:r>
              <a:rPr lang="pt-BR" sz="28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bla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bla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&lt;/p&gt;"); </a:t>
            </a:r>
          </a:p>
          <a:p>
            <a:pPr algn="just"/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BR" sz="280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("Autor: Beltrano de Tal");</a:t>
            </a:r>
          </a:p>
          <a:p>
            <a:pPr algn="just"/>
            <a:r>
              <a:rPr lang="pt-BR" sz="280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?&gt;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34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Comando para saída de dados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37DD0CF-95F8-4BE1-8D0F-DDD8939AB08C}"/>
              </a:ext>
            </a:extLst>
          </p:cNvPr>
          <p:cNvSpPr txBox="1"/>
          <p:nvPr/>
        </p:nvSpPr>
        <p:spPr>
          <a:xfrm>
            <a:off x="1350498" y="1607962"/>
            <a:ext cx="1060704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b="1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endParaRPr lang="pt-BR" sz="2800" b="1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É um comando que imprime uma ou mais variáveis no console. Exemplo:</a:t>
            </a:r>
          </a:p>
          <a:p>
            <a:pPr algn="l"/>
            <a:r>
              <a:rPr lang="pt-BR" sz="2800" b="0" i="0" u="none" strike="noStrike" baseline="0" dirty="0" err="1">
                <a:latin typeface="Arial" panose="020B0604020202020204" pitchFamily="34" charset="0"/>
                <a:cs typeface="Arial" panose="020B0604020202020204" pitchFamily="34" charset="0"/>
              </a:rPr>
              <a:t>echo</a:t>
            </a:r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'a' ' 'b' ' 'e’ ;</a:t>
            </a:r>
          </a:p>
          <a:p>
            <a:pPr algn="l"/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pt-BR" sz="28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Resultado:</a:t>
            </a:r>
          </a:p>
          <a:p>
            <a:pPr algn="l"/>
            <a:r>
              <a:rPr lang="pt-BR" sz="28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abc</a:t>
            </a:r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795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Variáveis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9FE1332-4457-48EC-A65B-E0C27F38E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822" y="0"/>
            <a:ext cx="1055317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545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Comando para saída de dados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32B792C-91E3-46BB-B711-5E75CB565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480" y="-1"/>
            <a:ext cx="1136852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770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Deu erro!!!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3790D693-754B-4D42-AF93-A865C071D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59" y="0"/>
            <a:ext cx="11478742" cy="6858000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4B31B3A-8965-48A6-A1D8-838540F35082}"/>
              </a:ext>
            </a:extLst>
          </p:cNvPr>
          <p:cNvSpPr/>
          <p:nvPr/>
        </p:nvSpPr>
        <p:spPr>
          <a:xfrm>
            <a:off x="722786" y="3249637"/>
            <a:ext cx="10714248" cy="1111348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35F3C733-4D68-43D6-BF24-FCA45553D96A}"/>
              </a:ext>
            </a:extLst>
          </p:cNvPr>
          <p:cNvCxnSpPr>
            <a:cxnSpLocks/>
          </p:cNvCxnSpPr>
          <p:nvPr/>
        </p:nvCxnSpPr>
        <p:spPr>
          <a:xfrm>
            <a:off x="2082018" y="4360985"/>
            <a:ext cx="2518117" cy="731520"/>
          </a:xfrm>
          <a:prstGeom prst="bentConnector3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C353DA56-C594-4F21-B5E8-1DFC12CCB56B}"/>
              </a:ext>
            </a:extLst>
          </p:cNvPr>
          <p:cNvSpPr txBox="1"/>
          <p:nvPr/>
        </p:nvSpPr>
        <p:spPr>
          <a:xfrm>
            <a:off x="5198335" y="4515729"/>
            <a:ext cx="48319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Este erro acontece porque não a variável  a não existe, mas sim a variável </a:t>
            </a:r>
            <a:r>
              <a:rPr lang="pt-BR" dirty="0" err="1"/>
              <a:t>var_a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00692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Correção do código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62E2272-8E3C-49C6-9C22-C479B4C5A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550" y="1"/>
            <a:ext cx="10850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41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Agora imprimiu corretamente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F3DD79B-644D-42F3-AAA2-B5D65B1D6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667" y="1"/>
            <a:ext cx="11478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2250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 AQUI O QUE ACONTECEU?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F6D9126-7A71-49B9-8301-8ACA1C81F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574" y="1"/>
            <a:ext cx="102154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024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 QUE É O PHP?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4A7F7FB-04F3-4F2E-B15B-CDBEA66AB905}"/>
              </a:ext>
            </a:extLst>
          </p:cNvPr>
          <p:cNvSpPr txBox="1"/>
          <p:nvPr/>
        </p:nvSpPr>
        <p:spPr>
          <a:xfrm>
            <a:off x="1069145" y="1055077"/>
            <a:ext cx="99036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O PHP É UM CÓDIGO QUE COMPLEMENTA O HTML E O CSS</a:t>
            </a:r>
          </a:p>
          <a:p>
            <a:endParaRPr lang="pt-BR" sz="36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Tem Variáveis;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Estruturas de repetição;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Estruturas de decisão;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Comentários;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Funções;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pt-BR" sz="3600" dirty="0">
                <a:sym typeface="Wingdings" panose="05000000000000000000" pitchFamily="2" charset="2"/>
              </a:rPr>
              <a:t>Entre outros.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4704690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0042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81AFA02-B439-4712-A496-5AC6BAF61214}"/>
              </a:ext>
            </a:extLst>
          </p:cNvPr>
          <p:cNvSpPr txBox="1">
            <a:spLocks/>
          </p:cNvSpPr>
          <p:nvPr/>
        </p:nvSpPr>
        <p:spPr>
          <a:xfrm>
            <a:off x="1628892" y="3300422"/>
            <a:ext cx="9144000" cy="658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ELABORANDO UMA TELA COM PHP</a:t>
            </a:r>
            <a:endParaRPr lang="pt-BR" sz="2000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327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Elaboração de tabelas  em PHP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E54F15D-29B3-4828-9C37-E910101E2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5408" y="-14209"/>
            <a:ext cx="10236591" cy="687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1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Por  enquanto é só estilização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DD38040-DC71-449F-9197-D0CC50148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29" y="0"/>
            <a:ext cx="11212671" cy="562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2646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Definição das variáveis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3C5F69F-C871-48A6-9ACE-E4C708EA1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786" y="0"/>
            <a:ext cx="114692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9882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Continuação do código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E32254B-3FF5-4F16-A18B-818A344E7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4394" y="1083"/>
            <a:ext cx="10447606" cy="6856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2664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Continuação do código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5DB550-180E-43B7-B69A-C4EEF60B57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6184" y="0"/>
            <a:ext cx="9555816" cy="6858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2830275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Sobre variáveis em PHP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772528" y="1120676"/>
            <a:ext cx="100021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$</a:t>
            </a:r>
            <a:r>
              <a:rPr lang="pt-BR" sz="2400" dirty="0" err="1"/>
              <a:t>var_a</a:t>
            </a:r>
            <a:r>
              <a:rPr lang="pt-BR" sz="2400" dirty="0"/>
              <a:t> = "ANDRÉ APARECIDO DA SILVA";</a:t>
            </a:r>
          </a:p>
          <a:p>
            <a:r>
              <a:rPr lang="pt-BR" sz="2400" dirty="0"/>
              <a:t>$</a:t>
            </a:r>
            <a:r>
              <a:rPr lang="pt-BR" sz="2400" dirty="0" err="1"/>
              <a:t>var_b</a:t>
            </a:r>
            <a:r>
              <a:rPr lang="pt-BR" sz="2400" dirty="0"/>
              <a:t> = "ANA CAROLINA BERTOLDI";</a:t>
            </a:r>
          </a:p>
          <a:p>
            <a:r>
              <a:rPr lang="pt-BR" sz="2400" dirty="0"/>
              <a:t>$</a:t>
            </a:r>
            <a:r>
              <a:rPr lang="pt-BR" sz="2400" dirty="0" err="1"/>
              <a:t>var_Ano</a:t>
            </a:r>
            <a:r>
              <a:rPr lang="pt-BR" sz="2400" dirty="0"/>
              <a:t> = 2020; </a:t>
            </a:r>
          </a:p>
          <a:p>
            <a:r>
              <a:rPr lang="pt-BR" sz="2400" dirty="0"/>
              <a:t>$</a:t>
            </a:r>
            <a:r>
              <a:rPr lang="pt-BR" sz="2400" dirty="0" err="1"/>
              <a:t>var_Janeiro</a:t>
            </a:r>
            <a:r>
              <a:rPr lang="pt-BR" sz="2400" dirty="0"/>
              <a:t> = 7800.00;</a:t>
            </a:r>
          </a:p>
          <a:p>
            <a:r>
              <a:rPr lang="pt-BR" sz="2400" dirty="0"/>
              <a:t>$</a:t>
            </a:r>
            <a:r>
              <a:rPr lang="pt-BR" sz="2400" dirty="0" err="1"/>
              <a:t>var_Total</a:t>
            </a:r>
            <a:r>
              <a:rPr lang="pt-BR" sz="2400" dirty="0"/>
              <a:t> = $</a:t>
            </a:r>
            <a:r>
              <a:rPr lang="pt-BR" sz="2400" dirty="0" err="1"/>
              <a:t>var_Janeiro</a:t>
            </a:r>
            <a:r>
              <a:rPr lang="pt-BR" sz="2400" dirty="0"/>
              <a:t> +$</a:t>
            </a:r>
            <a:r>
              <a:rPr lang="pt-BR" sz="2400" dirty="0" err="1"/>
              <a:t>var_Fevereiro</a:t>
            </a:r>
            <a:r>
              <a:rPr lang="pt-BR" sz="2400" dirty="0"/>
              <a:t> + $</a:t>
            </a:r>
            <a:r>
              <a:rPr lang="pt-BR" sz="2400" dirty="0" err="1"/>
              <a:t>var_Marco</a:t>
            </a:r>
            <a:r>
              <a:rPr lang="pt-BR" sz="2400" dirty="0"/>
              <a:t>;</a:t>
            </a:r>
          </a:p>
          <a:p>
            <a:endParaRPr lang="pt-B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nome das variáveis começam o cifrão;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Não são definidos tipos;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O primeiro caractere do nome da variável não deve ser um numero.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Todos os nomes “devem”  ser em letras minúsculas;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A atribuição de valores as variáveis é feita através do sinal de igual (=);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400" dirty="0"/>
              <a:t>Nos valores reais na parte decimal é utilizado ponto e não virgula; </a:t>
            </a:r>
          </a:p>
        </p:txBody>
      </p:sp>
    </p:spTree>
    <p:extLst>
      <p:ext uri="{BB962C8B-B14F-4D97-AF65-F5344CB8AC3E}">
        <p14:creationId xmlns:p14="http://schemas.microsoft.com/office/powerpoint/2010/main" val="2647272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Sobre variáveis em PHP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772528" y="1120676"/>
            <a:ext cx="100021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400" dirty="0"/>
          </a:p>
          <a:p>
            <a:r>
              <a:rPr lang="pt-BR" sz="2400" dirty="0"/>
              <a:t>$_nome = “Ana Carolina”;                   //Variável válida. </a:t>
            </a:r>
          </a:p>
          <a:p>
            <a:r>
              <a:rPr lang="pt-BR" sz="2400" dirty="0"/>
              <a:t>$3idade = 15;                                         //Nome de variável invalidado.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67C32C-CEA7-46F7-90DE-A51749E517C8}"/>
              </a:ext>
            </a:extLst>
          </p:cNvPr>
          <p:cNvSpPr txBox="1"/>
          <p:nvPr/>
        </p:nvSpPr>
        <p:spPr>
          <a:xfrm>
            <a:off x="1378634" y="3240817"/>
            <a:ext cx="98895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r>
              <a:rPr lang="pt-BR" sz="2800" dirty="0"/>
              <a:t> </a:t>
            </a:r>
          </a:p>
          <a:p>
            <a:r>
              <a:rPr lang="pt-BR" sz="2800" dirty="0"/>
              <a:t>		$</a:t>
            </a:r>
            <a:r>
              <a:rPr lang="pt-BR" sz="2800" dirty="0" err="1"/>
              <a:t>str</a:t>
            </a:r>
            <a:r>
              <a:rPr lang="pt-BR" sz="2800" dirty="0"/>
              <a:t> = "José"; // $</a:t>
            </a:r>
            <a:r>
              <a:rPr lang="pt-BR" sz="2800" dirty="0" err="1"/>
              <a:t>str</a:t>
            </a:r>
            <a:r>
              <a:rPr lang="pt-BR" sz="2800" dirty="0"/>
              <a:t> armazena o tipo </a:t>
            </a:r>
            <a:r>
              <a:rPr lang="pt-BR" sz="2800" dirty="0" err="1"/>
              <a:t>string</a:t>
            </a:r>
            <a:r>
              <a:rPr lang="pt-BR" sz="2800" dirty="0"/>
              <a:t>. </a:t>
            </a:r>
          </a:p>
          <a:p>
            <a:r>
              <a:rPr lang="pt-BR" sz="2800" dirty="0"/>
              <a:t>                       $i = 12; // $i armazena o tipo inteiro. </a:t>
            </a:r>
          </a:p>
          <a:p>
            <a:r>
              <a:rPr lang="pt-BR" sz="2800" dirty="0"/>
              <a:t>		$f = 3.1415; // $f armazena o tipo ponto flutuante. </a:t>
            </a:r>
          </a:p>
          <a:p>
            <a:r>
              <a:rPr lang="pt-BR" sz="2800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32978413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Sobre variáveis em PHP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67C32C-CEA7-46F7-90DE-A51749E517C8}"/>
              </a:ext>
            </a:extLst>
          </p:cNvPr>
          <p:cNvSpPr txBox="1"/>
          <p:nvPr/>
        </p:nvSpPr>
        <p:spPr>
          <a:xfrm>
            <a:off x="1716259" y="1158798"/>
            <a:ext cx="988958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r>
              <a:rPr lang="pt-BR" sz="2800" dirty="0"/>
              <a:t> </a:t>
            </a:r>
          </a:p>
          <a:p>
            <a:r>
              <a:rPr lang="pt-BR" sz="2800" dirty="0"/>
              <a:t>		$a = 1; # número decimal </a:t>
            </a:r>
          </a:p>
          <a:p>
            <a:r>
              <a:rPr lang="pt-BR" sz="2800" dirty="0"/>
              <a:t>		$a = -2; # um número negativo </a:t>
            </a:r>
          </a:p>
          <a:p>
            <a:r>
              <a:rPr lang="pt-BR" sz="2800" dirty="0"/>
              <a:t>		$a = 0123; # número octal (83 em decimal) </a:t>
            </a:r>
          </a:p>
          <a:p>
            <a:r>
              <a:rPr lang="pt-BR" sz="2800" dirty="0"/>
              <a:t>		$a = 0xF; # número hexadecimal (15 em decimal) </a:t>
            </a:r>
          </a:p>
          <a:p>
            <a:r>
              <a:rPr lang="pt-BR" sz="2800" dirty="0"/>
              <a:t>		$a = 7*12 + 6/3; # saída: 86 </a:t>
            </a:r>
          </a:p>
          <a:p>
            <a:r>
              <a:rPr lang="pt-BR" sz="2800" dirty="0"/>
              <a:t>?&gt;</a:t>
            </a:r>
          </a:p>
        </p:txBody>
      </p:sp>
    </p:spTree>
    <p:extLst>
      <p:ext uri="{BB962C8B-B14F-4D97-AF65-F5344CB8AC3E}">
        <p14:creationId xmlns:p14="http://schemas.microsoft.com/office/powerpoint/2010/main" val="111432427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String</a:t>
            </a:r>
            <a:r>
              <a:rPr lang="pt-BR" sz="3600" dirty="0">
                <a:solidFill>
                  <a:schemeClr val="bg1"/>
                </a:solidFill>
              </a:rPr>
              <a:t> em PHP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67C32C-CEA7-46F7-90DE-A51749E517C8}"/>
              </a:ext>
            </a:extLst>
          </p:cNvPr>
          <p:cNvSpPr txBox="1"/>
          <p:nvPr/>
        </p:nvSpPr>
        <p:spPr>
          <a:xfrm>
            <a:off x="1800665" y="356940"/>
            <a:ext cx="9889588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/>
              <a:t>Delimitadas por aspas simples </a:t>
            </a:r>
          </a:p>
          <a:p>
            <a:r>
              <a:rPr lang="pt-BR" sz="2800" dirty="0"/>
              <a:t>‘Colégio Estadual do Paraná’;</a:t>
            </a:r>
          </a:p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endParaRPr lang="pt-BR" sz="2800" dirty="0"/>
          </a:p>
          <a:p>
            <a:r>
              <a:rPr lang="pt-BR" sz="2800" dirty="0"/>
              <a:t>	$turma = ‘2inf’; </a:t>
            </a:r>
          </a:p>
          <a:p>
            <a:r>
              <a:rPr lang="pt-BR" sz="2800" dirty="0"/>
              <a:t>	$query = ‘</a:t>
            </a:r>
            <a:r>
              <a:rPr lang="pt-BR" sz="2800" dirty="0" err="1"/>
              <a:t>select</a:t>
            </a:r>
            <a:r>
              <a:rPr lang="pt-BR" sz="2800" dirty="0"/>
              <a:t> * </a:t>
            </a:r>
            <a:r>
              <a:rPr lang="pt-BR" sz="2800" dirty="0" err="1"/>
              <a:t>from</a:t>
            </a:r>
            <a:r>
              <a:rPr lang="pt-BR" sz="2800" dirty="0"/>
              <a:t> alunos </a:t>
            </a:r>
            <a:r>
              <a:rPr lang="pt-BR" sz="2800" dirty="0" err="1"/>
              <a:t>where</a:t>
            </a:r>
            <a:r>
              <a:rPr lang="pt-BR" sz="2800" dirty="0"/>
              <a:t> turma =$turma</a:t>
            </a:r>
            <a:r>
              <a:rPr lang="pt-BR" sz="2800" u="sng" dirty="0"/>
              <a:t>’;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echo</a:t>
            </a:r>
            <a:r>
              <a:rPr lang="pt-BR" sz="2800" dirty="0"/>
              <a:t> $query</a:t>
            </a:r>
          </a:p>
          <a:p>
            <a:r>
              <a:rPr lang="pt-BR" sz="2800" dirty="0"/>
              <a:t>?&gt;</a:t>
            </a:r>
          </a:p>
          <a:p>
            <a:r>
              <a:rPr lang="pt-BR" sz="2800" dirty="0"/>
              <a:t>Saída: </a:t>
            </a:r>
          </a:p>
          <a:p>
            <a:r>
              <a:rPr lang="pt-BR" sz="2800" dirty="0" err="1"/>
              <a:t>Select</a:t>
            </a:r>
            <a:r>
              <a:rPr lang="pt-BR" sz="2800" dirty="0"/>
              <a:t> * </a:t>
            </a:r>
            <a:r>
              <a:rPr lang="pt-BR" sz="2800" dirty="0" err="1"/>
              <a:t>from</a:t>
            </a:r>
            <a:r>
              <a:rPr lang="pt-BR" sz="2800" dirty="0"/>
              <a:t> alunos </a:t>
            </a:r>
            <a:r>
              <a:rPr lang="pt-BR" sz="2800" dirty="0" err="1"/>
              <a:t>whera</a:t>
            </a:r>
            <a:r>
              <a:rPr lang="pt-BR" sz="2800" dirty="0"/>
              <a:t> turma = $turma;</a:t>
            </a:r>
          </a:p>
          <a:p>
            <a:endParaRPr lang="pt-BR" sz="2800" dirty="0"/>
          </a:p>
          <a:p>
            <a:r>
              <a:rPr lang="pt-BR" sz="2800" dirty="0">
                <a:solidFill>
                  <a:srgbClr val="C00000"/>
                </a:solidFill>
              </a:rPr>
              <a:t>E se eu usar aspas duplas o que acontece?</a:t>
            </a:r>
          </a:p>
          <a:p>
            <a:endParaRPr lang="pt-BR" sz="2800" dirty="0"/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2167600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 err="1">
                <a:solidFill>
                  <a:schemeClr val="bg1"/>
                </a:solidFill>
              </a:rPr>
              <a:t>String</a:t>
            </a:r>
            <a:r>
              <a:rPr lang="pt-BR" sz="3600" dirty="0">
                <a:solidFill>
                  <a:schemeClr val="bg1"/>
                </a:solidFill>
              </a:rPr>
              <a:t> em PHP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267C32C-CEA7-46F7-90DE-A51749E517C8}"/>
              </a:ext>
            </a:extLst>
          </p:cNvPr>
          <p:cNvSpPr txBox="1"/>
          <p:nvPr/>
        </p:nvSpPr>
        <p:spPr>
          <a:xfrm>
            <a:off x="1139483" y="-1"/>
            <a:ext cx="10649244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sz="2800" dirty="0"/>
          </a:p>
          <a:p>
            <a:endParaRPr lang="pt-BR" sz="2800" dirty="0"/>
          </a:p>
          <a:p>
            <a:r>
              <a:rPr lang="pt-BR" sz="2800" dirty="0"/>
              <a:t>Delimitadas por aspas  duplas</a:t>
            </a:r>
          </a:p>
          <a:p>
            <a:r>
              <a:rPr lang="pt-BR" sz="2800" dirty="0"/>
              <a:t> </a:t>
            </a:r>
          </a:p>
          <a:p>
            <a:r>
              <a:rPr lang="pt-BR" sz="2800" dirty="0"/>
              <a:t>‘Colégio Estadual do Paraná’;</a:t>
            </a:r>
          </a:p>
          <a:p>
            <a:r>
              <a:rPr lang="pt-BR" sz="2800" dirty="0"/>
              <a:t>&lt;?</a:t>
            </a:r>
            <a:r>
              <a:rPr lang="pt-BR" sz="2800" dirty="0" err="1"/>
              <a:t>php</a:t>
            </a:r>
            <a:endParaRPr lang="pt-BR" sz="2800" dirty="0"/>
          </a:p>
          <a:p>
            <a:r>
              <a:rPr lang="pt-BR" sz="2800" dirty="0"/>
              <a:t>	$turma = ‘2inf’; </a:t>
            </a:r>
          </a:p>
          <a:p>
            <a:r>
              <a:rPr lang="pt-BR" sz="2800" dirty="0"/>
              <a:t>	$query = “</a:t>
            </a:r>
            <a:r>
              <a:rPr lang="pt-BR" sz="2800" dirty="0" err="1"/>
              <a:t>select</a:t>
            </a:r>
            <a:r>
              <a:rPr lang="pt-BR" sz="2800" dirty="0"/>
              <a:t> * </a:t>
            </a:r>
            <a:r>
              <a:rPr lang="pt-BR" sz="2800" dirty="0" err="1"/>
              <a:t>from</a:t>
            </a:r>
            <a:r>
              <a:rPr lang="pt-BR" sz="2800" dirty="0"/>
              <a:t> alunos </a:t>
            </a:r>
            <a:r>
              <a:rPr lang="pt-BR" sz="2800" dirty="0" err="1"/>
              <a:t>where</a:t>
            </a:r>
            <a:r>
              <a:rPr lang="pt-BR" sz="2800" dirty="0"/>
              <a:t> turma =$turma</a:t>
            </a:r>
            <a:r>
              <a:rPr lang="pt-BR" sz="2800" u="sng" dirty="0"/>
              <a:t>”;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echo</a:t>
            </a:r>
            <a:r>
              <a:rPr lang="pt-BR" sz="2800" dirty="0"/>
              <a:t> $query</a:t>
            </a:r>
          </a:p>
          <a:p>
            <a:r>
              <a:rPr lang="pt-BR" sz="2800" dirty="0"/>
              <a:t>?&gt;</a:t>
            </a:r>
          </a:p>
          <a:p>
            <a:r>
              <a:rPr lang="pt-BR" sz="2800" dirty="0"/>
              <a:t>Saída: </a:t>
            </a:r>
          </a:p>
          <a:p>
            <a:r>
              <a:rPr lang="pt-BR" sz="2800" dirty="0" err="1"/>
              <a:t>Select</a:t>
            </a:r>
            <a:r>
              <a:rPr lang="pt-BR" sz="2800" dirty="0"/>
              <a:t> * </a:t>
            </a:r>
            <a:r>
              <a:rPr lang="pt-BR" sz="2800" dirty="0" err="1"/>
              <a:t>from</a:t>
            </a:r>
            <a:r>
              <a:rPr lang="pt-BR" sz="2800" dirty="0"/>
              <a:t> alunos </a:t>
            </a:r>
            <a:r>
              <a:rPr lang="pt-BR" sz="2800" dirty="0" err="1"/>
              <a:t>whera</a:t>
            </a:r>
            <a:r>
              <a:rPr lang="pt-BR" sz="2800" dirty="0"/>
              <a:t> turma = $2inf;</a:t>
            </a:r>
          </a:p>
          <a:p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78649132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Exemplos  variáveis em PHP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&lt;?</a:t>
            </a:r>
            <a:r>
              <a:rPr lang="pt-BR" sz="2400" dirty="0" err="1"/>
              <a:t>php</a:t>
            </a:r>
            <a:endParaRPr lang="pt-BR" sz="2400" dirty="0"/>
          </a:p>
          <a:p>
            <a:r>
              <a:rPr lang="pt-BR" sz="2400" dirty="0"/>
              <a:t>	$nome = “André Aparecido da Silva”;</a:t>
            </a:r>
          </a:p>
          <a:p>
            <a:r>
              <a:rPr lang="pt-BR" sz="2400" dirty="0"/>
              <a:t>	$idade = 40;</a:t>
            </a:r>
          </a:p>
          <a:p>
            <a:r>
              <a:rPr lang="pt-BR" sz="2400" dirty="0"/>
              <a:t>	$salario = 8000.25; </a:t>
            </a:r>
          </a:p>
          <a:p>
            <a:r>
              <a:rPr lang="pt-BR" sz="2400" dirty="0"/>
              <a:t>	$casado = </a:t>
            </a:r>
            <a:r>
              <a:rPr lang="pt-BR" sz="2400" dirty="0" err="1"/>
              <a:t>true</a:t>
            </a:r>
            <a:r>
              <a:rPr lang="pt-BR" sz="2400" dirty="0"/>
              <a:t>;  </a:t>
            </a:r>
          </a:p>
          <a:p>
            <a:r>
              <a:rPr lang="pt-BR" sz="2400" dirty="0"/>
              <a:t>?&gt;</a:t>
            </a:r>
          </a:p>
          <a:p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EF4957-948D-49AC-96F7-D245419B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246" y="2246434"/>
            <a:ext cx="6148754" cy="461156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02A38F9-A37F-46FA-A081-4DDC82B678D9}"/>
              </a:ext>
            </a:extLst>
          </p:cNvPr>
          <p:cNvSpPr txBox="1"/>
          <p:nvPr/>
        </p:nvSpPr>
        <p:spPr>
          <a:xfrm>
            <a:off x="7498080" y="4445391"/>
            <a:ext cx="346065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Por que não aparece nada?</a:t>
            </a:r>
          </a:p>
        </p:txBody>
      </p:sp>
    </p:spTree>
    <p:extLst>
      <p:ext uri="{BB962C8B-B14F-4D97-AF65-F5344CB8AC3E}">
        <p14:creationId xmlns:p14="http://schemas.microsoft.com/office/powerpoint/2010/main" val="39656827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Resolvendo para mostrar os dados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&lt;?</a:t>
            </a:r>
            <a:r>
              <a:rPr lang="pt-BR" sz="2400" dirty="0" err="1"/>
              <a:t>php</a:t>
            </a:r>
            <a:endParaRPr lang="pt-BR" sz="2400" dirty="0"/>
          </a:p>
          <a:p>
            <a:r>
              <a:rPr lang="pt-BR" sz="2400" dirty="0"/>
              <a:t>	$nome = “André Aparecido da Silva”;</a:t>
            </a:r>
          </a:p>
          <a:p>
            <a:r>
              <a:rPr lang="pt-BR" sz="2400" dirty="0"/>
              <a:t>	$idade = 40;</a:t>
            </a:r>
          </a:p>
          <a:p>
            <a:r>
              <a:rPr lang="pt-BR" sz="2400" dirty="0"/>
              <a:t>	$salario = 8000.25; </a:t>
            </a:r>
          </a:p>
          <a:p>
            <a:r>
              <a:rPr lang="pt-BR" sz="2400" dirty="0"/>
              <a:t>	$casado = </a:t>
            </a:r>
            <a:r>
              <a:rPr lang="pt-BR" sz="2400" dirty="0" err="1"/>
              <a:t>true</a:t>
            </a:r>
            <a:r>
              <a:rPr lang="pt-BR" sz="2400" dirty="0"/>
              <a:t>;  </a:t>
            </a:r>
          </a:p>
          <a:p>
            <a:r>
              <a:rPr lang="pt-BR" sz="2400" dirty="0"/>
              <a:t>?&gt;</a:t>
            </a:r>
          </a:p>
          <a:p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1EF4957-948D-49AC-96F7-D245419B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3246" y="2246434"/>
            <a:ext cx="6148754" cy="461156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02A38F9-A37F-46FA-A081-4DDC82B678D9}"/>
              </a:ext>
            </a:extLst>
          </p:cNvPr>
          <p:cNvSpPr txBox="1"/>
          <p:nvPr/>
        </p:nvSpPr>
        <p:spPr>
          <a:xfrm>
            <a:off x="7498080" y="4445391"/>
            <a:ext cx="3460652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Por que não aparece nada?</a:t>
            </a:r>
          </a:p>
        </p:txBody>
      </p:sp>
    </p:spTree>
    <p:extLst>
      <p:ext uri="{BB962C8B-B14F-4D97-AF65-F5344CB8AC3E}">
        <p14:creationId xmlns:p14="http://schemas.microsoft.com/office/powerpoint/2010/main" val="111991793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Resolvendo para mostrar os dados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DF2400F-9A42-4FC7-96BB-5C22231BA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378" y="2553284"/>
            <a:ext cx="5739621" cy="430471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E48A3DA-A197-4D5A-98D2-A476FE328027}"/>
              </a:ext>
            </a:extLst>
          </p:cNvPr>
          <p:cNvSpPr txBox="1"/>
          <p:nvPr/>
        </p:nvSpPr>
        <p:spPr>
          <a:xfrm>
            <a:off x="722786" y="-1"/>
            <a:ext cx="8407145" cy="70173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t-BR" dirty="0"/>
          </a:p>
          <a:p>
            <a:r>
              <a:rPr lang="pt-BR" dirty="0"/>
              <a:t>&lt;</a:t>
            </a:r>
            <a:r>
              <a:rPr lang="pt-BR" dirty="0" err="1"/>
              <a:t>body</a:t>
            </a:r>
            <a:r>
              <a:rPr lang="pt-BR" dirty="0"/>
              <a:t>&gt;  </a:t>
            </a:r>
          </a:p>
          <a:p>
            <a:r>
              <a:rPr lang="pt-BR" dirty="0"/>
              <a:t>&lt;h1 </a:t>
            </a:r>
            <a:r>
              <a:rPr lang="pt-BR" dirty="0" err="1"/>
              <a:t>style</a:t>
            </a:r>
            <a:r>
              <a:rPr lang="pt-BR" dirty="0"/>
              <a:t>="</a:t>
            </a:r>
            <a:r>
              <a:rPr lang="pt-BR" dirty="0" err="1"/>
              <a:t>text-align</a:t>
            </a:r>
            <a:r>
              <a:rPr lang="pt-BR" dirty="0"/>
              <a:t>: center;"&gt;EXEMPLO VARIÁVEIS NO PHP &lt;/h1&gt;</a:t>
            </a:r>
          </a:p>
          <a:p>
            <a:r>
              <a:rPr lang="pt-BR" dirty="0"/>
              <a:t>				 			</a:t>
            </a:r>
          </a:p>
          <a:p>
            <a:r>
              <a:rPr lang="pt-BR" dirty="0"/>
              <a:t>&lt;?</a:t>
            </a:r>
            <a:r>
              <a:rPr lang="pt-BR" dirty="0" err="1"/>
              <a:t>php</a:t>
            </a:r>
            <a:r>
              <a:rPr lang="pt-BR" dirty="0"/>
              <a:t> 		</a:t>
            </a:r>
          </a:p>
          <a:p>
            <a:r>
              <a:rPr lang="pt-BR" dirty="0"/>
              <a:t>                 $nome = "André Aparecido da Silva";</a:t>
            </a:r>
          </a:p>
          <a:p>
            <a:r>
              <a:rPr lang="pt-BR" dirty="0"/>
              <a:t>	$idade = 40;</a:t>
            </a:r>
          </a:p>
          <a:p>
            <a:r>
              <a:rPr lang="pt-BR" dirty="0"/>
              <a:t>	$salario = 8000.25; </a:t>
            </a:r>
          </a:p>
          <a:p>
            <a:r>
              <a:rPr lang="pt-BR" dirty="0"/>
              <a:t>	$casado = </a:t>
            </a:r>
            <a:r>
              <a:rPr lang="pt-BR" dirty="0" err="1"/>
              <a:t>true</a:t>
            </a:r>
            <a:r>
              <a:rPr lang="pt-BR" dirty="0"/>
              <a:t>; 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"NOME: ";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$nome;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('&lt;</a:t>
            </a:r>
            <a:r>
              <a:rPr lang="pt-BR" dirty="0" err="1"/>
              <a:t>br</a:t>
            </a:r>
            <a:r>
              <a:rPr lang="pt-BR" dirty="0"/>
              <a:t>&gt;');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"Idade: ";							</a:t>
            </a:r>
            <a:r>
              <a:rPr lang="pt-BR" dirty="0" err="1"/>
              <a:t>echo</a:t>
            </a:r>
            <a:r>
              <a:rPr lang="pt-BR" dirty="0"/>
              <a:t> $idade;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('&lt;</a:t>
            </a:r>
            <a:r>
              <a:rPr lang="pt-BR" dirty="0" err="1"/>
              <a:t>br</a:t>
            </a:r>
            <a:r>
              <a:rPr lang="pt-BR" dirty="0"/>
              <a:t>&gt;');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"SALÁRIO: ";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$salario * 3;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('&lt;</a:t>
            </a:r>
            <a:r>
              <a:rPr lang="pt-BR" dirty="0" err="1"/>
              <a:t>br</a:t>
            </a:r>
            <a:r>
              <a:rPr lang="pt-BR" dirty="0"/>
              <a:t>&gt;');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"ESTADO CIVIL: ";</a:t>
            </a:r>
          </a:p>
          <a:p>
            <a:r>
              <a:rPr lang="pt-BR" dirty="0"/>
              <a:t>	</a:t>
            </a:r>
            <a:r>
              <a:rPr lang="pt-BR" dirty="0" err="1"/>
              <a:t>echo</a:t>
            </a:r>
            <a:r>
              <a:rPr lang="pt-BR" dirty="0"/>
              <a:t> $casado;							</a:t>
            </a:r>
            <a:r>
              <a:rPr lang="pt-BR" dirty="0" err="1"/>
              <a:t>echo</a:t>
            </a:r>
            <a:r>
              <a:rPr lang="pt-BR" dirty="0"/>
              <a:t> ('&lt;</a:t>
            </a:r>
            <a:r>
              <a:rPr lang="pt-BR" dirty="0" err="1"/>
              <a:t>br</a:t>
            </a:r>
            <a:r>
              <a:rPr lang="pt-BR" dirty="0"/>
              <a:t>&gt;');</a:t>
            </a:r>
          </a:p>
          <a:p>
            <a:r>
              <a:rPr lang="pt-BR" dirty="0"/>
              <a:t>	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&gt;&lt;</a:t>
            </a:r>
            <a:r>
              <a:rPr lang="pt-BR" dirty="0" err="1"/>
              <a:t>br</a:t>
            </a:r>
            <a:r>
              <a:rPr lang="pt-BR" dirty="0"/>
              <a:t>&gt;</a:t>
            </a:r>
          </a:p>
          <a:p>
            <a:r>
              <a:rPr lang="pt-BR" dirty="0"/>
              <a:t>&lt;/</a:t>
            </a:r>
            <a:r>
              <a:rPr lang="pt-BR" dirty="0" err="1"/>
              <a:t>body</a:t>
            </a:r>
            <a:r>
              <a:rPr lang="pt-BR" dirty="0"/>
              <a:t>&gt;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907032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Operações matemática em </a:t>
            </a:r>
            <a:r>
              <a:rPr lang="pt-BR" sz="3600" dirty="0" err="1">
                <a:solidFill>
                  <a:schemeClr val="bg1"/>
                </a:solidFill>
              </a:rPr>
              <a:t>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E48A3DA-A197-4D5A-98D2-A476FE328027}"/>
              </a:ext>
            </a:extLst>
          </p:cNvPr>
          <p:cNvSpPr txBox="1"/>
          <p:nvPr/>
        </p:nvSpPr>
        <p:spPr>
          <a:xfrm>
            <a:off x="1285494" y="539545"/>
            <a:ext cx="840714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$</a:t>
            </a:r>
            <a:r>
              <a:rPr lang="pt-BR" sz="3600" dirty="0" err="1"/>
              <a:t>var_x</a:t>
            </a:r>
            <a:r>
              <a:rPr lang="pt-BR" sz="3600" dirty="0"/>
              <a:t> = 1 ;</a:t>
            </a:r>
          </a:p>
          <a:p>
            <a:r>
              <a:rPr lang="pt-BR" sz="3600" dirty="0"/>
              <a:t>$</a:t>
            </a:r>
            <a:r>
              <a:rPr lang="pt-BR" sz="3600" dirty="0" err="1"/>
              <a:t>var_y</a:t>
            </a:r>
            <a:r>
              <a:rPr lang="pt-BR" sz="3600" dirty="0"/>
              <a:t> = 3; </a:t>
            </a:r>
          </a:p>
          <a:p>
            <a:r>
              <a:rPr lang="pt-BR" sz="3600" dirty="0"/>
              <a:t>$</a:t>
            </a:r>
            <a:r>
              <a:rPr lang="pt-BR" sz="3600" dirty="0" err="1"/>
              <a:t>var_z</a:t>
            </a:r>
            <a:r>
              <a:rPr lang="pt-BR" sz="3600" dirty="0"/>
              <a:t> =  -4;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Adição:  ($</a:t>
            </a:r>
            <a:r>
              <a:rPr lang="pt-BR" sz="3600" dirty="0" err="1"/>
              <a:t>var_x</a:t>
            </a:r>
            <a:r>
              <a:rPr lang="pt-BR" sz="3600" dirty="0"/>
              <a:t> + $</a:t>
            </a:r>
            <a:r>
              <a:rPr lang="pt-BR" sz="3600" dirty="0" err="1"/>
              <a:t>var_y</a:t>
            </a:r>
            <a:r>
              <a:rPr lang="pt-BR" sz="3600" dirty="0"/>
              <a:t>+ $</a:t>
            </a:r>
            <a:r>
              <a:rPr lang="pt-BR" sz="3600" dirty="0" err="1"/>
              <a:t>var_z</a:t>
            </a:r>
            <a:r>
              <a:rPr lang="pt-BR" sz="3600" dirty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Subtração($</a:t>
            </a:r>
            <a:r>
              <a:rPr lang="pt-BR" sz="3600" dirty="0" err="1"/>
              <a:t>var_x</a:t>
            </a:r>
            <a:r>
              <a:rPr lang="pt-BR" sz="3600" dirty="0"/>
              <a:t> - $</a:t>
            </a:r>
            <a:r>
              <a:rPr lang="pt-BR" sz="3600" dirty="0" err="1"/>
              <a:t>var_y</a:t>
            </a:r>
            <a:r>
              <a:rPr lang="pt-BR" sz="3600" dirty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Multiplicação ($</a:t>
            </a:r>
            <a:r>
              <a:rPr lang="pt-BR" sz="3600" dirty="0" err="1"/>
              <a:t>var_x</a:t>
            </a:r>
            <a:r>
              <a:rPr lang="pt-BR" sz="3600" dirty="0"/>
              <a:t> * $</a:t>
            </a:r>
            <a:r>
              <a:rPr lang="pt-BR" sz="3600" dirty="0" err="1"/>
              <a:t>var_y</a:t>
            </a:r>
            <a:r>
              <a:rPr lang="pt-BR" sz="3600" dirty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Divisão ($</a:t>
            </a:r>
            <a:r>
              <a:rPr lang="pt-BR" sz="3600" dirty="0" err="1"/>
              <a:t>var_x</a:t>
            </a:r>
            <a:r>
              <a:rPr lang="pt-BR" sz="3600" dirty="0"/>
              <a:t> / $</a:t>
            </a:r>
            <a:r>
              <a:rPr lang="pt-BR" sz="3600" dirty="0" err="1"/>
              <a:t>var_y</a:t>
            </a:r>
            <a:r>
              <a:rPr lang="pt-BR" sz="3600" dirty="0"/>
              <a:t>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Resto ($</a:t>
            </a:r>
            <a:r>
              <a:rPr lang="pt-BR" sz="3600" dirty="0" err="1"/>
              <a:t>var_x</a:t>
            </a:r>
            <a:r>
              <a:rPr lang="pt-BR" sz="3600" dirty="0"/>
              <a:t> % $</a:t>
            </a:r>
            <a:r>
              <a:rPr lang="pt-BR" sz="3600" dirty="0" err="1"/>
              <a:t>var_y</a:t>
            </a:r>
            <a:r>
              <a:rPr lang="pt-BR" sz="3600" dirty="0"/>
              <a:t>);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51499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Operações matemática em </a:t>
            </a:r>
            <a:r>
              <a:rPr lang="pt-BR" sz="3600" dirty="0" err="1">
                <a:solidFill>
                  <a:schemeClr val="bg1"/>
                </a:solidFill>
              </a:rPr>
              <a:t>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DD05ADC-4743-4EFF-BCF4-7036CD148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4783" y="821119"/>
            <a:ext cx="10071468" cy="5861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1111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Operações matemática em </a:t>
            </a:r>
            <a:r>
              <a:rPr lang="pt-BR" sz="3600" dirty="0" err="1">
                <a:solidFill>
                  <a:schemeClr val="bg1"/>
                </a:solidFill>
              </a:rPr>
              <a:t>php</a:t>
            </a:r>
            <a:endParaRPr lang="pt-BR" sz="3600" dirty="0">
              <a:solidFill>
                <a:schemeClr val="bg1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E48A3DA-A197-4D5A-98D2-A476FE328027}"/>
              </a:ext>
            </a:extLst>
          </p:cNvPr>
          <p:cNvSpPr txBox="1"/>
          <p:nvPr/>
        </p:nvSpPr>
        <p:spPr>
          <a:xfrm>
            <a:off x="1285494" y="539545"/>
            <a:ext cx="8407145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$a =1 ;</a:t>
            </a:r>
          </a:p>
          <a:p>
            <a:r>
              <a:rPr lang="pt-BR" sz="3600" dirty="0"/>
              <a:t>$b  = 3; </a:t>
            </a:r>
          </a:p>
          <a:p>
            <a:r>
              <a:rPr lang="pt-BR" sz="3600" dirty="0"/>
              <a:t>$c =  $a + $b; </a:t>
            </a:r>
          </a:p>
          <a:p>
            <a:endParaRPr lang="pt-BR" sz="3600" dirty="0"/>
          </a:p>
          <a:p>
            <a:r>
              <a:rPr lang="pt-BR" sz="3600" dirty="0"/>
              <a:t>$c = $c + 9;</a:t>
            </a:r>
          </a:p>
          <a:p>
            <a:r>
              <a:rPr lang="pt-BR" sz="3600" dirty="0"/>
              <a:t>$c+=9;</a:t>
            </a:r>
          </a:p>
          <a:p>
            <a:endParaRPr lang="pt-BR" sz="3600" dirty="0"/>
          </a:p>
          <a:p>
            <a:r>
              <a:rPr lang="pt-BR" sz="3600" dirty="0"/>
              <a:t>$b = $b+$a;</a:t>
            </a:r>
          </a:p>
          <a:p>
            <a:r>
              <a:rPr lang="pt-BR" sz="3600" dirty="0"/>
              <a:t>$b+=$a; 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936E665-C585-4D56-B464-F9B2F5AE2DAC}"/>
              </a:ext>
            </a:extLst>
          </p:cNvPr>
          <p:cNvSpPr/>
          <p:nvPr/>
        </p:nvSpPr>
        <p:spPr>
          <a:xfrm>
            <a:off x="1285494" y="4332849"/>
            <a:ext cx="3469386" cy="128016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B450E0A5-C3FF-48FA-A92A-D17D0D5120C2}"/>
              </a:ext>
            </a:extLst>
          </p:cNvPr>
          <p:cNvSpPr/>
          <p:nvPr/>
        </p:nvSpPr>
        <p:spPr>
          <a:xfrm>
            <a:off x="1279835" y="2715620"/>
            <a:ext cx="3469386" cy="1280160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9D6819-D58F-4522-B576-022029DEC27B}"/>
              </a:ext>
            </a:extLst>
          </p:cNvPr>
          <p:cNvSpPr/>
          <p:nvPr/>
        </p:nvSpPr>
        <p:spPr>
          <a:xfrm>
            <a:off x="1285494" y="459449"/>
            <a:ext cx="3469386" cy="1889856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F47FA36F-1CA8-4B25-B808-31E14A57B3E3}"/>
              </a:ext>
            </a:extLst>
          </p:cNvPr>
          <p:cNvSpPr txBox="1"/>
          <p:nvPr/>
        </p:nvSpPr>
        <p:spPr>
          <a:xfrm>
            <a:off x="5166885" y="1739609"/>
            <a:ext cx="66781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Qual o melhor para se usar?</a:t>
            </a:r>
          </a:p>
          <a:p>
            <a:endParaRPr lang="pt-BR" sz="4000" dirty="0"/>
          </a:p>
          <a:p>
            <a:pPr algn="ctr"/>
            <a:r>
              <a:rPr lang="pt-BR" sz="4000" dirty="0"/>
              <a:t>Quando usar?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173E49D2-4AE1-450C-962C-ECB48DB43B55}"/>
              </a:ext>
            </a:extLst>
          </p:cNvPr>
          <p:cNvSpPr/>
          <p:nvPr/>
        </p:nvSpPr>
        <p:spPr>
          <a:xfrm>
            <a:off x="6785961" y="3995780"/>
            <a:ext cx="3826412" cy="1867998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dirty="0">
                <a:solidFill>
                  <a:schemeClr val="tx1"/>
                </a:solidFill>
              </a:rPr>
              <a:t>Operador de Incremento</a:t>
            </a:r>
          </a:p>
          <a:p>
            <a:pPr algn="ctr"/>
            <a:r>
              <a:rPr lang="pt-BR" sz="2800" dirty="0">
                <a:solidFill>
                  <a:schemeClr val="tx1"/>
                </a:solidFill>
              </a:rPr>
              <a:t>$a = $a =+1; </a:t>
            </a:r>
          </a:p>
          <a:p>
            <a:pPr algn="ctr"/>
            <a:r>
              <a:rPr lang="pt-BR" sz="2800" dirty="0">
                <a:solidFill>
                  <a:schemeClr val="tx1"/>
                </a:solidFill>
              </a:rPr>
              <a:t>$a++;</a:t>
            </a:r>
          </a:p>
        </p:txBody>
      </p:sp>
    </p:spTree>
    <p:extLst>
      <p:ext uri="{BB962C8B-B14F-4D97-AF65-F5344CB8AC3E}">
        <p14:creationId xmlns:p14="http://schemas.microsoft.com/office/powerpoint/2010/main" val="11687397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Variáveis referenciadas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E48A3DA-A197-4D5A-98D2-A476FE328027}"/>
              </a:ext>
            </a:extLst>
          </p:cNvPr>
          <p:cNvSpPr txBox="1"/>
          <p:nvPr/>
        </p:nvSpPr>
        <p:spPr>
          <a:xfrm>
            <a:off x="1285494" y="539545"/>
            <a:ext cx="290913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/>
              <a:t>$a  =1 ;</a:t>
            </a:r>
          </a:p>
          <a:p>
            <a:r>
              <a:rPr lang="pt-BR" sz="3600" dirty="0"/>
              <a:t>$b  = 3; </a:t>
            </a:r>
          </a:p>
          <a:p>
            <a:r>
              <a:rPr lang="pt-BR" sz="3600" dirty="0"/>
              <a:t>$c   = &amp;$b;</a:t>
            </a:r>
          </a:p>
          <a:p>
            <a:r>
              <a:rPr lang="pt-BR" sz="3600" dirty="0"/>
              <a:t>$c +=8 ; </a:t>
            </a:r>
          </a:p>
          <a:p>
            <a:r>
              <a:rPr lang="pt-BR" sz="3600" dirty="0" err="1"/>
              <a:t>echo</a:t>
            </a:r>
            <a:r>
              <a:rPr lang="pt-BR" sz="3600" dirty="0"/>
              <a:t> (b); </a:t>
            </a:r>
          </a:p>
          <a:p>
            <a:r>
              <a:rPr lang="pt-BR" sz="3600" dirty="0" err="1"/>
              <a:t>echo</a:t>
            </a:r>
            <a:r>
              <a:rPr lang="pt-BR" sz="3600" dirty="0"/>
              <a:t> (c);  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9D6819-D58F-4522-B576-022029DEC27B}"/>
              </a:ext>
            </a:extLst>
          </p:cNvPr>
          <p:cNvSpPr/>
          <p:nvPr/>
        </p:nvSpPr>
        <p:spPr>
          <a:xfrm>
            <a:off x="1285494" y="459448"/>
            <a:ext cx="3469386" cy="4635065"/>
          </a:xfrm>
          <a:prstGeom prst="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A0D5D74-5551-4880-ACA6-D0E2411A6BE3}"/>
              </a:ext>
            </a:extLst>
          </p:cNvPr>
          <p:cNvSpPr txBox="1"/>
          <p:nvPr/>
        </p:nvSpPr>
        <p:spPr>
          <a:xfrm>
            <a:off x="6299201" y="2051174"/>
            <a:ext cx="5573486" cy="44012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Neste momento as variáveis b e c estão ligadas por </a:t>
            </a:r>
          </a:p>
          <a:p>
            <a:pPr algn="just"/>
            <a:r>
              <a:rPr lang="pt-BR" sz="2800" dirty="0"/>
              <a:t>Referencia. 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Então a variável c será igual a variável b.</a:t>
            </a:r>
          </a:p>
          <a:p>
            <a:pPr algn="just"/>
            <a:r>
              <a:rPr lang="pt-BR" sz="2800" dirty="0"/>
              <a:t>E alterando o valor de qualquer uma das duas. A outra variável será também alterada automaticamente</a:t>
            </a:r>
          </a:p>
          <a:p>
            <a:pPr algn="just"/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7028882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Operações matemática – O código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DD4956-3A44-471F-B850-BED6D7217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4905" y="34651"/>
            <a:ext cx="10757095" cy="682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38623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Exercícios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A7602-9D1A-4144-B747-E513976BD6AE}"/>
              </a:ext>
            </a:extLst>
          </p:cNvPr>
          <p:cNvSpPr txBox="1"/>
          <p:nvPr/>
        </p:nvSpPr>
        <p:spPr>
          <a:xfrm>
            <a:off x="1434905" y="405621"/>
            <a:ext cx="57396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400" dirty="0"/>
              <a:t> </a:t>
            </a:r>
          </a:p>
          <a:p>
            <a:endParaRPr lang="pt-BR" sz="24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165CCD-ED46-438A-87B7-20C9996B76B7}"/>
              </a:ext>
            </a:extLst>
          </p:cNvPr>
          <p:cNvSpPr txBox="1"/>
          <p:nvPr/>
        </p:nvSpPr>
        <p:spPr>
          <a:xfrm>
            <a:off x="1223890" y="1097280"/>
            <a:ext cx="95332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* Elabore um documento com linguagem </a:t>
            </a:r>
            <a:r>
              <a:rPr lang="pt-BR" dirty="0" err="1"/>
              <a:t>php</a:t>
            </a:r>
            <a:r>
              <a:rPr lang="pt-BR" dirty="0"/>
              <a:t>.</a:t>
            </a:r>
          </a:p>
          <a:p>
            <a:r>
              <a:rPr lang="pt-BR" dirty="0"/>
              <a:t>(Nome completo, data de </a:t>
            </a:r>
            <a:r>
              <a:rPr lang="pt-BR" dirty="0" err="1"/>
              <a:t>nacimento</a:t>
            </a:r>
            <a:r>
              <a:rPr lang="pt-BR" dirty="0"/>
              <a:t>, cargo, endereço e imagem da cidade onde você mora.)</a:t>
            </a:r>
          </a:p>
          <a:p>
            <a:r>
              <a:rPr lang="pt-BR" dirty="0"/>
              <a:t>*Grave seus dados em variáveis  (Podem ser fictícios)</a:t>
            </a:r>
          </a:p>
          <a:p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Exiba os dados na tela pelo comando </a:t>
            </a:r>
            <a:r>
              <a:rPr lang="pt-BR" dirty="0" err="1"/>
              <a:t>echo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Estilize esta página.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966307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21660</TotalTime>
  <Words>1818</Words>
  <Application>Microsoft Office PowerPoint</Application>
  <PresentationFormat>Widescreen</PresentationFormat>
  <Paragraphs>279</Paragraphs>
  <Slides>56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56</vt:i4>
      </vt:variant>
    </vt:vector>
  </HeadingPairs>
  <TitlesOfParts>
    <vt:vector size="61" baseType="lpstr">
      <vt:lpstr>Arial</vt:lpstr>
      <vt:lpstr>Calibri</vt:lpstr>
      <vt:lpstr>Calibri Light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275</cp:revision>
  <dcterms:created xsi:type="dcterms:W3CDTF">2020-05-11T19:49:04Z</dcterms:created>
  <dcterms:modified xsi:type="dcterms:W3CDTF">2020-10-15T20:16:21Z</dcterms:modified>
</cp:coreProperties>
</file>