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19"/>
  </p:notesMasterIdLst>
  <p:sldIdLst>
    <p:sldId id="337" r:id="rId2"/>
    <p:sldId id="352" r:id="rId3"/>
    <p:sldId id="340" r:id="rId4"/>
    <p:sldId id="341" r:id="rId5"/>
    <p:sldId id="350" r:id="rId6"/>
    <p:sldId id="351" r:id="rId7"/>
    <p:sldId id="342" r:id="rId8"/>
    <p:sldId id="343" r:id="rId9"/>
    <p:sldId id="344" r:id="rId10"/>
    <p:sldId id="345" r:id="rId11"/>
    <p:sldId id="347" r:id="rId12"/>
    <p:sldId id="346" r:id="rId13"/>
    <p:sldId id="348" r:id="rId14"/>
    <p:sldId id="349" r:id="rId15"/>
    <p:sldId id="353" r:id="rId16"/>
    <p:sldId id="354" r:id="rId17"/>
    <p:sldId id="355" r:id="rId18"/>
  </p:sldIdLst>
  <p:sldSz cx="9144000" cy="6858000" type="screen4x3"/>
  <p:notesSz cx="6858000" cy="90281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9B6E"/>
    <a:srgbClr val="C9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6" autoAdjust="0"/>
    <p:restoredTop sz="90869" autoAdjust="0"/>
  </p:normalViewPr>
  <p:slideViewPr>
    <p:cSldViewPr>
      <p:cViewPr>
        <p:scale>
          <a:sx n="60" d="100"/>
          <a:sy n="60" d="100"/>
        </p:scale>
        <p:origin x="-1422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77863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7838"/>
            <a:ext cx="5029200" cy="4062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CF39F83-B9DE-4410-A970-56A7CD0E6A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83934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234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E8BADD-621F-42BA-8FF9-0A821A6A8E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183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FBC6D-9667-4E53-A566-734D8847FB2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939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1B14F-28A1-453E-B5F4-880F731D8E1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6962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677E6-CD62-4D92-B762-08704CC112F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766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D65B1-24D2-4684-95FE-D145E5A6FA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541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AF1BD-38AE-4275-9FDF-DA31A693ED3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77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383AC-12A2-4AA4-8252-1DEA9224A3B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464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BE13-88EC-4370-91F8-292354C71AF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648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463C8-BD2B-40AB-87CB-1B6738FFF01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417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BAEDD-DAE1-4213-B7D7-13560655232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827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31E71-367D-448E-B788-5CE9710AE7F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377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233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21DC129A-63C9-46E6-BCD6-FFEF838E924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517ED5FE-C485-4BB7-99B1-011C18F5B5EF}" type="slidenum">
              <a:rPr lang="pt-BR" altLang="pt-BR" sz="1400" smtClean="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</a:t>
            </a:fld>
            <a:endParaRPr lang="pt-BR" altLang="pt-BR" sz="1400" smtClean="0">
              <a:solidFill>
                <a:schemeClr val="bg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pt-BR" altLang="pt-BR" sz="3200" dirty="0" smtClean="0"/>
              <a:t>OFICINAS </a:t>
            </a:r>
            <a:r>
              <a:rPr lang="pt-BR" altLang="pt-BR" sz="3200" dirty="0" smtClean="0"/>
              <a:t>CULTURAIS (Aula 2)</a:t>
            </a:r>
            <a:endParaRPr lang="pt-BR" altLang="pt-BR" sz="3200" dirty="0" smtClean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604441"/>
            <a:ext cx="640080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err="1" smtClean="0"/>
              <a:t>Prof</a:t>
            </a:r>
            <a:r>
              <a:rPr lang="pt-BR" altLang="pt-BR" sz="1600" dirty="0" smtClean="0"/>
              <a:t>:  André Aparecido da Silva / Profa. </a:t>
            </a:r>
            <a:r>
              <a:rPr lang="pt-BR" altLang="pt-BR" sz="1600" dirty="0" err="1" smtClean="0"/>
              <a:t>Milca</a:t>
            </a:r>
            <a:r>
              <a:rPr lang="pt-BR" altLang="pt-BR" sz="1600" dirty="0" smtClean="0"/>
              <a:t> Augusto da Silva Costa</a:t>
            </a:r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smtClean="0"/>
              <a:t>Disponível em: </a:t>
            </a:r>
            <a:r>
              <a:rPr lang="pt-BR" altLang="pt-BR" sz="1600" dirty="0" smtClean="0">
                <a:hlinkClick r:id="rId2"/>
              </a:rPr>
              <a:t>www.oxnar.com.br/2015/profuncionario</a:t>
            </a:r>
            <a:r>
              <a:rPr lang="pt-BR" altLang="pt-BR" sz="1600" dirty="0" smtClean="0"/>
              <a:t>  </a:t>
            </a:r>
          </a:p>
          <a:p>
            <a:pPr algn="r" eaLnBrk="1" hangingPunct="1">
              <a:lnSpc>
                <a:spcPct val="90000"/>
              </a:lnSpc>
            </a:pPr>
            <a:endParaRPr lang="pt-BR" altLang="pt-BR" dirty="0" smtClean="0"/>
          </a:p>
          <a:p>
            <a:pPr algn="r" eaLnBrk="1" hangingPunct="1">
              <a:lnSpc>
                <a:spcPct val="90000"/>
              </a:lnSpc>
            </a:pPr>
            <a:endParaRPr lang="pt-BR" altLang="pt-BR" sz="2400" dirty="0" smtClean="0"/>
          </a:p>
        </p:txBody>
      </p:sp>
      <p:pic>
        <p:nvPicPr>
          <p:cNvPr id="4103" name="Picture 7" descr="http://www.brasilcultura.com.br/wp-content/uploads/2009/10/Campos-do-Paran%C3%A1-300x2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645" y="5399010"/>
            <a:ext cx="2114477" cy="145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 bwMode="auto">
          <a:xfrm>
            <a:off x="0" y="5357041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105" name="Picture 9" descr="http://www.thecities.com.br/miniaturas/Brasil/Paran%C3%A1/Cultura/Culin%C3%A1ria/Culin%C3%A1ria_t%C3%ADpica_paranaense/2_1254160500.87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626" y="5409652"/>
            <a:ext cx="1945319" cy="145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www.aen.pr.gov.br/modules/galeria/uploads/37942/DSC_97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2" y="5399011"/>
            <a:ext cx="2203191" cy="145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://www.turismo.pr.gov.br/arquivos/Image/Fotos_Tur_Cultural/Curitiba_PainelPoty_CarlosRenatoFernand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77" y="5399011"/>
            <a:ext cx="2175823" cy="148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Como as pessoas enxergam o Brasil?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</a:t>
            </a:fld>
            <a:endParaRPr lang="pt-BR" altLang="pt-BR"/>
          </a:p>
        </p:txBody>
      </p:sp>
      <p:pic>
        <p:nvPicPr>
          <p:cNvPr id="84994" name="Picture 2" descr="http://1.bp.blogspot.com/-O1X7trmK8A4/TWLqmMamaOI/AAAAAAAAAA8/Trkfifh8Yho/s1600/cultura-brasile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872" y="1830743"/>
            <a:ext cx="4879984" cy="455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 bwMode="auto">
          <a:xfrm>
            <a:off x="467544" y="5715000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3600" kern="0" dirty="0" smtClean="0"/>
              <a:t>E como notam a cultura do Brasil?</a:t>
            </a:r>
            <a:endParaRPr lang="pt-BR" sz="3600" kern="0" dirty="0"/>
          </a:p>
        </p:txBody>
      </p:sp>
    </p:spTree>
    <p:extLst>
      <p:ext uri="{BB962C8B-B14F-4D97-AF65-F5344CB8AC3E}">
        <p14:creationId xmlns:p14="http://schemas.microsoft.com/office/powerpoint/2010/main" val="307741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1182CC8-630C-4511-81AE-38CF6C4A6B9D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1988840"/>
            <a:ext cx="8058516" cy="24482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A </a:t>
            </a:r>
            <a:r>
              <a:rPr lang="pt-BR" sz="2800" dirty="0">
                <a:solidFill>
                  <a:schemeClr val="tx1"/>
                </a:solidFill>
              </a:rPr>
              <a:t>cultura designa uma estrutura social no campo das </a:t>
            </a:r>
            <a:r>
              <a:rPr lang="pt-BR" sz="2800" dirty="0" err="1">
                <a:solidFill>
                  <a:schemeClr val="tx1"/>
                </a:solidFill>
              </a:rPr>
              <a:t>idéias</a:t>
            </a:r>
            <a:r>
              <a:rPr lang="pt-BR" sz="2800" dirty="0">
                <a:solidFill>
                  <a:schemeClr val="tx1"/>
                </a:solidFill>
              </a:rPr>
              <a:t>, das crenças, dos costumes, das artes, da linguagem, da moral e do direito. </a:t>
            </a: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 </a:t>
            </a:r>
            <a:endParaRPr lang="pt-BR" altLang="pt-BR" sz="2800" kern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1182CC8-630C-4511-81AE-38CF6C4A6B9D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22814" y="1772816"/>
            <a:ext cx="8496944" cy="23042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Isto </a:t>
            </a:r>
            <a:r>
              <a:rPr lang="pt-BR" sz="2800" dirty="0">
                <a:solidFill>
                  <a:schemeClr val="tx1"/>
                </a:solidFill>
              </a:rPr>
              <a:t>revela os modos de vida de um povo, em sua extensão e complexidade, e traduz-se nas formas de sentir, agir e pensar de uma coletividade que aprende, inova e renova seu próprio modo de criar e fazer as coisas. </a:t>
            </a:r>
            <a:endParaRPr lang="pt-BR" altLang="pt-BR" sz="2800" kern="0" dirty="0" smtClean="0">
              <a:solidFill>
                <a:schemeClr val="tx1"/>
              </a:solidFill>
            </a:endParaRPr>
          </a:p>
        </p:txBody>
      </p:sp>
      <p:pic>
        <p:nvPicPr>
          <p:cNvPr id="82946" name="Picture 2" descr="http://www.not1.com.br/wp-content/uploads/2012/01/islamismo-mundo-hist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4" y="4077072"/>
            <a:ext cx="3709658" cy="23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Picture 4" descr="http://assets.survivalinternational.org/pictures/3369/vac-2556_scre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80640"/>
            <a:ext cx="3911094" cy="256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62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7920880" cy="2304256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A religião é um dos grandes traços da cultura da maioria das sociedades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39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 religião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5702515"/>
            <a:ext cx="8199512" cy="1123255"/>
          </a:xfrm>
          <a:solidFill>
            <a:srgbClr val="00B0F0"/>
          </a:solidFill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Sempre uma ligação indireta com o ser maior.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</a:t>
            </a:fld>
            <a:endParaRPr lang="pt-BR" altLang="pt-BR"/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44824"/>
            <a:ext cx="7124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1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7</a:t>
            </a:fld>
            <a:endParaRPr lang="pt-BR" altLang="pt-BR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" y="2564904"/>
            <a:ext cx="9142391" cy="265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4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7793037" cy="2520280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Trabalhar a cultura é trabalhar com a revolução do próprio homem: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082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S</a:t>
            </a:r>
            <a:r>
              <a:rPr lang="pt-BR" dirty="0" smtClean="0"/>
              <a:t>ua construção, continuidade e percepção.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 cultura faz com que você se olhe no espelho e se reconheça como o próximo, como o outro, como o diferente, como o igual, trabalhando sempre nas múltiplas possibilidades.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49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Você já percebeu que não vivemos em uma sociedade homogênea, que há diferenças entre as culturas.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17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996952"/>
            <a:ext cx="8964488" cy="651222"/>
          </a:xfrm>
        </p:spPr>
        <p:txBody>
          <a:bodyPr/>
          <a:lstStyle/>
          <a:p>
            <a:pPr algn="ctr"/>
            <a:r>
              <a:rPr lang="pt-BR" dirty="0"/>
              <a:t/>
            </a:r>
            <a:br>
              <a:rPr lang="pt-BR" dirty="0"/>
            </a:br>
            <a:r>
              <a:rPr lang="pt-BR" sz="4000" dirty="0" smtClean="0"/>
              <a:t>Talvez sociedades mais  </a:t>
            </a:r>
            <a:br>
              <a:rPr lang="pt-BR" sz="4000" dirty="0" smtClean="0"/>
            </a:br>
            <a:r>
              <a:rPr lang="pt-BR" sz="4000" dirty="0" smtClean="0"/>
              <a:t>heterogêneas do que homogêneas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11</a:t>
            </a:fld>
            <a:endParaRPr lang="pt-BR" altLang="pt-BR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29050"/>
            <a:ext cx="2219325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3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Você já percebeu que não vivemos em uma sociedade homogênea, que há diferenças entre as culturas.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Toda produção cultural está sujeita a uma avaliação que depende da posição social do grupo a que ela pertence.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6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84" y="188640"/>
            <a:ext cx="8836471" cy="1143000"/>
          </a:xfrm>
        </p:spPr>
        <p:txBody>
          <a:bodyPr/>
          <a:lstStyle/>
          <a:p>
            <a:r>
              <a:rPr lang="pt-BR" dirty="0" smtClean="0"/>
              <a:t>Heterogeneidade nas redes sociais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13</a:t>
            </a:fld>
            <a:endParaRPr lang="pt-BR" altLang="pt-BR"/>
          </a:p>
        </p:txBody>
      </p:sp>
      <p:pic>
        <p:nvPicPr>
          <p:cNvPr id="83970" name="Picture 2" descr="https://gob20.files.wordpress.com/2012/11/simple_social_network.png?w=6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9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  <p:sp>
        <p:nvSpPr>
          <p:cNvPr id="5" name="Retângulo 4"/>
          <p:cNvSpPr/>
          <p:nvPr/>
        </p:nvSpPr>
        <p:spPr>
          <a:xfrm>
            <a:off x="395536" y="227687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pt-BR" dirty="0" smtClean="0"/>
          </a:p>
          <a:p>
            <a:pPr marL="342900" indent="-342900">
              <a:buFont typeface="Arial" charset="0"/>
              <a:buChar char="•"/>
            </a:pPr>
            <a:endParaRPr lang="pt-BR" dirty="0"/>
          </a:p>
          <a:p>
            <a:pPr marL="342900" indent="-342900" algn="just">
              <a:buFont typeface="Arial" charset="0"/>
              <a:buChar char="•"/>
            </a:pPr>
            <a:r>
              <a:rPr lang="pt-BR" sz="3600" dirty="0" smtClean="0"/>
              <a:t>Erudito significa que tem instrução vasta e variada adquirida, sobretudo, pela leitura.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262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aquela proveniente de estudos, produzida através de pesquisas, análises teóricas, experimentação. É a principal responsável pela evolução intelectual da sociedade, já que está diretamente ligada a produção de conhecimento.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356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r>
              <a:rPr lang="pt-BR" dirty="0" smtClean="0"/>
              <a:t> A </a:t>
            </a:r>
            <a:r>
              <a:rPr lang="pt-BR" dirty="0"/>
              <a:t>ela se deve os avanços tecnológicos, da medicina, da antropologia, da informática entre outros.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Influencia </a:t>
            </a:r>
            <a:r>
              <a:rPr lang="pt-BR" dirty="0"/>
              <a:t>diretamente na qualidade de vida das pessoas, pois sua evolução sempre gera algum ganho para a sociedade.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05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Por </a:t>
            </a:r>
            <a:r>
              <a:rPr lang="pt-BR" dirty="0"/>
              <a:t>ser uma cultura adquirida através de esforços educacionais não é democrática como a popular, o que torna pequeno o número de eruditos.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05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4660</TotalTime>
  <Words>395</Words>
  <Application>Microsoft Office PowerPoint</Application>
  <PresentationFormat>Apresentação na tela (4:3)</PresentationFormat>
  <Paragraphs>67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Tahoma</vt:lpstr>
      <vt:lpstr>Arial</vt:lpstr>
      <vt:lpstr>Wingdings</vt:lpstr>
      <vt:lpstr>Times New Roman</vt:lpstr>
      <vt:lpstr>Geometrico</vt:lpstr>
      <vt:lpstr>OFICINAS CULTURAIS (Aula 2)</vt:lpstr>
      <vt:lpstr>Como as pessoas enxergam o Brasil?</vt:lpstr>
      <vt:lpstr>Apresentação do PowerPoint</vt:lpstr>
      <vt:lpstr>Apresentação do PowerPoint</vt:lpstr>
      <vt:lpstr>A religião é um dos grandes traços da cultura da maioria das sociedades</vt:lpstr>
      <vt:lpstr>Cultura e religião</vt:lpstr>
      <vt:lpstr>Apresentação do PowerPoint</vt:lpstr>
      <vt:lpstr>Trabalhar a cultura é trabalhar com a revolução do próprio homem:</vt:lpstr>
      <vt:lpstr>Apresentação do PowerPoint</vt:lpstr>
      <vt:lpstr>Apresentação do PowerPoint</vt:lpstr>
      <vt:lpstr> Talvez sociedades mais   heterogêneas do que homogêneas</vt:lpstr>
      <vt:lpstr>Apresentação do PowerPoint</vt:lpstr>
      <vt:lpstr>Heterogeneidade nas redes sociais</vt:lpstr>
      <vt:lpstr>Cultura erudita</vt:lpstr>
      <vt:lpstr>Cultura erudita</vt:lpstr>
      <vt:lpstr>Cultura erudita</vt:lpstr>
      <vt:lpstr>Cultura erudita</vt:lpstr>
    </vt:vector>
  </TitlesOfParts>
  <Company>Chocolates Garoto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Oficinas Culturais</dc:title>
  <dc:creator>Oxnar Tecnologias</dc:creator>
  <cp:lastModifiedBy>Andre</cp:lastModifiedBy>
  <cp:revision>158</cp:revision>
  <cp:lastPrinted>2001-04-02T21:41:30Z</cp:lastPrinted>
  <dcterms:created xsi:type="dcterms:W3CDTF">2001-02-12T18:59:00Z</dcterms:created>
  <dcterms:modified xsi:type="dcterms:W3CDTF">2015-10-02T20:52:16Z</dcterms:modified>
</cp:coreProperties>
</file>