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49"/>
  </p:notesMasterIdLst>
  <p:sldIdLst>
    <p:sldId id="256" r:id="rId2"/>
    <p:sldId id="257" r:id="rId3"/>
    <p:sldId id="288" r:id="rId4"/>
    <p:sldId id="286" r:id="rId5"/>
    <p:sldId id="292" r:id="rId6"/>
    <p:sldId id="280" r:id="rId7"/>
    <p:sldId id="289" r:id="rId8"/>
    <p:sldId id="290" r:id="rId9"/>
    <p:sldId id="294" r:id="rId10"/>
    <p:sldId id="293" r:id="rId11"/>
    <p:sldId id="295" r:id="rId12"/>
    <p:sldId id="296" r:id="rId13"/>
    <p:sldId id="297" r:id="rId14"/>
    <p:sldId id="298" r:id="rId15"/>
    <p:sldId id="285" r:id="rId16"/>
    <p:sldId id="284" r:id="rId17"/>
    <p:sldId id="291" r:id="rId18"/>
    <p:sldId id="283" r:id="rId19"/>
    <p:sldId id="258" r:id="rId20"/>
    <p:sldId id="278" r:id="rId21"/>
    <p:sldId id="304" r:id="rId22"/>
    <p:sldId id="281" r:id="rId23"/>
    <p:sldId id="299" r:id="rId24"/>
    <p:sldId id="300" r:id="rId25"/>
    <p:sldId id="301" r:id="rId26"/>
    <p:sldId id="302" r:id="rId27"/>
    <p:sldId id="305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13" r:id="rId36"/>
    <p:sldId id="314" r:id="rId37"/>
    <p:sldId id="315" r:id="rId38"/>
    <p:sldId id="316" r:id="rId39"/>
    <p:sldId id="303" r:id="rId40"/>
    <p:sldId id="319" r:id="rId41"/>
    <p:sldId id="259" r:id="rId42"/>
    <p:sldId id="321" r:id="rId43"/>
    <p:sldId id="318" r:id="rId44"/>
    <p:sldId id="323" r:id="rId45"/>
    <p:sldId id="322" r:id="rId46"/>
    <p:sldId id="320" r:id="rId47"/>
    <p:sldId id="277" r:id="rId4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Lato" panose="020B0604020202020204" charset="0"/>
      <p:regular r:id="rId54"/>
      <p:bold r:id="rId55"/>
      <p:italic r:id="rId56"/>
      <p:boldItalic r:id="rId57"/>
    </p:embeddedFont>
    <p:embeddedFont>
      <p:font typeface="Raleway" panose="020B0604020202020204" charset="0"/>
      <p:regular r:id="rId58"/>
      <p:bold r:id="rId59"/>
      <p:italic r:id="rId60"/>
      <p:boldItalic r:id="rId6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DFF3A3-56E0-4BD2-B9A5-B905065DEDBE}">
  <a:tblStyle styleId="{C9DFF3A3-56E0-4BD2-B9A5-B905065DED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0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font" Target="fonts/font6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8.fntdata"/><Relationship Id="rId61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Relationship Id="rId60" Type="http://schemas.openxmlformats.org/officeDocument/2006/relationships/font" Target="fonts/font11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7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cb9a0b07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cb9a0b07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919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7656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3437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6617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53832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99765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34306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71208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699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49907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d5b15f0a3_5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d5b15f0a3_5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60810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723630543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723630543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3711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d251bb473_0_6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d251bb473_0_6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12;p2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2371725" y="630225"/>
            <a:ext cx="6331500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18;p3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406425" y="1806825"/>
            <a:ext cx="8296800" cy="15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Google Shape;22;p4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3" name="Google Shape;23;p4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4" name="Google Shape;24;p4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Google Shape;29;p5"/>
          <p:cNvCxnSpPr/>
          <p:nvPr/>
        </p:nvCxnSpPr>
        <p:spPr>
          <a:xfrm>
            <a:off x="2477724" y="415650"/>
            <a:ext cx="62442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0" name="Google Shape;30;p5"/>
          <p:cNvCxnSpPr/>
          <p:nvPr/>
        </p:nvCxnSpPr>
        <p:spPr>
          <a:xfrm>
            <a:off x="2477724" y="4740000"/>
            <a:ext cx="62442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1" name="Google Shape;31;p5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2400303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5650572" y="1602675"/>
            <a:ext cx="3071400" cy="300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Google Shape;40;p7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319500" y="936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319500" y="1846804"/>
            <a:ext cx="2808000" cy="280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rgbClr val="353535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Google Shape;45;p8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283103" y="712141"/>
            <a:ext cx="6244200" cy="383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10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7" name="Google Shape;57;p10"/>
          <p:cNvCxnSpPr/>
          <p:nvPr/>
        </p:nvCxnSpPr>
        <p:spPr>
          <a:xfrm>
            <a:off x="425198" y="415650"/>
            <a:ext cx="1833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8" name="Google Shape;58;p10"/>
          <p:cNvSpPr txBox="1">
            <a:spLocks noGrp="1"/>
          </p:cNvSpPr>
          <p:nvPr>
            <p:ph type="body" idx="1"/>
          </p:nvPr>
        </p:nvSpPr>
        <p:spPr>
          <a:xfrm>
            <a:off x="328017" y="4226025"/>
            <a:ext cx="83886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" name="Google Shape;61;p11"/>
          <p:cNvCxnSpPr/>
          <p:nvPr/>
        </p:nvCxnSpPr>
        <p:spPr>
          <a:xfrm>
            <a:off x="425200" y="4740000"/>
            <a:ext cx="8296800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2" name="Google Shape;62;p11"/>
          <p:cNvCxnSpPr/>
          <p:nvPr/>
        </p:nvCxnSpPr>
        <p:spPr>
          <a:xfrm>
            <a:off x="425200" y="415650"/>
            <a:ext cx="8296800" cy="0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3" name="Google Shape;63;p11"/>
          <p:cNvSpPr txBox="1">
            <a:spLocks noGrp="1"/>
          </p:cNvSpPr>
          <p:nvPr>
            <p:ph type="title" hasCustomPrompt="1"/>
          </p:nvPr>
        </p:nvSpPr>
        <p:spPr>
          <a:xfrm>
            <a:off x="853950" y="1304850"/>
            <a:ext cx="74361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Lato"/>
              <a:buNone/>
              <a:defRPr sz="96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53950" y="2919450"/>
            <a:ext cx="74361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wiss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400250" y="575950"/>
            <a:ext cx="63216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10112" y="1595776"/>
            <a:ext cx="6321600" cy="30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6" r:id="rId7"/>
    <p:sldLayoutId id="2147483657" r:id="rId8"/>
    <p:sldLayoutId id="2147483658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3"/>
          <p:cNvSpPr txBox="1">
            <a:spLocks noGrp="1"/>
          </p:cNvSpPr>
          <p:nvPr>
            <p:ph type="ctrTitle"/>
          </p:nvPr>
        </p:nvSpPr>
        <p:spPr>
          <a:xfrm>
            <a:off x="475742" y="1406402"/>
            <a:ext cx="8246025" cy="154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NORMAS EFORMATAÇÃO DE TRABALHOS</a:t>
            </a:r>
            <a:endParaRPr dirty="0"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"/>
          </p:nvPr>
        </p:nvSpPr>
        <p:spPr>
          <a:xfrm>
            <a:off x="2390267" y="3238450"/>
            <a:ext cx="6331500" cy="1241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/>
              <a:t>Prof. André Aparecido da Silva </a:t>
            </a:r>
            <a:endParaRPr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6465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Itens necessários - Capa</a:t>
            </a:r>
            <a:endParaRPr sz="2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655283B-0B55-4778-9B18-397CAAA91270}"/>
              </a:ext>
            </a:extLst>
          </p:cNvPr>
          <p:cNvSpPr txBox="1"/>
          <p:nvPr/>
        </p:nvSpPr>
        <p:spPr>
          <a:xfrm>
            <a:off x="678782" y="1687450"/>
            <a:ext cx="723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Use alinhamento centralizado.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Coloque seu nome na 1ª linha.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Use fonte tamanho 14.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Use espaçamento 1,5</a:t>
            </a:r>
          </a:p>
          <a:p>
            <a:endParaRPr lang="pt-BR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4AFDAC5-42E3-4880-A329-30463BBD97B5}"/>
              </a:ext>
            </a:extLst>
          </p:cNvPr>
          <p:cNvSpPr txBox="1"/>
          <p:nvPr/>
        </p:nvSpPr>
        <p:spPr>
          <a:xfrm>
            <a:off x="498227" y="1443038"/>
            <a:ext cx="8329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Use fontes Arial ou times new </a:t>
            </a:r>
            <a:r>
              <a:rPr lang="pt-BR" sz="3600" dirty="0" err="1"/>
              <a:t>romam</a:t>
            </a:r>
            <a:endParaRPr lang="pt-BR" sz="3600" dirty="0"/>
          </a:p>
        </p:txBody>
      </p:sp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FCBD7655-932B-44C0-922E-2EF797427929}"/>
              </a:ext>
            </a:extLst>
          </p:cNvPr>
          <p:cNvSpPr txBox="1">
            <a:spLocks/>
          </p:cNvSpPr>
          <p:nvPr/>
        </p:nvSpPr>
        <p:spPr>
          <a:xfrm>
            <a:off x="0" y="442912"/>
            <a:ext cx="9143999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chemeClr val="dk1"/>
                </a:solidFill>
              </a:rPr>
              <a:t>Tipos de fontes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478138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DBDFA569-0CDD-4A43-8DAB-48350CAFB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325" y="1495425"/>
            <a:ext cx="8448675" cy="3648075"/>
          </a:xfrm>
          <a:prstGeom prst="rect">
            <a:avLst/>
          </a:prstGeom>
        </p:spPr>
      </p:pic>
      <p:sp>
        <p:nvSpPr>
          <p:cNvPr id="2" name="Google Shape;78;p14">
            <a:extLst>
              <a:ext uri="{FF2B5EF4-FFF2-40B4-BE49-F238E27FC236}">
                <a16:creationId xmlns:a16="http://schemas.microsoft.com/office/drawing/2014/main" id="{0C745AA2-0EB7-48FB-8F25-700E57031AAA}"/>
              </a:ext>
            </a:extLst>
          </p:cNvPr>
          <p:cNvSpPr txBox="1">
            <a:spLocks/>
          </p:cNvSpPr>
          <p:nvPr/>
        </p:nvSpPr>
        <p:spPr>
          <a:xfrm>
            <a:off x="319207" y="-12032"/>
            <a:ext cx="811493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chemeClr val="dk1"/>
                </a:solidFill>
              </a:rPr>
              <a:t>Alterar o tamanho da fonte no </a:t>
            </a:r>
            <a:r>
              <a:rPr lang="pt-BR" sz="3600" dirty="0" err="1">
                <a:solidFill>
                  <a:schemeClr val="dk1"/>
                </a:solidFill>
              </a:rPr>
              <a:t>word</a:t>
            </a:r>
            <a:endParaRPr lang="pt-BR" sz="2400" dirty="0"/>
          </a:p>
        </p:txBody>
      </p:sp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5F10FA55-0DD0-4E20-8C30-2E7EDC122893}"/>
              </a:ext>
            </a:extLst>
          </p:cNvPr>
          <p:cNvCxnSpPr>
            <a:cxnSpLocks/>
          </p:cNvCxnSpPr>
          <p:nvPr/>
        </p:nvCxnSpPr>
        <p:spPr>
          <a:xfrm flipV="1">
            <a:off x="0" y="3604437"/>
            <a:ext cx="1924493" cy="153906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0B0CA647-8AEE-4668-BF03-58AFED2558CE}"/>
              </a:ext>
            </a:extLst>
          </p:cNvPr>
          <p:cNvCxnSpPr>
            <a:cxnSpLocks/>
          </p:cNvCxnSpPr>
          <p:nvPr/>
        </p:nvCxnSpPr>
        <p:spPr>
          <a:xfrm flipV="1">
            <a:off x="0" y="1984664"/>
            <a:ext cx="1496291" cy="315883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202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9800F2A8-5E7A-4C87-85DF-4BD46A0F69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45" y="1484646"/>
            <a:ext cx="8245620" cy="3648075"/>
          </a:xfrm>
          <a:prstGeom prst="rect">
            <a:avLst/>
          </a:prstGeom>
        </p:spPr>
      </p:pic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FCE09BA7-65D8-4406-9A4F-7CDA87189A89}"/>
              </a:ext>
            </a:extLst>
          </p:cNvPr>
          <p:cNvCxnSpPr>
            <a:cxnSpLocks/>
          </p:cNvCxnSpPr>
          <p:nvPr/>
        </p:nvCxnSpPr>
        <p:spPr>
          <a:xfrm flipV="1">
            <a:off x="0" y="3782291"/>
            <a:ext cx="2639291" cy="136120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A8EDDCFA-D514-48E5-87B7-D20E2F0986DD}"/>
              </a:ext>
            </a:extLst>
          </p:cNvPr>
          <p:cNvCxnSpPr>
            <a:cxnSpLocks/>
          </p:cNvCxnSpPr>
          <p:nvPr/>
        </p:nvCxnSpPr>
        <p:spPr>
          <a:xfrm flipV="1">
            <a:off x="0" y="2441864"/>
            <a:ext cx="1704109" cy="270163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6F2CA5A3-7690-4042-8905-A13EAE284D67}"/>
              </a:ext>
            </a:extLst>
          </p:cNvPr>
          <p:cNvSpPr txBox="1">
            <a:spLocks/>
          </p:cNvSpPr>
          <p:nvPr/>
        </p:nvSpPr>
        <p:spPr>
          <a:xfrm>
            <a:off x="319207" y="-12032"/>
            <a:ext cx="811493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chemeClr val="dk1"/>
                </a:solidFill>
              </a:rPr>
              <a:t>Alterar o tamanho da fonte no </a:t>
            </a:r>
            <a:r>
              <a:rPr lang="pt-BR" sz="3600" dirty="0" err="1">
                <a:solidFill>
                  <a:schemeClr val="dk1"/>
                </a:solidFill>
              </a:rPr>
              <a:t>word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453404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776DA10-9AEB-4F94-B429-E7905CE5A820}"/>
              </a:ext>
            </a:extLst>
          </p:cNvPr>
          <p:cNvSpPr/>
          <p:nvPr/>
        </p:nvSpPr>
        <p:spPr>
          <a:xfrm flipV="1">
            <a:off x="249383" y="145474"/>
            <a:ext cx="529936" cy="3803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1D7237-E6E1-4F72-A1A7-24887C0FC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21" y="1323474"/>
            <a:ext cx="8913394" cy="3820026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C0A81D5-21F4-49FE-BA4D-A3292F1BB91A}"/>
              </a:ext>
            </a:extLst>
          </p:cNvPr>
          <p:cNvCxnSpPr/>
          <p:nvPr/>
        </p:nvCxnSpPr>
        <p:spPr>
          <a:xfrm flipV="1">
            <a:off x="0" y="3308684"/>
            <a:ext cx="4764505" cy="1834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FCE09BA7-65D8-4406-9A4F-7CDA87189A89}"/>
              </a:ext>
            </a:extLst>
          </p:cNvPr>
          <p:cNvCxnSpPr>
            <a:cxnSpLocks/>
          </p:cNvCxnSpPr>
          <p:nvPr/>
        </p:nvCxnSpPr>
        <p:spPr>
          <a:xfrm flipV="1">
            <a:off x="0" y="3308684"/>
            <a:ext cx="4764505" cy="183481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A8EDDCFA-D514-48E5-87B7-D20E2F0986DD}"/>
              </a:ext>
            </a:extLst>
          </p:cNvPr>
          <p:cNvCxnSpPr>
            <a:cxnSpLocks/>
          </p:cNvCxnSpPr>
          <p:nvPr/>
        </p:nvCxnSpPr>
        <p:spPr>
          <a:xfrm flipV="1">
            <a:off x="0" y="1963882"/>
            <a:ext cx="1091045" cy="317961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Google Shape;78;p14">
            <a:extLst>
              <a:ext uri="{FF2B5EF4-FFF2-40B4-BE49-F238E27FC236}">
                <a16:creationId xmlns:a16="http://schemas.microsoft.com/office/drawing/2014/main" id="{492A6547-EF89-4AEA-B561-AE4401CBEE4D}"/>
              </a:ext>
            </a:extLst>
          </p:cNvPr>
          <p:cNvSpPr txBox="1">
            <a:spLocks/>
          </p:cNvSpPr>
          <p:nvPr/>
        </p:nvSpPr>
        <p:spPr>
          <a:xfrm>
            <a:off x="60910" y="139481"/>
            <a:ext cx="9022179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chemeClr val="dk1"/>
                </a:solidFill>
              </a:rPr>
              <a:t>Alteração do espaçamento entre linhas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89307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327956" y="0"/>
            <a:ext cx="881604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Numeração no canto superior direito</a:t>
            </a:r>
            <a:endParaRPr sz="24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0BCF97E-459F-4A07-BCE3-2E309D3A3365}"/>
              </a:ext>
            </a:extLst>
          </p:cNvPr>
          <p:cNvSpPr txBox="1"/>
          <p:nvPr/>
        </p:nvSpPr>
        <p:spPr>
          <a:xfrm>
            <a:off x="327955" y="1687450"/>
            <a:ext cx="85250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3600" dirty="0"/>
              <a:t>Com exceção da capa use numeração em todas as páginas.</a:t>
            </a: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918040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327956" y="0"/>
            <a:ext cx="881604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Numeração no canto superior direito</a:t>
            </a:r>
            <a:endParaRPr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FF365D-2574-4975-9468-A6AC2BCA69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873" y="840407"/>
            <a:ext cx="5798127" cy="4303094"/>
          </a:xfrm>
          <a:prstGeom prst="rect">
            <a:avLst/>
          </a:prstGeom>
        </p:spPr>
      </p:pic>
      <p:cxnSp>
        <p:nvCxnSpPr>
          <p:cNvPr id="4" name="Conector de Seta Reta 3">
            <a:extLst>
              <a:ext uri="{FF2B5EF4-FFF2-40B4-BE49-F238E27FC236}">
                <a16:creationId xmlns:a16="http://schemas.microsoft.com/office/drawing/2014/main" id="{8D4FB953-0178-47E1-8FC8-8FCA0BCC3C1E}"/>
              </a:ext>
            </a:extLst>
          </p:cNvPr>
          <p:cNvCxnSpPr>
            <a:cxnSpLocks/>
          </p:cNvCxnSpPr>
          <p:nvPr/>
        </p:nvCxnSpPr>
        <p:spPr>
          <a:xfrm flipV="1">
            <a:off x="-31173" y="1122218"/>
            <a:ext cx="4426527" cy="397971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CE55D141-D03C-4C6B-9190-9E469EFA7E40}"/>
              </a:ext>
            </a:extLst>
          </p:cNvPr>
          <p:cNvCxnSpPr>
            <a:cxnSpLocks/>
          </p:cNvCxnSpPr>
          <p:nvPr/>
        </p:nvCxnSpPr>
        <p:spPr>
          <a:xfrm flipV="1">
            <a:off x="-31173" y="1849582"/>
            <a:ext cx="7096991" cy="325235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Retângulo 9">
            <a:extLst>
              <a:ext uri="{FF2B5EF4-FFF2-40B4-BE49-F238E27FC236}">
                <a16:creationId xmlns:a16="http://schemas.microsoft.com/office/drawing/2014/main" id="{1E92998C-2C5F-41BB-A5D1-E738E37C393F}"/>
              </a:ext>
            </a:extLst>
          </p:cNvPr>
          <p:cNvSpPr/>
          <p:nvPr/>
        </p:nvSpPr>
        <p:spPr>
          <a:xfrm>
            <a:off x="4395354" y="3262745"/>
            <a:ext cx="3501737" cy="8624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9441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499406" y="2428875"/>
            <a:ext cx="881604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Como não numerar a primeira página?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011796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327956" y="0"/>
            <a:ext cx="881604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Como não numerar a primeira página?</a:t>
            </a:r>
            <a:endParaRPr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FC30614-0324-4070-9820-D2E26676C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0" y="674633"/>
            <a:ext cx="6286499" cy="4468867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AF10B41-D2FA-4C3F-9F1C-643F7BD3FF9E}"/>
              </a:ext>
            </a:extLst>
          </p:cNvPr>
          <p:cNvCxnSpPr>
            <a:cxnSpLocks/>
          </p:cNvCxnSpPr>
          <p:nvPr/>
        </p:nvCxnSpPr>
        <p:spPr>
          <a:xfrm flipV="1">
            <a:off x="-1402773" y="2093768"/>
            <a:ext cx="4426527" cy="397971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9A79C321-B6B9-47FD-99F6-F91C60F43C88}"/>
              </a:ext>
            </a:extLst>
          </p:cNvPr>
          <p:cNvCxnSpPr>
            <a:cxnSpLocks/>
          </p:cNvCxnSpPr>
          <p:nvPr/>
        </p:nvCxnSpPr>
        <p:spPr>
          <a:xfrm>
            <a:off x="0" y="674633"/>
            <a:ext cx="3886200" cy="33456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414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327956" y="0"/>
            <a:ext cx="8816043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Salve os dados da capa como folha de rosto</a:t>
            </a:r>
            <a:endParaRPr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9DF7E90-2304-4424-B6BE-D849CFA7C9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924" y="929001"/>
            <a:ext cx="5938076" cy="4214499"/>
          </a:xfrm>
          <a:prstGeom prst="rect">
            <a:avLst/>
          </a:prstGeom>
        </p:spPr>
      </p:pic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58F47F0B-12A2-444E-BD90-BD012A4848E7}"/>
              </a:ext>
            </a:extLst>
          </p:cNvPr>
          <p:cNvCxnSpPr>
            <a:cxnSpLocks/>
          </p:cNvCxnSpPr>
          <p:nvPr/>
        </p:nvCxnSpPr>
        <p:spPr>
          <a:xfrm>
            <a:off x="0" y="1271588"/>
            <a:ext cx="3205924" cy="367188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tângulo 11">
            <a:extLst>
              <a:ext uri="{FF2B5EF4-FFF2-40B4-BE49-F238E27FC236}">
                <a16:creationId xmlns:a16="http://schemas.microsoft.com/office/drawing/2014/main" id="{6EB2F5F2-11FA-48C7-A5FB-20E5DF0B1D77}"/>
              </a:ext>
            </a:extLst>
          </p:cNvPr>
          <p:cNvSpPr/>
          <p:nvPr/>
        </p:nvSpPr>
        <p:spPr>
          <a:xfrm>
            <a:off x="3205924" y="4943476"/>
            <a:ext cx="2537651" cy="16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9323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327956" y="-1"/>
            <a:ext cx="8816043" cy="14144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Dados que serão colocados no modelo de capa</a:t>
            </a:r>
            <a:endParaRPr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1AF7828-051C-441A-9BE3-65D79E587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260" y="1165442"/>
            <a:ext cx="5617739" cy="397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54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0" y="2128837"/>
            <a:ext cx="9144000" cy="141446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Agora a página consta na galeria e você pode inseri-la no seu relatório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440840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1DE849A4-0075-4560-BF09-1EDD92FE8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97564" cy="5008365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37FC5B81-E28B-4151-BF18-677F80A22A56}"/>
              </a:ext>
            </a:extLst>
          </p:cNvPr>
          <p:cNvCxnSpPr>
            <a:cxnSpLocks/>
          </p:cNvCxnSpPr>
          <p:nvPr/>
        </p:nvCxnSpPr>
        <p:spPr>
          <a:xfrm flipV="1">
            <a:off x="2928938" y="714377"/>
            <a:ext cx="1414462" cy="212883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FC041FBC-AFC1-4B45-9739-D2559B7BCB6C}"/>
              </a:ext>
            </a:extLst>
          </p:cNvPr>
          <p:cNvCxnSpPr>
            <a:cxnSpLocks/>
          </p:cNvCxnSpPr>
          <p:nvPr/>
        </p:nvCxnSpPr>
        <p:spPr>
          <a:xfrm flipV="1">
            <a:off x="6215063" y="828676"/>
            <a:ext cx="1343024" cy="201453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C1A4AC2-A7A2-46E7-BE63-96B366EE4941}"/>
              </a:ext>
            </a:extLst>
          </p:cNvPr>
          <p:cNvSpPr txBox="1"/>
          <p:nvPr/>
        </p:nvSpPr>
        <p:spPr>
          <a:xfrm>
            <a:off x="1757363" y="3000375"/>
            <a:ext cx="234315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Página sem numeração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244924D-A7A2-4CB3-9D27-7D828066B0FA}"/>
              </a:ext>
            </a:extLst>
          </p:cNvPr>
          <p:cNvSpPr txBox="1"/>
          <p:nvPr/>
        </p:nvSpPr>
        <p:spPr>
          <a:xfrm>
            <a:off x="5214937" y="2994123"/>
            <a:ext cx="234315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Página com numeração</a:t>
            </a:r>
          </a:p>
        </p:txBody>
      </p:sp>
    </p:spTree>
    <p:extLst>
      <p:ext uri="{BB962C8B-B14F-4D97-AF65-F5344CB8AC3E}">
        <p14:creationId xmlns:p14="http://schemas.microsoft.com/office/powerpoint/2010/main" val="18747696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6465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Itens necessários - Capa</a:t>
            </a:r>
            <a:endParaRPr sz="2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655283B-0B55-4778-9B18-397CAAA91270}"/>
              </a:ext>
            </a:extLst>
          </p:cNvPr>
          <p:cNvSpPr txBox="1"/>
          <p:nvPr/>
        </p:nvSpPr>
        <p:spPr>
          <a:xfrm>
            <a:off x="666750" y="1482913"/>
            <a:ext cx="7239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O título de ficar na 10ª linha.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Na penúltima linha coloque o nome da cidade.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Na última linha coloque o ano em que o trabalho foi realizado.  </a:t>
            </a:r>
          </a:p>
        </p:txBody>
      </p:sp>
    </p:spTree>
    <p:extLst>
      <p:ext uri="{BB962C8B-B14F-4D97-AF65-F5344CB8AC3E}">
        <p14:creationId xmlns:p14="http://schemas.microsoft.com/office/powerpoint/2010/main" val="4025827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535775" y="712150"/>
            <a:ext cx="6465100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Itens necessários - Margens</a:t>
            </a:r>
            <a:endParaRPr sz="24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655283B-0B55-4778-9B18-397CAAA91270}"/>
              </a:ext>
            </a:extLst>
          </p:cNvPr>
          <p:cNvSpPr txBox="1"/>
          <p:nvPr/>
        </p:nvSpPr>
        <p:spPr>
          <a:xfrm>
            <a:off x="666750" y="1482913"/>
            <a:ext cx="723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Esquerda / Superior: 3,0 cm.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3600" dirty="0"/>
              <a:t>Direita / Inferior: 2,0 cm.</a:t>
            </a:r>
          </a:p>
        </p:txBody>
      </p:sp>
    </p:spTree>
    <p:extLst>
      <p:ext uri="{BB962C8B-B14F-4D97-AF65-F5344CB8AC3E}">
        <p14:creationId xmlns:p14="http://schemas.microsoft.com/office/powerpoint/2010/main" val="2233297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7369975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Alterando as margens no </a:t>
            </a:r>
            <a:r>
              <a:rPr lang="pt-BR" sz="3600" dirty="0" err="1">
                <a:solidFill>
                  <a:schemeClr val="dk1"/>
                </a:solidFill>
              </a:rPr>
              <a:t>word</a:t>
            </a:r>
            <a:endParaRPr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82519CC-1EC2-49F8-ABD8-2E14552D33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0243" y="635237"/>
            <a:ext cx="6003758" cy="4508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19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4"/>
          <p:cNvSpPr txBox="1">
            <a:spLocks noGrp="1"/>
          </p:cNvSpPr>
          <p:nvPr>
            <p:ph type="title" idx="4294967295"/>
          </p:nvPr>
        </p:nvSpPr>
        <p:spPr>
          <a:xfrm>
            <a:off x="0" y="0"/>
            <a:ext cx="7369975" cy="76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pt-BR" sz="3600" dirty="0">
                <a:solidFill>
                  <a:schemeClr val="dk1"/>
                </a:solidFill>
              </a:rPr>
              <a:t>Alterando as margens no </a:t>
            </a:r>
            <a:r>
              <a:rPr lang="pt-BR" sz="3600" dirty="0" err="1">
                <a:solidFill>
                  <a:schemeClr val="dk1"/>
                </a:solidFill>
              </a:rPr>
              <a:t>word</a:t>
            </a:r>
            <a:endParaRPr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538B0D2-8D80-41E8-97F9-98571AB2F6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432" y="656894"/>
            <a:ext cx="5931568" cy="4486606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6B62B928-0FFE-4713-87B6-577884E57720}"/>
              </a:ext>
            </a:extLst>
          </p:cNvPr>
          <p:cNvCxnSpPr>
            <a:cxnSpLocks/>
          </p:cNvCxnSpPr>
          <p:nvPr/>
        </p:nvCxnSpPr>
        <p:spPr>
          <a:xfrm flipV="1">
            <a:off x="0" y="1491916"/>
            <a:ext cx="5173579" cy="365158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833E582-2908-4A41-B313-0424E45AA5A7}"/>
              </a:ext>
            </a:extLst>
          </p:cNvPr>
          <p:cNvCxnSpPr>
            <a:cxnSpLocks/>
          </p:cNvCxnSpPr>
          <p:nvPr/>
        </p:nvCxnSpPr>
        <p:spPr>
          <a:xfrm flipV="1">
            <a:off x="0" y="1804738"/>
            <a:ext cx="5173579" cy="333876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D405BF6E-0B15-42EF-A644-8C4252E6AF23}"/>
              </a:ext>
            </a:extLst>
          </p:cNvPr>
          <p:cNvCxnSpPr>
            <a:cxnSpLocks/>
          </p:cNvCxnSpPr>
          <p:nvPr/>
        </p:nvCxnSpPr>
        <p:spPr>
          <a:xfrm flipV="1">
            <a:off x="0" y="1491916"/>
            <a:ext cx="7194884" cy="365158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A7E6C9AB-B1F4-436F-A41F-8E48A7DA48E4}"/>
              </a:ext>
            </a:extLst>
          </p:cNvPr>
          <p:cNvCxnSpPr>
            <a:cxnSpLocks/>
          </p:cNvCxnSpPr>
          <p:nvPr/>
        </p:nvCxnSpPr>
        <p:spPr>
          <a:xfrm flipV="1">
            <a:off x="0" y="1804738"/>
            <a:ext cx="7194884" cy="3338762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4172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4700" y="162737"/>
            <a:ext cx="4254600" cy="4818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5" descr="Pedaço de fita adesiva prendendo uma nota ao slid"/>
          <p:cNvPicPr preferRelativeResize="0"/>
          <p:nvPr/>
        </p:nvPicPr>
        <p:blipFill rotWithShape="1">
          <a:blip r:embed="rId4">
            <a:alphaModFix/>
          </a:blip>
          <a:srcRect l="9244" t="5926" r="2118" b="10011"/>
          <a:stretch/>
        </p:blipFill>
        <p:spPr>
          <a:xfrm rot="154828">
            <a:off x="3536000" y="147301"/>
            <a:ext cx="2072000" cy="7360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2855550" y="687397"/>
            <a:ext cx="3432900" cy="7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>
                <a:solidFill>
                  <a:schemeClr val="lt2"/>
                </a:solidFill>
                <a:latin typeface="Raleway"/>
                <a:ea typeface="Raleway"/>
                <a:cs typeface="Raleway"/>
                <a:sym typeface="Raleway"/>
              </a:rPr>
              <a:t>1. Introdução</a:t>
            </a:r>
            <a:endParaRPr sz="3000" b="1">
              <a:solidFill>
                <a:schemeClr val="lt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8" name="Google Shape;88;p15"/>
          <p:cNvSpPr txBox="1">
            <a:spLocks noGrp="1"/>
          </p:cNvSpPr>
          <p:nvPr>
            <p:ph type="body" idx="4294967295"/>
          </p:nvPr>
        </p:nvSpPr>
        <p:spPr>
          <a:xfrm>
            <a:off x="2855550" y="1377480"/>
            <a:ext cx="3432900" cy="332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latin typeface="Raleway"/>
                <a:ea typeface="Raleway"/>
                <a:cs typeface="Raleway"/>
                <a:sym typeface="Raleway"/>
              </a:rPr>
              <a:t>Escolha uma abordagem</a:t>
            </a:r>
            <a:r>
              <a:rPr lang="pt-BR" sz="1200" dirty="0">
                <a:latin typeface="Raleway"/>
                <a:ea typeface="Raleway"/>
                <a:cs typeface="Raleway"/>
                <a:sym typeface="Raleway"/>
              </a:rPr>
              <a:t> para atrair a atenção do público desde o início: inesperada, emocional ou simples</a:t>
            </a:r>
            <a:r>
              <a:rPr lang="pt-BR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pt-BR" sz="14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Inesperada</a:t>
            </a:r>
            <a:br>
              <a:rPr lang="pt-BR" sz="1400" dirty="0">
                <a:latin typeface="Raleway"/>
                <a:ea typeface="Raleway"/>
                <a:cs typeface="Raleway"/>
                <a:sym typeface="Raleway"/>
              </a:rPr>
            </a:br>
            <a:r>
              <a:rPr lang="pt-BR" sz="1200" dirty="0">
                <a:latin typeface="Raleway"/>
                <a:ea typeface="Raleway"/>
                <a:cs typeface="Raleway"/>
                <a:sym typeface="Raleway"/>
              </a:rPr>
              <a:t>Destaque o que é novo, incomum ou surpreendente</a:t>
            </a:r>
            <a:r>
              <a:rPr lang="pt-BR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2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pt-BR" sz="14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Emocional</a:t>
            </a:r>
            <a:br>
              <a:rPr lang="pt-BR" sz="1400" dirty="0">
                <a:latin typeface="Raleway"/>
                <a:ea typeface="Raleway"/>
                <a:cs typeface="Raleway"/>
                <a:sym typeface="Raleway"/>
              </a:rPr>
            </a:br>
            <a:r>
              <a:rPr lang="pt-BR" sz="1200" dirty="0">
                <a:latin typeface="Raleway"/>
                <a:ea typeface="Raleway"/>
                <a:cs typeface="Raleway"/>
                <a:sym typeface="Raleway"/>
              </a:rPr>
              <a:t>Mostre às pessoas um motivo para se importar</a:t>
            </a:r>
            <a:r>
              <a:rPr lang="pt-BR" sz="1200" dirty="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 sz="1200" dirty="0">
              <a:latin typeface="Raleway"/>
              <a:ea typeface="Raleway"/>
              <a:cs typeface="Raleway"/>
              <a:sym typeface="Raleway"/>
            </a:endParaRPr>
          </a:p>
          <a:p>
            <a:pPr marL="457200" lvl="0" indent="-317500" algn="l" rtl="0">
              <a:spcBef>
                <a:spcPts val="700"/>
              </a:spcBef>
              <a:spcAft>
                <a:spcPts val="700"/>
              </a:spcAft>
              <a:buClr>
                <a:schemeClr val="dk1"/>
              </a:buClr>
              <a:buSzPts val="1400"/>
              <a:buFont typeface="Raleway"/>
              <a:buChar char="➔"/>
            </a:pPr>
            <a:r>
              <a:rPr lang="pt-BR" sz="1400" b="1" dirty="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Simples</a:t>
            </a:r>
            <a:br>
              <a:rPr lang="pt-BR" sz="1400" dirty="0">
                <a:latin typeface="Raleway"/>
                <a:ea typeface="Raleway"/>
                <a:cs typeface="Raleway"/>
                <a:sym typeface="Raleway"/>
              </a:rPr>
            </a:br>
            <a:r>
              <a:rPr lang="pt-BR" sz="1200" dirty="0">
                <a:latin typeface="Raleway"/>
                <a:ea typeface="Raleway"/>
                <a:cs typeface="Raleway"/>
                <a:sym typeface="Raleway"/>
              </a:rPr>
              <a:t>Transmita uma mensagem unificadora e simples do que está por vir.</a:t>
            </a:r>
            <a:endParaRPr sz="1200" dirty="0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19BD49E-7148-4FA9-9439-E4B3902557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4075" y="0"/>
            <a:ext cx="3975167" cy="524453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93A23BD-BE66-43F2-A7DC-C46668B7FB5E}"/>
              </a:ext>
            </a:extLst>
          </p:cNvPr>
          <p:cNvSpPr txBox="1"/>
          <p:nvPr/>
        </p:nvSpPr>
        <p:spPr>
          <a:xfrm>
            <a:off x="266975" y="1377480"/>
            <a:ext cx="2103037" cy="954107"/>
          </a:xfrm>
          <a:prstGeom prst="rect">
            <a:avLst/>
          </a:prstGeom>
          <a:solidFill>
            <a:schemeClr val="dk1"/>
          </a:solidFill>
        </p:spPr>
        <p:txBody>
          <a:bodyPr wrap="square" rtlCol="0">
            <a:spAutoFit/>
          </a:bodyPr>
          <a:lstStyle/>
          <a:p>
            <a:r>
              <a:rPr lang="pt-BR" sz="2800" dirty="0"/>
              <a:t>MODELO DA CAPA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4EDF906-FCBB-483D-8344-A6E6B81517DC}"/>
              </a:ext>
            </a:extLst>
          </p:cNvPr>
          <p:cNvSpPr/>
          <p:nvPr/>
        </p:nvSpPr>
        <p:spPr>
          <a:xfrm>
            <a:off x="0" y="2011045"/>
            <a:ext cx="9144000" cy="15100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tabLst>
                <a:tab pos="180340" algn="l"/>
              </a:tabLst>
            </a:pPr>
            <a:r>
              <a:rPr lang="pt-BR" sz="4000" b="1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DADOS DA EMPRESA</a:t>
            </a:r>
            <a:endParaRPr lang="pt-BR" sz="4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50000"/>
              </a:lnSpc>
              <a:tabLst>
                <a:tab pos="180340" algn="l"/>
              </a:tabLst>
            </a:pPr>
            <a:r>
              <a:rPr lang="pt-B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188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4EDF906-FCBB-483D-8344-A6E6B81517DC}"/>
              </a:ext>
            </a:extLst>
          </p:cNvPr>
          <p:cNvSpPr/>
          <p:nvPr/>
        </p:nvSpPr>
        <p:spPr>
          <a:xfrm>
            <a:off x="513598" y="339408"/>
            <a:ext cx="8530389" cy="4464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pt-B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NOME DA EMPRESA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50000"/>
              </a:lnSpc>
              <a:tabLst>
                <a:tab pos="180340" algn="l"/>
              </a:tabLst>
            </a:pPr>
            <a:r>
              <a:rPr lang="pt-BR" sz="2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pt-BR" sz="18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Aqui o aluno deverá apresentar os principais dados da empresa:</a:t>
            </a:r>
            <a:endParaRPr lang="pt-BR" sz="18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Tipo de atividade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CNAE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Grau de risco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 de funcionários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Localização </a:t>
            </a:r>
            <a:endParaRPr lang="pt-BR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buFont typeface="Symbol" panose="05050102010706020507" pitchFamily="18" charset="2"/>
              <a:buChar char=""/>
              <a:tabLst>
                <a:tab pos="180340" algn="l"/>
              </a:tabLst>
            </a:pPr>
            <a:r>
              <a:rPr lang="pt-BR" sz="2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Período de realização do estágio</a:t>
            </a:r>
            <a:endParaRPr lang="pt-B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178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DF109F-6FD0-4BEC-814E-2C9951628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160" y="383148"/>
            <a:ext cx="8511679" cy="755700"/>
          </a:xfrm>
        </p:spPr>
        <p:txBody>
          <a:bodyPr/>
          <a:lstStyle/>
          <a:p>
            <a:r>
              <a:rPr lang="pt-BR" sz="3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Alinhamento do texto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61D7237-E6E1-4F72-A1A7-24887C0FC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21" y="1323474"/>
            <a:ext cx="8913394" cy="3820026"/>
          </a:xfrm>
          <a:prstGeom prst="rect">
            <a:avLst/>
          </a:prstGeom>
        </p:spPr>
      </p:pic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A0FF898D-D806-4B31-99FC-D1CFFA083807}"/>
              </a:ext>
            </a:extLst>
          </p:cNvPr>
          <p:cNvCxnSpPr>
            <a:cxnSpLocks/>
          </p:cNvCxnSpPr>
          <p:nvPr/>
        </p:nvCxnSpPr>
        <p:spPr>
          <a:xfrm flipV="1">
            <a:off x="0" y="2571750"/>
            <a:ext cx="3513221" cy="2571750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95664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93A23BD-BE66-43F2-A7DC-C46668B7FB5E}"/>
              </a:ext>
            </a:extLst>
          </p:cNvPr>
          <p:cNvSpPr txBox="1"/>
          <p:nvPr/>
        </p:nvSpPr>
        <p:spPr>
          <a:xfrm>
            <a:off x="0" y="1377480"/>
            <a:ext cx="2914649" cy="1569660"/>
          </a:xfrm>
          <a:prstGeom prst="rect">
            <a:avLst/>
          </a:prstGeom>
          <a:solidFill>
            <a:schemeClr val="dk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dirty="0"/>
              <a:t>MODELO APRESENTAÇÃO DA EMPRESA E DEMAIS CAMPOS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E16A4B2-2595-41ED-BEFF-1D0D8FD22E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553" y="0"/>
            <a:ext cx="404734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063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E3D0031-8D69-4067-B046-97B4E556F4D7}"/>
              </a:ext>
            </a:extLst>
          </p:cNvPr>
          <p:cNvSpPr/>
          <p:nvPr/>
        </p:nvSpPr>
        <p:spPr>
          <a:xfrm>
            <a:off x="-257175" y="1306880"/>
            <a:ext cx="9144000" cy="3326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tabLst>
                <a:tab pos="180340" algn="l"/>
              </a:tabLst>
            </a:pPr>
            <a:r>
              <a:rPr lang="pt-BR" sz="36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Resumir em um parágrafo ou dois a atividade da empresa (o que a empresa faz?), e identificar os principais riscos ambientais encontrados na empresa.</a:t>
            </a:r>
            <a:endParaRPr lang="pt-BR" sz="3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chemeClr val="dk1"/>
                </a:solidFill>
              </a:rPr>
              <a:t>2 – Apresentação da empresa</a:t>
            </a: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580548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E3D0031-8D69-4067-B046-97B4E556F4D7}"/>
              </a:ext>
            </a:extLst>
          </p:cNvPr>
          <p:cNvSpPr/>
          <p:nvPr/>
        </p:nvSpPr>
        <p:spPr>
          <a:xfrm>
            <a:off x="571499" y="1306880"/>
            <a:ext cx="83153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Um parágrafo explicativo da teoria usada no estágio, citar e explicar as normas regulamentadoras ou legislação específica na área de segurança do trabalho que utilizou no estágio.</a:t>
            </a:r>
          </a:p>
        </p:txBody>
      </p:sp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3 – </a:t>
            </a:r>
            <a:r>
              <a:rPr lang="pt-BR" dirty="0">
                <a:solidFill>
                  <a:srgbClr val="FF0000"/>
                </a:solidFill>
              </a:rPr>
              <a:t>APLICAÇÃO TEÓRICA </a:t>
            </a: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3771036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E3D0031-8D69-4067-B046-97B4E556F4D7}"/>
              </a:ext>
            </a:extLst>
          </p:cNvPr>
          <p:cNvSpPr/>
          <p:nvPr/>
        </p:nvSpPr>
        <p:spPr>
          <a:xfrm>
            <a:off x="142875" y="1306880"/>
            <a:ext cx="874394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Descrição detalhada da atividade prática realizada pelo aluno. Aqui o aluno deve utilizar imagens, tabelas, documentos, entre outros itens, com o objetivo de demonstrar o que realizou durante seu estágio obrigatório.</a:t>
            </a:r>
          </a:p>
        </p:txBody>
      </p:sp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4 – </a:t>
            </a:r>
            <a:r>
              <a:rPr lang="pt-BR" dirty="0">
                <a:solidFill>
                  <a:srgbClr val="FF0000"/>
                </a:solidFill>
              </a:rPr>
              <a:t>ATIVIDADE DESENVOLVIDA</a:t>
            </a: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29120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Inserção de Imagens no </a:t>
            </a:r>
            <a:r>
              <a:rPr lang="pt-BR" sz="3600" dirty="0" err="1">
                <a:solidFill>
                  <a:srgbClr val="FF0000"/>
                </a:solidFill>
              </a:rPr>
              <a:t>word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C3B55E8-284B-4468-A8D7-7272BABB32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6253"/>
            <a:ext cx="5237749" cy="374724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14E7F93-4308-4349-9579-16A9AA76A0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8312" y="1396253"/>
            <a:ext cx="4225688" cy="332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330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Inserção de gráficos no </a:t>
            </a:r>
            <a:r>
              <a:rPr lang="pt-BR" sz="3600" dirty="0" err="1">
                <a:solidFill>
                  <a:srgbClr val="FF0000"/>
                </a:solidFill>
              </a:rPr>
              <a:t>word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15759E4-59F4-48E0-8FEB-52AC535B1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362" y="624078"/>
            <a:ext cx="6365383" cy="451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3635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Inserção de gráficos no </a:t>
            </a:r>
            <a:r>
              <a:rPr lang="pt-BR" sz="3600" dirty="0" err="1">
                <a:solidFill>
                  <a:srgbClr val="FF0000"/>
                </a:solidFill>
              </a:rPr>
              <a:t>word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90F9EAC-722F-4878-9A61-83F2B6B8DE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9615" y="719004"/>
            <a:ext cx="4674385" cy="442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562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Caso necessário altere o tipo de gráfico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E1596D9-152D-4AA5-9EA3-66A2F1FDA6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992" y="868013"/>
            <a:ext cx="6150008" cy="437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5766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Caso necessário altere o tipo de gráfico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19B73B5-FEBA-4B24-AFB3-4AE7F225B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0556" y="768000"/>
            <a:ext cx="4703444" cy="4451209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F8A4299-FFF5-4231-8346-79BB356395EF}"/>
              </a:ext>
            </a:extLst>
          </p:cNvPr>
          <p:cNvSpPr/>
          <p:nvPr/>
        </p:nvSpPr>
        <p:spPr>
          <a:xfrm>
            <a:off x="4440556" y="1085850"/>
            <a:ext cx="1303019" cy="40186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B1C319-918A-47D4-8835-8A7CFAD7A34C}"/>
              </a:ext>
            </a:extLst>
          </p:cNvPr>
          <p:cNvSpPr txBox="1"/>
          <p:nvPr/>
        </p:nvSpPr>
        <p:spPr>
          <a:xfrm>
            <a:off x="128586" y="1282378"/>
            <a:ext cx="4000501" cy="156966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Escolha uma das opções de gráficos disponíveis.</a:t>
            </a:r>
          </a:p>
        </p:txBody>
      </p:sp>
    </p:spTree>
    <p:extLst>
      <p:ext uri="{BB962C8B-B14F-4D97-AF65-F5344CB8AC3E}">
        <p14:creationId xmlns:p14="http://schemas.microsoft.com/office/powerpoint/2010/main" val="1215336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Assim ficou o novo gráfico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2BCCD0-35C4-4BDE-B947-E2CB6DC23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1713" y="945446"/>
            <a:ext cx="5937840" cy="419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4667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Você deverá alterar a tabela que gera o gráfico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C0DE75D-2A1D-4796-970B-9E386D0D0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13" y="768001"/>
            <a:ext cx="6209987" cy="43755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2FDD8BAD-5BA1-4A55-AC17-310908E9F385}"/>
              </a:ext>
            </a:extLst>
          </p:cNvPr>
          <p:cNvSpPr/>
          <p:nvPr/>
        </p:nvSpPr>
        <p:spPr>
          <a:xfrm>
            <a:off x="5657850" y="3414714"/>
            <a:ext cx="1543050" cy="2714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81906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Altere os dados nesta tela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FDD8BAD-5BA1-4A55-AC17-310908E9F385}"/>
              </a:ext>
            </a:extLst>
          </p:cNvPr>
          <p:cNvSpPr/>
          <p:nvPr/>
        </p:nvSpPr>
        <p:spPr>
          <a:xfrm>
            <a:off x="5657850" y="3414714"/>
            <a:ext cx="1543050" cy="2714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21E078C-F302-4F1B-95FA-6606A5752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312" y="1524000"/>
            <a:ext cx="7773699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7862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Altere os dados nesta tela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FDD8BAD-5BA1-4A55-AC17-310908E9F385}"/>
              </a:ext>
            </a:extLst>
          </p:cNvPr>
          <p:cNvSpPr/>
          <p:nvPr/>
        </p:nvSpPr>
        <p:spPr>
          <a:xfrm>
            <a:off x="5657850" y="3414714"/>
            <a:ext cx="1543050" cy="2714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42E886D-3338-4FD8-ABE5-F0D08F33E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403" y="2043113"/>
            <a:ext cx="7890597" cy="3100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686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O gráfico modificado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FDD8BAD-5BA1-4A55-AC17-310908E9F385}"/>
              </a:ext>
            </a:extLst>
          </p:cNvPr>
          <p:cNvSpPr/>
          <p:nvPr/>
        </p:nvSpPr>
        <p:spPr>
          <a:xfrm>
            <a:off x="5657850" y="3414714"/>
            <a:ext cx="1543050" cy="2714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EC52F0A-62F6-4FAD-8933-BF83DB47DA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547" y="713118"/>
            <a:ext cx="6266453" cy="44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3978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180375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algn="ctr"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Inserção de tabelas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84260889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F1021F3-0F73-4E01-A1CA-E10428E99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5" y="0"/>
            <a:ext cx="729389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120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E3D0031-8D69-4067-B046-97B4E556F4D7}"/>
              </a:ext>
            </a:extLst>
          </p:cNvPr>
          <p:cNvSpPr/>
          <p:nvPr/>
        </p:nvSpPr>
        <p:spPr>
          <a:xfrm>
            <a:off x="571499" y="1306880"/>
            <a:ext cx="83153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Um parágrafo explicativo da teoria usada no estágio, citar e explicar as normas regulamentadoras ou legislação específica na área de segurança do trabalho que utilizou no estágio.</a:t>
            </a:r>
          </a:p>
        </p:txBody>
      </p:sp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3 – </a:t>
            </a:r>
            <a:r>
              <a:rPr lang="pt-BR" dirty="0">
                <a:solidFill>
                  <a:srgbClr val="FF0000"/>
                </a:solidFill>
              </a:rPr>
              <a:t>APLICAÇÃO TEÓRICA </a:t>
            </a: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8130690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B33D834-2C7E-46DD-8AAB-CF971AD7F490}"/>
              </a:ext>
            </a:extLst>
          </p:cNvPr>
          <p:cNvSpPr/>
          <p:nvPr/>
        </p:nvSpPr>
        <p:spPr>
          <a:xfrm>
            <a:off x="744279" y="1411913"/>
            <a:ext cx="7336465" cy="2608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Aft>
                <a:spcPts val="1000"/>
              </a:spcAft>
            </a:pPr>
            <a:r>
              <a:rPr lang="pt-BR" sz="2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Destaque pontos positivos e negativos, bem como as dificuldades encontradas e as melhorias que foram propostas para a empresa durante a realização do estágio.</a:t>
            </a:r>
            <a:endParaRPr lang="pt-BR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Google Shape;78;p14">
            <a:extLst>
              <a:ext uri="{FF2B5EF4-FFF2-40B4-BE49-F238E27FC236}">
                <a16:creationId xmlns:a16="http://schemas.microsoft.com/office/drawing/2014/main" id="{245EEED4-BE71-49B4-9A14-CC18BE265231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4 – Conclusão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6154541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283100" y="712150"/>
            <a:ext cx="7181700" cy="38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dirty="0"/>
              <a:t> </a:t>
            </a:r>
            <a:br>
              <a:rPr lang="pt-BR" dirty="0"/>
            </a:br>
            <a:r>
              <a:rPr lang="pt-BR" dirty="0">
                <a:solidFill>
                  <a:schemeClr val="accent5"/>
                </a:solidFill>
              </a:rPr>
              <a:t>Referências</a:t>
            </a:r>
            <a:endParaRPr dirty="0">
              <a:solidFill>
                <a:schemeClr val="accent5"/>
              </a:solidFill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E3D0031-8D69-4067-B046-97B4E556F4D7}"/>
              </a:ext>
            </a:extLst>
          </p:cNvPr>
          <p:cNvSpPr/>
          <p:nvPr/>
        </p:nvSpPr>
        <p:spPr>
          <a:xfrm>
            <a:off x="571499" y="1306880"/>
            <a:ext cx="8315325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/>
              <a:t>Coloque aqui as referências bibliográficas utilizadas. </a:t>
            </a:r>
          </a:p>
          <a:p>
            <a:pPr algn="just"/>
            <a:r>
              <a:rPr lang="pt-BR" sz="3200" dirty="0"/>
              <a:t>As referências são organizadas em listas, em ordem alfabética respeitando sempre o ULTIMO sobrenome do autor e apresentadas ao final do trabalho. </a:t>
            </a:r>
          </a:p>
          <a:p>
            <a:pPr algn="just"/>
            <a:endParaRPr lang="pt-BR" sz="2000" dirty="0"/>
          </a:p>
        </p:txBody>
      </p:sp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   Referências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534193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E3D0031-8D69-4067-B046-97B4E556F4D7}"/>
              </a:ext>
            </a:extLst>
          </p:cNvPr>
          <p:cNvSpPr/>
          <p:nvPr/>
        </p:nvSpPr>
        <p:spPr>
          <a:xfrm>
            <a:off x="571499" y="1306880"/>
            <a:ext cx="831532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000" dirty="0"/>
              <a:t>SOBRENOME, Nome do auto; Nome Do Texto</a:t>
            </a:r>
          </a:p>
          <a:p>
            <a:pPr algn="just"/>
            <a:r>
              <a:rPr lang="pt-BR" sz="3000" dirty="0"/>
              <a:t>Disponível em: (Endereço completo do site, texto, artigo que você usando). </a:t>
            </a:r>
          </a:p>
          <a:p>
            <a:pPr algn="just"/>
            <a:r>
              <a:rPr lang="pt-BR" sz="3000" dirty="0"/>
              <a:t>Acessado em: </a:t>
            </a:r>
            <a:r>
              <a:rPr lang="pt-BR" sz="3000" dirty="0" err="1"/>
              <a:t>dd</a:t>
            </a:r>
            <a:r>
              <a:rPr lang="pt-BR" sz="3000" dirty="0"/>
              <a:t>/mm/aa</a:t>
            </a:r>
          </a:p>
          <a:p>
            <a:pPr algn="just"/>
            <a:endParaRPr lang="pt-BR" sz="3200" dirty="0"/>
          </a:p>
          <a:p>
            <a:pPr algn="just"/>
            <a:endParaRPr lang="pt-BR" sz="2000" dirty="0"/>
          </a:p>
        </p:txBody>
      </p:sp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   Referências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7886069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E3D0031-8D69-4067-B046-97B4E556F4D7}"/>
              </a:ext>
            </a:extLst>
          </p:cNvPr>
          <p:cNvSpPr/>
          <p:nvPr/>
        </p:nvSpPr>
        <p:spPr>
          <a:xfrm>
            <a:off x="571499" y="1306880"/>
            <a:ext cx="8315325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000" dirty="0"/>
              <a:t>Use espaçamento simples;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000" dirty="0"/>
              <a:t>Use fonte tamanho 10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000" dirty="0"/>
              <a:t>Use alinhamento a esquerda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000" dirty="0"/>
              <a:t>Havendo mais de uma fonte pule uma linha entre as mesmas;</a:t>
            </a:r>
          </a:p>
          <a:p>
            <a:pPr algn="just"/>
            <a:endParaRPr lang="pt-BR" sz="3200" dirty="0"/>
          </a:p>
          <a:p>
            <a:pPr algn="just"/>
            <a:endParaRPr lang="pt-BR" sz="2000" dirty="0"/>
          </a:p>
        </p:txBody>
      </p:sp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   Referências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2279603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   Referências - Exemplos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229C2BF-2E78-4FEB-9727-19FC7B5E83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625" y="1162050"/>
            <a:ext cx="833437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1153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3E3D0031-8D69-4067-B046-97B4E556F4D7}"/>
              </a:ext>
            </a:extLst>
          </p:cNvPr>
          <p:cNvSpPr/>
          <p:nvPr/>
        </p:nvSpPr>
        <p:spPr>
          <a:xfrm>
            <a:off x="571499" y="1306880"/>
            <a:ext cx="8315325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Coloque aqui as referências utilizadas. As referências bibliográficas são organizadas em listas, em ordem alfabética respeitando sempre o ULTIMO sobrenome do autor e apresentadas ao final do trabalho. </a:t>
            </a:r>
          </a:p>
          <a:p>
            <a:r>
              <a:rPr lang="pt-BR" dirty="0"/>
              <a:t>Exemplo:</a:t>
            </a:r>
          </a:p>
          <a:p>
            <a:endParaRPr lang="pt-BR" dirty="0"/>
          </a:p>
          <a:p>
            <a:r>
              <a:rPr lang="pt-BR" dirty="0"/>
              <a:t>SOBRENOME, Nome do autor; SOBRENOME, Nome do autor. </a:t>
            </a:r>
            <a:r>
              <a:rPr lang="pt-BR" b="1" dirty="0"/>
              <a:t>Título do livro em negrito:</a:t>
            </a:r>
            <a:r>
              <a:rPr lang="pt-BR" dirty="0"/>
              <a:t> subtítulo sem negrito. Edição. Local: Editora, ano. </a:t>
            </a:r>
            <a:r>
              <a:rPr lang="pt-BR" dirty="0" err="1"/>
              <a:t>Xx</a:t>
            </a:r>
            <a:r>
              <a:rPr lang="pt-BR" dirty="0"/>
              <a:t> p.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SOBRENOME, Nome do autor. Título do artigo. </a:t>
            </a:r>
            <a:r>
              <a:rPr lang="pt-BR" b="1" dirty="0"/>
              <a:t>Nome da revista em negrito, </a:t>
            </a:r>
            <a:r>
              <a:rPr lang="pt-BR" dirty="0"/>
              <a:t>Cidade, v.00, n.11, p.111-222, jan. 2011.  Disponível em: &lt;WWW.xxxxxx.yyyy&gt;. Acesso em: 12 jan. 2011.</a:t>
            </a:r>
          </a:p>
          <a:p>
            <a:pPr algn="just"/>
            <a:endParaRPr lang="pt-BR" sz="2000" dirty="0"/>
          </a:p>
          <a:p>
            <a:pPr algn="just"/>
            <a:endParaRPr lang="pt-BR" sz="2000" dirty="0"/>
          </a:p>
        </p:txBody>
      </p:sp>
      <p:sp>
        <p:nvSpPr>
          <p:cNvPr id="4" name="Google Shape;78;p14">
            <a:extLst>
              <a:ext uri="{FF2B5EF4-FFF2-40B4-BE49-F238E27FC236}">
                <a16:creationId xmlns:a16="http://schemas.microsoft.com/office/drawing/2014/main" id="{523B767F-9E26-42E5-98B4-3CB69AC1ACF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7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sz="3000" b="1" i="0" u="none" strike="noStrike" cap="non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>
              <a:spcAft>
                <a:spcPts val="1600"/>
              </a:spcAft>
            </a:pPr>
            <a:r>
              <a:rPr lang="pt-BR" sz="3600" dirty="0">
                <a:solidFill>
                  <a:srgbClr val="FF0000"/>
                </a:solidFill>
              </a:rPr>
              <a:t>   Referências</a:t>
            </a:r>
            <a:endParaRPr lang="pt-BR" dirty="0">
              <a:solidFill>
                <a:srgbClr val="FF0000"/>
              </a:solidFill>
            </a:endParaRPr>
          </a:p>
          <a:p>
            <a:pPr>
              <a:spcAft>
                <a:spcPts val="1600"/>
              </a:spcAft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4154961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7A65B-4A15-4361-9394-FF69B9554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25" y="1806825"/>
            <a:ext cx="4743091" cy="1542000"/>
          </a:xfrm>
        </p:spPr>
        <p:txBody>
          <a:bodyPr/>
          <a:lstStyle/>
          <a:p>
            <a:r>
              <a:rPr lang="pt-BR" dirty="0"/>
              <a:t>Modelo da capa</a:t>
            </a:r>
            <a:br>
              <a:rPr lang="pt-BR" dirty="0"/>
            </a:br>
            <a:r>
              <a:rPr lang="pt-BR" dirty="0"/>
              <a:t>do relatório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7FC50CC8-CD68-4BA6-865D-A8D895B8F5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625" y="0"/>
            <a:ext cx="369437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377723"/>
      </p:ext>
    </p:extLst>
  </p:cSld>
  <p:clrMapOvr>
    <a:masterClrMapping/>
  </p:clrMapOvr>
</p:sld>
</file>

<file path=ppt/theme/theme1.xml><?xml version="1.0" encoding="utf-8"?>
<a:theme xmlns:a="http://schemas.openxmlformats.org/drawingml/2006/main" name="Swiss">
  <a:themeElements>
    <a:clrScheme name="Swiss">
      <a:dk1>
        <a:srgbClr val="F46524"/>
      </a:dk1>
      <a:lt1>
        <a:srgbClr val="FFFFFF"/>
      </a:lt1>
      <a:dk2>
        <a:srgbClr val="000000"/>
      </a:dk2>
      <a:lt2>
        <a:srgbClr val="757575"/>
      </a:lt2>
      <a:accent1>
        <a:srgbClr val="01579B"/>
      </a:accent1>
      <a:accent2>
        <a:srgbClr val="27C7BD"/>
      </a:accent2>
      <a:accent3>
        <a:srgbClr val="0099E8"/>
      </a:accent3>
      <a:accent4>
        <a:srgbClr val="51B9A3"/>
      </a:accent4>
      <a:accent5>
        <a:srgbClr val="FB8C00"/>
      </a:accent5>
      <a:accent6>
        <a:srgbClr val="FFAE88"/>
      </a:accent6>
      <a:hlink>
        <a:srgbClr val="0277BD"/>
      </a:hlink>
      <a:folHlink>
        <a:srgbClr val="0277B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13337</TotalTime>
  <Words>695</Words>
  <Application>Microsoft Office PowerPoint</Application>
  <PresentationFormat>Apresentação na tela (16:9)</PresentationFormat>
  <Paragraphs>94</Paragraphs>
  <Slides>47</Slides>
  <Notes>16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47</vt:i4>
      </vt:variant>
    </vt:vector>
  </HeadingPairs>
  <TitlesOfParts>
    <vt:vector size="54" baseType="lpstr">
      <vt:lpstr>Arial</vt:lpstr>
      <vt:lpstr>Symbol</vt:lpstr>
      <vt:lpstr>Times New Roman</vt:lpstr>
      <vt:lpstr>Calibri</vt:lpstr>
      <vt:lpstr>Lato</vt:lpstr>
      <vt:lpstr>Raleway</vt:lpstr>
      <vt:lpstr>Swiss</vt:lpstr>
      <vt:lpstr>NORMAS EFORMATAÇÃO DE TRABALHOS</vt:lpstr>
      <vt:lpstr>Itens necessários - Capa</vt:lpstr>
      <vt:lpstr>Apresentação do PowerPoint</vt:lpstr>
      <vt:lpstr>Apresentação do PowerPoint</vt:lpstr>
      <vt:lpstr>Apresentação do PowerPoint</vt:lpstr>
      <vt:lpstr>Apresentação do PowerPoint</vt:lpstr>
      <vt:lpstr>Numeração no canto superior direito</vt:lpstr>
      <vt:lpstr>Numeração no canto superior direito</vt:lpstr>
      <vt:lpstr>Como não numerar a primeira página?</vt:lpstr>
      <vt:lpstr>Como não numerar a primeira página?</vt:lpstr>
      <vt:lpstr>Salve os dados da capa como folha de rosto</vt:lpstr>
      <vt:lpstr>Dados que serão colocados no modelo de capa</vt:lpstr>
      <vt:lpstr>Agora a página consta na galeria e você pode inseri-la no seu relatório</vt:lpstr>
      <vt:lpstr>Apresentação do PowerPoint</vt:lpstr>
      <vt:lpstr>Itens necessários - Capa</vt:lpstr>
      <vt:lpstr>Itens necessários - Margens</vt:lpstr>
      <vt:lpstr>Alterando as margens no word</vt:lpstr>
      <vt:lpstr>Alterando as margens no word</vt:lpstr>
      <vt:lpstr>Apresentação do PowerPoint</vt:lpstr>
      <vt:lpstr>Apresentação do PowerPoint</vt:lpstr>
      <vt:lpstr>Apresentação do PowerPoint</vt:lpstr>
      <vt:lpstr>Alinhamento do texto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 Referências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Modelo da capa do relatório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NORMAS EFORMATAÇÃO DE TRABALHOS</dc:title>
  <dc:creator>Andre - Oxnar</dc:creator>
  <cp:lastModifiedBy>Andre Silva</cp:lastModifiedBy>
  <cp:revision>23</cp:revision>
  <dcterms:modified xsi:type="dcterms:W3CDTF">2019-09-03T20:57:47Z</dcterms:modified>
</cp:coreProperties>
</file>