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5" r:id="rId6"/>
    <p:sldId id="266" r:id="rId7"/>
    <p:sldId id="263" r:id="rId8"/>
    <p:sldId id="264" r:id="rId9"/>
    <p:sldId id="261" r:id="rId10"/>
    <p:sldId id="258" r:id="rId11"/>
    <p:sldId id="262" r:id="rId12"/>
    <p:sldId id="259" r:id="rId13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FFCC00"/>
    <a:srgbClr val="FF66FF"/>
    <a:srgbClr val="CC99FF"/>
    <a:srgbClr val="FF3300"/>
    <a:srgbClr val="FF9900"/>
    <a:srgbClr val="99FF33"/>
    <a:srgbClr val="CC00CC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</p:grpSp>
        </p:grpSp>
      </p:grpSp>
      <p:sp>
        <p:nvSpPr>
          <p:cNvPr id="2054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2054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27223D-0225-45A1-873F-185EF0436B2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33945-6199-490D-9639-68F44B2D362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1D714-DA51-4437-B4D4-F1344E60129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D047A-C346-44D6-865A-D221AF5E604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B543D-C978-4278-B7DA-43998270C83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F3C9D-86AA-4FFE-A845-6B7515971C1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4B7C2-5B83-49AC-87F9-56BFA91C248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CB44C-C3DC-4020-AC5D-34D643ABB47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5D91E-773C-440E-AA79-EEDEB7B81E1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564-ED9B-4A7E-8D88-780D8FCF459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A681D-5B38-4912-9B1B-A15192D5B2B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e conteúdo em cima d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D38B8-9CC7-4986-9142-B42BF600E8D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946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6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947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7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8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949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49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0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951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1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1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1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1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1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951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95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95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95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952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</p:grpSp>
        </p:grpSp>
      </p:grpSp>
      <p:sp>
        <p:nvSpPr>
          <p:cNvPr id="1952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1952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952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952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952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F1DFE27-B4AD-4EBC-83B0-050483B79F9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205038"/>
            <a:ext cx="7772400" cy="1736725"/>
          </a:xfrm>
        </p:spPr>
        <p:txBody>
          <a:bodyPr/>
          <a:lstStyle/>
          <a:p>
            <a:pPr eaLnBrk="1" hangingPunct="1">
              <a:defRPr/>
            </a:pPr>
            <a: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Medidas de Tendencia Central</a:t>
            </a:r>
            <a:b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PT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BR" dirty="0" smtClean="0"/>
          </a:p>
          <a:p>
            <a:pPr eaLnBrk="1" hangingPunct="1">
              <a:defRPr/>
            </a:pPr>
            <a:endParaRPr lang="pt-BR" dirty="0" smtClean="0"/>
          </a:p>
          <a:p>
            <a:pPr eaLnBrk="1" hangingPunct="1">
              <a:defRPr/>
            </a:pPr>
            <a:r>
              <a:rPr lang="pt-BR" dirty="0" smtClean="0"/>
              <a:t>Prof. André Aparecido da Silva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464579" cy="5327650"/>
          </a:xfrm>
        </p:spPr>
        <p:txBody>
          <a:bodyPr/>
          <a:lstStyle/>
          <a:p>
            <a:pPr algn="just" eaLnBrk="1" hangingPunct="1">
              <a:defRPr/>
            </a:pPr>
            <a:endParaRPr lang="pt-PT" sz="3600" dirty="0" smtClean="0"/>
          </a:p>
          <a:p>
            <a:pPr algn="just" eaLnBrk="1" hangingPunct="1">
              <a:defRPr/>
            </a:pPr>
            <a:endParaRPr lang="pt-PT" sz="3600" dirty="0" smtClean="0"/>
          </a:p>
          <a:p>
            <a:pPr algn="just" eaLnBrk="1" hangingPunct="1">
              <a:defRPr/>
            </a:pPr>
            <a:r>
              <a:rPr lang="pt-PT" sz="3600" dirty="0" smtClean="0"/>
              <a:t> A </a:t>
            </a:r>
            <a:r>
              <a:rPr lang="pt-PT" sz="3600" b="1" u="sng" dirty="0" smtClean="0">
                <a:solidFill>
                  <a:srgbClr val="FF33CC"/>
                </a:solidFill>
              </a:rPr>
              <a:t>média</a:t>
            </a:r>
            <a:r>
              <a:rPr lang="pt-PT" sz="3600" dirty="0" smtClean="0"/>
              <a:t> de um conjunto de dados numéricos obtém-se somando os valores de todos os dados e dividindo a soma pelo número de dados.</a:t>
            </a:r>
          </a:p>
          <a:p>
            <a:pPr algn="just" eaLnBrk="1" hangingPunct="1">
              <a:defRPr/>
            </a:pPr>
            <a:endParaRPr lang="pt-PT" sz="3600" dirty="0" smtClean="0"/>
          </a:p>
          <a:p>
            <a:pPr algn="just" eaLnBrk="1" hangingPunct="1">
              <a:defRPr/>
            </a:pPr>
            <a:endParaRPr lang="pt-PT" sz="36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464579" cy="5327650"/>
          </a:xfrm>
        </p:spPr>
        <p:txBody>
          <a:bodyPr/>
          <a:lstStyle/>
          <a:p>
            <a:pPr algn="just" eaLnBrk="1" hangingPunct="1">
              <a:defRPr/>
            </a:pPr>
            <a:endParaRPr lang="pt-BR" sz="3600" dirty="0" smtClean="0"/>
          </a:p>
          <a:p>
            <a:pPr algn="just" eaLnBrk="1" hangingPunct="1">
              <a:defRPr/>
            </a:pPr>
            <a:r>
              <a:rPr lang="pt-BR" sz="3600" dirty="0" smtClean="0"/>
              <a:t>Dados os números 1200, 1400 e 1600 para apurarmos o valor médio </a:t>
            </a:r>
            <a:r>
              <a:rPr lang="pt-BR" sz="3600" dirty="0" err="1" smtClean="0"/>
              <a:t>artimético</a:t>
            </a:r>
            <a:r>
              <a:rPr lang="pt-BR" sz="3600" dirty="0" smtClean="0"/>
              <a:t> deste conjunto, simplesmente o totalizamos e dividimos o total obtido pela quantidade de valores do conjunto:</a:t>
            </a: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 Média Simples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Exemplo Média Simples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pt-PT" sz="2400" dirty="0" smtClean="0"/>
              <a:t>A </a:t>
            </a:r>
            <a:r>
              <a:rPr lang="pt-PT" sz="2400" b="1" u="sng" dirty="0" smtClean="0">
                <a:solidFill>
                  <a:srgbClr val="FF33CC"/>
                </a:solidFill>
              </a:rPr>
              <a:t>média</a:t>
            </a:r>
            <a:r>
              <a:rPr lang="pt-PT" sz="2400" dirty="0" smtClean="0"/>
              <a:t> de um conjunto de dados numéricos obtém-se somando os valores de todos os dados e dividindo a soma pelo número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2000" b="1" u="sng" dirty="0" smtClean="0">
                <a:solidFill>
                  <a:srgbClr val="99FF33"/>
                </a:solidFill>
              </a:rPr>
              <a:t>Moda</a:t>
            </a:r>
            <a:r>
              <a:rPr lang="pt-PT" sz="2000" dirty="0" smtClean="0"/>
              <a:t> é o valor mais frequente de um conjunto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2400" b="1" u="sng" dirty="0" smtClean="0">
                <a:solidFill>
                  <a:srgbClr val="FFCC00"/>
                </a:solidFill>
              </a:rPr>
              <a:t>Mediana:</a:t>
            </a:r>
            <a:endParaRPr lang="pt-PT" sz="2400" dirty="0" smtClean="0">
              <a:solidFill>
                <a:srgbClr val="FFCC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    Depois de ordenados os valores por ordem crescente ou decrescente, a </a:t>
            </a:r>
            <a:r>
              <a:rPr lang="pt-PT" sz="2400" b="1" dirty="0" smtClean="0">
                <a:solidFill>
                  <a:srgbClr val="FFCC00"/>
                </a:solidFill>
              </a:rPr>
              <a:t>mediana</a:t>
            </a:r>
            <a:r>
              <a:rPr lang="pt-PT" sz="2400" b="1" dirty="0" smtClean="0"/>
              <a:t> </a:t>
            </a:r>
            <a:r>
              <a:rPr lang="pt-PT" sz="2400" dirty="0" smtClean="0"/>
              <a:t>é: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	    - o valor que ocupa a posição central, se a quantidade desses valores for </a:t>
            </a:r>
            <a:r>
              <a:rPr lang="pt-PT" sz="2400" b="1" dirty="0" smtClean="0">
                <a:solidFill>
                  <a:srgbClr val="FF3300"/>
                </a:solidFill>
              </a:rPr>
              <a:t>ímpar</a:t>
            </a:r>
            <a:r>
              <a:rPr lang="pt-PT" sz="2400" dirty="0" smtClean="0"/>
              <a:t>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	   - a média dos dois valores centrais, se a quantidade desses valores for </a:t>
            </a:r>
            <a:r>
              <a:rPr lang="pt-PT" sz="2400" b="1" dirty="0" smtClean="0">
                <a:solidFill>
                  <a:srgbClr val="CC00CC"/>
                </a:solidFill>
              </a:rPr>
              <a:t>par</a:t>
            </a:r>
            <a:r>
              <a:rPr lang="pt-PT" sz="2400" dirty="0" smtClean="0"/>
              <a:t>.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pt-PT" sz="2400" dirty="0" smtClean="0"/>
              <a:t>A </a:t>
            </a:r>
            <a:r>
              <a:rPr lang="pt-PT" sz="2400" b="1" u="sng" dirty="0" smtClean="0">
                <a:solidFill>
                  <a:srgbClr val="FF33CC"/>
                </a:solidFill>
              </a:rPr>
              <a:t>média</a:t>
            </a:r>
            <a:r>
              <a:rPr lang="pt-PT" sz="2400" dirty="0" smtClean="0"/>
              <a:t> de um conjunto de dados numéricos obtém-se somando os valores de todos os dados e dividindo a soma pelo número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2000" b="1" u="sng" dirty="0" smtClean="0">
                <a:solidFill>
                  <a:srgbClr val="99FF33"/>
                </a:solidFill>
              </a:rPr>
              <a:t>Moda</a:t>
            </a:r>
            <a:r>
              <a:rPr lang="pt-PT" sz="2000" dirty="0" smtClean="0"/>
              <a:t> é o valor mais frequente de um conjunto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2400" b="1" u="sng" dirty="0" smtClean="0">
                <a:solidFill>
                  <a:srgbClr val="FFCC00"/>
                </a:solidFill>
              </a:rPr>
              <a:t>Mediana:</a:t>
            </a:r>
            <a:endParaRPr lang="pt-PT" sz="2400" dirty="0" smtClean="0">
              <a:solidFill>
                <a:srgbClr val="FFCC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    Depois de ordenados os valores por ordem crescente ou decrescente, a </a:t>
            </a:r>
            <a:r>
              <a:rPr lang="pt-PT" sz="2400" b="1" dirty="0" smtClean="0">
                <a:solidFill>
                  <a:srgbClr val="FFCC00"/>
                </a:solidFill>
              </a:rPr>
              <a:t>mediana</a:t>
            </a:r>
            <a:r>
              <a:rPr lang="pt-PT" sz="2400" b="1" dirty="0" smtClean="0"/>
              <a:t> </a:t>
            </a:r>
            <a:r>
              <a:rPr lang="pt-PT" sz="2400" dirty="0" smtClean="0"/>
              <a:t>é: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	    - o valor que ocupa a posição central, se a quantidade desses valores for </a:t>
            </a:r>
            <a:r>
              <a:rPr lang="pt-PT" sz="2400" b="1" dirty="0" smtClean="0">
                <a:solidFill>
                  <a:srgbClr val="FF3300"/>
                </a:solidFill>
              </a:rPr>
              <a:t>ímpar</a:t>
            </a:r>
            <a:r>
              <a:rPr lang="pt-PT" sz="2400" dirty="0" smtClean="0"/>
              <a:t>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	   - a média dos dois valores centrais, se a quantidade desses valores for </a:t>
            </a:r>
            <a:r>
              <a:rPr lang="pt-PT" sz="2400" b="1" dirty="0" smtClean="0">
                <a:solidFill>
                  <a:srgbClr val="CC00CC"/>
                </a:solidFill>
              </a:rPr>
              <a:t>par</a:t>
            </a:r>
            <a:r>
              <a:rPr lang="pt-PT" sz="2400" dirty="0" smtClean="0"/>
              <a:t>.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pt-PT" sz="2400" dirty="0" smtClean="0"/>
              <a:t>A </a:t>
            </a:r>
            <a:r>
              <a:rPr lang="pt-PT" sz="2400" b="1" u="sng" dirty="0" smtClean="0">
                <a:solidFill>
                  <a:srgbClr val="FF33CC"/>
                </a:solidFill>
              </a:rPr>
              <a:t>média</a:t>
            </a:r>
            <a:r>
              <a:rPr lang="pt-PT" sz="2400" dirty="0" smtClean="0"/>
              <a:t> de um conjunto de dados numéricos obtém-se somando os valores de todos os dados e dividindo a soma pelo número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2400" b="1" u="sng" dirty="0" smtClean="0">
                <a:solidFill>
                  <a:srgbClr val="99FF33"/>
                </a:solidFill>
              </a:rPr>
              <a:t>Moda</a:t>
            </a:r>
            <a:r>
              <a:rPr lang="pt-PT" sz="2400" dirty="0" smtClean="0"/>
              <a:t> é o valor mais frequente de um conjunto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  <a:p>
            <a:pPr eaLnBrk="1" hangingPunct="1">
              <a:defRPr/>
            </a:pPr>
            <a:r>
              <a:rPr lang="pt-PT" sz="2400" b="1" u="sng" dirty="0" smtClean="0">
                <a:solidFill>
                  <a:srgbClr val="FFCC00"/>
                </a:solidFill>
              </a:rPr>
              <a:t>Mediana:</a:t>
            </a:r>
            <a:endParaRPr lang="pt-PT" sz="2400" dirty="0" smtClean="0">
              <a:solidFill>
                <a:srgbClr val="FFCC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    Depois de ordenados os valores por ordem crescente ou decrescente, a </a:t>
            </a:r>
            <a:r>
              <a:rPr lang="pt-PT" sz="2400" b="1" dirty="0" smtClean="0">
                <a:solidFill>
                  <a:srgbClr val="FFCC00"/>
                </a:solidFill>
              </a:rPr>
              <a:t>mediana</a:t>
            </a:r>
            <a:r>
              <a:rPr lang="pt-PT" sz="2400" b="1" dirty="0" smtClean="0"/>
              <a:t> </a:t>
            </a:r>
            <a:r>
              <a:rPr lang="pt-PT" sz="2400" dirty="0" smtClean="0"/>
              <a:t>é: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	    - o valor que ocupa a posição central, se a quantidade desses valores for </a:t>
            </a:r>
            <a:r>
              <a:rPr lang="pt-PT" sz="2400" b="1" dirty="0" smtClean="0">
                <a:solidFill>
                  <a:srgbClr val="FF3300"/>
                </a:solidFill>
              </a:rPr>
              <a:t>ímpar</a:t>
            </a:r>
            <a:r>
              <a:rPr lang="pt-PT" sz="2400" dirty="0" smtClean="0"/>
              <a:t>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2400" dirty="0" smtClean="0"/>
              <a:t>	   - a média dos dois valores centrais, se a quantidade desses valores for </a:t>
            </a:r>
            <a:r>
              <a:rPr lang="pt-PT" sz="2400" b="1" dirty="0" smtClean="0">
                <a:solidFill>
                  <a:srgbClr val="CC00CC"/>
                </a:solidFill>
              </a:rPr>
              <a:t>par</a:t>
            </a:r>
            <a:r>
              <a:rPr lang="pt-PT" sz="2400" dirty="0" smtClean="0"/>
              <a:t>.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713788" cy="5327650"/>
          </a:xfrm>
        </p:spPr>
        <p:txBody>
          <a:bodyPr/>
          <a:lstStyle/>
          <a:p>
            <a:pPr eaLnBrk="1" hangingPunct="1">
              <a:defRPr/>
            </a:pPr>
            <a:r>
              <a:rPr lang="pt-PT" sz="3600" dirty="0" smtClean="0"/>
              <a:t>A </a:t>
            </a:r>
            <a:r>
              <a:rPr lang="pt-PT" sz="3600" b="1" u="sng" dirty="0" smtClean="0">
                <a:solidFill>
                  <a:srgbClr val="FF33CC"/>
                </a:solidFill>
              </a:rPr>
              <a:t>média</a:t>
            </a:r>
            <a:r>
              <a:rPr lang="pt-PT" sz="3600" dirty="0" smtClean="0"/>
              <a:t> de um conjunto de dados numéricos obtém-se somando os valores de todos os dados e dividindo a soma pelo número de dados.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z="2000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0"/>
          <a:lstStyle/>
          <a:p>
            <a:pPr eaLnBrk="1" hangingPunct="1">
              <a:defRPr/>
            </a:pPr>
            <a:r>
              <a:rPr lang="pt-PT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PT" smtClean="0"/>
          </a:p>
          <a:p>
            <a:pPr algn="ctr" eaLnBrk="1" hangingPunct="1">
              <a:defRPr/>
            </a:pPr>
            <a:r>
              <a:rPr lang="pt-PT" sz="4400" smtClean="0"/>
              <a:t>Nº ímpar de valores</a:t>
            </a: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01080" cy="11398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chemeClr val="accent4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675687" cy="11398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Média, Moda e Mediana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3284538"/>
            <a:ext cx="8229600" cy="21875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FFCC00"/>
                </a:solidFill>
              </a:rPr>
              <a:t>Média: 29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dirty="0" smtClean="0"/>
              <a:t>		25 + 22 + 35 + 28 + 35 = 145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dirty="0" smtClean="0"/>
              <a:t>		145/5 = 29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99FF33"/>
                </a:solidFill>
              </a:rPr>
              <a:t>Moda:</a:t>
            </a: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99FF33"/>
                </a:solidFill>
              </a:rPr>
              <a:t>35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dirty="0" smtClean="0"/>
              <a:t> </a:t>
            </a:r>
            <a:r>
              <a:rPr lang="pt-PT" sz="2400" dirty="0" smtClean="0">
                <a:solidFill>
                  <a:srgbClr val="FF66FF"/>
                </a:solidFill>
              </a:rPr>
              <a:t>Mediana: 28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dirty="0" smtClean="0"/>
              <a:t>		           22	25	</a:t>
            </a:r>
            <a:r>
              <a:rPr lang="pt-PT" sz="2400" dirty="0" smtClean="0">
                <a:solidFill>
                  <a:srgbClr val="FF66FF"/>
                </a:solidFill>
              </a:rPr>
              <a:t>28</a:t>
            </a:r>
            <a:r>
              <a:rPr lang="pt-PT" sz="2400" dirty="0" smtClean="0"/>
              <a:t> 	35 	35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dirty="0" smtClean="0"/>
          </a:p>
        </p:txBody>
      </p:sp>
      <p:graphicFrame>
        <p:nvGraphicFramePr>
          <p:cNvPr id="23606" name="Group 54"/>
          <p:cNvGraphicFramePr>
            <a:graphicFrameLocks noGrp="1"/>
          </p:cNvGraphicFramePr>
          <p:nvPr>
            <p:ph sz="half" idx="1"/>
          </p:nvPr>
        </p:nvGraphicFramePr>
        <p:xfrm>
          <a:off x="1331913" y="1628775"/>
          <a:ext cx="6264275" cy="1350328"/>
        </p:xfrm>
        <a:graphic>
          <a:graphicData uri="http://schemas.openxmlformats.org/drawingml/2006/table">
            <a:tbl>
              <a:tblPr/>
              <a:tblGrid>
                <a:gridCol w="1044575"/>
                <a:gridCol w="1042987"/>
                <a:gridCol w="1044575"/>
                <a:gridCol w="1044575"/>
                <a:gridCol w="1042988"/>
                <a:gridCol w="1044575"/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JAN.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ABR.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Gasto (em €)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25€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22€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605" name="Text Box 53"/>
          <p:cNvSpPr txBox="1">
            <a:spLocks noChangeArrowheads="1"/>
          </p:cNvSpPr>
          <p:nvPr/>
        </p:nvSpPr>
        <p:spPr bwMode="auto">
          <a:xfrm>
            <a:off x="684213" y="1052513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b="1"/>
              <a:t>Gastos em electricidade:</a:t>
            </a:r>
          </a:p>
        </p:txBody>
      </p:sp>
      <p:pic>
        <p:nvPicPr>
          <p:cNvPr id="23607" name="Picture 55" descr="MCj04040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7988" y="1125538"/>
            <a:ext cx="79057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PT" smtClean="0"/>
          </a:p>
          <a:p>
            <a:pPr algn="ctr" eaLnBrk="1" hangingPunct="1">
              <a:defRPr/>
            </a:pPr>
            <a:r>
              <a:rPr lang="pt-PT" sz="4000" smtClean="0"/>
              <a:t>Nº par de valores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Média, Moda e Mediana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Média, Moda e Mediana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2997200"/>
            <a:ext cx="8229600" cy="21875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PT" sz="2400" smtClean="0"/>
              <a:t> </a:t>
            </a:r>
            <a:r>
              <a:rPr lang="pt-PT" sz="2400" smtClean="0">
                <a:solidFill>
                  <a:srgbClr val="FFCC00"/>
                </a:solidFill>
              </a:rPr>
              <a:t>Média: 29,67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25 + 22 + 35 + 28 + 35 +33 = 178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178/6 = 29,67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1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smtClean="0"/>
              <a:t> </a:t>
            </a:r>
            <a:r>
              <a:rPr lang="pt-PT" sz="2400" smtClean="0">
                <a:solidFill>
                  <a:srgbClr val="99FF33"/>
                </a:solidFill>
              </a:rPr>
              <a:t>Moda:</a:t>
            </a:r>
            <a:r>
              <a:rPr lang="pt-PT" sz="2400" smtClean="0"/>
              <a:t> 35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1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pt-PT" sz="2400" smtClean="0"/>
              <a:t> </a:t>
            </a:r>
            <a:r>
              <a:rPr lang="pt-PT" sz="2400" smtClean="0">
                <a:solidFill>
                  <a:srgbClr val="FF66FF"/>
                </a:solidFill>
              </a:rPr>
              <a:t>Mediana: 30,5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           22	25	</a:t>
            </a:r>
            <a:r>
              <a:rPr lang="pt-PT" sz="2400" smtClean="0">
                <a:solidFill>
                  <a:srgbClr val="FF66FF"/>
                </a:solidFill>
              </a:rPr>
              <a:t>28</a:t>
            </a:r>
            <a:r>
              <a:rPr lang="pt-PT" sz="2400" smtClean="0"/>
              <a:t> 	</a:t>
            </a:r>
            <a:r>
              <a:rPr lang="pt-PT" sz="2400" smtClean="0">
                <a:solidFill>
                  <a:srgbClr val="FF66FF"/>
                </a:solidFill>
              </a:rPr>
              <a:t>33</a:t>
            </a:r>
            <a:r>
              <a:rPr lang="pt-PT" sz="2400" smtClean="0"/>
              <a:t>	35 	35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		       28 + 33 = 61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pt-PT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pt-PT" sz="2400" smtClean="0"/>
              <a:t>			       	       61/2 = 30,5</a:t>
            </a:r>
          </a:p>
        </p:txBody>
      </p:sp>
      <p:sp>
        <p:nvSpPr>
          <p:cNvPr id="10244" name="Text Box 27"/>
          <p:cNvSpPr txBox="1">
            <a:spLocks noChangeArrowheads="1"/>
          </p:cNvSpPr>
          <p:nvPr/>
        </p:nvSpPr>
        <p:spPr bwMode="auto">
          <a:xfrm>
            <a:off x="684213" y="981075"/>
            <a:ext cx="453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400" b="1"/>
              <a:t>Gastos em electricidade:</a:t>
            </a:r>
          </a:p>
        </p:txBody>
      </p:sp>
      <p:graphicFrame>
        <p:nvGraphicFramePr>
          <p:cNvPr id="25664" name="Group 64"/>
          <p:cNvGraphicFramePr>
            <a:graphicFrameLocks noGrp="1"/>
          </p:cNvGraphicFramePr>
          <p:nvPr>
            <p:ph sz="half" idx="1"/>
          </p:nvPr>
        </p:nvGraphicFramePr>
        <p:xfrm>
          <a:off x="684213" y="1557338"/>
          <a:ext cx="7345362" cy="1097280"/>
        </p:xfrm>
        <a:graphic>
          <a:graphicData uri="http://schemas.openxmlformats.org/drawingml/2006/table">
            <a:tbl>
              <a:tblPr/>
              <a:tblGrid>
                <a:gridCol w="1050925"/>
                <a:gridCol w="1047750"/>
                <a:gridCol w="1050925"/>
                <a:gridCol w="1046162"/>
                <a:gridCol w="1050925"/>
                <a:gridCol w="1047750"/>
                <a:gridCol w="1050925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JAN.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ABR.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MAI.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JUN.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Gastos (em €)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25$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22€$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33$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71" name="Picture 58" descr="MCj0404041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2125" y="836613"/>
            <a:ext cx="7302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59" name="Picture 59" descr="Book_signed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3716338"/>
            <a:ext cx="10668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1_Modelo de apresentação predefini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390</Words>
  <Application>Microsoft Office PowerPoint</Application>
  <PresentationFormat>Apresentação na tela (4:3)</PresentationFormat>
  <Paragraphs>100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1_Modelo de apresentação predefinido</vt:lpstr>
      <vt:lpstr>Medidas de Tendencia Central  Média, Moda e Mediana</vt:lpstr>
      <vt:lpstr>Média, Moda e Mediana</vt:lpstr>
      <vt:lpstr>Exemplo Média Simples</vt:lpstr>
      <vt:lpstr>Exemplo Média Simples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  <vt:lpstr>Média, Moda e Mediana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Média, Moda e Mediana</dc:title>
  <dc:creator>*</dc:creator>
  <cp:lastModifiedBy>Oxnar</cp:lastModifiedBy>
  <cp:revision>13</cp:revision>
  <dcterms:created xsi:type="dcterms:W3CDTF">2007-09-24T23:58:03Z</dcterms:created>
  <dcterms:modified xsi:type="dcterms:W3CDTF">2014-10-14T02:32:18Z</dcterms:modified>
</cp:coreProperties>
</file>