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301" r:id="rId4"/>
    <p:sldId id="302" r:id="rId5"/>
    <p:sldId id="303" r:id="rId6"/>
    <p:sldId id="308" r:id="rId7"/>
    <p:sldId id="304" r:id="rId8"/>
    <p:sldId id="300" r:id="rId9"/>
    <p:sldId id="330" r:id="rId10"/>
    <p:sldId id="331" r:id="rId11"/>
    <p:sldId id="332" r:id="rId12"/>
    <p:sldId id="305" r:id="rId13"/>
    <p:sldId id="307" r:id="rId14"/>
    <p:sldId id="309" r:id="rId15"/>
    <p:sldId id="306" r:id="rId16"/>
    <p:sldId id="299" r:id="rId17"/>
    <p:sldId id="310" r:id="rId18"/>
    <p:sldId id="311" r:id="rId19"/>
    <p:sldId id="312" r:id="rId20"/>
    <p:sldId id="313" r:id="rId21"/>
    <p:sldId id="329" r:id="rId22"/>
    <p:sldId id="327" r:id="rId23"/>
    <p:sldId id="328" r:id="rId24"/>
    <p:sldId id="314" r:id="rId25"/>
    <p:sldId id="315" r:id="rId26"/>
    <p:sldId id="316" r:id="rId27"/>
    <p:sldId id="317" r:id="rId28"/>
    <p:sldId id="333" r:id="rId29"/>
    <p:sldId id="334" r:id="rId30"/>
    <p:sldId id="318" r:id="rId31"/>
    <p:sldId id="335" r:id="rId32"/>
    <p:sldId id="319" r:id="rId33"/>
    <p:sldId id="320" r:id="rId34"/>
    <p:sldId id="321" r:id="rId35"/>
    <p:sldId id="322" r:id="rId36"/>
    <p:sldId id="323" r:id="rId37"/>
    <p:sldId id="324" r:id="rId38"/>
    <p:sldId id="325" r:id="rId39"/>
    <p:sldId id="326" r:id="rId4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46" autoAdjust="0"/>
    <p:restoredTop sz="94660"/>
  </p:normalViewPr>
  <p:slideViewPr>
    <p:cSldViewPr snapToGrid="0">
      <p:cViewPr varScale="1">
        <p:scale>
          <a:sx n="70" d="100"/>
          <a:sy n="70" d="100"/>
        </p:scale>
        <p:origin x="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4183-9C50-4634-BA6A-9B94FEA1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2A147F-C89D-4796-A15B-E51A933BB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28E2F9-5D14-4670-A935-116AD933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5A97A-4AC1-46EC-A7F1-DBB2474D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03B17F-034F-46CA-8C4F-A0B97277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42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09D9A-C1CA-4057-862B-410A87BD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F7EBF0-B3A3-4720-B5B0-7E7FE3CA7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6F3F81-14FD-4173-BA99-99F5A2FB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D19F1-3816-4C6F-BD3D-EE2653D6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1F917-7597-436D-A561-B0E121FC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19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66568-6F04-4B74-8E41-B04B70EA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1DA9A6-2964-4C6E-A9B5-65939DED0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B70385-8C7F-45BC-B523-E631D07F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33F0D-7333-427A-A5EB-B730C3D6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53B22-EB47-4534-9B94-DC75D9C3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3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1E747-9518-438A-8E3D-94F12C7C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709F22-6AF3-4B45-B093-075219CCF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61B021-260C-429C-ABE1-1DEC55FB6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98BD3B-33BE-4BA8-ADD4-D22DD3ED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23/05/2020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3C98E0-C03E-4F3D-AB06-08F29B4A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E2FC38-68E7-4649-8368-83171F65D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1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243EA-C11C-4008-9172-F2BE4802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4CF789-F4D1-43D7-A4A6-46BEE239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1CBCC-1B82-4E81-8273-81279BB1D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534519-0164-4A0A-9A2A-224684CDE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8E337B5-042B-4F01-9D4D-6DCDC7EC8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2CF7C0-9443-402F-AFA3-513A1058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23/05/2020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840803-2EEC-4930-B6AF-5DFB66C1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4327C7-33BD-4DAB-AF65-7B4A5E4C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E9F3-B865-42B4-90AB-188848F4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E76FA8-D9DB-42BA-8BD6-3D2D66F3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23/05/2020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499ECE-0084-4B33-AE1D-2AC68C3D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6E5FF3-5249-4D85-8C8F-8E4C8F34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5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3F8210-C736-4D48-B869-04ECF729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23/05/2020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6CDE00-DE6A-4CD5-A133-2BB6D7DD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26381B-5E2E-4601-BF79-569B24D5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33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D177B-3E19-402E-8606-11162D4A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3374FE-8F5A-406E-B358-F7F7C14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C7CE85-1D86-44CE-9BDE-0EFAA13A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60DDDC-0986-4D64-A982-C4134863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23/05/2020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8DFF5-8907-4B90-9544-AC834208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1880E4-417D-473E-AE32-1F57427D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67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96A2-2DD9-4384-B959-5125CDC7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A5BBB0-3F1C-495E-BFD0-C5E56BDE1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D5566E-F874-448A-9ED7-2ABED2437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411096-4C18-405A-AA92-B34E880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23/05/2020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5DEBB8-1A39-4881-BA2D-1530FAEE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28D931-8981-428F-8248-F2168274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43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DA341-1EFA-4848-9596-AC2CEB27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C50F7F-CF18-486D-B7BE-BEB3CAF52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655AC-0F82-4A95-8024-5D10C54A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09A5FA-9280-43C7-9406-A36BF103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FE9938-F394-4984-95E7-1A64F820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7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EF8E4D-8AC4-477C-AEEB-30344DF6C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FA3F21-B024-4E5D-A676-BF2EFBA5C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B5C0A6-71C7-47F7-BA00-4CF7B12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23/05/2020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611FC0-0A26-4E16-AEF5-136F6EBF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04FB9-326D-45CF-94EC-B3DB991D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65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44E668A-1423-40CB-A4C2-0C5CA03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091D72-7A65-41E7-B20F-27A799944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8D40BB-D0E1-4484-8406-9533F166B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BA66C-7CCE-458C-BDFF-D9E6A0B810E8}" type="datetimeFigureOut">
              <a:rPr lang="pt-BR" smtClean="0"/>
              <a:t>23/05/2020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39ECAA-312F-4B46-8004-E13E11686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F8EFF2-BE18-4D35-87F0-226ADD89B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1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brasilescola.uol.com.br/matematica/o-resto-divisao.htm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2EB97A9-BC58-4D16-99D9-666863F1AE20}"/>
              </a:ext>
            </a:extLst>
          </p:cNvPr>
          <p:cNvSpPr txBox="1"/>
          <p:nvPr/>
        </p:nvSpPr>
        <p:spPr>
          <a:xfrm>
            <a:off x="2902856" y="3105834"/>
            <a:ext cx="9289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/>
              <a:t>INTRODUÇÃO AS FRAÇÕES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91C878-AAA4-4F4C-88FC-3158FD9B0090}"/>
              </a:ext>
            </a:extLst>
          </p:cNvPr>
          <p:cNvSpPr txBox="1"/>
          <p:nvPr/>
        </p:nvSpPr>
        <p:spPr>
          <a:xfrm>
            <a:off x="4911524" y="6211669"/>
            <a:ext cx="728047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Silva.</a:t>
            </a:r>
          </a:p>
          <a:p>
            <a:r>
              <a:rPr lang="pt-BR" dirty="0"/>
              <a:t>Disponível em: http://www.oxnar.com.br/aulas/matematica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915F706-96AF-42F8-85E8-479991144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902856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B5EA871-CD94-4A53-89ED-9B2B4188385E}"/>
              </a:ext>
            </a:extLst>
          </p:cNvPr>
          <p:cNvSpPr/>
          <p:nvPr/>
        </p:nvSpPr>
        <p:spPr>
          <a:xfrm>
            <a:off x="0" y="0"/>
            <a:ext cx="290285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2D1B9C6-B579-4E50-A879-4B5662A42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329" y="3105834"/>
            <a:ext cx="1422501" cy="1904316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DF43B7D3-22B2-4EED-8C54-D07E3FC78066}"/>
              </a:ext>
            </a:extLst>
          </p:cNvPr>
          <p:cNvSpPr txBox="1"/>
          <p:nvPr/>
        </p:nvSpPr>
        <p:spPr>
          <a:xfrm rot="16200000">
            <a:off x="-1373559" y="3086388"/>
            <a:ext cx="700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CURSO DE LICENCIATURA EM PEDAGOGIA</a:t>
            </a:r>
          </a:p>
          <a:p>
            <a:pPr algn="ctr"/>
            <a:r>
              <a:rPr lang="pt-BR" sz="2400" dirty="0">
                <a:solidFill>
                  <a:schemeClr val="bg1"/>
                </a:solidFill>
              </a:rPr>
              <a:t>DISCIPLINA: ESTÁGIO NO ENSINO FUNDAMENTAL II </a:t>
            </a:r>
          </a:p>
        </p:txBody>
      </p:sp>
    </p:spTree>
    <p:extLst>
      <p:ext uri="{BB962C8B-B14F-4D97-AF65-F5344CB8AC3E}">
        <p14:creationId xmlns:p14="http://schemas.microsoft.com/office/powerpoint/2010/main" val="1908117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DEFINIÇÃO DE FRAÇÕES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B4936D-0439-4E8B-81D5-014BA7D264F0}"/>
              </a:ext>
            </a:extLst>
          </p:cNvPr>
          <p:cNvSpPr/>
          <p:nvPr/>
        </p:nvSpPr>
        <p:spPr>
          <a:xfrm>
            <a:off x="795130" y="1881162"/>
            <a:ext cx="106017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 </a:t>
            </a:r>
            <a:r>
              <a:rPr lang="pt-BR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fração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é a representação de uma ou mais partes de algo que foi </a:t>
            </a:r>
            <a:r>
              <a:rPr lang="pt-BR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dividido em partes iguais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36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26C5DA6-CA60-4876-A435-D56C738C1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261" y="3182523"/>
            <a:ext cx="7553739" cy="367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161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DEFINIÇÃO DE FRAÇÕES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B4936D-0439-4E8B-81D5-014BA7D264F0}"/>
              </a:ext>
            </a:extLst>
          </p:cNvPr>
          <p:cNvSpPr/>
          <p:nvPr/>
        </p:nvSpPr>
        <p:spPr>
          <a:xfrm>
            <a:off x="795130" y="1881162"/>
            <a:ext cx="106017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 </a:t>
            </a:r>
            <a:r>
              <a:rPr lang="pt-BR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fração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é a representação de uma ou mais partes de algo que foi </a:t>
            </a:r>
            <a:r>
              <a:rPr lang="pt-BR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dividido em partes iguais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pPr algn="just"/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pt-BR" sz="36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26C5DA6-CA60-4876-A435-D56C738C12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261" y="3182523"/>
            <a:ext cx="7553739" cy="3675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908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OUTROS EXEMPLO DE FRAÇÕES</a:t>
            </a:r>
          </a:p>
        </p:txBody>
      </p:sp>
      <p:pic>
        <p:nvPicPr>
          <p:cNvPr id="1026" name="Picture 2" descr="Operação com Frações - Kids - Toda Matéria">
            <a:extLst>
              <a:ext uri="{FF2B5EF4-FFF2-40B4-BE49-F238E27FC236}">
                <a16:creationId xmlns:a16="http://schemas.microsoft.com/office/drawing/2014/main" id="{4BC7992F-7A7C-4FEC-A260-029D5004D0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287" y="997131"/>
            <a:ext cx="8918713" cy="586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8040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OUTROS EXEMPLO DE FRAÇÕES</a:t>
            </a:r>
          </a:p>
        </p:txBody>
      </p:sp>
      <p:pic>
        <p:nvPicPr>
          <p:cNvPr id="2050" name="Picture 2" descr="Casa da Sogra: Frações e conjuntos matemáticos emocionais">
            <a:extLst>
              <a:ext uri="{FF2B5EF4-FFF2-40B4-BE49-F238E27FC236}">
                <a16:creationId xmlns:a16="http://schemas.microsoft.com/office/drawing/2014/main" id="{3043FD23-90E3-4A2C-A9AF-1E7C2A9A5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450" y="2756452"/>
            <a:ext cx="7443550" cy="410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F627A652-3310-4C0F-BC86-FB3CD0AF8A91}"/>
                  </a:ext>
                </a:extLst>
              </p:cNvPr>
              <p:cNvSpPr txBox="1"/>
              <p:nvPr/>
            </p:nvSpPr>
            <p:spPr>
              <a:xfrm>
                <a:off x="1266950" y="1988488"/>
                <a:ext cx="1399807" cy="9219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320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pt-BR" sz="320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  <m:r>
                        <a:rPr lang="pt-BR" sz="3200" b="0" i="1" smtClean="0">
                          <a:latin typeface="Cambria Math" panose="02040503050406030204" pitchFamily="18" charset="0"/>
                        </a:rPr>
                        <m:t>=1 </m:t>
                      </m:r>
                    </m:oMath>
                  </m:oMathPara>
                </a14:m>
                <a:endParaRPr lang="pt-BR" sz="3200" dirty="0"/>
              </a:p>
            </p:txBody>
          </p:sp>
        </mc:Choice>
        <mc:Fallback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F627A652-3310-4C0F-BC86-FB3CD0AF8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6950" y="1988488"/>
                <a:ext cx="1399807" cy="9219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84A5126-0955-4D67-B8AA-616D24B181A7}"/>
                  </a:ext>
                </a:extLst>
              </p:cNvPr>
              <p:cNvSpPr txBox="1"/>
              <p:nvPr/>
            </p:nvSpPr>
            <p:spPr>
              <a:xfrm>
                <a:off x="2347759" y="3659955"/>
                <a:ext cx="637995" cy="9219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3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pt-BR" sz="320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  <m:r>
                        <a:rPr lang="pt-BR" sz="32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pt-BR" sz="3200" dirty="0"/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84A5126-0955-4D67-B8AA-616D24B18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7759" y="3659955"/>
                <a:ext cx="637995" cy="9219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tângulo 2">
            <a:extLst>
              <a:ext uri="{FF2B5EF4-FFF2-40B4-BE49-F238E27FC236}">
                <a16:creationId xmlns:a16="http://schemas.microsoft.com/office/drawing/2014/main" id="{AA0005C0-8E4F-4CFF-8981-EB86F120B12F}"/>
              </a:ext>
            </a:extLst>
          </p:cNvPr>
          <p:cNvSpPr/>
          <p:nvPr/>
        </p:nvSpPr>
        <p:spPr>
          <a:xfrm>
            <a:off x="4399722" y="2557670"/>
            <a:ext cx="7885043" cy="1232452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8963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OUTROS EXEMPLO DE FRAÇÕES</a:t>
            </a:r>
          </a:p>
        </p:txBody>
      </p:sp>
      <p:pic>
        <p:nvPicPr>
          <p:cNvPr id="2050" name="Picture 2" descr="Casa da Sogra: Frações e conjuntos matemáticos emocionais">
            <a:extLst>
              <a:ext uri="{FF2B5EF4-FFF2-40B4-BE49-F238E27FC236}">
                <a16:creationId xmlns:a16="http://schemas.microsoft.com/office/drawing/2014/main" id="{3043FD23-90E3-4A2C-A9AF-1E7C2A9A58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450" y="2756452"/>
            <a:ext cx="7443550" cy="4101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F627A652-3310-4C0F-BC86-FB3CD0AF8A91}"/>
                  </a:ext>
                </a:extLst>
              </p:cNvPr>
              <p:cNvSpPr txBox="1"/>
              <p:nvPr/>
            </p:nvSpPr>
            <p:spPr>
              <a:xfrm>
                <a:off x="1266950" y="1988488"/>
                <a:ext cx="2167645" cy="92198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3200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pt-BR" sz="3200" b="0" i="1" smtClean="0">
                              <a:latin typeface="Cambria Math" panose="02040503050406030204" pitchFamily="18" charset="0"/>
                            </a:rPr>
                            <m:t>24</m:t>
                          </m:r>
                        </m:den>
                      </m:f>
                      <m:r>
                        <a:rPr lang="pt-BR" sz="3200" b="0" i="1" smtClean="0">
                          <a:latin typeface="Cambria Math" panose="02040503050406030204" pitchFamily="18" charset="0"/>
                        </a:rPr>
                        <m:t>=0,375 </m:t>
                      </m:r>
                    </m:oMath>
                  </m:oMathPara>
                </a14:m>
                <a:endParaRPr lang="pt-BR" sz="3200" dirty="0"/>
              </a:p>
            </p:txBody>
          </p:sp>
        </mc:Choice>
        <mc:Fallback>
          <p:sp>
            <p:nvSpPr>
              <p:cNvPr id="2" name="CaixaDeTexto 1">
                <a:extLst>
                  <a:ext uri="{FF2B5EF4-FFF2-40B4-BE49-F238E27FC236}">
                    <a16:creationId xmlns:a16="http://schemas.microsoft.com/office/drawing/2014/main" id="{F627A652-3310-4C0F-BC86-FB3CD0AF8A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6950" y="1988488"/>
                <a:ext cx="2167645" cy="92198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84A5126-0955-4D67-B8AA-616D24B181A7}"/>
                  </a:ext>
                </a:extLst>
              </p:cNvPr>
              <p:cNvSpPr txBox="1"/>
              <p:nvPr/>
            </p:nvSpPr>
            <p:spPr>
              <a:xfrm>
                <a:off x="1266950" y="3787647"/>
                <a:ext cx="2308763" cy="69435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pt-BR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3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3200" b="0" i="1" smtClean="0"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  <m:r>
                      <a:rPr lang="pt-BR" sz="3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3200" dirty="0"/>
                  <a:t> = 0,16666</a:t>
                </a: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584A5126-0955-4D67-B8AA-616D24B181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6950" y="3787647"/>
                <a:ext cx="2308763" cy="694357"/>
              </a:xfrm>
              <a:prstGeom prst="rect">
                <a:avLst/>
              </a:prstGeom>
              <a:blipFill>
                <a:blip r:embed="rId4"/>
                <a:stretch>
                  <a:fillRect l="-264" t="-2632" r="-4485" b="-2105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tângulo 2">
            <a:extLst>
              <a:ext uri="{FF2B5EF4-FFF2-40B4-BE49-F238E27FC236}">
                <a16:creationId xmlns:a16="http://schemas.microsoft.com/office/drawing/2014/main" id="{AA0005C0-8E4F-4CFF-8981-EB86F120B12F}"/>
              </a:ext>
            </a:extLst>
          </p:cNvPr>
          <p:cNvSpPr/>
          <p:nvPr/>
        </p:nvSpPr>
        <p:spPr>
          <a:xfrm>
            <a:off x="4399723" y="2557670"/>
            <a:ext cx="1696278" cy="4300330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B3F04434-E8BC-4EF1-B66C-403D6DAE31DC}"/>
              </a:ext>
            </a:extLst>
          </p:cNvPr>
          <p:cNvSpPr/>
          <p:nvPr/>
        </p:nvSpPr>
        <p:spPr>
          <a:xfrm>
            <a:off x="8495246" y="2756452"/>
            <a:ext cx="3696753" cy="3053668"/>
          </a:xfrm>
          <a:prstGeom prst="rect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181745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DEFINIÇÃO DE FRAÇÕES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8F40680-BB2A-4A65-8EB4-024EC0F49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175" y="1684681"/>
            <a:ext cx="8915402" cy="40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018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MAIS SOBRE AS FRAÇÕES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B4936D-0439-4E8B-81D5-014BA7D264F0}"/>
              </a:ext>
            </a:extLst>
          </p:cNvPr>
          <p:cNvSpPr/>
          <p:nvPr/>
        </p:nvSpPr>
        <p:spPr>
          <a:xfrm>
            <a:off x="795130" y="2551837"/>
            <a:ext cx="106017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Uma </a:t>
            </a:r>
            <a:r>
              <a:rPr lang="pt-BR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fração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representa uma </a:t>
            </a:r>
            <a:r>
              <a:rPr lang="pt-BR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divisão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em que o numerador equivale ao dividendo e o denominador equivale ao divisor;</a:t>
            </a:r>
          </a:p>
        </p:txBody>
      </p:sp>
    </p:spTree>
    <p:extLst>
      <p:ext uri="{BB962C8B-B14F-4D97-AF65-F5344CB8AC3E}">
        <p14:creationId xmlns:p14="http://schemas.microsoft.com/office/powerpoint/2010/main" val="2423300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 FRAÇÕES PRÓPRIAS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B4936D-0439-4E8B-81D5-014BA7D264F0}"/>
              </a:ext>
            </a:extLst>
          </p:cNvPr>
          <p:cNvSpPr/>
          <p:nvPr/>
        </p:nvSpPr>
        <p:spPr>
          <a:xfrm>
            <a:off x="576766" y="1419073"/>
            <a:ext cx="10601739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3200" dirty="0"/>
              <a:t>É chamada de </a:t>
            </a:r>
            <a:r>
              <a:rPr lang="pt-BR" sz="3200" b="1" dirty="0"/>
              <a:t>fração própria</a:t>
            </a:r>
            <a:r>
              <a:rPr lang="pt-BR" sz="3200" dirty="0"/>
              <a:t> toda aquela em que o numerador é menor que denominador. Podemos também dizer que uma fração própria representa parte de um inteiro onde o seu valor é maior do que zero e menor do que um. 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Ou seja:</a:t>
            </a:r>
            <a:endParaRPr lang="pt-BR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D78845C-917D-403B-B480-D356B4350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597" y="4151969"/>
            <a:ext cx="5803652" cy="2145426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DA9B323A-07F8-4484-895B-9E272DD8A529}"/>
              </a:ext>
            </a:extLst>
          </p:cNvPr>
          <p:cNvSpPr/>
          <p:nvPr/>
        </p:nvSpPr>
        <p:spPr>
          <a:xfrm>
            <a:off x="2395871" y="4776716"/>
            <a:ext cx="5459104" cy="1119117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AE9D85A-40B4-4F3C-9164-667F630C7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8300" y="4600749"/>
            <a:ext cx="2891559" cy="1561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725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 FRAÇÕES IMPRÓPRIAS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B4936D-0439-4E8B-81D5-014BA7D264F0}"/>
              </a:ext>
            </a:extLst>
          </p:cNvPr>
          <p:cNvSpPr/>
          <p:nvPr/>
        </p:nvSpPr>
        <p:spPr>
          <a:xfrm>
            <a:off x="576766" y="1419073"/>
            <a:ext cx="1060173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3200" dirty="0"/>
              <a:t>São aquelas que não são próprias, ou seja, quando o seu numerador é maior ou igual ao denominador. Formalmente:</a:t>
            </a:r>
            <a:endParaRPr lang="pt-BR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0DB5826-F5A8-45C6-AF86-5AC42A72A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359" y="3317798"/>
            <a:ext cx="9407934" cy="2087823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395234EF-D5DF-4176-BBA0-C7E6B2B6EF2C}"/>
              </a:ext>
            </a:extLst>
          </p:cNvPr>
          <p:cNvSpPr/>
          <p:nvPr/>
        </p:nvSpPr>
        <p:spPr>
          <a:xfrm>
            <a:off x="7178722" y="3289110"/>
            <a:ext cx="3616657" cy="2149817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92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b="1" dirty="0">
                <a:solidFill>
                  <a:schemeClr val="bg1"/>
                </a:solidFill>
              </a:rPr>
              <a:t>Fração aparente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B4936D-0439-4E8B-81D5-014BA7D264F0}"/>
              </a:ext>
            </a:extLst>
          </p:cNvPr>
          <p:cNvSpPr/>
          <p:nvPr/>
        </p:nvSpPr>
        <p:spPr>
          <a:xfrm>
            <a:off x="576766" y="1419073"/>
            <a:ext cx="1060173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3200" dirty="0"/>
              <a:t>Quando em uma fração o numerador é múltiplo do denominador então esta é chamada de aparente. As frações aparentes são um caso particular das frações impróprias e seu valor é um número que pertence ao conjunto dos inteiros. </a:t>
            </a:r>
          </a:p>
          <a:p>
            <a:pPr algn="just"/>
            <a:endParaRPr lang="pt-BR" sz="3200" dirty="0"/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Dizemos então que:</a:t>
            </a:r>
            <a:endParaRPr lang="pt-BR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95234EF-D5DF-4176-BBA0-C7E6B2B6EF2C}"/>
              </a:ext>
            </a:extLst>
          </p:cNvPr>
          <p:cNvSpPr/>
          <p:nvPr/>
        </p:nvSpPr>
        <p:spPr>
          <a:xfrm>
            <a:off x="5854891" y="4039737"/>
            <a:ext cx="5049670" cy="1501253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35664756-772C-4C4A-A216-2D04873E04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526" y="4152582"/>
            <a:ext cx="4777853" cy="128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480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MAIS SOBRE AS FRAÇÕES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B4936D-0439-4E8B-81D5-014BA7D264F0}"/>
              </a:ext>
            </a:extLst>
          </p:cNvPr>
          <p:cNvSpPr/>
          <p:nvPr/>
        </p:nvSpPr>
        <p:spPr>
          <a:xfrm>
            <a:off x="887895" y="1616478"/>
            <a:ext cx="106017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Uma fração é um número racional.</a:t>
            </a:r>
            <a:endParaRPr lang="pt-BR" sz="36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7CEFAC6-BE74-4A85-80F1-303BD4D54E5A}"/>
              </a:ext>
            </a:extLst>
          </p:cNvPr>
          <p:cNvSpPr/>
          <p:nvPr/>
        </p:nvSpPr>
        <p:spPr>
          <a:xfrm>
            <a:off x="4374403" y="3579125"/>
            <a:ext cx="74855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Mas o que é um número racional?</a:t>
            </a:r>
            <a:endParaRPr lang="pt-BR" sz="36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33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Mas o que é um número racional?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76619316-C1DB-46B8-8CB8-B36AE9D601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081" y="993913"/>
            <a:ext cx="10386920" cy="586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766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 </a:t>
            </a:r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Mas o que é um número racional?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3FC54443-3311-417F-85FC-AF6CECBEBF1C}"/>
              </a:ext>
            </a:extLst>
          </p:cNvPr>
          <p:cNvSpPr/>
          <p:nvPr/>
        </p:nvSpPr>
        <p:spPr>
          <a:xfrm>
            <a:off x="1049697" y="1347295"/>
            <a:ext cx="71992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pt-BR" sz="3600" b="1" i="1" dirty="0">
                <a:solidFill>
                  <a:srgbClr val="009999"/>
                </a:solidFill>
                <a:latin typeface="inherit"/>
              </a:rPr>
              <a:t>Definição formal de número racional</a:t>
            </a:r>
            <a:endParaRPr lang="pt-BR" sz="3600" b="0" i="0" dirty="0">
              <a:solidFill>
                <a:srgbClr val="000000"/>
              </a:solidFill>
              <a:effectLst/>
              <a:latin typeface="Raleway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38FD44B-3B33-4FF6-96E3-28D03ECFA79C}"/>
              </a:ext>
            </a:extLst>
          </p:cNvPr>
          <p:cNvSpPr/>
          <p:nvPr/>
        </p:nvSpPr>
        <p:spPr>
          <a:xfrm>
            <a:off x="477671" y="2260616"/>
            <a:ext cx="1084997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200" dirty="0">
                <a:solidFill>
                  <a:srgbClr val="000000"/>
                </a:solidFill>
                <a:latin typeface="Raleway"/>
              </a:rPr>
              <a:t>A partir da definição de </a:t>
            </a:r>
            <a:r>
              <a:rPr lang="pt-BR" sz="3200" b="1" dirty="0">
                <a:solidFill>
                  <a:srgbClr val="000000"/>
                </a:solidFill>
                <a:latin typeface="inherit"/>
              </a:rPr>
              <a:t>frações</a:t>
            </a:r>
            <a:r>
              <a:rPr lang="pt-BR" sz="3200" dirty="0">
                <a:solidFill>
                  <a:srgbClr val="000000"/>
                </a:solidFill>
                <a:latin typeface="Raleway"/>
              </a:rPr>
              <a:t>, o conjunto dos </a:t>
            </a:r>
            <a:r>
              <a:rPr lang="pt-BR" sz="3200" b="1" dirty="0">
                <a:solidFill>
                  <a:srgbClr val="000000"/>
                </a:solidFill>
                <a:latin typeface="inherit"/>
              </a:rPr>
              <a:t>números</a:t>
            </a:r>
            <a:r>
              <a:rPr lang="pt-BR" sz="3200" dirty="0">
                <a:solidFill>
                  <a:srgbClr val="000000"/>
                </a:solidFill>
                <a:latin typeface="Raleway"/>
              </a:rPr>
              <a:t> </a:t>
            </a:r>
            <a:r>
              <a:rPr lang="pt-BR" sz="3200" b="1" dirty="0">
                <a:solidFill>
                  <a:srgbClr val="000000"/>
                </a:solidFill>
                <a:latin typeface="inherit"/>
              </a:rPr>
              <a:t>racionais</a:t>
            </a:r>
            <a:r>
              <a:rPr lang="pt-BR" sz="3200" dirty="0">
                <a:solidFill>
                  <a:srgbClr val="000000"/>
                </a:solidFill>
                <a:latin typeface="Raleway"/>
              </a:rPr>
              <a:t> pode ser representado da seguinte maneira:</a:t>
            </a:r>
          </a:p>
          <a:p>
            <a:br>
              <a:rPr lang="pt-BR" dirty="0"/>
            </a:br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2C892C6-C8E0-4D79-ACAE-824322C225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242" y="4651264"/>
            <a:ext cx="7010400" cy="148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337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i="1" dirty="0">
                <a:solidFill>
                  <a:schemeClr val="bg1"/>
                </a:solidFill>
              </a:rPr>
              <a:t>Números que podem ser escritos na forma de fração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7DB4936D-0439-4E8B-81D5-014BA7D264F0}"/>
              </a:ext>
            </a:extLst>
          </p:cNvPr>
          <p:cNvSpPr/>
          <p:nvPr/>
        </p:nvSpPr>
        <p:spPr>
          <a:xfrm>
            <a:off x="795130" y="2167172"/>
            <a:ext cx="1060173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/>
              <a:t>Sabendo que o </a:t>
            </a:r>
            <a:r>
              <a:rPr lang="pt-BR" sz="3600" b="1" dirty="0"/>
              <a:t>conjunto</a:t>
            </a:r>
            <a:r>
              <a:rPr lang="pt-BR" sz="3600" dirty="0"/>
              <a:t> </a:t>
            </a:r>
            <a:r>
              <a:rPr lang="pt-BR" sz="3600" b="1" dirty="0"/>
              <a:t>dos</a:t>
            </a:r>
            <a:r>
              <a:rPr lang="pt-BR" sz="3600" dirty="0"/>
              <a:t> </a:t>
            </a:r>
            <a:r>
              <a:rPr lang="pt-BR" sz="3600" b="1" dirty="0"/>
              <a:t>racionais</a:t>
            </a:r>
            <a:r>
              <a:rPr lang="pt-BR" sz="3600" dirty="0"/>
              <a:t> é formado por todos os números que podem ser escritos na forma de </a:t>
            </a:r>
            <a:r>
              <a:rPr lang="pt-BR" sz="3600" b="1" dirty="0"/>
              <a:t>fração</a:t>
            </a:r>
            <a:r>
              <a:rPr lang="pt-BR" sz="3600" dirty="0"/>
              <a:t>, para mostrar que um número é racional, basta mostrar que existe uma maneira de escrevê-lo nessa forma. Podem ser escritos como uma fração os seguintes números:</a:t>
            </a:r>
            <a:endParaRPr lang="pt-BR" sz="36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73398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>
                <a:solidFill>
                  <a:schemeClr val="bg1"/>
                </a:solidFill>
              </a:rPr>
              <a:t>As próprias frações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26F1CE9-4CC5-442C-9838-B8192F137083}"/>
              </a:ext>
            </a:extLst>
          </p:cNvPr>
          <p:cNvSpPr/>
          <p:nvPr/>
        </p:nvSpPr>
        <p:spPr>
          <a:xfrm>
            <a:off x="709684" y="2380482"/>
            <a:ext cx="1108198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4800" dirty="0">
                <a:solidFill>
                  <a:srgbClr val="000000"/>
                </a:solidFill>
                <a:latin typeface="Raleway"/>
              </a:rPr>
              <a:t>Qualquer fração é um número racional, pois, naturalmente já está escrita na forma necessária para isso.</a:t>
            </a:r>
            <a:endParaRPr lang="pt-BR" sz="4800" dirty="0"/>
          </a:p>
        </p:txBody>
      </p:sp>
    </p:spTree>
    <p:extLst>
      <p:ext uri="{BB962C8B-B14F-4D97-AF65-F5344CB8AC3E}">
        <p14:creationId xmlns:p14="http://schemas.microsoft.com/office/powerpoint/2010/main" val="15717986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b="1" dirty="0">
                <a:solidFill>
                  <a:schemeClr val="bg1"/>
                </a:solidFill>
              </a:rPr>
              <a:t>Os números inteiros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B430415-28A9-49B5-ABBD-361735F78175}"/>
              </a:ext>
            </a:extLst>
          </p:cNvPr>
          <p:cNvSpPr/>
          <p:nvPr/>
        </p:nvSpPr>
        <p:spPr>
          <a:xfrm>
            <a:off x="336645" y="1557571"/>
            <a:ext cx="1151871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Qualquer </a:t>
            </a:r>
            <a:r>
              <a:rPr lang="pt-BR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número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inteiro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pode ser escrito na forma de </a:t>
            </a:r>
            <a:r>
              <a:rPr lang="pt-BR" sz="3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fração</a:t>
            </a:r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Para tanto, basta dividi-lo por 1, pois todo número dividido por 1 é igual a si mesmo.</a:t>
            </a:r>
          </a:p>
          <a:p>
            <a:pPr algn="just"/>
            <a:endParaRPr lang="pt-BR" sz="3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número – 7, por exemplo, é inteiro. Para escrevê-lo na forma de fração, basta fazer:</a:t>
            </a:r>
            <a:endParaRPr lang="pt-BR" sz="3600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17490D4-DE94-4703-BF68-D38996BCBD57}"/>
              </a:ext>
            </a:extLst>
          </p:cNvPr>
          <p:cNvSpPr txBox="1"/>
          <p:nvPr/>
        </p:nvSpPr>
        <p:spPr>
          <a:xfrm>
            <a:off x="3589361" y="5268036"/>
            <a:ext cx="28523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-7 / 1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9926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Dizimas periódica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9216F9F-D44D-49DC-9833-5DDFDF743258}"/>
              </a:ext>
            </a:extLst>
          </p:cNvPr>
          <p:cNvSpPr txBox="1"/>
          <p:nvPr/>
        </p:nvSpPr>
        <p:spPr>
          <a:xfrm>
            <a:off x="3564340" y="2920620"/>
            <a:ext cx="506331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/>
              <a:t>5 / 7 = 0,714285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/>
              <a:t>1 / 3 = 0,3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sz="4400" dirty="0"/>
              <a:t>5 / 3 = 1,6666</a:t>
            </a:r>
          </a:p>
        </p:txBody>
      </p:sp>
    </p:spTree>
    <p:extLst>
      <p:ext uri="{BB962C8B-B14F-4D97-AF65-F5344CB8AC3E}">
        <p14:creationId xmlns:p14="http://schemas.microsoft.com/office/powerpoint/2010/main" val="1494213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429000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OPERAÇÕES COM AS FRAÇÕES</a:t>
            </a:r>
          </a:p>
        </p:txBody>
      </p:sp>
    </p:spTree>
    <p:extLst>
      <p:ext uri="{BB962C8B-B14F-4D97-AF65-F5344CB8AC3E}">
        <p14:creationId xmlns:p14="http://schemas.microsoft.com/office/powerpoint/2010/main" val="41764409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Adição ou subtração de frações com o mesmo denominador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36B930A-87C9-40A4-B34F-4887F13F6310}"/>
              </a:ext>
            </a:extLst>
          </p:cNvPr>
          <p:cNvSpPr/>
          <p:nvPr/>
        </p:nvSpPr>
        <p:spPr>
          <a:xfrm>
            <a:off x="411707" y="1926061"/>
            <a:ext cx="1136858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A soma ou subtração de frações requer que todas as frações envolvidas possuam o mesmo denominador.</a:t>
            </a:r>
          </a:p>
          <a:p>
            <a:pPr algn="just"/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3600" dirty="0">
                <a:latin typeface="Arial" panose="020B0604020202020204" pitchFamily="34" charset="0"/>
                <a:cs typeface="Arial" panose="020B0604020202020204" pitchFamily="34" charset="0"/>
              </a:rPr>
              <a:t>Se inicialmente todas as frações já possuírem um denominador comum, basta que realizemos a soma ou subtração de todos os numeradores e mantenhamos este denominador comum.</a:t>
            </a:r>
          </a:p>
        </p:txBody>
      </p:sp>
    </p:spTree>
    <p:extLst>
      <p:ext uri="{BB962C8B-B14F-4D97-AF65-F5344CB8AC3E}">
        <p14:creationId xmlns:p14="http://schemas.microsoft.com/office/powerpoint/2010/main" val="10983187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Exemplo  de adição de frações o mesmo denominador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5B9B594-93F2-4443-A79B-0E6C2B805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2568" y="1872516"/>
            <a:ext cx="3814912" cy="1556484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D527A93-18B7-4E84-B3D9-3D1DDE7639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2877" y="4966485"/>
            <a:ext cx="5249319" cy="155648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21A530AE-246D-42CE-A2B1-EAD8D9C98039}"/>
              </a:ext>
            </a:extLst>
          </p:cNvPr>
          <p:cNvSpPr/>
          <p:nvPr/>
        </p:nvSpPr>
        <p:spPr>
          <a:xfrm>
            <a:off x="564107" y="3253938"/>
            <a:ext cx="107225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/>
              <a:t>Podemos observar que todas elas possuem o denominador 7. Neste caso a fração final terá como numerador a soma dos números 1, 2 e 3, assim como terá o mesmo denominador 7:</a:t>
            </a:r>
          </a:p>
        </p:txBody>
      </p:sp>
    </p:spTree>
    <p:extLst>
      <p:ext uri="{BB962C8B-B14F-4D97-AF65-F5344CB8AC3E}">
        <p14:creationId xmlns:p14="http://schemas.microsoft.com/office/powerpoint/2010/main" val="376418739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 Subtração de frações o mesmo denominador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1A530AE-246D-42CE-A2B1-EAD8D9C98039}"/>
              </a:ext>
            </a:extLst>
          </p:cNvPr>
          <p:cNvSpPr/>
          <p:nvPr/>
        </p:nvSpPr>
        <p:spPr>
          <a:xfrm>
            <a:off x="536812" y="2929663"/>
            <a:ext cx="1072259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dirty="0"/>
              <a:t>Podemos observar que todas elas possuem o denominador 9. Neste caso a fração final terá como numerador a operação de subtração dos números 8 – 1 - 2, assim como terá o mesmo denominador 5: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C7F9F72-06FF-42C5-A9A4-4581EDDEC3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2097" y="1285867"/>
            <a:ext cx="3213550" cy="125747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8E6D55DA-7544-4C58-A2CE-F5CAA7FE1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7780" y="5050453"/>
            <a:ext cx="3930554" cy="1472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77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Adição ou subtração de frações com denominadores diferentes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1A530AE-246D-42CE-A2B1-EAD8D9C98039}"/>
              </a:ext>
            </a:extLst>
          </p:cNvPr>
          <p:cNvSpPr/>
          <p:nvPr/>
        </p:nvSpPr>
        <p:spPr>
          <a:xfrm>
            <a:off x="734704" y="2702555"/>
            <a:ext cx="10722591" cy="2246769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just"/>
            <a:r>
              <a:rPr lang="pt-BR" sz="2800" dirty="0"/>
              <a:t>Será necessário tirar o mínimo múltiplo comum entre os denominadores. </a:t>
            </a:r>
          </a:p>
          <a:p>
            <a:pPr algn="just"/>
            <a:endParaRPr lang="pt-BR" sz="2800" dirty="0"/>
          </a:p>
          <a:p>
            <a:pPr algn="just"/>
            <a:r>
              <a:rPr lang="pt-BR" sz="2800" dirty="0"/>
              <a:t>Então teremos </a:t>
            </a:r>
            <a:r>
              <a:rPr lang="pt-BR" sz="2800" dirty="0" err="1"/>
              <a:t>mmc</a:t>
            </a:r>
            <a:r>
              <a:rPr lang="pt-BR" sz="2800" dirty="0"/>
              <a:t> 3, 5, 13 = 195 </a:t>
            </a:r>
            <a:r>
              <a:rPr lang="pt-BR" sz="2800" dirty="0">
                <a:sym typeface="Wingdings" panose="05000000000000000000" pitchFamily="2" charset="2"/>
              </a:rPr>
              <a:t> Dividiremos o número 195 pelos denominadores  e multiplicaremos pelo numeradores das frações</a:t>
            </a:r>
            <a:endParaRPr lang="pt-BR" sz="28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DBFE388-CF5A-444D-BB8F-DC2D4AC644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304" y="1212394"/>
            <a:ext cx="3049137" cy="1306773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96CD2364-6D06-4E7E-A75F-05FA0FC3D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8522" y="5132712"/>
            <a:ext cx="8288773" cy="1362844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5714A0CB-EDDE-45FC-ADB3-AA9CE7798631}"/>
              </a:ext>
            </a:extLst>
          </p:cNvPr>
          <p:cNvSpPr/>
          <p:nvPr/>
        </p:nvSpPr>
        <p:spPr>
          <a:xfrm>
            <a:off x="10031104" y="4909889"/>
            <a:ext cx="900753" cy="190235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40549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Subtração de frações com denominadores diferentes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C011A447-36EB-483B-88E6-633BE3EC77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27" y="1339636"/>
            <a:ext cx="5998874" cy="184029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0BA4EE0-DDB3-46E9-9CAE-17E9A6420550}"/>
              </a:ext>
            </a:extLst>
          </p:cNvPr>
          <p:cNvSpPr txBox="1"/>
          <p:nvPr/>
        </p:nvSpPr>
        <p:spPr>
          <a:xfrm>
            <a:off x="3916907" y="2044005"/>
            <a:ext cx="6892120" cy="138499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Sendo os denominadores diferentes será necessário tirar o mínimo múltiplo comum entre os números  9, 3 e 7.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0ECA109-8650-4571-9B41-26B1A9DEC2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054" y="4384436"/>
            <a:ext cx="7571301" cy="1384994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9A4CF924-95EF-4CD7-A008-87807F695372}"/>
              </a:ext>
            </a:extLst>
          </p:cNvPr>
          <p:cNvSpPr/>
          <p:nvPr/>
        </p:nvSpPr>
        <p:spPr>
          <a:xfrm>
            <a:off x="9348716" y="3884297"/>
            <a:ext cx="900753" cy="190235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01436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MULTIPLICAÇÃO DE FRAÇÕES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2AA659B-9332-4444-9146-FBA3A4F13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00" y="1277913"/>
            <a:ext cx="5204348" cy="222269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C3938A9-85AE-4573-A816-5AF85CBD6908}"/>
              </a:ext>
            </a:extLst>
          </p:cNvPr>
          <p:cNvSpPr txBox="1"/>
          <p:nvPr/>
        </p:nvSpPr>
        <p:spPr>
          <a:xfrm>
            <a:off x="2988859" y="1994420"/>
            <a:ext cx="905756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600" dirty="0"/>
              <a:t>Independentemente de os denominadores serem todos iguais ou não, iremos realizar a multiplicação conforme mostrado abaixo: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DFFCB93-6554-405E-871B-32B49ED62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788" y="4501110"/>
            <a:ext cx="5808520" cy="1647807"/>
          </a:xfrm>
          <a:prstGeom prst="rect">
            <a:avLst/>
          </a:prstGeom>
        </p:spPr>
      </p:pic>
      <p:sp>
        <p:nvSpPr>
          <p:cNvPr id="8" name="Elipse 7">
            <a:extLst>
              <a:ext uri="{FF2B5EF4-FFF2-40B4-BE49-F238E27FC236}">
                <a16:creationId xmlns:a16="http://schemas.microsoft.com/office/drawing/2014/main" id="{BCEE5F5C-577F-4F88-97FB-87BEB2059A55}"/>
              </a:ext>
            </a:extLst>
          </p:cNvPr>
          <p:cNvSpPr/>
          <p:nvPr/>
        </p:nvSpPr>
        <p:spPr>
          <a:xfrm>
            <a:off x="6616889" y="4373835"/>
            <a:ext cx="1367051" cy="2340863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36573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DIVISÃO DE FRAÇÕES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7F56350-8AE1-4FC5-955F-222B3D144218}"/>
              </a:ext>
            </a:extLst>
          </p:cNvPr>
          <p:cNvSpPr/>
          <p:nvPr/>
        </p:nvSpPr>
        <p:spPr>
          <a:xfrm>
            <a:off x="441277" y="1779980"/>
            <a:ext cx="1084542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3600" dirty="0"/>
              <a:t>A divisão de frações resume-se a inversão das frações divisoras, trocando-se o seu numerador pelo seu denominador e realizando-se então a multiplicação das novas frações. 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8B1E1175-A38C-4CB5-A2D1-AEEED2E945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542304"/>
              </p:ext>
            </p:extLst>
          </p:nvPr>
        </p:nvGraphicFramePr>
        <p:xfrm>
          <a:off x="3534770" y="4352855"/>
          <a:ext cx="5609229" cy="12382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2527">
                  <a:extLst>
                    <a:ext uri="{9D8B030D-6E8A-4147-A177-3AD203B41FA5}">
                      <a16:colId xmlns:a16="http://schemas.microsoft.com/office/drawing/2014/main" val="3124549278"/>
                    </a:ext>
                  </a:extLst>
                </a:gridCol>
                <a:gridCol w="207053">
                  <a:extLst>
                    <a:ext uri="{9D8B030D-6E8A-4147-A177-3AD203B41FA5}">
                      <a16:colId xmlns:a16="http://schemas.microsoft.com/office/drawing/2014/main" val="3241027348"/>
                    </a:ext>
                  </a:extLst>
                </a:gridCol>
                <a:gridCol w="809386">
                  <a:extLst>
                    <a:ext uri="{9D8B030D-6E8A-4147-A177-3AD203B41FA5}">
                      <a16:colId xmlns:a16="http://schemas.microsoft.com/office/drawing/2014/main" val="972437102"/>
                    </a:ext>
                  </a:extLst>
                </a:gridCol>
                <a:gridCol w="527041">
                  <a:extLst>
                    <a:ext uri="{9D8B030D-6E8A-4147-A177-3AD203B41FA5}">
                      <a16:colId xmlns:a16="http://schemas.microsoft.com/office/drawing/2014/main" val="1913045793"/>
                    </a:ext>
                  </a:extLst>
                </a:gridCol>
                <a:gridCol w="577237">
                  <a:extLst>
                    <a:ext uri="{9D8B030D-6E8A-4147-A177-3AD203B41FA5}">
                      <a16:colId xmlns:a16="http://schemas.microsoft.com/office/drawing/2014/main" val="1931120662"/>
                    </a:ext>
                  </a:extLst>
                </a:gridCol>
                <a:gridCol w="527041">
                  <a:extLst>
                    <a:ext uri="{9D8B030D-6E8A-4147-A177-3AD203B41FA5}">
                      <a16:colId xmlns:a16="http://schemas.microsoft.com/office/drawing/2014/main" val="3169734268"/>
                    </a:ext>
                  </a:extLst>
                </a:gridCol>
                <a:gridCol w="577237">
                  <a:extLst>
                    <a:ext uri="{9D8B030D-6E8A-4147-A177-3AD203B41FA5}">
                      <a16:colId xmlns:a16="http://schemas.microsoft.com/office/drawing/2014/main" val="3764256158"/>
                    </a:ext>
                  </a:extLst>
                </a:gridCol>
                <a:gridCol w="527041">
                  <a:extLst>
                    <a:ext uri="{9D8B030D-6E8A-4147-A177-3AD203B41FA5}">
                      <a16:colId xmlns:a16="http://schemas.microsoft.com/office/drawing/2014/main" val="121282028"/>
                    </a:ext>
                  </a:extLst>
                </a:gridCol>
                <a:gridCol w="1204666">
                  <a:extLst>
                    <a:ext uri="{9D8B030D-6E8A-4147-A177-3AD203B41FA5}">
                      <a16:colId xmlns:a16="http://schemas.microsoft.com/office/drawing/2014/main" val="4146102196"/>
                    </a:ext>
                  </a:extLst>
                </a:gridCol>
              </a:tblGrid>
              <a:tr h="200025"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u="none" strike="noStrike">
                          <a:effectLst/>
                        </a:rPr>
                        <a:t>5</a:t>
                      </a:r>
                      <a:endParaRPr lang="pt-BR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4000" u="none" strike="noStrike">
                          <a:effectLst/>
                        </a:rPr>
                        <a:t>:</a:t>
                      </a:r>
                      <a:endParaRPr lang="pt-BR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u="none" strike="noStrike">
                          <a:effectLst/>
                        </a:rPr>
                        <a:t>4</a:t>
                      </a:r>
                      <a:endParaRPr lang="pt-BR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4000" u="none" strike="noStrike" dirty="0">
                          <a:effectLst/>
                          <a:sym typeface="Wingdings" panose="05000000000000000000" pitchFamily="2" charset="2"/>
                        </a:rPr>
                        <a:t></a:t>
                      </a:r>
                      <a:endParaRPr lang="pt-BR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u="none" strike="noStrike">
                          <a:effectLst/>
                        </a:rPr>
                        <a:t>5</a:t>
                      </a:r>
                      <a:endParaRPr lang="pt-BR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4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u="none" strike="noStrike">
                          <a:effectLst/>
                        </a:rPr>
                        <a:t>5</a:t>
                      </a:r>
                      <a:endParaRPr lang="pt-BR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4000" u="none" strike="noStrike" dirty="0">
                          <a:effectLst/>
                          <a:sym typeface="Wingdings" panose="05000000000000000000" pitchFamily="2" charset="2"/>
                        </a:rPr>
                        <a:t>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u="none" strike="noStrike">
                          <a:effectLst/>
                        </a:rPr>
                        <a:t>25</a:t>
                      </a:r>
                      <a:endParaRPr lang="pt-BR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446848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u="none" strike="noStrike">
                          <a:effectLst/>
                        </a:rPr>
                        <a:t>3</a:t>
                      </a:r>
                      <a:endParaRPr lang="pt-BR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u="none" strike="noStrike">
                          <a:effectLst/>
                        </a:rPr>
                        <a:t>5</a:t>
                      </a:r>
                      <a:endParaRPr lang="pt-BR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u="none" strike="noStrike" dirty="0">
                          <a:effectLst/>
                        </a:rPr>
                        <a:t>3</a:t>
                      </a:r>
                      <a:endParaRPr lang="pt-BR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u="none" strike="noStrike">
                          <a:effectLst/>
                        </a:rPr>
                        <a:t>4</a:t>
                      </a:r>
                      <a:endParaRPr lang="pt-BR" sz="4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u="none" strike="noStrike" dirty="0">
                          <a:effectLst/>
                        </a:rPr>
                        <a:t>12</a:t>
                      </a:r>
                      <a:endParaRPr lang="pt-BR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85243973"/>
                  </a:ext>
                </a:extLst>
              </a:tr>
            </a:tbl>
          </a:graphicData>
        </a:graphic>
      </p:graphicFrame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0F3F4BDD-E523-4CC2-B223-C0AB5A36E3AA}"/>
              </a:ext>
            </a:extLst>
          </p:cNvPr>
          <p:cNvCxnSpPr>
            <a:cxnSpLocks/>
          </p:cNvCxnSpPr>
          <p:nvPr/>
        </p:nvCxnSpPr>
        <p:spPr>
          <a:xfrm>
            <a:off x="3698543" y="4940490"/>
            <a:ext cx="382138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F6028584-AF3B-45BC-A4E4-BD1A8E18329C}"/>
              </a:ext>
            </a:extLst>
          </p:cNvPr>
          <p:cNvCxnSpPr>
            <a:cxnSpLocks/>
          </p:cNvCxnSpPr>
          <p:nvPr/>
        </p:nvCxnSpPr>
        <p:spPr>
          <a:xfrm>
            <a:off x="4601570" y="4942765"/>
            <a:ext cx="382138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C8E643FB-C853-4B01-B7E6-AC05967416F6}"/>
              </a:ext>
            </a:extLst>
          </p:cNvPr>
          <p:cNvCxnSpPr>
            <a:cxnSpLocks/>
          </p:cNvCxnSpPr>
          <p:nvPr/>
        </p:nvCxnSpPr>
        <p:spPr>
          <a:xfrm>
            <a:off x="5904931" y="4940490"/>
            <a:ext cx="382138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D8000B9E-0F1A-42E8-BAF3-FD5B86E5EFB4}"/>
              </a:ext>
            </a:extLst>
          </p:cNvPr>
          <p:cNvCxnSpPr>
            <a:cxnSpLocks/>
          </p:cNvCxnSpPr>
          <p:nvPr/>
        </p:nvCxnSpPr>
        <p:spPr>
          <a:xfrm>
            <a:off x="6921690" y="4940490"/>
            <a:ext cx="382138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A37EB9D5-07F3-4C6A-AD4E-C0B25D504145}"/>
              </a:ext>
            </a:extLst>
          </p:cNvPr>
          <p:cNvCxnSpPr>
            <a:cxnSpLocks/>
          </p:cNvCxnSpPr>
          <p:nvPr/>
        </p:nvCxnSpPr>
        <p:spPr>
          <a:xfrm>
            <a:off x="8190931" y="4942766"/>
            <a:ext cx="625523" cy="0"/>
          </a:xfrm>
          <a:prstGeom prst="line">
            <a:avLst/>
          </a:prstGeom>
          <a:ln w="349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ipse 16">
            <a:extLst>
              <a:ext uri="{FF2B5EF4-FFF2-40B4-BE49-F238E27FC236}">
                <a16:creationId xmlns:a16="http://schemas.microsoft.com/office/drawing/2014/main" id="{9907A378-38B5-4A76-AB84-33ADB6EBF154}"/>
              </a:ext>
            </a:extLst>
          </p:cNvPr>
          <p:cNvSpPr/>
          <p:nvPr/>
        </p:nvSpPr>
        <p:spPr>
          <a:xfrm>
            <a:off x="8053314" y="4001102"/>
            <a:ext cx="900753" cy="190235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7077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MULTIPLAS OPERAÇÕES COM FRAÇÕES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15EB290-7DD0-436A-B400-A91A8DECD1B9}"/>
              </a:ext>
            </a:extLst>
          </p:cNvPr>
          <p:cNvSpPr/>
          <p:nvPr/>
        </p:nvSpPr>
        <p:spPr>
          <a:xfrm>
            <a:off x="796680" y="1388239"/>
            <a:ext cx="515557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/>
              <a:t>Vejamos a expressão a seguir: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B892047-749D-4233-92CE-C0D1B62B16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412" y="1936424"/>
            <a:ext cx="3859047" cy="1559211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E759700C-EE5D-40E2-AB79-9E12CB397CB1}"/>
              </a:ext>
            </a:extLst>
          </p:cNvPr>
          <p:cNvSpPr/>
          <p:nvPr/>
        </p:nvSpPr>
        <p:spPr>
          <a:xfrm>
            <a:off x="2006220" y="1973014"/>
            <a:ext cx="1064526" cy="190235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62EFF86-18DB-40A6-BB9B-E2D97A43C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361845"/>
            <a:ext cx="4364784" cy="1363995"/>
          </a:xfrm>
          <a:prstGeom prst="rect">
            <a:avLst/>
          </a:prstGeom>
        </p:spPr>
      </p:pic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890C55C-499C-4C93-B94D-0014DE4E83C7}"/>
              </a:ext>
            </a:extLst>
          </p:cNvPr>
          <p:cNvCxnSpPr>
            <a:cxnSpLocks/>
          </p:cNvCxnSpPr>
          <p:nvPr/>
        </p:nvCxnSpPr>
        <p:spPr>
          <a:xfrm>
            <a:off x="5172501" y="1973014"/>
            <a:ext cx="0" cy="2667225"/>
          </a:xfrm>
          <a:prstGeom prst="line">
            <a:avLst/>
          </a:prstGeom>
          <a:ln w="349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ipse 9">
            <a:extLst>
              <a:ext uri="{FF2B5EF4-FFF2-40B4-BE49-F238E27FC236}">
                <a16:creationId xmlns:a16="http://schemas.microsoft.com/office/drawing/2014/main" id="{87A18FF5-8C37-4C80-B1A2-9E5489EBEE47}"/>
              </a:ext>
            </a:extLst>
          </p:cNvPr>
          <p:cNvSpPr/>
          <p:nvPr/>
        </p:nvSpPr>
        <p:spPr>
          <a:xfrm>
            <a:off x="8202315" y="1988470"/>
            <a:ext cx="1542184" cy="190235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56918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DB8E594-B391-4582-97D2-7F64E7C8D8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110" y="2108548"/>
            <a:ext cx="5557935" cy="379838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A62EFF86-18DB-40A6-BB9B-E2D97A43C3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09" y="2624629"/>
            <a:ext cx="4364784" cy="1363995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MULTIPLAS OPERAÇÕES COM FRAÇÕES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15EB290-7DD0-436A-B400-A91A8DECD1B9}"/>
              </a:ext>
            </a:extLst>
          </p:cNvPr>
          <p:cNvSpPr/>
          <p:nvPr/>
        </p:nvSpPr>
        <p:spPr>
          <a:xfrm>
            <a:off x="796680" y="1388239"/>
            <a:ext cx="501534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/>
              <a:t>Alteração da segunda fração: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E759700C-EE5D-40E2-AB79-9E12CB397CB1}"/>
              </a:ext>
            </a:extLst>
          </p:cNvPr>
          <p:cNvSpPr/>
          <p:nvPr/>
        </p:nvSpPr>
        <p:spPr>
          <a:xfrm>
            <a:off x="2433852" y="2355448"/>
            <a:ext cx="1442107" cy="190235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890C55C-499C-4C93-B94D-0014DE4E83C7}"/>
              </a:ext>
            </a:extLst>
          </p:cNvPr>
          <p:cNvCxnSpPr>
            <a:cxnSpLocks/>
          </p:cNvCxnSpPr>
          <p:nvPr/>
        </p:nvCxnSpPr>
        <p:spPr>
          <a:xfrm>
            <a:off x="5172501" y="1973014"/>
            <a:ext cx="0" cy="2667225"/>
          </a:xfrm>
          <a:prstGeom prst="line">
            <a:avLst/>
          </a:prstGeom>
          <a:ln w="349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ipse 9">
            <a:extLst>
              <a:ext uri="{FF2B5EF4-FFF2-40B4-BE49-F238E27FC236}">
                <a16:creationId xmlns:a16="http://schemas.microsoft.com/office/drawing/2014/main" id="{87A18FF5-8C37-4C80-B1A2-9E5489EBEE47}"/>
              </a:ext>
            </a:extLst>
          </p:cNvPr>
          <p:cNvSpPr/>
          <p:nvPr/>
        </p:nvSpPr>
        <p:spPr>
          <a:xfrm>
            <a:off x="8215963" y="1680626"/>
            <a:ext cx="1569471" cy="1902354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7462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>
            <a:extLst>
              <a:ext uri="{FF2B5EF4-FFF2-40B4-BE49-F238E27FC236}">
                <a16:creationId xmlns:a16="http://schemas.microsoft.com/office/drawing/2014/main" id="{D54249BC-D8F9-4BF3-AF72-23A812A1D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784" y="4392544"/>
            <a:ext cx="2542052" cy="1609966"/>
          </a:xfrm>
          <a:prstGeom prst="rect">
            <a:avLst/>
          </a:prstGeom>
        </p:spPr>
      </p:pic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MULTIPLAS OPERAÇÕES COM FRAÇÕES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15EB290-7DD0-436A-B400-A91A8DECD1B9}"/>
              </a:ext>
            </a:extLst>
          </p:cNvPr>
          <p:cNvSpPr/>
          <p:nvPr/>
        </p:nvSpPr>
        <p:spPr>
          <a:xfrm>
            <a:off x="796680" y="1388239"/>
            <a:ext cx="10008381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dirty="0"/>
              <a:t>Agora sobraram as operações de adição e subtração  e será</a:t>
            </a:r>
          </a:p>
          <a:p>
            <a:r>
              <a:rPr lang="pt-BR" sz="3200" dirty="0"/>
              <a:t>Necessário tirar o </a:t>
            </a:r>
            <a:r>
              <a:rPr lang="pt-BR" sz="3200" dirty="0" err="1"/>
              <a:t>mmc</a:t>
            </a:r>
            <a:r>
              <a:rPr lang="pt-BR" sz="3200" dirty="0"/>
              <a:t>.</a:t>
            </a: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7890C55C-499C-4C93-B94D-0014DE4E83C7}"/>
              </a:ext>
            </a:extLst>
          </p:cNvPr>
          <p:cNvCxnSpPr>
            <a:cxnSpLocks/>
          </p:cNvCxnSpPr>
          <p:nvPr/>
        </p:nvCxnSpPr>
        <p:spPr>
          <a:xfrm>
            <a:off x="5172501" y="1973014"/>
            <a:ext cx="0" cy="1609966"/>
          </a:xfrm>
          <a:prstGeom prst="line">
            <a:avLst/>
          </a:prstGeom>
          <a:ln w="349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ipse 9">
            <a:extLst>
              <a:ext uri="{FF2B5EF4-FFF2-40B4-BE49-F238E27FC236}">
                <a16:creationId xmlns:a16="http://schemas.microsoft.com/office/drawing/2014/main" id="{87A18FF5-8C37-4C80-B1A2-9E5489EBEE47}"/>
              </a:ext>
            </a:extLst>
          </p:cNvPr>
          <p:cNvSpPr/>
          <p:nvPr/>
        </p:nvSpPr>
        <p:spPr>
          <a:xfrm>
            <a:off x="6638996" y="4080003"/>
            <a:ext cx="2000038" cy="2442966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44B68846-1262-4295-B585-60F082D0A4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0496" y="2492330"/>
            <a:ext cx="3746680" cy="93667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0EBD6DA-9FAA-428F-A0F0-D8B6BEF46D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4002" y="4167755"/>
            <a:ext cx="5024994" cy="2112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49786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EXERCÍCIO COM FRAÇÕES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4ED9F081-6903-4813-8568-EBA7AF6250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74767"/>
            <a:ext cx="12236982" cy="347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916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EXERCÍCIO COM FRAÇÕES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1227D4F-B2F7-47A8-96F3-6F1EC2C77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647541"/>
            <a:ext cx="12026535" cy="297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3073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DEFINIÇÃO DE FRAÇÕES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8F40680-BB2A-4A65-8EB4-024EC0F49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175" y="1684681"/>
            <a:ext cx="8915402" cy="40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36703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DEFINIÇÃO DE FRAÇÕES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8F40680-BB2A-4A65-8EB4-024EC0F49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175" y="1684681"/>
            <a:ext cx="8915402" cy="40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91609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DEFINIÇÃO DE FRAÇÕES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8F40680-BB2A-4A65-8EB4-024EC0F49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175" y="1684681"/>
            <a:ext cx="8915402" cy="40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40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DEFINIÇÃO DE FRAÇÕES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8F40680-BB2A-4A65-8EB4-024EC0F49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175" y="1684681"/>
            <a:ext cx="8915402" cy="40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66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DEFINIÇÃO DE FRAÇÕES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8F40680-BB2A-4A65-8EB4-024EC0F49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175" y="1684681"/>
            <a:ext cx="8915402" cy="40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7298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DEFINIÇÃO DE FRAÇÕES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8F40680-BB2A-4A65-8EB4-024EC0F49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175" y="1684681"/>
            <a:ext cx="8915402" cy="40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0498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DEFINIÇÃO DE FRAÇÕES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8F40680-BB2A-4A65-8EB4-024EC0F49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175" y="1684681"/>
            <a:ext cx="8915402" cy="40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9980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CAD7CD3B-0314-4669-B0BA-8C8A5EF88431}"/>
              </a:ext>
            </a:extLst>
          </p:cNvPr>
          <p:cNvSpPr txBox="1">
            <a:spLocks/>
          </p:cNvSpPr>
          <p:nvPr/>
        </p:nvSpPr>
        <p:spPr>
          <a:xfrm>
            <a:off x="0" y="33503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dirty="0">
                <a:solidFill>
                  <a:schemeClr val="bg1"/>
                </a:solidFill>
              </a:rPr>
              <a:t>DEFINIÇÃO DE FRAÇÕES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A8F40680-BB2A-4A65-8EB4-024EC0F495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175" y="1684681"/>
            <a:ext cx="8915402" cy="4000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5359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1894</TotalTime>
  <Words>824</Words>
  <Application>Microsoft Office PowerPoint</Application>
  <PresentationFormat>Widescreen</PresentationFormat>
  <Paragraphs>103</Paragraphs>
  <Slides>39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39</vt:i4>
      </vt:variant>
    </vt:vector>
  </HeadingPairs>
  <TitlesOfParts>
    <vt:vector size="47" baseType="lpstr">
      <vt:lpstr>Arial</vt:lpstr>
      <vt:lpstr>Calibri</vt:lpstr>
      <vt:lpstr>Calibri Light</vt:lpstr>
      <vt:lpstr>Cambria Math</vt:lpstr>
      <vt:lpstr>inherit</vt:lpstr>
      <vt:lpstr>Raleway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Andre</cp:lastModifiedBy>
  <cp:revision>50</cp:revision>
  <dcterms:created xsi:type="dcterms:W3CDTF">2020-05-11T19:49:04Z</dcterms:created>
  <dcterms:modified xsi:type="dcterms:W3CDTF">2020-05-24T02:27:54Z</dcterms:modified>
</cp:coreProperties>
</file>