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7"/>
  </p:notesMasterIdLst>
  <p:sldIdLst>
    <p:sldId id="256" r:id="rId2"/>
    <p:sldId id="287" r:id="rId3"/>
    <p:sldId id="304" r:id="rId4"/>
    <p:sldId id="303" r:id="rId5"/>
    <p:sldId id="305" r:id="rId6"/>
    <p:sldId id="306" r:id="rId7"/>
    <p:sldId id="309" r:id="rId8"/>
    <p:sldId id="310" r:id="rId9"/>
    <p:sldId id="295" r:id="rId10"/>
    <p:sldId id="297" r:id="rId11"/>
    <p:sldId id="296" r:id="rId12"/>
    <p:sldId id="298" r:id="rId13"/>
    <p:sldId id="299" r:id="rId14"/>
    <p:sldId id="300" r:id="rId15"/>
    <p:sldId id="288" r:id="rId16"/>
    <p:sldId id="289" r:id="rId17"/>
    <p:sldId id="291" r:id="rId18"/>
    <p:sldId id="302" r:id="rId19"/>
    <p:sldId id="290" r:id="rId20"/>
    <p:sldId id="294" r:id="rId21"/>
    <p:sldId id="292" r:id="rId22"/>
    <p:sldId id="301" r:id="rId23"/>
    <p:sldId id="293" r:id="rId24"/>
    <p:sldId id="267" r:id="rId25"/>
    <p:sldId id="308" r:id="rId26"/>
    <p:sldId id="311" r:id="rId27"/>
    <p:sldId id="312" r:id="rId28"/>
    <p:sldId id="313" r:id="rId29"/>
    <p:sldId id="314" r:id="rId30"/>
    <p:sldId id="315" r:id="rId31"/>
    <p:sldId id="280" r:id="rId32"/>
    <p:sldId id="284" r:id="rId33"/>
    <p:sldId id="316" r:id="rId34"/>
    <p:sldId id="317" r:id="rId35"/>
    <p:sldId id="318" r:id="rId36"/>
  </p:sldIdLst>
  <p:sldSz cx="9144000" cy="5143500" type="screen16x9"/>
  <p:notesSz cx="6858000" cy="9144000"/>
  <p:embeddedFontLst>
    <p:embeddedFont>
      <p:font typeface="Lato" panose="020B0604020202020204" charset="0"/>
      <p:regular r:id="rId38"/>
      <p:bold r:id="rId39"/>
      <p:italic r:id="rId40"/>
      <p:boldItalic r:id="rId41"/>
    </p:embeddedFont>
    <p:embeddedFont>
      <p:font typeface="Liberation Sans" panose="020B0604020202020204" pitchFamily="34" charset="0"/>
      <p:regular r:id="rId42"/>
      <p:bold r:id="rId43"/>
      <p:italic r:id="rId44"/>
      <p:boldItalic r:id="rId45"/>
    </p:embeddedFont>
    <p:embeddedFont>
      <p:font typeface="Raleway" panose="020B060402020202020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2363054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2363054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5661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2363054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2363054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d251bb473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d251bb473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e965474a9_3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e965474a9_3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logi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t.wikipedia.org/wiki/%CE%A6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61200" y="1418100"/>
            <a:ext cx="90828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/>
              <a:t>SISTEMAS DE NUMERAÇÃO</a:t>
            </a:r>
            <a:br>
              <a:rPr lang="pt-BR" sz="3600" dirty="0"/>
            </a:br>
            <a:r>
              <a:rPr lang="pt-BR" sz="2400" dirty="0"/>
              <a:t>BINÁRIO, OCTAL, DECIMAL E HEXADECIMAL</a:t>
            </a:r>
            <a:r>
              <a:rPr lang="pt-BR" sz="3600" dirty="0"/>
              <a:t> </a:t>
            </a:r>
            <a:endParaRPr sz="3600" dirty="0"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996002" y="3238450"/>
            <a:ext cx="77259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/>
              <a:t>Prof. André Aparecido da Silva 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/>
              <a:t>Disponível em: </a:t>
            </a:r>
            <a:r>
              <a:rPr lang="pt-BR" sz="2400" u="sng" dirty="0">
                <a:solidFill>
                  <a:schemeClr val="hlink"/>
                </a:solidFill>
                <a:hlinkClick r:id="rId3"/>
              </a:rPr>
              <a:t>http://www.oxnar.com.br/aulas/logica</a:t>
            </a:r>
            <a:r>
              <a:rPr lang="pt-BR" sz="2400" u="sng" dirty="0">
                <a:solidFill>
                  <a:schemeClr val="hlink"/>
                </a:solidFill>
              </a:rPr>
              <a:t> 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238CB87-B1A7-4EA2-ACCF-501B58D8F670}"/>
              </a:ext>
            </a:extLst>
          </p:cNvPr>
          <p:cNvSpPr txBox="1">
            <a:spLocks noChangeArrowheads="1"/>
          </p:cNvSpPr>
          <p:nvPr/>
        </p:nvSpPr>
        <p:spPr>
          <a:xfrm>
            <a:off x="585683" y="1028700"/>
            <a:ext cx="7772400" cy="37924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endParaRPr lang="pt-BR" altLang="pt-BR" sz="2400" dirty="0"/>
          </a:p>
          <a:p>
            <a:pPr algn="just"/>
            <a:endParaRPr lang="pt-BR" altLang="pt-BR" sz="2400" dirty="0"/>
          </a:p>
          <a:p>
            <a:pPr algn="just"/>
            <a:r>
              <a:rPr lang="pt-BR" sz="2400" dirty="0"/>
              <a:t>O número é um conceito abstrato que representa a </a:t>
            </a:r>
            <a:r>
              <a:rPr lang="pt-BR" sz="2400" dirty="0" err="1"/>
              <a:t>idéia</a:t>
            </a:r>
            <a:r>
              <a:rPr lang="pt-BR" sz="2400" dirty="0"/>
              <a:t> de quantidade; portanto, é um conceito fundamental para a área de computação.</a:t>
            </a:r>
            <a:endParaRPr lang="pt-BR" altLang="pt-BR" sz="2400" dirty="0"/>
          </a:p>
        </p:txBody>
      </p:sp>
      <p:sp>
        <p:nvSpPr>
          <p:cNvPr id="4" name="Google Shape;92;p16">
            <a:extLst>
              <a:ext uri="{FF2B5EF4-FFF2-40B4-BE49-F238E27FC236}">
                <a16:creationId xmlns:a16="http://schemas.microsoft.com/office/drawing/2014/main" id="{F30C8888-5618-4D37-94A2-BCDE95732C35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Sistemas de Numeração e Conversão de Base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28572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238CB87-B1A7-4EA2-ACCF-501B58D8F670}"/>
              </a:ext>
            </a:extLst>
          </p:cNvPr>
          <p:cNvSpPr txBox="1">
            <a:spLocks noChangeArrowheads="1"/>
          </p:cNvSpPr>
          <p:nvPr/>
        </p:nvSpPr>
        <p:spPr>
          <a:xfrm>
            <a:off x="585683" y="1028700"/>
            <a:ext cx="7772400" cy="37924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endParaRPr lang="pt-BR" altLang="pt-BR" sz="2400" dirty="0"/>
          </a:p>
          <a:p>
            <a:pPr algn="just"/>
            <a:endParaRPr lang="pt-BR" altLang="pt-BR" sz="2400" dirty="0"/>
          </a:p>
          <a:p>
            <a:pPr algn="just"/>
            <a:r>
              <a:rPr lang="pt-BR" sz="2400" dirty="0"/>
              <a:t>O número é um conceito abstrato que representa a </a:t>
            </a:r>
            <a:r>
              <a:rPr lang="pt-BR" sz="2400" dirty="0" err="1"/>
              <a:t>idéia</a:t>
            </a:r>
            <a:r>
              <a:rPr lang="pt-BR" sz="2400" dirty="0"/>
              <a:t> de quantidade; portanto, é um conceito fundamental para a área de computação.</a:t>
            </a:r>
            <a:endParaRPr lang="pt-BR" altLang="pt-BR" sz="2400" dirty="0"/>
          </a:p>
        </p:txBody>
      </p:sp>
      <p:sp>
        <p:nvSpPr>
          <p:cNvPr id="4" name="Google Shape;92;p16">
            <a:extLst>
              <a:ext uri="{FF2B5EF4-FFF2-40B4-BE49-F238E27FC236}">
                <a16:creationId xmlns:a16="http://schemas.microsoft.com/office/drawing/2014/main" id="{F30C8888-5618-4D37-94A2-BCDE95732C35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Sistemas de Numeração e Conversão de Base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502698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238CB87-B1A7-4EA2-ACCF-501B58D8F670}"/>
              </a:ext>
            </a:extLst>
          </p:cNvPr>
          <p:cNvSpPr txBox="1">
            <a:spLocks noChangeArrowheads="1"/>
          </p:cNvSpPr>
          <p:nvPr/>
        </p:nvSpPr>
        <p:spPr>
          <a:xfrm>
            <a:off x="585683" y="1028700"/>
            <a:ext cx="7772400" cy="37924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endParaRPr lang="pt-BR" altLang="pt-BR" sz="2400" dirty="0"/>
          </a:p>
          <a:p>
            <a:pPr algn="just"/>
            <a:endParaRPr lang="pt-BR" altLang="pt-BR" sz="2400" dirty="0"/>
          </a:p>
          <a:p>
            <a:pPr algn="just"/>
            <a:r>
              <a:rPr lang="pt-BR" sz="2400" dirty="0"/>
              <a:t>Um sistema de numeração é o conjunto de símbolos utilizados para representar </a:t>
            </a:r>
            <a:r>
              <a:rPr lang="pt-BR" sz="2400" dirty="0" err="1"/>
              <a:t>representar</a:t>
            </a:r>
            <a:r>
              <a:rPr lang="pt-BR" sz="2400" dirty="0"/>
              <a:t> quantidades </a:t>
            </a:r>
            <a:r>
              <a:rPr lang="pt-BR" sz="2400" dirty="0" err="1"/>
              <a:t>quantidades</a:t>
            </a:r>
            <a:r>
              <a:rPr lang="pt-BR" sz="2400" dirty="0"/>
              <a:t> e as regras que definem </a:t>
            </a:r>
            <a:r>
              <a:rPr lang="pt-BR" sz="2400" dirty="0" err="1"/>
              <a:t>definem</a:t>
            </a:r>
            <a:r>
              <a:rPr lang="pt-BR" sz="2400" dirty="0"/>
              <a:t> a forma de representação.</a:t>
            </a:r>
            <a:endParaRPr lang="pt-BR" altLang="pt-BR" sz="2400" dirty="0"/>
          </a:p>
        </p:txBody>
      </p:sp>
      <p:sp>
        <p:nvSpPr>
          <p:cNvPr id="4" name="Google Shape;92;p16">
            <a:extLst>
              <a:ext uri="{FF2B5EF4-FFF2-40B4-BE49-F238E27FC236}">
                <a16:creationId xmlns:a16="http://schemas.microsoft.com/office/drawing/2014/main" id="{F30C8888-5618-4D37-94A2-BCDE95732C35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Sistemas de Numeração e Conversão de Base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969464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238CB87-B1A7-4EA2-ACCF-501B58D8F670}"/>
              </a:ext>
            </a:extLst>
          </p:cNvPr>
          <p:cNvSpPr txBox="1">
            <a:spLocks noChangeArrowheads="1"/>
          </p:cNvSpPr>
          <p:nvPr/>
        </p:nvSpPr>
        <p:spPr>
          <a:xfrm>
            <a:off x="543153" y="523774"/>
            <a:ext cx="7772400" cy="443099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endParaRPr lang="pt-BR" altLang="pt-BR" sz="2400" dirty="0"/>
          </a:p>
          <a:p>
            <a:pPr algn="just"/>
            <a:r>
              <a:rPr lang="pt-BR" altLang="pt-BR" sz="2400" dirty="0"/>
              <a:t> </a:t>
            </a:r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Um sistema de numeração é determinado fundamentalmente pela BASE, que indica a quantidade de símbolos e o valor de cada símbolo.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 </a:t>
            </a:r>
            <a:endParaRPr lang="pt-BR" altLang="pt-BR" sz="2400" b="1" dirty="0"/>
          </a:p>
        </p:txBody>
      </p:sp>
      <p:sp>
        <p:nvSpPr>
          <p:cNvPr id="4" name="Google Shape;92;p16">
            <a:extLst>
              <a:ext uri="{FF2B5EF4-FFF2-40B4-BE49-F238E27FC236}">
                <a16:creationId xmlns:a16="http://schemas.microsoft.com/office/drawing/2014/main" id="{F30C8888-5618-4D37-94A2-BCDE95732C35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Sistemas de Numeração e Conversão de Base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4055221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238CB87-B1A7-4EA2-ACCF-501B58D8F670}"/>
              </a:ext>
            </a:extLst>
          </p:cNvPr>
          <p:cNvSpPr txBox="1">
            <a:spLocks noChangeArrowheads="1"/>
          </p:cNvSpPr>
          <p:nvPr/>
        </p:nvSpPr>
        <p:spPr>
          <a:xfrm>
            <a:off x="543153" y="523774"/>
            <a:ext cx="7772400" cy="443099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endParaRPr lang="pt-BR" altLang="pt-BR" sz="2400" dirty="0"/>
          </a:p>
          <a:p>
            <a:pPr algn="just"/>
            <a:r>
              <a:rPr lang="pt-BR" altLang="pt-BR" sz="2400" dirty="0"/>
              <a:t>D</a:t>
            </a:r>
            <a:r>
              <a:rPr lang="pt-BR" sz="2400" dirty="0"/>
              <a:t>ecimal (base 10): 0, 1, 2, 3, 4, 5, 6, 7, 8, 9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Binário (base 2): 0, 1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Octal (base 8): 0, 1, 2, 3, 4, 5, 6, 7, 8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Hexadecimal (base 16): 0, 1, 2, 3, 4, 5, 6, 7, 8, 9, A, B, C, D, E, F </a:t>
            </a:r>
          </a:p>
          <a:p>
            <a:pPr algn="just"/>
            <a:r>
              <a:rPr lang="pt-BR" sz="2400" dirty="0"/>
              <a:t>Base B genérica: 0 a B - 1</a:t>
            </a:r>
            <a:endParaRPr lang="pt-BR" altLang="pt-BR" sz="2400" b="1" dirty="0"/>
          </a:p>
        </p:txBody>
      </p:sp>
      <p:sp>
        <p:nvSpPr>
          <p:cNvPr id="4" name="Google Shape;92;p16">
            <a:extLst>
              <a:ext uri="{FF2B5EF4-FFF2-40B4-BE49-F238E27FC236}">
                <a16:creationId xmlns:a16="http://schemas.microsoft.com/office/drawing/2014/main" id="{F30C8888-5618-4D37-94A2-BCDE95732C35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Sistemas de Numeração e Conversão de Base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457992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B96B1999-9476-401F-9A8C-4D16A4F2EA22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A BASE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5EF6ACF-39A4-44D6-B5B6-FAD3FF337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37" y="783496"/>
            <a:ext cx="8601740" cy="436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58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B96B1999-9476-401F-9A8C-4D16A4F2EA22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A BASE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A8BD55F-311F-47CD-8E51-C3E62EC6C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1363"/>
            <a:ext cx="9144000" cy="3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08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238CB87-B1A7-4EA2-ACCF-501B58D8F670}"/>
              </a:ext>
            </a:extLst>
          </p:cNvPr>
          <p:cNvSpPr txBox="1">
            <a:spLocks noChangeArrowheads="1"/>
          </p:cNvSpPr>
          <p:nvPr/>
        </p:nvSpPr>
        <p:spPr>
          <a:xfrm>
            <a:off x="585683" y="1028700"/>
            <a:ext cx="7772400" cy="37924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endParaRPr lang="pt-BR" altLang="pt-BR" sz="2400" dirty="0"/>
          </a:p>
          <a:p>
            <a:pPr algn="just"/>
            <a:r>
              <a:rPr lang="pt-BR" altLang="pt-BR" sz="2400" dirty="0"/>
              <a:t>Sistema Decimal</a:t>
            </a:r>
          </a:p>
          <a:p>
            <a:pPr lvl="1" algn="just"/>
            <a:endParaRPr lang="pt-BR" altLang="pt-BR" sz="2400" dirty="0"/>
          </a:p>
          <a:p>
            <a:pPr lvl="1" algn="just"/>
            <a:r>
              <a:rPr lang="pt-BR" altLang="pt-BR" sz="2400" dirty="0"/>
              <a:t>É o nosso sistema natural. Dígitos 0,1,2,....,9.</a:t>
            </a:r>
          </a:p>
          <a:p>
            <a:pPr lvl="1" algn="just"/>
            <a:endParaRPr lang="pt-BR" altLang="pt-BR" sz="2400" dirty="0"/>
          </a:p>
          <a:p>
            <a:pPr lvl="1" algn="just"/>
            <a:r>
              <a:rPr lang="pt-BR" altLang="pt-BR" sz="2400" dirty="0"/>
              <a:t>Números superiores a 9; convencionamos o significado da posição de cada dígito em relação a uma potência de 10.</a:t>
            </a:r>
          </a:p>
        </p:txBody>
      </p:sp>
      <p:sp>
        <p:nvSpPr>
          <p:cNvPr id="4" name="Google Shape;92;p16">
            <a:extLst>
              <a:ext uri="{FF2B5EF4-FFF2-40B4-BE49-F238E27FC236}">
                <a16:creationId xmlns:a16="http://schemas.microsoft.com/office/drawing/2014/main" id="{F30C8888-5618-4D37-94A2-BCDE95732C35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Sistemas de Numeração e Conversão de Base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65633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numeros hindu arÃ¡bicos">
            <a:extLst>
              <a:ext uri="{FF2B5EF4-FFF2-40B4-BE49-F238E27FC236}">
                <a16:creationId xmlns:a16="http://schemas.microsoft.com/office/drawing/2014/main" id="{C2D80933-C562-4D23-AE48-C57940F56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164" y="862644"/>
            <a:ext cx="6968837" cy="4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073582D6-DD91-4DA1-9300-89BA6B2E113B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bg1">
                    <a:lumMod val="95000"/>
                  </a:schemeClr>
                </a:solidFill>
              </a:rPr>
              <a:t>HISTORIA DOS NÚMEROS INDU-ARÁBICOS</a:t>
            </a:r>
            <a:endParaRPr sz="1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479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073582D6-DD91-4DA1-9300-89BA6B2E113B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bg1">
                    <a:lumMod val="95000"/>
                  </a:schemeClr>
                </a:solidFill>
              </a:rPr>
              <a:t>NOMES DOS NÚMEROS COM BASE NOS ÂNGULOS ?</a:t>
            </a:r>
            <a:endParaRPr sz="1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1CC0471-76A4-4D37-AA68-E3EA8BC10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668" y="725224"/>
            <a:ext cx="6491282" cy="441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42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073582D6-DD91-4DA1-9300-89BA6B2E113B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bg1">
                    <a:lumMod val="95000"/>
                  </a:schemeClr>
                </a:solidFill>
              </a:rPr>
              <a:t>FAKE NEWS  OU MIGUÉ DO PARANAENSE</a:t>
            </a:r>
            <a:endParaRPr sz="1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DB9B746-812E-42D1-BAFA-4A89AD918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634" y="725225"/>
            <a:ext cx="6403366" cy="4418275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B6DF6229-4E2E-495C-9858-BAB3E0089D5E}"/>
              </a:ext>
            </a:extLst>
          </p:cNvPr>
          <p:cNvSpPr/>
          <p:nvPr/>
        </p:nvSpPr>
        <p:spPr>
          <a:xfrm>
            <a:off x="4151509" y="4298347"/>
            <a:ext cx="587352" cy="4029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ED41329-3AD9-4909-A34D-7CFC3B910796}"/>
              </a:ext>
            </a:extLst>
          </p:cNvPr>
          <p:cNvSpPr/>
          <p:nvPr/>
        </p:nvSpPr>
        <p:spPr>
          <a:xfrm>
            <a:off x="6582981" y="4082835"/>
            <a:ext cx="669873" cy="6184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124F0D9-581D-49DA-A9F1-6B9087C657DB}"/>
              </a:ext>
            </a:extLst>
          </p:cNvPr>
          <p:cNvSpPr txBox="1"/>
          <p:nvPr/>
        </p:nvSpPr>
        <p:spPr>
          <a:xfrm>
            <a:off x="76200" y="1704109"/>
            <a:ext cx="2583873" cy="126188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C00000"/>
                </a:solidFill>
              </a:rPr>
              <a:t>É FAKE HISTORY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PARA USAR UM TERMO DO PASSSADO E UM TERNO DO PRESENTE</a:t>
            </a:r>
          </a:p>
        </p:txBody>
      </p:sp>
    </p:spTree>
    <p:extLst>
      <p:ext uri="{BB962C8B-B14F-4D97-AF65-F5344CB8AC3E}">
        <p14:creationId xmlns:p14="http://schemas.microsoft.com/office/powerpoint/2010/main" val="2715348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F6D00DBD-E02D-4C90-98DE-912DAC45ACF4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bg1">
                    <a:lumMod val="95000"/>
                  </a:schemeClr>
                </a:solidFill>
              </a:rPr>
              <a:t>ORIGEM INDIA E DIFUNDIDOS PELOS ÁRABES </a:t>
            </a:r>
            <a:endParaRPr sz="1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B782F7-3407-4E46-966C-5BD50D9B8DA9}"/>
              </a:ext>
            </a:extLst>
          </p:cNvPr>
          <p:cNvSpPr txBox="1"/>
          <p:nvPr/>
        </p:nvSpPr>
        <p:spPr>
          <a:xfrm>
            <a:off x="450273" y="1058755"/>
            <a:ext cx="7862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COM AS CONQUISTAS ÁRABES ESTES NÚMEROS FORAM DIFUNDIDOS PELO MUNDO ATÉ CHEGAR A EUROPA.</a:t>
            </a:r>
            <a:r>
              <a:rPr lang="pt-BR" dirty="0"/>
              <a:t> </a:t>
            </a:r>
          </a:p>
        </p:txBody>
      </p:sp>
      <p:pic>
        <p:nvPicPr>
          <p:cNvPr id="2050" name="Picture 2" descr="Resultado de imagem para CONQUISTA ARABES">
            <a:extLst>
              <a:ext uri="{FF2B5EF4-FFF2-40B4-BE49-F238E27FC236}">
                <a16:creationId xmlns:a16="http://schemas.microsoft.com/office/drawing/2014/main" id="{0DF9F827-13A1-447C-9E03-A67AEB355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218" y="1912519"/>
            <a:ext cx="4267200" cy="32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CONQUISTA ARABES">
            <a:extLst>
              <a:ext uri="{FF2B5EF4-FFF2-40B4-BE49-F238E27FC236}">
                <a16:creationId xmlns:a16="http://schemas.microsoft.com/office/drawing/2014/main" id="{93F94FDC-CA48-4B58-963D-876AA15E2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0909"/>
            <a:ext cx="3229841" cy="237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989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F6D00DBD-E02D-4C90-98DE-912DAC45ACF4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bg1">
                    <a:lumMod val="95000"/>
                  </a:schemeClr>
                </a:solidFill>
              </a:rPr>
              <a:t>CHEGADA DOS NÚMEROS À EUROPA</a:t>
            </a:r>
            <a:endParaRPr sz="1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B782F7-3407-4E46-966C-5BD50D9B8DA9}"/>
              </a:ext>
            </a:extLst>
          </p:cNvPr>
          <p:cNvSpPr txBox="1"/>
          <p:nvPr/>
        </p:nvSpPr>
        <p:spPr>
          <a:xfrm>
            <a:off x="450273" y="1058755"/>
            <a:ext cx="7862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FORAM LEVADOS PARA A EUROPA POR LEONARDO DO PISA, MAIS CONHECIDO COMO LEONARD FIBONACCI (1170 A 1250)</a:t>
            </a:r>
            <a:endParaRPr lang="pt-BR" dirty="0"/>
          </a:p>
        </p:txBody>
      </p:sp>
      <p:pic>
        <p:nvPicPr>
          <p:cNvPr id="5122" name="Picture 2" descr="Resultado de imagem para LEONARDO DE PISA">
            <a:extLst>
              <a:ext uri="{FF2B5EF4-FFF2-40B4-BE49-F238E27FC236}">
                <a16:creationId xmlns:a16="http://schemas.microsoft.com/office/drawing/2014/main" id="{22CBE332-F9C2-4999-9A46-4A44666BE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545" y="2439990"/>
            <a:ext cx="4052455" cy="270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9FA88F2-BEEE-4F0E-AADA-5916A34453CC}"/>
              </a:ext>
            </a:extLst>
          </p:cNvPr>
          <p:cNvSpPr txBox="1"/>
          <p:nvPr/>
        </p:nvSpPr>
        <p:spPr>
          <a:xfrm>
            <a:off x="450273" y="2439990"/>
            <a:ext cx="535478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FIBONACCI TAMBÉM FOI QUEM ELABOROU A SEQUENCIA DE FIBONACCI.</a:t>
            </a:r>
          </a:p>
          <a:p>
            <a:pPr algn="just"/>
            <a:r>
              <a:rPr lang="pt-BR" sz="2000" dirty="0"/>
              <a:t>1; 1; 2; 3; 5; 8; 13; 21; 34; 55</a:t>
            </a:r>
          </a:p>
          <a:p>
            <a:pPr algn="just"/>
            <a:endParaRPr lang="pt-BR" sz="2000" dirty="0"/>
          </a:p>
          <a:p>
            <a:pPr algn="just"/>
            <a:r>
              <a:rPr lang="el-GR" sz="2000" dirty="0"/>
              <a:t>Φ</a:t>
            </a:r>
            <a:r>
              <a:rPr lang="pt-BR" sz="2000" dirty="0"/>
              <a:t> = 1,6180</a:t>
            </a:r>
            <a:endParaRPr lang="el-GR" sz="2000" dirty="0">
              <a:hlinkClick r:id="rId3"/>
            </a:endParaRP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9968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47D0EE11-A48E-4308-B3CC-B00844238B47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No sistema decimal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1A7D34-E48E-493E-915E-7B23681A997E}"/>
              </a:ext>
            </a:extLst>
          </p:cNvPr>
          <p:cNvSpPr txBox="1">
            <a:spLocks noChangeArrowheads="1"/>
          </p:cNvSpPr>
          <p:nvPr/>
        </p:nvSpPr>
        <p:spPr>
          <a:xfrm>
            <a:off x="500812" y="1166223"/>
            <a:ext cx="7848600" cy="19907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2"/>
            <a:r>
              <a:rPr lang="pt-BR" altLang="pt-BR" sz="2800" dirty="0"/>
              <a:t>Por exemplo, o número 7986 traduz um valor numérico calculado por:</a:t>
            </a:r>
          </a:p>
          <a:p>
            <a:pPr lvl="2"/>
            <a:endParaRPr lang="pt-BR" altLang="pt-BR" sz="2800" dirty="0"/>
          </a:p>
          <a:p>
            <a:pPr lvl="2"/>
            <a:r>
              <a:rPr lang="pt-BR" altLang="pt-BR" sz="2800" dirty="0">
                <a:solidFill>
                  <a:srgbClr val="C00000"/>
                </a:solidFill>
              </a:rPr>
              <a:t>7986 = 7x10</a:t>
            </a:r>
            <a:r>
              <a:rPr lang="pt-BR" altLang="pt-BR" sz="2800" baseline="30000" dirty="0">
                <a:solidFill>
                  <a:srgbClr val="C00000"/>
                </a:solidFill>
              </a:rPr>
              <a:t>3</a:t>
            </a:r>
            <a:r>
              <a:rPr lang="pt-BR" altLang="pt-BR" sz="2800" dirty="0">
                <a:solidFill>
                  <a:srgbClr val="C00000"/>
                </a:solidFill>
              </a:rPr>
              <a:t>+9x10</a:t>
            </a:r>
            <a:r>
              <a:rPr lang="pt-BR" altLang="pt-BR" sz="2800" baseline="30000" dirty="0">
                <a:solidFill>
                  <a:srgbClr val="C00000"/>
                </a:solidFill>
              </a:rPr>
              <a:t>2</a:t>
            </a:r>
            <a:r>
              <a:rPr lang="pt-BR" altLang="pt-BR" sz="2800" dirty="0">
                <a:solidFill>
                  <a:srgbClr val="C00000"/>
                </a:solidFill>
              </a:rPr>
              <a:t>+8x10</a:t>
            </a:r>
            <a:r>
              <a:rPr lang="pt-BR" altLang="pt-BR" sz="2800" baseline="30000" dirty="0">
                <a:solidFill>
                  <a:srgbClr val="C00000"/>
                </a:solidFill>
              </a:rPr>
              <a:t>1</a:t>
            </a:r>
            <a:r>
              <a:rPr lang="pt-BR" altLang="pt-BR" sz="2800" dirty="0">
                <a:solidFill>
                  <a:srgbClr val="C00000"/>
                </a:solidFill>
              </a:rPr>
              <a:t>+6x10</a:t>
            </a:r>
            <a:r>
              <a:rPr lang="pt-BR" altLang="pt-BR" sz="2800" baseline="30000" dirty="0">
                <a:solidFill>
                  <a:srgbClr val="C00000"/>
                </a:solidFill>
              </a:rPr>
              <a:t>0</a:t>
            </a:r>
          </a:p>
          <a:p>
            <a:pPr lvl="2"/>
            <a:endParaRPr lang="pt-BR" altLang="pt-BR" sz="28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920B105-EAF5-429F-9205-80A34C4D95D0}"/>
              </a:ext>
            </a:extLst>
          </p:cNvPr>
          <p:cNvSpPr txBox="1"/>
          <p:nvPr/>
        </p:nvSpPr>
        <p:spPr>
          <a:xfrm>
            <a:off x="293677" y="3617553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</a:rPr>
              <a:t>7 x 1000 + 9 x 100     + 8 x 10 + 6 * 1</a:t>
            </a:r>
          </a:p>
          <a:p>
            <a:r>
              <a:rPr lang="pt-BR" sz="2800" dirty="0">
                <a:solidFill>
                  <a:srgbClr val="C00000"/>
                </a:solidFill>
              </a:rPr>
              <a:t>7000       + 900           + 80       + 6       = 7986         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0F116DEC-DB9F-4B40-ADF8-B9A7AB85C6A6}"/>
              </a:ext>
            </a:extLst>
          </p:cNvPr>
          <p:cNvCxnSpPr>
            <a:cxnSpLocks/>
          </p:cNvCxnSpPr>
          <p:nvPr/>
        </p:nvCxnSpPr>
        <p:spPr>
          <a:xfrm flipH="1">
            <a:off x="1044487" y="2843317"/>
            <a:ext cx="1104689" cy="8610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67A88B75-7062-4690-8790-85ABD1B67B56}"/>
              </a:ext>
            </a:extLst>
          </p:cNvPr>
          <p:cNvCxnSpPr>
            <a:cxnSpLocks/>
          </p:cNvCxnSpPr>
          <p:nvPr/>
        </p:nvCxnSpPr>
        <p:spPr>
          <a:xfrm flipH="1">
            <a:off x="2616385" y="2880027"/>
            <a:ext cx="627402" cy="9541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2F77E5D-DA16-4D9A-9004-DF0C4AE9CFB2}"/>
              </a:ext>
            </a:extLst>
          </p:cNvPr>
          <p:cNvCxnSpPr>
            <a:cxnSpLocks/>
          </p:cNvCxnSpPr>
          <p:nvPr/>
        </p:nvCxnSpPr>
        <p:spPr>
          <a:xfrm>
            <a:off x="4504146" y="2880027"/>
            <a:ext cx="0" cy="8242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FD7317D6-62F4-4236-A35C-1E885F925C19}"/>
              </a:ext>
            </a:extLst>
          </p:cNvPr>
          <p:cNvCxnSpPr>
            <a:cxnSpLocks/>
          </p:cNvCxnSpPr>
          <p:nvPr/>
        </p:nvCxnSpPr>
        <p:spPr>
          <a:xfrm>
            <a:off x="5576343" y="2887187"/>
            <a:ext cx="263803" cy="8705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154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47D0EE11-A48E-4308-B3CC-B00844238B47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No sistema decimal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1A7D34-E48E-493E-915E-7B23681A997E}"/>
              </a:ext>
            </a:extLst>
          </p:cNvPr>
          <p:cNvSpPr txBox="1">
            <a:spLocks noChangeArrowheads="1"/>
          </p:cNvSpPr>
          <p:nvPr/>
        </p:nvSpPr>
        <p:spPr>
          <a:xfrm>
            <a:off x="500812" y="1166222"/>
            <a:ext cx="7848600" cy="38638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2"/>
            <a:endParaRPr lang="pt-BR" altLang="pt-BR" sz="2800" dirty="0"/>
          </a:p>
          <a:p>
            <a:pPr lvl="2"/>
            <a:endParaRPr lang="pt-BR" altLang="pt-BR" sz="2800" dirty="0"/>
          </a:p>
          <a:p>
            <a:pPr lvl="2" algn="just"/>
            <a:r>
              <a:rPr lang="pt-BR" altLang="pt-BR" sz="2800" dirty="0"/>
              <a:t>Conforme observa-se, um número é expresso pela soma de potências da base 10 multiplicadas pelos dígitos correspondentes.</a:t>
            </a:r>
          </a:p>
        </p:txBody>
      </p:sp>
    </p:spTree>
    <p:extLst>
      <p:ext uri="{BB962C8B-B14F-4D97-AF65-F5344CB8AC3E}">
        <p14:creationId xmlns:p14="http://schemas.microsoft.com/office/powerpoint/2010/main" val="4129901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25" y="162725"/>
            <a:ext cx="7850174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>
            <a:spLocks noGrp="1"/>
          </p:cNvSpPr>
          <p:nvPr>
            <p:ph type="body" idx="4294967295"/>
          </p:nvPr>
        </p:nvSpPr>
        <p:spPr>
          <a:xfrm>
            <a:off x="886775" y="1377475"/>
            <a:ext cx="7326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endParaRPr sz="24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700"/>
              </a:spcBef>
              <a:spcAft>
                <a:spcPts val="700"/>
              </a:spcAft>
              <a:buNone/>
            </a:pPr>
            <a:r>
              <a:rPr lang="pt-BR" sz="2400" b="1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SISTEMA BINÁRIO</a:t>
            </a:r>
            <a:endParaRPr sz="24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1428017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47D0EE11-A48E-4308-B3CC-B00844238B47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 de Numeração Binário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1A7D34-E48E-493E-915E-7B23681A997E}"/>
              </a:ext>
            </a:extLst>
          </p:cNvPr>
          <p:cNvSpPr txBox="1">
            <a:spLocks noChangeArrowheads="1"/>
          </p:cNvSpPr>
          <p:nvPr/>
        </p:nvSpPr>
        <p:spPr>
          <a:xfrm>
            <a:off x="500812" y="1166222"/>
            <a:ext cx="7848600" cy="38638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2"/>
            <a:endParaRPr lang="pt-BR" altLang="pt-BR" sz="2800" dirty="0"/>
          </a:p>
          <a:p>
            <a:pPr lvl="2"/>
            <a:endParaRPr lang="pt-BR" altLang="pt-BR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ED6AC7-D2F2-4BF2-AC61-CC5C238F058E}"/>
              </a:ext>
            </a:extLst>
          </p:cNvPr>
          <p:cNvSpPr txBox="1">
            <a:spLocks noChangeArrowheads="1"/>
          </p:cNvSpPr>
          <p:nvPr/>
        </p:nvSpPr>
        <p:spPr>
          <a:xfrm>
            <a:off x="266978" y="915235"/>
            <a:ext cx="8216023" cy="377690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 algn="just"/>
            <a:endParaRPr lang="pt-BR" altLang="pt-BR" sz="2600" dirty="0"/>
          </a:p>
          <a:p>
            <a:pPr lvl="1" algn="just"/>
            <a:endParaRPr lang="pt-BR" altLang="pt-BR" sz="2600" dirty="0"/>
          </a:p>
          <a:p>
            <a:pPr lvl="1" algn="just"/>
            <a:r>
              <a:rPr lang="pt-BR" altLang="pt-BR" sz="2600" dirty="0"/>
              <a:t>Em sistemas descritos por variáveis lógicas recorremos ao sistema de numeração de base 2.</a:t>
            </a:r>
          </a:p>
          <a:p>
            <a:pPr lvl="1" algn="just"/>
            <a:endParaRPr lang="pt-BR" altLang="pt-BR" sz="2600" dirty="0"/>
          </a:p>
          <a:p>
            <a:pPr lvl="1" algn="just"/>
            <a:endParaRPr lang="pt-BR" altLang="pt-BR" sz="2600" dirty="0"/>
          </a:p>
          <a:p>
            <a:pPr lvl="1" algn="just"/>
            <a:r>
              <a:rPr lang="pt-BR" altLang="pt-BR" sz="2600" dirty="0"/>
              <a:t>A vantagem desta utilização resulta da correspondência direta entre os dígitos 0 e 1 e os valores lógicos 0 e 1.</a:t>
            </a:r>
          </a:p>
          <a:p>
            <a:pPr lvl="1" algn="just"/>
            <a:endParaRPr lang="pt-BR" altLang="pt-BR" sz="2600" dirty="0"/>
          </a:p>
        </p:txBody>
      </p:sp>
    </p:spTree>
    <p:extLst>
      <p:ext uri="{BB962C8B-B14F-4D97-AF65-F5344CB8AC3E}">
        <p14:creationId xmlns:p14="http://schemas.microsoft.com/office/powerpoint/2010/main" val="3595238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47D0EE11-A48E-4308-B3CC-B00844238B47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 de Numeração Binário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1A7D34-E48E-493E-915E-7B23681A997E}"/>
              </a:ext>
            </a:extLst>
          </p:cNvPr>
          <p:cNvSpPr txBox="1">
            <a:spLocks noChangeArrowheads="1"/>
          </p:cNvSpPr>
          <p:nvPr/>
        </p:nvSpPr>
        <p:spPr>
          <a:xfrm>
            <a:off x="500812" y="1166222"/>
            <a:ext cx="7848600" cy="38638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2"/>
            <a:endParaRPr lang="pt-BR" altLang="pt-BR" sz="2800" dirty="0"/>
          </a:p>
          <a:p>
            <a:pPr lvl="2"/>
            <a:endParaRPr lang="pt-BR" altLang="pt-BR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ED6AC7-D2F2-4BF2-AC61-CC5C238F058E}"/>
              </a:ext>
            </a:extLst>
          </p:cNvPr>
          <p:cNvSpPr txBox="1">
            <a:spLocks noChangeArrowheads="1"/>
          </p:cNvSpPr>
          <p:nvPr/>
        </p:nvSpPr>
        <p:spPr>
          <a:xfrm>
            <a:off x="266978" y="915235"/>
            <a:ext cx="8216023" cy="377690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 algn="just"/>
            <a:endParaRPr lang="pt-BR" altLang="pt-BR" sz="2600" dirty="0"/>
          </a:p>
          <a:p>
            <a:pPr lvl="1" algn="just"/>
            <a:endParaRPr lang="pt-BR" altLang="pt-BR" sz="2600" dirty="0"/>
          </a:p>
          <a:p>
            <a:pPr lvl="1" algn="just"/>
            <a:r>
              <a:rPr lang="pt-BR" altLang="pt-BR" sz="2600" dirty="0"/>
              <a:t>Em sistemas descritos por variáveis lógicas recorremos ao sistema de numeração de base 2.</a:t>
            </a:r>
          </a:p>
          <a:p>
            <a:pPr lvl="1" algn="just"/>
            <a:endParaRPr lang="pt-BR" altLang="pt-BR" sz="2600" dirty="0"/>
          </a:p>
          <a:p>
            <a:pPr lvl="1" algn="just"/>
            <a:endParaRPr lang="pt-BR" altLang="pt-BR" sz="2600" dirty="0"/>
          </a:p>
          <a:p>
            <a:pPr lvl="1" algn="just"/>
            <a:r>
              <a:rPr lang="pt-BR" altLang="pt-BR" sz="2600" dirty="0"/>
              <a:t>A vantagem desta utilização resulta da correspondência direta entre os dígitos 0 e 1 e os valores lógicos 0 e 1.</a:t>
            </a:r>
          </a:p>
          <a:p>
            <a:pPr lvl="1" algn="just"/>
            <a:endParaRPr lang="pt-BR" altLang="pt-BR" sz="2600" dirty="0"/>
          </a:p>
        </p:txBody>
      </p:sp>
    </p:spTree>
    <p:extLst>
      <p:ext uri="{BB962C8B-B14F-4D97-AF65-F5344CB8AC3E}">
        <p14:creationId xmlns:p14="http://schemas.microsoft.com/office/powerpoint/2010/main" val="2043732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47D0EE11-A48E-4308-B3CC-B00844238B47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 de Numeração Binário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1A7D34-E48E-493E-915E-7B23681A997E}"/>
              </a:ext>
            </a:extLst>
          </p:cNvPr>
          <p:cNvSpPr txBox="1">
            <a:spLocks noChangeArrowheads="1"/>
          </p:cNvSpPr>
          <p:nvPr/>
        </p:nvSpPr>
        <p:spPr>
          <a:xfrm>
            <a:off x="500812" y="1166222"/>
            <a:ext cx="7848600" cy="38638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2"/>
            <a:endParaRPr lang="pt-BR" altLang="pt-BR" sz="2800" dirty="0"/>
          </a:p>
          <a:p>
            <a:pPr lvl="2"/>
            <a:endParaRPr lang="pt-BR" altLang="pt-BR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ED6AC7-D2F2-4BF2-AC61-CC5C238F058E}"/>
              </a:ext>
            </a:extLst>
          </p:cNvPr>
          <p:cNvSpPr txBox="1">
            <a:spLocks noChangeArrowheads="1"/>
          </p:cNvSpPr>
          <p:nvPr/>
        </p:nvSpPr>
        <p:spPr>
          <a:xfrm>
            <a:off x="266978" y="915235"/>
            <a:ext cx="8216023" cy="377690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 algn="just"/>
            <a:endParaRPr lang="pt-BR" altLang="pt-BR" sz="2600" dirty="0"/>
          </a:p>
          <a:p>
            <a:pPr lvl="1" algn="just"/>
            <a:r>
              <a:rPr lang="pt-BR" altLang="pt-BR" sz="2600" dirty="0"/>
              <a:t>Neste sistema, os dígitos binários representam os coeficientes das potências de base 2.</a:t>
            </a:r>
          </a:p>
          <a:p>
            <a:pPr lvl="1" algn="just"/>
            <a:endParaRPr lang="pt-BR" altLang="pt-BR" sz="2600" dirty="0"/>
          </a:p>
          <a:p>
            <a:pPr lvl="1" algn="just"/>
            <a:endParaRPr lang="pt-BR" altLang="pt-BR" sz="2600" dirty="0"/>
          </a:p>
          <a:p>
            <a:pPr lvl="1" algn="just"/>
            <a:r>
              <a:rPr lang="pt-BR" altLang="pt-BR" sz="2600" dirty="0"/>
              <a:t>(d</a:t>
            </a:r>
            <a:r>
              <a:rPr lang="pt-BR" altLang="pt-BR" sz="2600" baseline="-25000" dirty="0"/>
              <a:t>2</a:t>
            </a:r>
            <a:r>
              <a:rPr lang="pt-BR" altLang="pt-BR" sz="2600" dirty="0"/>
              <a:t>d</a:t>
            </a:r>
            <a:r>
              <a:rPr lang="pt-BR" altLang="pt-BR" sz="2600" baseline="-25000" dirty="0"/>
              <a:t>1</a:t>
            </a:r>
            <a:r>
              <a:rPr lang="pt-BR" altLang="pt-BR" sz="2600" dirty="0"/>
              <a:t>d</a:t>
            </a:r>
            <a:r>
              <a:rPr lang="pt-BR" altLang="pt-BR" sz="2600" baseline="-25000" dirty="0"/>
              <a:t>0</a:t>
            </a:r>
            <a:r>
              <a:rPr lang="pt-BR" altLang="pt-BR" sz="2600" dirty="0"/>
              <a:t>) = d</a:t>
            </a:r>
            <a:r>
              <a:rPr lang="pt-BR" altLang="pt-BR" sz="2600" baseline="-25000" dirty="0"/>
              <a:t>2</a:t>
            </a:r>
            <a:r>
              <a:rPr lang="pt-BR" altLang="pt-BR" sz="2600" dirty="0"/>
              <a:t>*2² + d</a:t>
            </a:r>
            <a:r>
              <a:rPr lang="pt-BR" altLang="pt-BR" sz="2600" baseline="-25000" dirty="0"/>
              <a:t>1</a:t>
            </a:r>
            <a:r>
              <a:rPr lang="pt-BR" altLang="pt-BR" sz="2600" dirty="0"/>
              <a:t>*2¹d</a:t>
            </a:r>
            <a:r>
              <a:rPr lang="pt-BR" altLang="pt-BR" sz="2600" baseline="-25000" dirty="0"/>
              <a:t>0</a:t>
            </a:r>
          </a:p>
          <a:p>
            <a:pPr lvl="1" algn="just"/>
            <a:endParaRPr lang="pt-BR" altLang="pt-BR" sz="2600" baseline="-25000" dirty="0"/>
          </a:p>
          <a:p>
            <a:pPr lvl="1" algn="just"/>
            <a:r>
              <a:rPr lang="pt-BR" altLang="pt-BR" sz="2600" dirty="0"/>
              <a:t>110112 </a:t>
            </a:r>
            <a:r>
              <a:rPr lang="pt-BR" altLang="pt-BR" sz="2600" baseline="-25000" dirty="0"/>
              <a:t>= </a:t>
            </a:r>
            <a:r>
              <a:rPr lang="pt-BR" altLang="pt-BR" sz="2600" dirty="0"/>
              <a:t> </a:t>
            </a:r>
            <a:endParaRPr lang="pt-BR" altLang="pt-BR" sz="2600" baseline="-25000" dirty="0"/>
          </a:p>
        </p:txBody>
      </p:sp>
    </p:spTree>
    <p:extLst>
      <p:ext uri="{BB962C8B-B14F-4D97-AF65-F5344CB8AC3E}">
        <p14:creationId xmlns:p14="http://schemas.microsoft.com/office/powerpoint/2010/main" val="3158925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47D0EE11-A48E-4308-B3CC-B00844238B47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 de Numeração Binário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1A7D34-E48E-493E-915E-7B23681A997E}"/>
              </a:ext>
            </a:extLst>
          </p:cNvPr>
          <p:cNvSpPr txBox="1">
            <a:spLocks noChangeArrowheads="1"/>
          </p:cNvSpPr>
          <p:nvPr/>
        </p:nvSpPr>
        <p:spPr>
          <a:xfrm>
            <a:off x="500812" y="1166222"/>
            <a:ext cx="7848600" cy="38638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2"/>
            <a:endParaRPr lang="pt-BR" altLang="pt-BR" sz="2800" dirty="0"/>
          </a:p>
          <a:p>
            <a:pPr lvl="2"/>
            <a:endParaRPr lang="pt-BR" altLang="pt-BR" sz="28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5C00E44-056E-4BCC-8748-FADA377E4E75}"/>
              </a:ext>
            </a:extLst>
          </p:cNvPr>
          <p:cNvSpPr/>
          <p:nvPr/>
        </p:nvSpPr>
        <p:spPr>
          <a:xfrm>
            <a:off x="500812" y="1379724"/>
            <a:ext cx="8022464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pt-BR" altLang="pt-BR" sz="2400" dirty="0"/>
              <a:t>Por exemplo, o número 19</a:t>
            </a:r>
            <a:r>
              <a:rPr lang="pt-BR" altLang="pt-BR" sz="2400" baseline="-25000" dirty="0"/>
              <a:t>10</a:t>
            </a:r>
            <a:r>
              <a:rPr lang="pt-BR" altLang="pt-BR" sz="2400" dirty="0"/>
              <a:t> (o subscrito indica a base) é representado pela </a:t>
            </a:r>
            <a:r>
              <a:rPr lang="pt-BR" altLang="pt-BR" sz="2400" dirty="0" err="1"/>
              <a:t>seqüência</a:t>
            </a:r>
            <a:r>
              <a:rPr lang="pt-BR" altLang="pt-BR" sz="2400" dirty="0"/>
              <a:t> de dígitos binários:</a:t>
            </a:r>
          </a:p>
          <a:p>
            <a:pPr algn="just">
              <a:lnSpc>
                <a:spcPct val="90000"/>
              </a:lnSpc>
            </a:pPr>
            <a:endParaRPr lang="pt-BR" altLang="pt-BR" sz="2400" dirty="0"/>
          </a:p>
          <a:p>
            <a:pPr algn="just">
              <a:lnSpc>
                <a:spcPct val="90000"/>
              </a:lnSpc>
            </a:pPr>
            <a:r>
              <a:rPr lang="pt-BR" altLang="pt-BR" sz="2400" dirty="0"/>
              <a:t>10011</a:t>
            </a:r>
            <a:r>
              <a:rPr lang="pt-BR" altLang="pt-BR" sz="2400" baseline="-25000" dirty="0"/>
              <a:t>2</a:t>
            </a:r>
            <a:r>
              <a:rPr lang="pt-BR" altLang="pt-BR" sz="2400" dirty="0"/>
              <a:t> = 1x2</a:t>
            </a:r>
            <a:r>
              <a:rPr lang="pt-BR" altLang="pt-BR" sz="2400" baseline="30000" dirty="0"/>
              <a:t>4</a:t>
            </a:r>
            <a:r>
              <a:rPr lang="pt-BR" altLang="pt-BR" sz="2400" dirty="0"/>
              <a:t>+0x2</a:t>
            </a:r>
            <a:r>
              <a:rPr lang="pt-BR" altLang="pt-BR" sz="2400" baseline="30000" dirty="0"/>
              <a:t>3</a:t>
            </a:r>
            <a:r>
              <a:rPr lang="pt-BR" altLang="pt-BR" sz="2400" dirty="0"/>
              <a:t>+0x2</a:t>
            </a:r>
            <a:r>
              <a:rPr lang="pt-BR" altLang="pt-BR" sz="2400" baseline="30000" dirty="0"/>
              <a:t>2</a:t>
            </a:r>
            <a:r>
              <a:rPr lang="pt-BR" altLang="pt-BR" sz="2400" dirty="0"/>
              <a:t>+1x2</a:t>
            </a:r>
            <a:r>
              <a:rPr lang="pt-BR" altLang="pt-BR" sz="2400" baseline="30000" dirty="0"/>
              <a:t>1</a:t>
            </a:r>
            <a:r>
              <a:rPr lang="pt-BR" altLang="pt-BR" sz="2400" dirty="0"/>
              <a:t>+1x2</a:t>
            </a:r>
            <a:r>
              <a:rPr lang="pt-BR" altLang="pt-BR" sz="2400" baseline="30000" dirty="0"/>
              <a:t>0</a:t>
            </a:r>
            <a:endParaRPr lang="pt-BR" altLang="pt-BR" sz="2400" dirty="0"/>
          </a:p>
          <a:p>
            <a:pPr algn="just">
              <a:lnSpc>
                <a:spcPct val="90000"/>
              </a:lnSpc>
            </a:pPr>
            <a:r>
              <a:rPr lang="pt-BR" altLang="pt-BR" sz="2400" dirty="0"/>
              <a:t>10011</a:t>
            </a:r>
            <a:r>
              <a:rPr lang="pt-BR" altLang="pt-BR" sz="2400" baseline="-25000" dirty="0"/>
              <a:t>2</a:t>
            </a:r>
            <a:r>
              <a:rPr lang="pt-BR" altLang="pt-BR" sz="2400" dirty="0"/>
              <a:t> =   16 +  0    +   0   +  2  +  1 = 19</a:t>
            </a:r>
            <a:r>
              <a:rPr lang="pt-BR" altLang="pt-BR" sz="2400" baseline="-25000" dirty="0"/>
              <a:t>2</a:t>
            </a:r>
            <a:endParaRPr lang="pt-BR" altLang="pt-BR" sz="2400" dirty="0"/>
          </a:p>
          <a:p>
            <a:pPr algn="just">
              <a:lnSpc>
                <a:spcPct val="90000"/>
              </a:lnSpc>
            </a:pPr>
            <a:endParaRPr lang="pt-BR" altLang="pt-BR" sz="2400" dirty="0"/>
          </a:p>
          <a:p>
            <a:pPr algn="just">
              <a:lnSpc>
                <a:spcPct val="90000"/>
              </a:lnSpc>
            </a:pPr>
            <a:r>
              <a:rPr lang="pt-BR" altLang="pt-BR" sz="2400" dirty="0"/>
              <a:t>Na prática, cada dígito binário recebe a denominação de </a:t>
            </a:r>
            <a:r>
              <a:rPr lang="pt-BR" altLang="pt-BR" sz="2400" b="1" dirty="0"/>
              <a:t>bit</a:t>
            </a:r>
            <a:r>
              <a:rPr lang="pt-BR" altLang="pt-BR" sz="2400" dirty="0"/>
              <a:t> (</a:t>
            </a:r>
            <a:r>
              <a:rPr lang="pt-BR" altLang="pt-BR" sz="2400" dirty="0" err="1"/>
              <a:t>binary</a:t>
            </a:r>
            <a:r>
              <a:rPr lang="pt-BR" altLang="pt-BR" sz="2400" dirty="0"/>
              <a:t> digital </a:t>
            </a:r>
            <a:r>
              <a:rPr lang="pt-BR" altLang="pt-BR" sz="2400" dirty="0" err="1"/>
              <a:t>digit</a:t>
            </a:r>
            <a:r>
              <a:rPr lang="pt-BR" altLang="pt-BR" sz="2400" dirty="0"/>
              <a:t>), conjuntos de 4 bits são chamados </a:t>
            </a:r>
            <a:r>
              <a:rPr lang="pt-BR" altLang="pt-BR" sz="2400" b="1" dirty="0" err="1"/>
              <a:t>nibble</a:t>
            </a:r>
            <a:r>
              <a:rPr lang="pt-BR" altLang="pt-BR" sz="2400" b="1" dirty="0"/>
              <a:t> ou </a:t>
            </a:r>
            <a:r>
              <a:rPr lang="pt-BR" altLang="pt-BR" sz="2400" b="1" dirty="0" err="1"/>
              <a:t>nyble</a:t>
            </a:r>
            <a:r>
              <a:rPr lang="pt-BR" altLang="pt-BR" sz="2400" dirty="0"/>
              <a:t> e de 8 bits denominam-se </a:t>
            </a:r>
            <a:r>
              <a:rPr lang="pt-BR" altLang="pt-BR" sz="2400" b="1" dirty="0"/>
              <a:t>byte</a:t>
            </a:r>
            <a:r>
              <a:rPr lang="pt-BR" altLang="pt-BR" sz="2400" dirty="0"/>
              <a:t>.</a:t>
            </a:r>
            <a:endParaRPr lang="pt-BR" alt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773992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47D0EE11-A48E-4308-B3CC-B00844238B47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 de Numeração Binário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1A7D34-E48E-493E-915E-7B23681A997E}"/>
              </a:ext>
            </a:extLst>
          </p:cNvPr>
          <p:cNvSpPr txBox="1">
            <a:spLocks noChangeArrowheads="1"/>
          </p:cNvSpPr>
          <p:nvPr/>
        </p:nvSpPr>
        <p:spPr>
          <a:xfrm>
            <a:off x="500812" y="1166222"/>
            <a:ext cx="7848600" cy="38638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2"/>
            <a:endParaRPr lang="pt-BR" altLang="pt-BR" sz="2800" dirty="0"/>
          </a:p>
          <a:p>
            <a:pPr lvl="2"/>
            <a:endParaRPr lang="pt-BR" altLang="pt-BR" sz="28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5C00E44-056E-4BCC-8748-FADA377E4E75}"/>
              </a:ext>
            </a:extLst>
          </p:cNvPr>
          <p:cNvSpPr/>
          <p:nvPr/>
        </p:nvSpPr>
        <p:spPr>
          <a:xfrm>
            <a:off x="794588" y="3446963"/>
            <a:ext cx="8022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endParaRPr lang="pt-BR" altLang="pt-BR" sz="2400" dirty="0"/>
          </a:p>
          <a:p>
            <a:pPr algn="just">
              <a:lnSpc>
                <a:spcPct val="90000"/>
              </a:lnSpc>
            </a:pPr>
            <a:r>
              <a:rPr lang="pt-BR" altLang="pt-BR" sz="2400" dirty="0"/>
              <a:t>10011</a:t>
            </a:r>
            <a:r>
              <a:rPr lang="pt-BR" altLang="pt-BR" sz="2400" baseline="-25000" dirty="0"/>
              <a:t>2</a:t>
            </a:r>
            <a:r>
              <a:rPr lang="pt-BR" altLang="pt-BR" sz="2400" dirty="0"/>
              <a:t> = 1x2</a:t>
            </a:r>
            <a:r>
              <a:rPr lang="pt-BR" altLang="pt-BR" sz="2400" baseline="30000" dirty="0"/>
              <a:t>4</a:t>
            </a:r>
            <a:r>
              <a:rPr lang="pt-BR" altLang="pt-BR" sz="2400" dirty="0"/>
              <a:t>+0x2</a:t>
            </a:r>
            <a:r>
              <a:rPr lang="pt-BR" altLang="pt-BR" sz="2400" baseline="30000" dirty="0"/>
              <a:t>3</a:t>
            </a:r>
            <a:r>
              <a:rPr lang="pt-BR" altLang="pt-BR" sz="2400" dirty="0"/>
              <a:t>+0x2</a:t>
            </a:r>
            <a:r>
              <a:rPr lang="pt-BR" altLang="pt-BR" sz="2400" baseline="30000" dirty="0"/>
              <a:t>2</a:t>
            </a:r>
            <a:r>
              <a:rPr lang="pt-BR" altLang="pt-BR" sz="2400" dirty="0"/>
              <a:t>+1x2</a:t>
            </a:r>
            <a:r>
              <a:rPr lang="pt-BR" altLang="pt-BR" sz="2400" baseline="30000" dirty="0"/>
              <a:t>1</a:t>
            </a:r>
            <a:r>
              <a:rPr lang="pt-BR" altLang="pt-BR" sz="2400" dirty="0"/>
              <a:t>+1x2</a:t>
            </a:r>
            <a:r>
              <a:rPr lang="pt-BR" altLang="pt-BR" sz="2400" baseline="30000" dirty="0"/>
              <a:t>0</a:t>
            </a:r>
            <a:endParaRPr lang="pt-BR" altLang="pt-BR" sz="2400" dirty="0"/>
          </a:p>
          <a:p>
            <a:pPr algn="just">
              <a:lnSpc>
                <a:spcPct val="90000"/>
              </a:lnSpc>
            </a:pPr>
            <a:r>
              <a:rPr lang="pt-BR" altLang="pt-BR" sz="2400" dirty="0"/>
              <a:t>10011</a:t>
            </a:r>
            <a:r>
              <a:rPr lang="pt-BR" altLang="pt-BR" sz="2400" baseline="-25000" dirty="0"/>
              <a:t>2</a:t>
            </a:r>
            <a:r>
              <a:rPr lang="pt-BR" altLang="pt-BR" sz="2400" dirty="0"/>
              <a:t> =   16 +  0    +   0   +  2  +  1 = 19</a:t>
            </a:r>
            <a:r>
              <a:rPr lang="pt-BR" altLang="pt-BR" sz="2400" baseline="-25000" dirty="0"/>
              <a:t>10</a:t>
            </a:r>
            <a:endParaRPr lang="pt-BR" altLang="pt-BR" sz="2400" dirty="0"/>
          </a:p>
          <a:p>
            <a:pPr algn="just">
              <a:lnSpc>
                <a:spcPct val="90000"/>
              </a:lnSpc>
            </a:pPr>
            <a:endParaRPr lang="pt-BR" altLang="pt-BR" sz="2400" dirty="0"/>
          </a:p>
          <a:p>
            <a:pPr algn="just">
              <a:lnSpc>
                <a:spcPct val="90000"/>
              </a:lnSpc>
            </a:pPr>
            <a:endParaRPr lang="pt-BR" altLang="pt-BR" sz="2400" b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6F9FA0D-7450-4C82-81FB-95B26FD41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917" y="781049"/>
            <a:ext cx="5545143" cy="2961611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3449DA72-46A8-4383-AC5B-3B39DD7E0ED7}"/>
              </a:ext>
            </a:extLst>
          </p:cNvPr>
          <p:cNvCxnSpPr>
            <a:cxnSpLocks/>
          </p:cNvCxnSpPr>
          <p:nvPr/>
        </p:nvCxnSpPr>
        <p:spPr>
          <a:xfrm flipH="1" flipV="1">
            <a:off x="1779918" y="1774797"/>
            <a:ext cx="4625781" cy="1829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853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47D0EE11-A48E-4308-B3CC-B00844238B47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 de Numeração Binário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1A7D34-E48E-493E-915E-7B23681A997E}"/>
              </a:ext>
            </a:extLst>
          </p:cNvPr>
          <p:cNvSpPr txBox="1">
            <a:spLocks noChangeArrowheads="1"/>
          </p:cNvSpPr>
          <p:nvPr/>
        </p:nvSpPr>
        <p:spPr>
          <a:xfrm>
            <a:off x="500812" y="1166222"/>
            <a:ext cx="7848600" cy="38638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2"/>
            <a:endParaRPr lang="pt-BR" altLang="pt-BR" sz="2800" dirty="0"/>
          </a:p>
          <a:p>
            <a:pPr lvl="2"/>
            <a:endParaRPr lang="pt-BR" altLang="pt-BR" sz="28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5C00E44-056E-4BCC-8748-FADA377E4E75}"/>
              </a:ext>
            </a:extLst>
          </p:cNvPr>
          <p:cNvSpPr/>
          <p:nvPr/>
        </p:nvSpPr>
        <p:spPr>
          <a:xfrm>
            <a:off x="413880" y="815480"/>
            <a:ext cx="8022464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pt-BR" altLang="pt-BR" sz="3200" dirty="0"/>
              <a:t>Ou seja, o número binário é o resultado da ultima divisão e todos os resto das divisões anteriores</a:t>
            </a:r>
          </a:p>
          <a:p>
            <a:pPr algn="just">
              <a:lnSpc>
                <a:spcPct val="90000"/>
              </a:lnSpc>
            </a:pPr>
            <a:endParaRPr lang="pt-BR" altLang="pt-BR" sz="2400" dirty="0"/>
          </a:p>
          <a:p>
            <a:pPr algn="just">
              <a:lnSpc>
                <a:spcPct val="90000"/>
              </a:lnSpc>
            </a:pPr>
            <a:endParaRPr lang="pt-BR" altLang="pt-BR" sz="2400" b="1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FC941FC-DBE8-4698-B05A-7A75302A7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545" y="2115879"/>
            <a:ext cx="7879406" cy="2900876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960747CA-4A2E-455C-8EC3-38148FE74146}"/>
              </a:ext>
            </a:extLst>
          </p:cNvPr>
          <p:cNvCxnSpPr>
            <a:cxnSpLocks/>
          </p:cNvCxnSpPr>
          <p:nvPr/>
        </p:nvCxnSpPr>
        <p:spPr>
          <a:xfrm flipH="1" flipV="1">
            <a:off x="2891358" y="2937042"/>
            <a:ext cx="5125591" cy="1592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112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25" y="162725"/>
            <a:ext cx="7850174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>
            <a:spLocks noGrp="1"/>
          </p:cNvSpPr>
          <p:nvPr>
            <p:ph type="body" idx="4294967295"/>
          </p:nvPr>
        </p:nvSpPr>
        <p:spPr>
          <a:xfrm>
            <a:off x="886775" y="1377475"/>
            <a:ext cx="7326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latin typeface="Raleway"/>
                <a:ea typeface="Raleway"/>
                <a:cs typeface="Raleway"/>
                <a:sym typeface="Raleway"/>
              </a:rPr>
              <a:t>FAZENDO O PROCESSO INVRSO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20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latin typeface="Raleway"/>
                <a:ea typeface="Raleway"/>
                <a:cs typeface="Raleway"/>
                <a:sym typeface="Raleway"/>
              </a:rPr>
              <a:t>TRANSFORMANDO DE BINÁRIO PARA DECIMAL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16">
            <a:extLst>
              <a:ext uri="{FF2B5EF4-FFF2-40B4-BE49-F238E27FC236}">
                <a16:creationId xmlns:a16="http://schemas.microsoft.com/office/drawing/2014/main" id="{47D0EE11-A48E-4308-B3CC-B00844238B47}"/>
              </a:ext>
            </a:extLst>
          </p:cNvPr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BINÁRIO PARA DECINAL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1A7D34-E48E-493E-915E-7B23681A997E}"/>
              </a:ext>
            </a:extLst>
          </p:cNvPr>
          <p:cNvSpPr txBox="1">
            <a:spLocks noChangeArrowheads="1"/>
          </p:cNvSpPr>
          <p:nvPr/>
        </p:nvSpPr>
        <p:spPr>
          <a:xfrm>
            <a:off x="500812" y="1166222"/>
            <a:ext cx="7848600" cy="38638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2"/>
            <a:endParaRPr lang="pt-BR" altLang="pt-BR" sz="2800" dirty="0"/>
          </a:p>
          <a:p>
            <a:pPr lvl="2"/>
            <a:endParaRPr lang="pt-BR" altLang="pt-BR" sz="2800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9FDEAA4-55AC-4CF5-BF70-AA81B77873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07625"/>
              </p:ext>
            </p:extLst>
          </p:nvPr>
        </p:nvGraphicFramePr>
        <p:xfrm>
          <a:off x="1048857" y="964528"/>
          <a:ext cx="6321427" cy="2133600"/>
        </p:xfrm>
        <a:graphic>
          <a:graphicData uri="http://schemas.openxmlformats.org/drawingml/2006/table">
            <a:tbl>
              <a:tblPr/>
              <a:tblGrid>
                <a:gridCol w="903061">
                  <a:extLst>
                    <a:ext uri="{9D8B030D-6E8A-4147-A177-3AD203B41FA5}">
                      <a16:colId xmlns:a16="http://schemas.microsoft.com/office/drawing/2014/main" val="4052102367"/>
                    </a:ext>
                  </a:extLst>
                </a:gridCol>
                <a:gridCol w="903061">
                  <a:extLst>
                    <a:ext uri="{9D8B030D-6E8A-4147-A177-3AD203B41FA5}">
                      <a16:colId xmlns:a16="http://schemas.microsoft.com/office/drawing/2014/main" val="3428207047"/>
                    </a:ext>
                  </a:extLst>
                </a:gridCol>
                <a:gridCol w="903061">
                  <a:extLst>
                    <a:ext uri="{9D8B030D-6E8A-4147-A177-3AD203B41FA5}">
                      <a16:colId xmlns:a16="http://schemas.microsoft.com/office/drawing/2014/main" val="3581840981"/>
                    </a:ext>
                  </a:extLst>
                </a:gridCol>
                <a:gridCol w="903061">
                  <a:extLst>
                    <a:ext uri="{9D8B030D-6E8A-4147-A177-3AD203B41FA5}">
                      <a16:colId xmlns:a16="http://schemas.microsoft.com/office/drawing/2014/main" val="1432321607"/>
                    </a:ext>
                  </a:extLst>
                </a:gridCol>
                <a:gridCol w="903061">
                  <a:extLst>
                    <a:ext uri="{9D8B030D-6E8A-4147-A177-3AD203B41FA5}">
                      <a16:colId xmlns:a16="http://schemas.microsoft.com/office/drawing/2014/main" val="1891385977"/>
                    </a:ext>
                  </a:extLst>
                </a:gridCol>
                <a:gridCol w="903061">
                  <a:extLst>
                    <a:ext uri="{9D8B030D-6E8A-4147-A177-3AD203B41FA5}">
                      <a16:colId xmlns:a16="http://schemas.microsoft.com/office/drawing/2014/main" val="3608728267"/>
                    </a:ext>
                  </a:extLst>
                </a:gridCol>
                <a:gridCol w="903061">
                  <a:extLst>
                    <a:ext uri="{9D8B030D-6E8A-4147-A177-3AD203B41FA5}">
                      <a16:colId xmlns:a16="http://schemas.microsoft.com/office/drawing/2014/main" val="2160035188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2^0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--&gt;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0 *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=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27162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2^1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--&gt;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0 *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=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85533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2^2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--&gt;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0 * 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=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57576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2^3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--&gt;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1 * 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=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720339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2^4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--&gt;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1* 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=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5053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2^5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--&gt;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1 * 32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=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32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52946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2^6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--&gt;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1 * 64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effectLst/>
                          <a:latin typeface="Liberation Sans" panose="020B0604020202020204" pitchFamily="34" charset="0"/>
                        </a:rPr>
                        <a:t>=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Liberation Sans" panose="020B0604020202020204" pitchFamily="34" charset="0"/>
                        </a:rPr>
                        <a:t>64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46535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3F1B5458-1C56-4F3E-A8AE-6C87259E5528}"/>
              </a:ext>
            </a:extLst>
          </p:cNvPr>
          <p:cNvSpPr txBox="1"/>
          <p:nvPr/>
        </p:nvSpPr>
        <p:spPr>
          <a:xfrm>
            <a:off x="500812" y="3623335"/>
            <a:ext cx="8239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SOMANDO TODOS ENTÃO TEREMOS </a:t>
            </a:r>
          </a:p>
          <a:p>
            <a:r>
              <a:rPr lang="pt-BR" sz="2000" dirty="0"/>
              <a:t> 0 + 0 + 0 + 8 + 16 + 32 + 64 = 120 </a:t>
            </a:r>
          </a:p>
        </p:txBody>
      </p:sp>
    </p:spTree>
    <p:extLst>
      <p:ext uri="{BB962C8B-B14F-4D97-AF65-F5344CB8AC3E}">
        <p14:creationId xmlns:p14="http://schemas.microsoft.com/office/powerpoint/2010/main" val="1272470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56C596-0911-4166-9900-A33FAA2E4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F6B90BD4-3893-4659-A60C-5F2E586930C0}"/>
              </a:ext>
            </a:extLst>
          </p:cNvPr>
          <p:cNvSpPr txBox="1"/>
          <p:nvPr/>
        </p:nvSpPr>
        <p:spPr>
          <a:xfrm>
            <a:off x="0" y="88409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 de Numeração Hexadecimal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1153758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F6B90BD4-3893-4659-A60C-5F2E586930C0}"/>
              </a:ext>
            </a:extLst>
          </p:cNvPr>
          <p:cNvSpPr txBox="1"/>
          <p:nvPr/>
        </p:nvSpPr>
        <p:spPr>
          <a:xfrm>
            <a:off x="0" y="88409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 de Numeração Hexadecimal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1BA2C5F-9532-49D5-B1A9-9DD4A44B5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484" y="496664"/>
            <a:ext cx="3595306" cy="464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95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367B0E4-A69B-43B6-9246-6BC4D50FC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7990"/>
            <a:ext cx="9144000" cy="3311797"/>
          </a:xfrm>
          <a:prstGeom prst="rect">
            <a:avLst/>
          </a:prstGeom>
        </p:spPr>
      </p:pic>
      <p:sp>
        <p:nvSpPr>
          <p:cNvPr id="5" name="Google Shape;92;p16">
            <a:extLst>
              <a:ext uri="{FF2B5EF4-FFF2-40B4-BE49-F238E27FC236}">
                <a16:creationId xmlns:a16="http://schemas.microsoft.com/office/drawing/2014/main" id="{3E73DC23-A89A-4065-8DF8-0ED84D643759}"/>
              </a:ext>
            </a:extLst>
          </p:cNvPr>
          <p:cNvSpPr txBox="1"/>
          <p:nvPr/>
        </p:nvSpPr>
        <p:spPr>
          <a:xfrm>
            <a:off x="0" y="195428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Sistema de Numeração Hexadecimal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433810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B277A52-9B21-4E80-B041-273F0B593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7046"/>
            <a:ext cx="9144000" cy="4301035"/>
          </a:xfrm>
          <a:prstGeom prst="rect">
            <a:avLst/>
          </a:prstGeom>
        </p:spPr>
      </p:pic>
      <p:sp>
        <p:nvSpPr>
          <p:cNvPr id="4" name="Google Shape;92;p16">
            <a:extLst>
              <a:ext uri="{FF2B5EF4-FFF2-40B4-BE49-F238E27FC236}">
                <a16:creationId xmlns:a16="http://schemas.microsoft.com/office/drawing/2014/main" id="{15B375C6-9C3B-44EE-B3FF-A968F42F1707}"/>
              </a:ext>
            </a:extLst>
          </p:cNvPr>
          <p:cNvSpPr txBox="1"/>
          <p:nvPr/>
        </p:nvSpPr>
        <p:spPr>
          <a:xfrm>
            <a:off x="0" y="195428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 TAMBÉM É POSSIVEL CONVERTER DE OCTAL PARA DECIMAL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953758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63E9BA3-BD4C-4D9A-85BC-FD5B67F1F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8178"/>
            <a:ext cx="9144000" cy="4283831"/>
          </a:xfrm>
          <a:prstGeom prst="rect">
            <a:avLst/>
          </a:prstGeom>
        </p:spPr>
      </p:pic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1C591D51-EAA1-4E85-B595-43327997ED07}"/>
              </a:ext>
            </a:extLst>
          </p:cNvPr>
          <p:cNvSpPr txBox="1"/>
          <p:nvPr/>
        </p:nvSpPr>
        <p:spPr>
          <a:xfrm>
            <a:off x="0" y="195428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 TAMBÉM É POSSIVEL CONVERTER DE HEXADECIMAL PARA DECIMAL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1334909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>
            <a:spLocks noGrp="1"/>
          </p:cNvSpPr>
          <p:nvPr>
            <p:ph type="title"/>
          </p:nvPr>
        </p:nvSpPr>
        <p:spPr>
          <a:xfrm>
            <a:off x="-100" y="712150"/>
            <a:ext cx="9144000" cy="3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 </a:t>
            </a:r>
            <a:endParaRPr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accent5"/>
                </a:solidFill>
              </a:rPr>
              <a:t>RESUMINDO</a:t>
            </a:r>
            <a:endParaRPr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1"/>
          <p:cNvSpPr txBox="1">
            <a:spLocks noGrp="1"/>
          </p:cNvSpPr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dirty="0">
                <a:solidFill>
                  <a:schemeClr val="dk2"/>
                </a:solidFill>
              </a:rPr>
              <a:t>CONVERSÃO</a:t>
            </a:r>
            <a:endParaRPr sz="2400" b="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CD32AC4-B3B2-4C77-ACE6-958BD850D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218"/>
            <a:ext cx="9144000" cy="4305854"/>
          </a:xfrm>
          <a:prstGeom prst="rect">
            <a:avLst/>
          </a:prstGeom>
        </p:spPr>
      </p:pic>
      <p:sp>
        <p:nvSpPr>
          <p:cNvPr id="5" name="Google Shape;92;p16">
            <a:extLst>
              <a:ext uri="{FF2B5EF4-FFF2-40B4-BE49-F238E27FC236}">
                <a16:creationId xmlns:a16="http://schemas.microsoft.com/office/drawing/2014/main" id="{BD851B93-25B7-40AA-868E-032469D08DCB}"/>
              </a:ext>
            </a:extLst>
          </p:cNvPr>
          <p:cNvSpPr txBox="1"/>
          <p:nvPr/>
        </p:nvSpPr>
        <p:spPr>
          <a:xfrm>
            <a:off x="0" y="642217"/>
            <a:ext cx="9144000" cy="559261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CONVERSÃO DECIMAL PARA BINARIO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497910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52B849CC-9D6D-4D94-B66B-4ED941B3178C}"/>
              </a:ext>
            </a:extLst>
          </p:cNvPr>
          <p:cNvSpPr txBox="1"/>
          <p:nvPr/>
        </p:nvSpPr>
        <p:spPr>
          <a:xfrm>
            <a:off x="0" y="26233"/>
            <a:ext cx="9144000" cy="559261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DECIMAL PARA BINARIO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4FB1D15-DB7C-400F-B7B2-71EA06439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092" y="588615"/>
            <a:ext cx="8133907" cy="452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88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3EF9FA30-4FE0-4E9C-B3EC-841059C52C00}"/>
              </a:ext>
            </a:extLst>
          </p:cNvPr>
          <p:cNvSpPr txBox="1"/>
          <p:nvPr/>
        </p:nvSpPr>
        <p:spPr>
          <a:xfrm>
            <a:off x="0" y="264131"/>
            <a:ext cx="9144000" cy="559261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altLang="pt-BR" sz="1800" dirty="0">
                <a:solidFill>
                  <a:schemeClr val="bg1"/>
                </a:solidFill>
              </a:rPr>
              <a:t>DECIMAL PARA OCTAL</a:t>
            </a:r>
            <a:endParaRPr sz="1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90C443-A5A6-4AF9-BD65-B44558E6D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3886"/>
            <a:ext cx="9144000" cy="384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59392"/>
      </p:ext>
    </p:extLst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846</Words>
  <Application>Microsoft Office PowerPoint</Application>
  <PresentationFormat>Apresentação na tela (16:9)</PresentationFormat>
  <Paragraphs>179</Paragraphs>
  <Slides>35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0" baseType="lpstr">
      <vt:lpstr>Lato</vt:lpstr>
      <vt:lpstr>Arial</vt:lpstr>
      <vt:lpstr>Liberation Sans</vt:lpstr>
      <vt:lpstr>Raleway</vt:lpstr>
      <vt:lpstr>Swiss</vt:lpstr>
      <vt:lpstr>SISTEMAS DE NUMERAÇÃO BINÁRIO, OCTAL, DECIMAL E HEXADECIMAL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RESUMINDO</vt:lpstr>
      <vt:lpstr>CONVERSÃO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ELABORAÇÃO DE PLANILHAS NO GOOGLE DOCS</dc:title>
  <dc:creator>Andre</dc:creator>
  <cp:lastModifiedBy>Andre Silva</cp:lastModifiedBy>
  <cp:revision>23</cp:revision>
  <dcterms:modified xsi:type="dcterms:W3CDTF">2018-11-13T18:44:10Z</dcterms:modified>
</cp:coreProperties>
</file>