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308" r:id="rId3"/>
    <p:sldId id="309" r:id="rId4"/>
    <p:sldId id="310" r:id="rId5"/>
    <p:sldId id="313" r:id="rId6"/>
    <p:sldId id="311" r:id="rId7"/>
    <p:sldId id="312" r:id="rId8"/>
    <p:sldId id="306" r:id="rId9"/>
    <p:sldId id="274" r:id="rId10"/>
    <p:sldId id="314" r:id="rId11"/>
    <p:sldId id="315" r:id="rId12"/>
    <p:sldId id="317" r:id="rId13"/>
    <p:sldId id="318" r:id="rId14"/>
    <p:sldId id="276" r:id="rId15"/>
    <p:sldId id="267" r:id="rId1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8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C95DB99-A91A-4F63-938A-6F7CC65BF0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2E0AF9-3484-4A83-AF93-571E1CDB4C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C9ABC1DB-CB75-42DA-A9C5-595C461154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22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0DA81466-B2A2-49F2-8D11-3D48A31667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CF9D5F15-EAAA-468E-A984-AAD25B9197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E92C9956-8234-4F29-BA12-011B037B1F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1A35F5BD-0FA3-45DD-BD56-713AF55E20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0FCC8F5-292C-4FCA-888A-FCEFAD120F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7DDD6BE-4FDE-4D7F-8AA0-6A052919D3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Rodapé 3">
            <a:extLst>
              <a:ext uri="{FF2B5EF4-FFF2-40B4-BE49-F238E27FC236}">
                <a16:creationId xmlns:a16="http://schemas.microsoft.com/office/drawing/2014/main" id="{EDEADFDC-CD49-4F34-949B-39FCD983D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1813" y="6492875"/>
            <a:ext cx="2895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7" name="Espaço Reservado para Número de Slide 4">
            <a:extLst>
              <a:ext uri="{FF2B5EF4-FFF2-40B4-BE49-F238E27FC236}">
                <a16:creationId xmlns:a16="http://schemas.microsoft.com/office/drawing/2014/main" id="{33084523-E818-4A1A-B8DD-45EC1FC72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00813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81E202FD-BF76-4300-AB4C-6903F352DC7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540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EA8296A0-A722-420F-9050-8B162FF09E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25/09/2018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ítulo 1"/>
          <p:cNvSpPr>
            <a:spLocks noGrp="1"/>
          </p:cNvSpPr>
          <p:nvPr>
            <p:ph type="ctrTitle"/>
          </p:nvPr>
        </p:nvSpPr>
        <p:spPr>
          <a:xfrm>
            <a:off x="1042988" y="2133600"/>
            <a:ext cx="7772400" cy="2663552"/>
          </a:xfrm>
        </p:spPr>
        <p:txBody>
          <a:bodyPr/>
          <a:lstStyle/>
          <a:p>
            <a:r>
              <a:rPr lang="pt-BR" dirty="0"/>
              <a:t>PROPOSIÇÕES LÓGICAS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325"/>
            <a:ext cx="6400800" cy="6254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3"/>
              </a:rPr>
              <a:t>http://www.oxnar.com.br/aulas</a:t>
            </a:r>
            <a:r>
              <a:rPr lang="pt-BR" sz="1600" dirty="0">
                <a:solidFill>
                  <a:schemeClr val="tx1"/>
                </a:solidFill>
              </a:rPr>
              <a:t>  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C60ACB-E4AB-4195-AB02-D9BF94858592}" type="slidenum">
              <a:rPr lang="pt-BR">
                <a:solidFill>
                  <a:srgbClr val="898989"/>
                </a:solidFill>
              </a:rPr>
              <a:pPr/>
              <a:t>1</a:t>
            </a:fld>
            <a:endParaRPr lang="pt-BR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A1B11B-2404-4F6E-9C44-63E74E1E2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sz="3600" dirty="0"/>
              <a:t>Lógica é um substantivo feminino com origem no termo grego </a:t>
            </a:r>
            <a:r>
              <a:rPr lang="pt-BR" sz="3600" dirty="0" err="1"/>
              <a:t>logiké</a:t>
            </a:r>
            <a:r>
              <a:rPr lang="pt-BR" sz="3600" dirty="0"/>
              <a:t>, relacionado com o logos, razão, palavra ou discurso, que significa a ciência do raciocínio.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F91D356-0A8A-4D83-A36A-EE5F04852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5ED281-1DBE-4CCC-8693-782F0352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283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FD68EE-5262-45D3-8A63-6DC9CBD17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CEB44E-54E0-4EAE-AFEF-203B0EF8E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2"/>
          </a:xfrm>
        </p:spPr>
        <p:txBody>
          <a:bodyPr/>
          <a:lstStyle/>
          <a:p>
            <a:pPr algn="just"/>
            <a:r>
              <a:rPr lang="pt-BR" sz="3600" dirty="0"/>
              <a:t>Os problemas ou jogos de lógica são atividades onde um indivíduo tem que usar um raciocínio lógico para resolver o problema.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65C7151-CD1E-45A9-B298-91576644C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4492A27-B5CF-4D51-8E11-AB00778A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3</a:t>
            </a:fld>
            <a:endParaRPr lang="pt-BR"/>
          </a:p>
        </p:txBody>
      </p:sp>
      <p:pic>
        <p:nvPicPr>
          <p:cNvPr id="1026" name="Picture 2" descr="Resultado de imagem para JOGO DE XADREZ">
            <a:extLst>
              <a:ext uri="{FF2B5EF4-FFF2-40B4-BE49-F238E27FC236}">
                <a16:creationId xmlns:a16="http://schemas.microsoft.com/office/drawing/2014/main" id="{CDFDAC54-0FC4-4B75-B520-89B36BBAA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38814"/>
            <a:ext cx="4479285" cy="341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738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B460CC-07F3-413E-8EB5-8277346C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NA LOTERIA É ASSIM TAMBÉM ?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D58CEF3-E03A-4AD1-887C-1AC91F0AE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EB7F72-DE7A-405B-9614-8908561E2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4</a:t>
            </a:fld>
            <a:endParaRPr lang="pt-BR"/>
          </a:p>
        </p:txBody>
      </p:sp>
      <p:pic>
        <p:nvPicPr>
          <p:cNvPr id="2050" name="Picture 2" descr="Resultado de imagem para LOTERIA">
            <a:extLst>
              <a:ext uri="{FF2B5EF4-FFF2-40B4-BE49-F238E27FC236}">
                <a16:creationId xmlns:a16="http://schemas.microsoft.com/office/drawing/2014/main" id="{BE1E74DB-3764-48E9-B31D-3CC991EB6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1"/>
            <a:ext cx="9144000" cy="449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140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BF63-52D2-46B4-B8E9-3E49E3666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lógica de programação é...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839DEC-E8B5-4421-9F5C-F78F26F8F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 </a:t>
            </a:r>
          </a:p>
          <a:p>
            <a:pPr algn="just"/>
            <a:r>
              <a:rPr lang="pt-BR" dirty="0"/>
              <a:t>A linguagem usada para criar um programa de computador. A lógica de programação é essencial para desenvolver programas e sistemas informáticos, pois ela defina o encadeamento lógico para esse desenvolvimento.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E51DC95-3AB1-4611-A93F-C0BC7C673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5A8A6F4-3217-4CBC-B47E-3501C0AA9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0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D10D36-86A6-4D92-9A8E-26F4F2D17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Proposições com representações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D16A48B-CED7-40FF-B4DE-49355697B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1E1F91E-7E32-489D-920B-4A079CC7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6</a:t>
            </a:fld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C94EF42-F35C-431E-9959-7E80F7DA6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16" y="2037758"/>
            <a:ext cx="8216784" cy="290341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B2175D1-9318-48EC-9254-0DDF4B051100}"/>
              </a:ext>
            </a:extLst>
          </p:cNvPr>
          <p:cNvSpPr txBox="1"/>
          <p:nvPr/>
        </p:nvSpPr>
        <p:spPr>
          <a:xfrm>
            <a:off x="4951757" y="2832820"/>
            <a:ext cx="26682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ym typeface="Wingdings" panose="05000000000000000000" pitchFamily="2" charset="2"/>
              </a:rPr>
              <a:t>Proposição p</a:t>
            </a:r>
          </a:p>
          <a:p>
            <a:endParaRPr lang="pt-BR" dirty="0">
              <a:sym typeface="Wingdings" panose="05000000000000000000" pitchFamily="2" charset="2"/>
            </a:endParaRPr>
          </a:p>
          <a:p>
            <a:r>
              <a:rPr lang="pt-BR" dirty="0">
                <a:sym typeface="Wingdings" panose="05000000000000000000" pitchFamily="2" charset="2"/>
              </a:rPr>
              <a:t>Proposição q</a:t>
            </a:r>
          </a:p>
          <a:p>
            <a:endParaRPr lang="pt-BR" dirty="0">
              <a:sym typeface="Wingdings" panose="05000000000000000000" pitchFamily="2" charset="2"/>
            </a:endParaRPr>
          </a:p>
          <a:p>
            <a:r>
              <a:rPr lang="pt-BR" dirty="0">
                <a:sym typeface="Wingdings" panose="05000000000000000000" pitchFamily="2" charset="2"/>
              </a:rPr>
              <a:t>Proposição r</a:t>
            </a:r>
          </a:p>
          <a:p>
            <a:endParaRPr lang="pt-BR" dirty="0">
              <a:sym typeface="Wingdings" panose="05000000000000000000" pitchFamily="2" charset="2"/>
            </a:endParaRPr>
          </a:p>
          <a:p>
            <a:r>
              <a:rPr lang="pt-BR" dirty="0">
                <a:sym typeface="Wingdings" panose="05000000000000000000" pitchFamily="2" charset="2"/>
              </a:rPr>
              <a:t>Proposição s</a:t>
            </a:r>
            <a:endParaRPr lang="pt-BR" dirty="0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B2D07761-8BF7-4BA0-8EB4-FDBEB85D5220}"/>
              </a:ext>
            </a:extLst>
          </p:cNvPr>
          <p:cNvCxnSpPr/>
          <p:nvPr/>
        </p:nvCxnSpPr>
        <p:spPr>
          <a:xfrm>
            <a:off x="3707904" y="3068960"/>
            <a:ext cx="1296144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DF34159-414C-4A1B-B7A4-57210DD2472C}"/>
              </a:ext>
            </a:extLst>
          </p:cNvPr>
          <p:cNvCxnSpPr>
            <a:cxnSpLocks/>
          </p:cNvCxnSpPr>
          <p:nvPr/>
        </p:nvCxnSpPr>
        <p:spPr>
          <a:xfrm>
            <a:off x="3059832" y="3573016"/>
            <a:ext cx="1891925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3B91D390-A83D-4D69-AC0C-29F1143594FB}"/>
              </a:ext>
            </a:extLst>
          </p:cNvPr>
          <p:cNvCxnSpPr>
            <a:cxnSpLocks/>
          </p:cNvCxnSpPr>
          <p:nvPr/>
        </p:nvCxnSpPr>
        <p:spPr>
          <a:xfrm>
            <a:off x="2843808" y="4077072"/>
            <a:ext cx="2160240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B7C0056D-36E4-4B81-AD67-A89657659153}"/>
              </a:ext>
            </a:extLst>
          </p:cNvPr>
          <p:cNvCxnSpPr>
            <a:cxnSpLocks/>
          </p:cNvCxnSpPr>
          <p:nvPr/>
        </p:nvCxnSpPr>
        <p:spPr>
          <a:xfrm>
            <a:off x="2709650" y="4653136"/>
            <a:ext cx="2294398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01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D580F-9837-4649-8987-EC8035D9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MAIS EXEMPLOS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8480A4-BBBB-4755-B924-1AF84246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26EB6F-7CE2-4F41-BCB6-6878DA91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7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C00CFA-8089-4975-82F6-5E65B96AA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16" y="1772816"/>
            <a:ext cx="8712968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42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A0365B4-658D-442F-89DF-7A1537498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2402A5-7A0C-4613-896C-B7F855FFC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8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D0BC735-8DA9-4A1B-BAD8-03A2D7AE3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"/>
            <a:ext cx="911542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1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8BE027B9-F1D4-43AD-99C8-AFDA6310205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1600" y="620688"/>
            <a:ext cx="7572375" cy="5184576"/>
          </a:xfrm>
        </p:spPr>
        <p:txBody>
          <a:bodyPr/>
          <a:lstStyle/>
          <a:p>
            <a:pPr algn="l" eaLnBrk="1" hangingPunct="1"/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altLang="pt-BR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TRABALHO  SOBRE LINGUAGENS DE PROGRAMAÇÃO</a:t>
            </a:r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  * PRINCIPAIS LINGUAGENS DE PROGRMAÇÃO USADAS ATUALMENTE.</a:t>
            </a: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  * EM QUE ÁREAS PRINCIPALMENTE ESTA LINGUAGEM É USADA, OU SE EVENTUALMENTE NÃO É USADA MAIS.</a:t>
            </a: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  * EXEMPLOS DE CÓDIGOS GERADOS POR ESTAS LINGUAGENS. </a:t>
            </a: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*  EM EQUIPES DE ATÉ 03 PESSOAS. </a:t>
            </a: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 na próxima aula dia 02/10/2018.  </a:t>
            </a: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altLang="pt-BR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altLang="pt-B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E11A73-308E-44A3-8855-7E9F6216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Noções de Lógica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2390A9-1FFC-40A6-982F-2A3010FC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0F42AF6-C5DC-4A2E-9DD3-BC4BC1DF82ED}" type="slidenum">
              <a:rPr lang="pt-BR" altLang="pt-B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pt-BR" altLang="pt-BR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E58599D-F990-4811-9D72-0E6AEE275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LINGUAGENS DE PROGRAMAÇÃO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25A6D09-0095-4384-9DCD-CFC0829F4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29" y="1624012"/>
            <a:ext cx="3178696" cy="4525963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pt-BR" dirty="0"/>
              <a:t>Java </a:t>
            </a:r>
          </a:p>
          <a:p>
            <a:r>
              <a:rPr lang="pt-BR" dirty="0"/>
              <a:t>C </a:t>
            </a:r>
          </a:p>
          <a:p>
            <a:r>
              <a:rPr lang="pt-BR" dirty="0"/>
              <a:t>C++</a:t>
            </a:r>
          </a:p>
          <a:p>
            <a:r>
              <a:rPr lang="pt-BR" dirty="0"/>
              <a:t>C#</a:t>
            </a:r>
          </a:p>
          <a:p>
            <a:r>
              <a:rPr lang="pt-BR" dirty="0"/>
              <a:t>.NET</a:t>
            </a:r>
          </a:p>
          <a:p>
            <a:r>
              <a:rPr lang="pt-BR" dirty="0" err="1"/>
              <a:t>JavaScript</a:t>
            </a:r>
            <a:endParaRPr lang="pt-BR" dirty="0"/>
          </a:p>
          <a:p>
            <a:r>
              <a:rPr lang="pt-BR" dirty="0" err="1"/>
              <a:t>Pithon</a:t>
            </a:r>
            <a:r>
              <a:rPr lang="pt-BR" dirty="0"/>
              <a:t> </a:t>
            </a:r>
          </a:p>
          <a:p>
            <a:r>
              <a:rPr lang="pt-BR" dirty="0" err="1"/>
              <a:t>Objective</a:t>
            </a:r>
            <a:r>
              <a:rPr lang="pt-BR" dirty="0"/>
              <a:t>-C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524D852-E203-4CEA-9813-B28A2235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BCD50E5-9F93-45AA-BB5B-FFECE2BF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02FD-BF76-4300-AB4C-6903F352DC74}" type="slidenum">
              <a:rPr lang="pt-BR" altLang="pt-BR" smtClean="0"/>
              <a:pPr/>
              <a:t>10</a:t>
            </a:fld>
            <a:endParaRPr lang="pt-BR" altLang="pt-BR"/>
          </a:p>
        </p:txBody>
      </p:sp>
      <p:sp>
        <p:nvSpPr>
          <p:cNvPr id="6" name="Espaço Reservado para Conteúdo 4">
            <a:extLst>
              <a:ext uri="{FF2B5EF4-FFF2-40B4-BE49-F238E27FC236}">
                <a16:creationId xmlns:a16="http://schemas.microsoft.com/office/drawing/2014/main" id="{55DEFBF7-C212-4EDA-8CCA-E0201C4BE893}"/>
              </a:ext>
            </a:extLst>
          </p:cNvPr>
          <p:cNvSpPr txBox="1">
            <a:spLocks/>
          </p:cNvSpPr>
          <p:nvPr/>
        </p:nvSpPr>
        <p:spPr bwMode="auto">
          <a:xfrm>
            <a:off x="4572000" y="1625245"/>
            <a:ext cx="3178696" cy="4525963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Assembly </a:t>
            </a:r>
          </a:p>
          <a:p>
            <a:r>
              <a:rPr lang="pt-BR" dirty="0" err="1"/>
              <a:t>Cobol</a:t>
            </a:r>
            <a:endParaRPr lang="pt-BR" dirty="0"/>
          </a:p>
          <a:p>
            <a:r>
              <a:rPr lang="pt-BR" dirty="0"/>
              <a:t>Pascal</a:t>
            </a:r>
          </a:p>
          <a:p>
            <a:r>
              <a:rPr lang="pt-BR" dirty="0" err="1"/>
              <a:t>Delph</a:t>
            </a:r>
            <a:endParaRPr lang="pt-BR" dirty="0"/>
          </a:p>
          <a:p>
            <a:r>
              <a:rPr lang="pt-BR" dirty="0"/>
              <a:t>Perl</a:t>
            </a:r>
          </a:p>
          <a:p>
            <a:r>
              <a:rPr lang="pt-BR" dirty="0"/>
              <a:t>Linguagem R</a:t>
            </a:r>
          </a:p>
          <a:p>
            <a:r>
              <a:rPr lang="pt-BR" dirty="0"/>
              <a:t>Linguagem Q#</a:t>
            </a:r>
          </a:p>
          <a:p>
            <a:r>
              <a:rPr lang="pt-BR" dirty="0"/>
              <a:t>PL / SQL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1374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E58599D-F990-4811-9D72-0E6AEE275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LINGUAGENS DE PROGRAMAÇÃO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25A6D09-0095-4384-9DCD-CFC0829F4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129" y="1624013"/>
            <a:ext cx="3178696" cy="2597075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pt-BR" dirty="0" err="1"/>
              <a:t>Lisp</a:t>
            </a:r>
            <a:endParaRPr lang="pt-BR" dirty="0"/>
          </a:p>
          <a:p>
            <a:r>
              <a:rPr lang="pt-BR" dirty="0"/>
              <a:t>Logo</a:t>
            </a:r>
          </a:p>
          <a:p>
            <a:r>
              <a:rPr lang="pt-BR" dirty="0"/>
              <a:t>ADA</a:t>
            </a:r>
          </a:p>
          <a:p>
            <a:r>
              <a:rPr lang="pt-BR" dirty="0"/>
              <a:t>NXT-G</a:t>
            </a:r>
          </a:p>
          <a:p>
            <a:endParaRPr lang="pt-BR" dirty="0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524D852-E203-4CEA-9813-B28A2235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BCD50E5-9F93-45AA-BB5B-FFECE2BF1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202FD-BF76-4300-AB4C-6903F352DC74}" type="slidenum">
              <a:rPr lang="pt-BR" altLang="pt-BR" smtClean="0"/>
              <a:pPr/>
              <a:t>11</a:t>
            </a:fld>
            <a:endParaRPr lang="pt-BR" altLang="pt-BR"/>
          </a:p>
        </p:txBody>
      </p:sp>
      <p:sp>
        <p:nvSpPr>
          <p:cNvPr id="6" name="Espaço Reservado para Conteúdo 4">
            <a:extLst>
              <a:ext uri="{FF2B5EF4-FFF2-40B4-BE49-F238E27FC236}">
                <a16:creationId xmlns:a16="http://schemas.microsoft.com/office/drawing/2014/main" id="{55DEFBF7-C212-4EDA-8CCA-E0201C4BE893}"/>
              </a:ext>
            </a:extLst>
          </p:cNvPr>
          <p:cNvSpPr txBox="1">
            <a:spLocks/>
          </p:cNvSpPr>
          <p:nvPr/>
        </p:nvSpPr>
        <p:spPr bwMode="auto">
          <a:xfrm>
            <a:off x="4211960" y="1625245"/>
            <a:ext cx="4248472" cy="4525963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Programas para ensinar programação em blocos.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Ex</a:t>
            </a:r>
            <a:r>
              <a:rPr lang="pt-BR" dirty="0"/>
              <a:t>: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pt-BR" dirty="0" err="1"/>
              <a:t>Scratch</a:t>
            </a:r>
            <a:endParaRPr lang="pt-BR" dirty="0"/>
          </a:p>
          <a:p>
            <a:pPr>
              <a:buFont typeface="Wingdings" panose="05000000000000000000" pitchFamily="2" charset="2"/>
              <a:buChar char="à"/>
            </a:pPr>
            <a:r>
              <a:rPr lang="pt-BR" dirty="0"/>
              <a:t>AppInventor2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5391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EA74E-2D90-4C23-AB19-EF5FBCA72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Conectivos Lógicos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C033E7-14A7-40AB-8646-8A37C29F0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As proposições compostas são obtidas combinando proposições simples através de certos termos chamados conectivos;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5D771E-B2E9-4E1C-843B-34976735D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AE1F23-63EC-4021-A0E2-ED47147CF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040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EA74E-2D90-4C23-AB19-EF5FBCA72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Conectivos Lógicos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C033E7-14A7-40AB-8646-8A37C29F0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 Lógica dispõe de cinco tipos de conectivos e seus operadores: </a:t>
            </a:r>
          </a:p>
          <a:p>
            <a:r>
              <a:rPr lang="pt-BR" dirty="0"/>
              <a:t>Não (Negação), ¬ ; </a:t>
            </a:r>
          </a:p>
          <a:p>
            <a:r>
              <a:rPr lang="pt-BR" dirty="0"/>
              <a:t>E (Conjunção), ∧; </a:t>
            </a:r>
          </a:p>
          <a:p>
            <a:r>
              <a:rPr lang="pt-BR" dirty="0"/>
              <a:t>Ou (Disjunção), ∨; </a:t>
            </a:r>
          </a:p>
          <a:p>
            <a:r>
              <a:rPr lang="pt-BR" dirty="0"/>
              <a:t>Se – então (Condicional), →;</a:t>
            </a:r>
          </a:p>
          <a:p>
            <a:r>
              <a:rPr lang="pt-BR" dirty="0"/>
              <a:t>Se e somente se (</a:t>
            </a:r>
            <a:r>
              <a:rPr lang="pt-BR" dirty="0" err="1"/>
              <a:t>Bicondicional</a:t>
            </a:r>
            <a:r>
              <a:rPr lang="pt-BR" dirty="0"/>
              <a:t>), ↔.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5D771E-B2E9-4E1C-843B-34976735D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AE1F23-63EC-4021-A0E2-ED47147CF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161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>
            <a:extLst>
              <a:ext uri="{FF2B5EF4-FFF2-40B4-BE49-F238E27FC236}">
                <a16:creationId xmlns:a16="http://schemas.microsoft.com/office/drawing/2014/main" id="{F823992B-6116-4923-B436-9F4C9FBAD4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0188" y="-71438"/>
            <a:ext cx="7572375" cy="1214438"/>
          </a:xfrm>
        </p:spPr>
        <p:txBody>
          <a:bodyPr/>
          <a:lstStyle/>
          <a:p>
            <a:pPr eaLnBrk="1" hangingPunct="1"/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Questões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77357C5-3082-4F9F-BF16-AB8925D9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89E81F-A45C-40C5-9487-A242A5964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981F1EB-9965-4715-8FE0-30D838F24AA5}" type="slidenum">
              <a:rPr lang="pt-BR" altLang="pt-B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pt-BR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AD6B7B9-A467-4606-AC39-9757ED467E78}"/>
              </a:ext>
            </a:extLst>
          </p:cNvPr>
          <p:cNvSpPr txBox="1"/>
          <p:nvPr/>
        </p:nvSpPr>
        <p:spPr>
          <a:xfrm>
            <a:off x="1000125" y="1857375"/>
            <a:ext cx="7429500" cy="3508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1)  O Que significa a palavra lógica?</a:t>
            </a:r>
          </a:p>
          <a:p>
            <a:pPr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2)  O que se entende por extensão e compreensão do conceito?</a:t>
            </a:r>
          </a:p>
          <a:p>
            <a:pPr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3)  Conceitue juízo e raciocínio.</a:t>
            </a:r>
          </a:p>
          <a:p>
            <a:pPr>
              <a:spcAft>
                <a:spcPts val="1200"/>
              </a:spcAft>
              <a:defRPr/>
            </a:pPr>
            <a:r>
              <a:rPr lang="pt-BR" sz="3200" dirty="0">
                <a:latin typeface="Arial" charset="0"/>
              </a:rPr>
              <a:t>4)  O que é um sofisma? Dê um exemplo.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>
            <a:extLst>
              <a:ext uri="{FF2B5EF4-FFF2-40B4-BE49-F238E27FC236}">
                <a16:creationId xmlns:a16="http://schemas.microsoft.com/office/drawing/2014/main" id="{BB4B6506-CC72-462A-8395-AF6E8CEA7D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0188" y="-71438"/>
            <a:ext cx="7572375" cy="1214438"/>
          </a:xfrm>
        </p:spPr>
        <p:txBody>
          <a:bodyPr/>
          <a:lstStyle/>
          <a:p>
            <a:pPr eaLnBrk="1" hangingPunct="1"/>
            <a:r>
              <a:rPr lang="pt-BR" altLang="pt-BR" sz="3100" b="1">
                <a:latin typeface="Arial" panose="020B0604020202020204" pitchFamily="34" charset="0"/>
                <a:cs typeface="Arial" panose="020B0604020202020204" pitchFamily="34" charset="0"/>
              </a:rPr>
              <a:t>Noções de Lógica</a:t>
            </a:r>
            <a:b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altLang="pt-BR" sz="2700" b="1">
                <a:latin typeface="Arial" panose="020B0604020202020204" pitchFamily="34" charset="0"/>
                <a:cs typeface="Arial" panose="020B0604020202020204" pitchFamily="34" charset="0"/>
              </a:rPr>
              <a:t>Temas para Debate</a:t>
            </a:r>
            <a:endParaRPr lang="pt-BR" altLang="pt-B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2AF5F9-1A82-43B3-8044-1AA7D2975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Noções de Lógica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90BB7AF-C349-4C6C-BDFF-6F26077AB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DBE2FB1-0C5B-49E3-AFC1-2B71DC264AC5}" type="slidenum">
              <a:rPr lang="pt-BR" altLang="pt-BR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pt-BR" altLang="pt-B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1115670-83A7-46A7-87B0-0C5CD63DA9F6}"/>
              </a:ext>
            </a:extLst>
          </p:cNvPr>
          <p:cNvSpPr txBox="1"/>
          <p:nvPr/>
        </p:nvSpPr>
        <p:spPr>
          <a:xfrm>
            <a:off x="1000125" y="1928813"/>
            <a:ext cx="7429500" cy="31702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1)  A lógica é boa para o raciocínio, mas mal para a prática. Comente.</a:t>
            </a:r>
          </a:p>
          <a:p>
            <a:pPr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2)  O todo é sempre a soma das partes?</a:t>
            </a:r>
          </a:p>
          <a:p>
            <a:pPr>
              <a:spcAft>
                <a:spcPts val="1200"/>
              </a:spcAft>
              <a:defRPr/>
            </a:pPr>
            <a:r>
              <a:rPr lang="pt-BR" sz="3600" dirty="0">
                <a:latin typeface="Arial" charset="0"/>
              </a:rPr>
              <a:t>3)  Relacione acidental e essencial.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2238</TotalTime>
  <Words>285</Words>
  <Application>Microsoft Office PowerPoint</Application>
  <PresentationFormat>Apresentação na tela (4:3)</PresentationFormat>
  <Paragraphs>87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Tema do Office</vt:lpstr>
      <vt:lpstr>PROPOSIÇÕES LÓGICAS</vt:lpstr>
      <vt:lpstr>Apresentação do PowerPoint</vt:lpstr>
      <vt:lpstr>Apresentação do PowerPoint</vt:lpstr>
      <vt:lpstr>E NA LOTERIA É ASSIM TAMBÉM ? </vt:lpstr>
      <vt:lpstr>A lógica de programação é...</vt:lpstr>
      <vt:lpstr>Proposições com representações</vt:lpstr>
      <vt:lpstr>MAIS EXEMPLOS</vt:lpstr>
      <vt:lpstr>Apresentação do PowerPoint</vt:lpstr>
      <vt:lpstr> TRABALHO  SOBRE LINGUAGENS DE PROGRAMAÇÃO      * PRINCIPAIS LINGUAGENS DE PROGRMAÇÃO USADAS ATUALMENTE.     * EM QUE ÁREAS PRINCIPALMENTE ESTA LINGUAGEM É USADA, OU SE EVENTUALMENTE NÃO É USADA MAIS.     * EXEMPLOS DE CÓDIGOS GERADOS POR ESTAS LINGUAGENS.     *  EM EQUIPES DE ATÉ 03 PESSOAS.  Apresentar na próxima aula dia 02/10/2018.     </vt:lpstr>
      <vt:lpstr>LINGUAGENS DE PROGRAMAÇÃO</vt:lpstr>
      <vt:lpstr>LINGUAGENS DE PROGRAMAÇÃO</vt:lpstr>
      <vt:lpstr>Conectivos Lógicos </vt:lpstr>
      <vt:lpstr>Conectivos Lógicos </vt:lpstr>
      <vt:lpstr>Noções de Lógica Questões</vt:lpstr>
      <vt:lpstr>Noções de Lógica Temas para Debate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68</cp:revision>
  <dcterms:created xsi:type="dcterms:W3CDTF">2015-09-21T11:15:04Z</dcterms:created>
  <dcterms:modified xsi:type="dcterms:W3CDTF">2018-09-25T20:07:49Z</dcterms:modified>
</cp:coreProperties>
</file>