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95" r:id="rId32"/>
    <p:sldId id="286" r:id="rId33"/>
    <p:sldId id="288" r:id="rId34"/>
    <p:sldId id="290" r:id="rId35"/>
    <p:sldId id="291" r:id="rId36"/>
    <p:sldId id="294" r:id="rId37"/>
    <p:sldId id="292" r:id="rId38"/>
    <p:sldId id="293" r:id="rId39"/>
    <p:sldId id="289" r:id="rId40"/>
    <p:sldId id="287" r:id="rId4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7800" cy="452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780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7800" cy="6644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780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780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780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280" y="16002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1360" y="16002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9636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280" y="39636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1360" y="39636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7800" cy="452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780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7800" cy="6644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780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780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780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280" y="16002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1360" y="16002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9636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280" y="39636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1360" y="39636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7800" cy="452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780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7800" cy="6644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780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780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780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3239280" y="16002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21360" y="16002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457200" y="39636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3239280" y="39636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6021360" y="39636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7800" cy="452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780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7800" cy="6644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4524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780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780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780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08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3239280" y="16002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6021360" y="16002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457200" y="39636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body"/>
          </p:nvPr>
        </p:nvSpPr>
        <p:spPr>
          <a:xfrm>
            <a:off x="3239280" y="39636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6021360" y="3963600"/>
            <a:ext cx="2649240" cy="2157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Clique para editar o estilo do título mestre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245280"/>
            <a:ext cx="2131560" cy="47448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245280"/>
            <a:ext cx="2893680" cy="47448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1560" cy="474480"/>
          </a:xfrm>
          <a:prstGeom prst="rect">
            <a:avLst/>
          </a:prstGeom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</a:pPr>
            <a:fld id="{7338E031-F6F8-4330-964B-A0C2543EF931}" type="slidenum">
              <a:rPr lang="pt-BR" sz="1400" b="0" strike="noStrike" spc="-1">
                <a:solidFill>
                  <a:srgbClr val="000000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Clique para editar o estilo do título mestre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/>
          </p:nvPr>
        </p:nvSpPr>
        <p:spPr>
          <a:xfrm>
            <a:off x="457200" y="6245280"/>
            <a:ext cx="2131560" cy="47448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/>
          </p:nvPr>
        </p:nvSpPr>
        <p:spPr>
          <a:xfrm>
            <a:off x="3124080" y="6245280"/>
            <a:ext cx="2893680" cy="47448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1560" cy="474480"/>
          </a:xfrm>
          <a:prstGeom prst="rect">
            <a:avLst/>
          </a:prstGeom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</a:pPr>
            <a:fld id="{E2BE603D-0A98-44CD-8E8C-DEF497757461}" type="slidenum">
              <a:rPr lang="pt-BR" sz="1400" b="0" strike="noStrike" spc="-1">
                <a:solidFill>
                  <a:srgbClr val="000000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dt"/>
          </p:nvPr>
        </p:nvSpPr>
        <p:spPr>
          <a:xfrm>
            <a:off x="457200" y="6245280"/>
            <a:ext cx="2131560" cy="47448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ftr"/>
          </p:nvPr>
        </p:nvSpPr>
        <p:spPr>
          <a:xfrm>
            <a:off x="3124080" y="6245280"/>
            <a:ext cx="2893680" cy="47448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1560" cy="474480"/>
          </a:xfrm>
          <a:prstGeom prst="rect">
            <a:avLst/>
          </a:prstGeom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</a:pPr>
            <a:fld id="{5BBB9FA0-C360-4BFF-9D24-67CC2A3001C3}" type="slidenum">
              <a:rPr lang="pt-BR" sz="1400" b="0" strike="noStrike" spc="-1">
                <a:solidFill>
                  <a:srgbClr val="000000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GB" sz="4400" b="0" strike="noStrike" spc="-1">
                <a:solidFill>
                  <a:srgbClr val="FFFFFF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7800" cy="14331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Clique para editar o estilo do título mestre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7800" cy="452412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1280" indent="-3409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Clique para editar os estilos do texto mestre</a:t>
            </a:r>
          </a:p>
          <a:p>
            <a:pPr marL="741240" lvl="1" indent="-28368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–"/>
            </a:pPr>
            <a:r>
              <a:rPr lang="en-GB" sz="2800" b="0" strike="noStrike" spc="-1">
                <a:solidFill>
                  <a:srgbClr val="000000"/>
                </a:solidFill>
                <a:latin typeface="Arial"/>
              </a:rPr>
              <a:t>Segundo nível</a:t>
            </a:r>
          </a:p>
          <a:p>
            <a:pPr marL="1143000" lvl="2" indent="-2282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Terceiro nível</a:t>
            </a:r>
          </a:p>
          <a:p>
            <a:pPr marL="1600200" lvl="3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–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Quarto nível</a:t>
            </a:r>
          </a:p>
          <a:p>
            <a:pPr marL="2057400" lvl="4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»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Quinto nível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dt"/>
          </p:nvPr>
        </p:nvSpPr>
        <p:spPr>
          <a:xfrm>
            <a:off x="457200" y="6245280"/>
            <a:ext cx="2131560" cy="47448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ftr"/>
          </p:nvPr>
        </p:nvSpPr>
        <p:spPr>
          <a:xfrm>
            <a:off x="3124080" y="6245280"/>
            <a:ext cx="2893680" cy="47448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1560" cy="474480"/>
          </a:xfrm>
          <a:prstGeom prst="rect">
            <a:avLst/>
          </a:prstGeom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</a:pPr>
            <a:fld id="{9D77D077-70E7-4992-BC7E-9A2B7A6E41C7}" type="slidenum">
              <a:rPr lang="pt-BR" sz="1400" b="0" strike="noStrike" spc="-1">
                <a:solidFill>
                  <a:srgbClr val="000000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0" y="2590920"/>
            <a:ext cx="9143640" cy="14695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GB" sz="4600" b="0" i="1" strike="noStrike" spc="-1">
                <a:solidFill>
                  <a:srgbClr val="000000"/>
                </a:solidFill>
                <a:latin typeface="Times New Roman"/>
              </a:rPr>
              <a:t>Introdução </a:t>
            </a:r>
            <a:br/>
            <a:r>
              <a:rPr lang="en-GB" sz="4600" b="0" i="1" strike="noStrike" spc="-1">
                <a:solidFill>
                  <a:srgbClr val="000000"/>
                </a:solidFill>
                <a:latin typeface="Times New Roman"/>
              </a:rPr>
              <a:t>A linguagem de programação Java</a:t>
            </a:r>
            <a:endParaRPr lang="en-GB" sz="4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TextShape 2"/>
          <p:cNvSpPr txBox="1"/>
          <p:nvPr/>
        </p:nvSpPr>
        <p:spPr>
          <a:xfrm>
            <a:off x="2743200" y="5715000"/>
            <a:ext cx="6400440" cy="6091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/>
          <a:p>
            <a:pPr algn="r">
              <a:lnSpc>
                <a:spcPct val="100000"/>
              </a:lnSpc>
              <a:spcBef>
                <a:spcPts val="799"/>
              </a:spcBef>
            </a:pPr>
            <a:r>
              <a:rPr lang="pt-BR" sz="3200" b="0" i="1" strike="noStrike" spc="-1">
                <a:solidFill>
                  <a:srgbClr val="000000"/>
                </a:solidFill>
                <a:latin typeface="Times New Roman"/>
              </a:rPr>
              <a:t>Prof. André Aparecido da Silva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166" name="Picture 3"/>
          <p:cNvPicPr/>
          <p:nvPr/>
        </p:nvPicPr>
        <p:blipFill>
          <a:blip r:embed="rId2"/>
          <a:stretch/>
        </p:blipFill>
        <p:spPr>
          <a:xfrm>
            <a:off x="8532720" y="0"/>
            <a:ext cx="431280" cy="936360"/>
          </a:xfrm>
          <a:prstGeom prst="rect">
            <a:avLst/>
          </a:prstGeom>
          <a:ln>
            <a:noFill/>
          </a:ln>
        </p:spPr>
      </p:pic>
      <p:pic>
        <p:nvPicPr>
          <p:cNvPr id="167" name="Picture 6"/>
          <p:cNvPicPr/>
          <p:nvPr/>
        </p:nvPicPr>
        <p:blipFill>
          <a:blip r:embed="rId3"/>
          <a:stretch/>
        </p:blipFill>
        <p:spPr>
          <a:xfrm>
            <a:off x="-19080" y="0"/>
            <a:ext cx="1247400" cy="1247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685800" y="1522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O que é o Java ?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CustomShape 2"/>
          <p:cNvSpPr/>
          <p:nvPr/>
        </p:nvSpPr>
        <p:spPr>
          <a:xfrm>
            <a:off x="685800" y="2478240"/>
            <a:ext cx="7772040" cy="3015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Times New Roman"/>
              </a:rPr>
              <a:t>“O Java é uma linguagem de programação de </a:t>
            </a: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Times New Roman"/>
              </a:rPr>
              <a:t>propósito geral, concorrente, com base em classes e orientada a objetos. Foi projetada para ser simples o bastante para que a maioria</a:t>
            </a: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Times New Roman"/>
              </a:rPr>
              <a:t>dos programadores se torne fluente com ela.</a:t>
            </a: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Times New Roman"/>
              </a:rPr>
              <a:t> 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170" name="Line 3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1" name="Picture 5"/>
          <p:cNvPicPr/>
          <p:nvPr/>
        </p:nvPicPr>
        <p:blipFill>
          <a:blip r:embed="rId2"/>
          <a:stretch/>
        </p:blipFill>
        <p:spPr>
          <a:xfrm>
            <a:off x="7667640" y="112680"/>
            <a:ext cx="1018800" cy="137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685800" y="1522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O que é o Java ?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3" name="CustomShape 2"/>
          <p:cNvSpPr/>
          <p:nvPr/>
        </p:nvSpPr>
        <p:spPr>
          <a:xfrm>
            <a:off x="685800" y="1844640"/>
            <a:ext cx="8000640" cy="3015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Times New Roman"/>
              </a:rPr>
              <a:t>A linguagem Java tem relação com C e C++, mas é organizada de maneira diferente, com vários aspectos de C e C++ omitidos e algumas idéias de outras linguagens incluídas.” (Gosling et al., 2000, pág. 1)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174" name="Line 3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5" name="Picture 5"/>
          <p:cNvPicPr/>
          <p:nvPr/>
        </p:nvPicPr>
        <p:blipFill>
          <a:blip r:embed="rId2"/>
          <a:stretch/>
        </p:blipFill>
        <p:spPr>
          <a:xfrm>
            <a:off x="7667640" y="112680"/>
            <a:ext cx="1018800" cy="137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685800" y="1522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Pequeno Histórico (1/4)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Line 2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8" name="CustomShape 3"/>
          <p:cNvSpPr/>
          <p:nvPr/>
        </p:nvSpPr>
        <p:spPr>
          <a:xfrm>
            <a:off x="864000" y="2608200"/>
            <a:ext cx="7772040" cy="279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72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1991, projeto Green da </a:t>
            </a:r>
            <a:r>
              <a:rPr lang="pt-BR" sz="2800" b="0" i="1" strike="noStrike" spc="-1">
                <a:solidFill>
                  <a:srgbClr val="000000"/>
                </a:solidFill>
                <a:latin typeface="Times New Roman"/>
              </a:rPr>
              <a:t>Sun Microsystem</a:t>
            </a: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, criar uma nova geração de computadores portáteis inteligentes, capazes de se comunicar de várias maneiras, ampliando suas potencialidades de uso.</a:t>
            </a:r>
            <a:endParaRPr lang="pt-BR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561"/>
              </a:spcBef>
            </a:pP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 txBox="1"/>
          <p:nvPr/>
        </p:nvSpPr>
        <p:spPr>
          <a:xfrm>
            <a:off x="685800" y="1522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Pequeno Histórico (1/4)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Line 2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1" name="CustomShape 3"/>
          <p:cNvSpPr/>
          <p:nvPr/>
        </p:nvSpPr>
        <p:spPr>
          <a:xfrm>
            <a:off x="685800" y="1600200"/>
            <a:ext cx="7772040" cy="480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72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Para tanto, decidiu-se criar também uma nova plataforma para desenvolvimento desses equipamentos, de forma que seu software pudesse ser portado para os mais diferentes tipos de equipamentos (tecnologia para aplicativos embutidos em dispositivos).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1"/>
          <p:cNvSpPr txBox="1"/>
          <p:nvPr/>
        </p:nvSpPr>
        <p:spPr>
          <a:xfrm>
            <a:off x="685800" y="1522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Tecnologia Java (1/2)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3" name="Line 2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CustomShape 3"/>
          <p:cNvSpPr/>
          <p:nvPr/>
        </p:nvSpPr>
        <p:spPr>
          <a:xfrm>
            <a:off x="685800" y="1600200"/>
            <a:ext cx="7924320" cy="495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3333CC"/>
              </a:buClr>
              <a:buFont typeface="Arial"/>
              <a:buChar char="•"/>
            </a:pPr>
            <a:r>
              <a:rPr lang="pt-BR" sz="2800" b="1" strike="noStrike" spc="-1">
                <a:solidFill>
                  <a:srgbClr val="3333CC"/>
                </a:solidFill>
                <a:latin typeface="Times New Roman"/>
              </a:rPr>
              <a:t>Java Platform, Standard Edition (Java SE)</a:t>
            </a:r>
            <a:endParaRPr lang="pt-BR" sz="28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479"/>
              </a:spcBef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(Aplicação padrão)</a:t>
            </a:r>
            <a:endParaRPr lang="pt-BR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3333CC"/>
              </a:buClr>
              <a:buFont typeface="Arial"/>
              <a:buChar char="•"/>
            </a:pPr>
            <a:r>
              <a:rPr lang="pt-BR" sz="2800" b="1" strike="noStrike" spc="-1">
                <a:solidFill>
                  <a:srgbClr val="3333CC"/>
                </a:solidFill>
                <a:latin typeface="Times New Roman"/>
              </a:rPr>
              <a:t>Java Platform, Enterprise Edition (Java EE)</a:t>
            </a:r>
            <a:endParaRPr lang="pt-BR" sz="28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479"/>
              </a:spcBef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 (Aplicação empresarial)</a:t>
            </a:r>
            <a:endParaRPr lang="pt-BR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3333CC"/>
              </a:buClr>
              <a:buFont typeface="Arial"/>
              <a:buChar char="•"/>
            </a:pPr>
            <a:r>
              <a:rPr lang="pt-BR" sz="2800" b="1" strike="noStrike" spc="-1">
                <a:solidFill>
                  <a:srgbClr val="3333CC"/>
                </a:solidFill>
                <a:latin typeface="Times New Roman"/>
              </a:rPr>
              <a:t>Java Platform, Micro Edition (Java ME)</a:t>
            </a:r>
            <a:endParaRPr lang="pt-BR" sz="2800" b="0" strike="noStrike" spc="-1">
              <a:latin typeface="Arial"/>
            </a:endParaRPr>
          </a:p>
          <a:p>
            <a:pPr marL="743040" lvl="1" indent="-285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(Aplicação para micro dispositivos, celulares, tv, controles remotos, celulares, sistemas embarcados, entre outros)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611640" y="2637000"/>
            <a:ext cx="82278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O que são estes sistemas embarcados ou embutidos?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1"/>
          <p:cNvSpPr txBox="1"/>
          <p:nvPr/>
        </p:nvSpPr>
        <p:spPr>
          <a:xfrm>
            <a:off x="457200" y="128520"/>
            <a:ext cx="82278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GB" sz="4400" b="1" strike="noStrike" spc="-1">
                <a:solidFill>
                  <a:srgbClr val="222222"/>
                </a:solidFill>
                <a:latin typeface="arial"/>
              </a:rPr>
              <a:t>Sistemas embarcados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344520" y="1412640"/>
            <a:ext cx="8352720" cy="5028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pt-BR" sz="3600" b="0" strike="noStrike" spc="-1">
                <a:solidFill>
                  <a:srgbClr val="222222"/>
                </a:solidFill>
                <a:latin typeface="arial"/>
              </a:rPr>
              <a:t> São </a:t>
            </a:r>
            <a:r>
              <a:rPr lang="pt-BR" sz="3600" b="1" strike="noStrike" spc="-1">
                <a:solidFill>
                  <a:srgbClr val="222222"/>
                </a:solidFill>
                <a:latin typeface="arial"/>
              </a:rPr>
              <a:t>sistemas</a:t>
            </a:r>
            <a:r>
              <a:rPr lang="pt-BR" sz="3600" b="0" strike="noStrike" spc="-1">
                <a:solidFill>
                  <a:srgbClr val="222222"/>
                </a:solidFill>
                <a:latin typeface="arial"/>
              </a:rPr>
              <a:t> computacionais completos e independentes, mais simples que um computador de propósito geral (desktops), encarregados de executar apenas uma função determinada - tarefas pré-determinadas, com requisitos específicos - na qual executam geralmente repetidas vezes.</a:t>
            </a: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Shape 1"/>
          <p:cNvSpPr txBox="1"/>
          <p:nvPr/>
        </p:nvSpPr>
        <p:spPr>
          <a:xfrm>
            <a:off x="685800" y="1522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Tecnologia Java (2/2)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Line 2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90" name="Picture 5"/>
          <p:cNvPicPr/>
          <p:nvPr/>
        </p:nvPicPr>
        <p:blipFill>
          <a:blip r:embed="rId2"/>
          <a:stretch/>
        </p:blipFill>
        <p:spPr>
          <a:xfrm>
            <a:off x="3132000" y="2349360"/>
            <a:ext cx="5398560" cy="2831760"/>
          </a:xfrm>
          <a:prstGeom prst="rect">
            <a:avLst/>
          </a:prstGeom>
          <a:ln>
            <a:noFill/>
          </a:ln>
        </p:spPr>
      </p:pic>
      <p:pic>
        <p:nvPicPr>
          <p:cNvPr id="191" name="Picture 5"/>
          <p:cNvPicPr/>
          <p:nvPr/>
        </p:nvPicPr>
        <p:blipFill>
          <a:blip r:embed="rId3"/>
          <a:stretch/>
        </p:blipFill>
        <p:spPr>
          <a:xfrm>
            <a:off x="533520" y="4076640"/>
            <a:ext cx="1895040" cy="2418840"/>
          </a:xfrm>
          <a:prstGeom prst="rect">
            <a:avLst/>
          </a:prstGeom>
          <a:ln>
            <a:noFill/>
          </a:ln>
        </p:spPr>
      </p:pic>
      <p:pic>
        <p:nvPicPr>
          <p:cNvPr id="192" name="Picture 6"/>
          <p:cNvPicPr/>
          <p:nvPr/>
        </p:nvPicPr>
        <p:blipFill>
          <a:blip r:embed="rId4"/>
          <a:stretch/>
        </p:blipFill>
        <p:spPr>
          <a:xfrm>
            <a:off x="409680" y="1500120"/>
            <a:ext cx="2142720" cy="2142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Shape 1"/>
          <p:cNvSpPr txBox="1"/>
          <p:nvPr/>
        </p:nvSpPr>
        <p:spPr>
          <a:xfrm>
            <a:off x="685800" y="1522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Características Importantes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4" name="Line 2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5" name="CustomShape 3"/>
          <p:cNvSpPr/>
          <p:nvPr/>
        </p:nvSpPr>
        <p:spPr>
          <a:xfrm>
            <a:off x="685800" y="1600200"/>
            <a:ext cx="7924320" cy="495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Orientada a objetos</a:t>
            </a:r>
            <a:endParaRPr lang="pt-BR" sz="2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Independente de plataforma (interpretada)</a:t>
            </a:r>
            <a:endParaRPr lang="pt-BR" sz="2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Performance</a:t>
            </a:r>
            <a:endParaRPr lang="pt-BR" sz="2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Sem ponteiros (</a:t>
            </a:r>
            <a:r>
              <a:rPr lang="pt-BR" sz="2800" b="0" i="1" strike="noStrike" spc="-1">
                <a:solidFill>
                  <a:srgbClr val="000000"/>
                </a:solidFill>
                <a:latin typeface="Times New Roman"/>
              </a:rPr>
              <a:t>garbage collector</a:t>
            </a: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)</a:t>
            </a:r>
            <a:endParaRPr lang="pt-BR" sz="2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Permite </a:t>
            </a:r>
            <a:r>
              <a:rPr lang="pt-BR" sz="2800" b="0" i="1" strike="noStrike" spc="-1">
                <a:solidFill>
                  <a:srgbClr val="000000"/>
                </a:solidFill>
                <a:latin typeface="Times New Roman"/>
              </a:rPr>
              <a:t>multithreading</a:t>
            </a:r>
            <a:endParaRPr lang="pt-BR" sz="2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Segura</a:t>
            </a:r>
            <a:endParaRPr lang="pt-BR" sz="2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Robusta</a:t>
            </a:r>
            <a:endParaRPr lang="pt-BR" sz="2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Simples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685800" y="15228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Java é Orientada a Objetos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Line 2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8" name="CustomShape 3"/>
          <p:cNvSpPr/>
          <p:nvPr/>
        </p:nvSpPr>
        <p:spPr>
          <a:xfrm>
            <a:off x="576000" y="1512000"/>
            <a:ext cx="7924320" cy="495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Java é uma linguagem puramente orientada a objetos, pois, com exceção de seus tipos primitivos de dados (número, caractere e booleano), tudo em Java são classes ou instâncias (exemplares) de uma classe.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Shape 1"/>
          <p:cNvSpPr txBox="1"/>
          <p:nvPr/>
        </p:nvSpPr>
        <p:spPr>
          <a:xfrm>
            <a:off x="72000" y="3096000"/>
            <a:ext cx="914400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Java é Independente de Plataforma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Line 2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Shape 1"/>
          <p:cNvSpPr txBox="1"/>
          <p:nvPr/>
        </p:nvSpPr>
        <p:spPr>
          <a:xfrm>
            <a:off x="609480" y="152280"/>
            <a:ext cx="80006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Máquina Virtual Java (1/2)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2" name="Line 2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3" name="CustomShape 3"/>
          <p:cNvSpPr/>
          <p:nvPr/>
        </p:nvSpPr>
        <p:spPr>
          <a:xfrm>
            <a:off x="571680" y="2448000"/>
            <a:ext cx="7924320" cy="510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JVM – </a:t>
            </a:r>
            <a:r>
              <a:rPr lang="pt-BR" sz="2800" b="0" i="1" strike="noStrike" spc="-1">
                <a:solidFill>
                  <a:srgbClr val="000000"/>
                </a:solidFill>
                <a:latin typeface="Times New Roman"/>
              </a:rPr>
              <a:t>Java Virtual Machine</a:t>
            </a:r>
            <a:endParaRPr lang="pt-BR" sz="2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i="1" strike="noStrike" spc="-1">
                <a:solidFill>
                  <a:srgbClr val="000000"/>
                </a:solidFill>
                <a:latin typeface="Times New Roman"/>
              </a:rPr>
              <a:t>Bytecode </a:t>
            </a: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não é código de máquina, e sim um padrão binário (consiste de 1’s e 0’s) que não é “específico” para um processador.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Shape 1"/>
          <p:cNvSpPr txBox="1"/>
          <p:nvPr/>
        </p:nvSpPr>
        <p:spPr>
          <a:xfrm>
            <a:off x="609480" y="152280"/>
            <a:ext cx="80006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Máquina Virtual Java (2/2)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5" name="Line 2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06" name="Group 3"/>
          <p:cNvGrpSpPr/>
          <p:nvPr/>
        </p:nvGrpSpPr>
        <p:grpSpPr>
          <a:xfrm>
            <a:off x="754200" y="1413000"/>
            <a:ext cx="7705440" cy="5237280"/>
            <a:chOff x="754200" y="1413000"/>
            <a:chExt cx="7705440" cy="5237280"/>
          </a:xfrm>
        </p:grpSpPr>
        <p:sp>
          <p:nvSpPr>
            <p:cNvPr id="207" name="CustomShape 4"/>
            <p:cNvSpPr/>
            <p:nvPr/>
          </p:nvSpPr>
          <p:spPr>
            <a:xfrm>
              <a:off x="754200" y="4643280"/>
              <a:ext cx="7705440" cy="1953720"/>
            </a:xfrm>
            <a:prstGeom prst="rect">
              <a:avLst/>
            </a:prstGeom>
            <a:solidFill>
              <a:srgbClr val="F8F8F8"/>
            </a:solidFill>
            <a:ln w="9360">
              <a:solidFill>
                <a:schemeClr val="tx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8" name="CustomShape 5"/>
            <p:cNvSpPr/>
            <p:nvPr/>
          </p:nvSpPr>
          <p:spPr>
            <a:xfrm>
              <a:off x="3803760" y="5950080"/>
              <a:ext cx="1558800" cy="700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/>
            <a:lstStyle/>
            <a:p>
              <a:pPr algn="ctr">
                <a:lnSpc>
                  <a:spcPct val="100000"/>
                </a:lnSpc>
              </a:pPr>
              <a:r>
                <a:rPr lang="pt-BR" sz="2000" b="1" strike="noStrike" spc="-1">
                  <a:solidFill>
                    <a:srgbClr val="000000"/>
                  </a:solidFill>
                  <a:latin typeface="Times New Roman"/>
                </a:rPr>
                <a:t>Ambiente de</a:t>
              </a:r>
              <a:endParaRPr lang="pt-BR" sz="20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pt-BR" sz="2000" b="1" strike="noStrike" spc="-1">
                  <a:solidFill>
                    <a:srgbClr val="000000"/>
                  </a:solidFill>
                  <a:latin typeface="Times New Roman"/>
                </a:rPr>
                <a:t>Execução</a:t>
              </a:r>
              <a:endParaRPr lang="pt-BR" sz="2000" b="0" strike="noStrike" spc="-1">
                <a:latin typeface="Arial"/>
              </a:endParaRPr>
            </a:p>
          </p:txBody>
        </p:sp>
        <p:grpSp>
          <p:nvGrpSpPr>
            <p:cNvPr id="209" name="Group 6"/>
            <p:cNvGrpSpPr/>
            <p:nvPr/>
          </p:nvGrpSpPr>
          <p:grpSpPr>
            <a:xfrm>
              <a:off x="754200" y="1413000"/>
              <a:ext cx="7705440" cy="4537080"/>
              <a:chOff x="754200" y="1413000"/>
              <a:chExt cx="7705440" cy="4537080"/>
            </a:xfrm>
          </p:grpSpPr>
          <p:sp>
            <p:nvSpPr>
              <p:cNvPr id="210" name="CustomShape 7"/>
              <p:cNvSpPr/>
              <p:nvPr/>
            </p:nvSpPr>
            <p:spPr>
              <a:xfrm>
                <a:off x="754200" y="1413000"/>
                <a:ext cx="7705440" cy="2087280"/>
              </a:xfrm>
              <a:prstGeom prst="rect">
                <a:avLst/>
              </a:prstGeom>
              <a:solidFill>
                <a:srgbClr val="F8F8F8"/>
              </a:solidFill>
              <a:ln w="9360">
                <a:solidFill>
                  <a:schemeClr val="tx1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11" name="CustomShape 8"/>
              <p:cNvSpPr/>
              <p:nvPr/>
            </p:nvSpPr>
            <p:spPr>
              <a:xfrm>
                <a:off x="754200" y="3500280"/>
                <a:ext cx="7705440" cy="1152000"/>
              </a:xfrm>
              <a:prstGeom prst="rect">
                <a:avLst/>
              </a:prstGeom>
              <a:solidFill>
                <a:schemeClr val="hlink"/>
              </a:solidFill>
              <a:ln w="9360">
                <a:solidFill>
                  <a:schemeClr val="tx1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12" name="CustomShape 9"/>
              <p:cNvSpPr/>
              <p:nvPr/>
            </p:nvSpPr>
            <p:spPr>
              <a:xfrm>
                <a:off x="3706920" y="1565280"/>
                <a:ext cx="1800000" cy="700200"/>
              </a:xfrm>
              <a:prstGeom prst="rect">
                <a:avLst/>
              </a:prstGeom>
              <a:solidFill>
                <a:srgbClr val="FF3300"/>
              </a:solidFill>
              <a:ln w="19080">
                <a:solidFill>
                  <a:schemeClr val="tx1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/>
              <a:lstStyle/>
              <a:p>
                <a:pPr algn="ctr">
                  <a:lnSpc>
                    <a:spcPct val="100000"/>
                  </a:lnSpc>
                  <a:spcBef>
                    <a:spcPts val="1001"/>
                  </a:spcBef>
                </a:pPr>
                <a:r>
                  <a:rPr lang="pt-BR" sz="2000" b="1" strike="noStrike" spc="-1">
                    <a:solidFill>
                      <a:srgbClr val="000000"/>
                    </a:solidFill>
                    <a:latin typeface="Times New Roman"/>
                  </a:rPr>
                  <a:t>Código Java (*.java)</a:t>
                </a:r>
                <a:endParaRPr lang="pt-BR" sz="2000" b="0" strike="noStrike" spc="-1">
                  <a:latin typeface="Arial"/>
                </a:endParaRPr>
              </a:p>
            </p:txBody>
          </p:sp>
          <p:sp>
            <p:nvSpPr>
              <p:cNvPr id="213" name="CustomShape 10"/>
              <p:cNvSpPr/>
              <p:nvPr/>
            </p:nvSpPr>
            <p:spPr>
              <a:xfrm>
                <a:off x="3706920" y="2494080"/>
                <a:ext cx="1800000" cy="827280"/>
              </a:xfrm>
              <a:prstGeom prst="rect">
                <a:avLst/>
              </a:prstGeom>
              <a:solidFill>
                <a:srgbClr val="FF3300"/>
              </a:solidFill>
              <a:ln w="19080">
                <a:solidFill>
                  <a:schemeClr val="tx1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/>
              <a:lstStyle/>
              <a:p>
                <a:pPr algn="ctr">
                  <a:lnSpc>
                    <a:spcPct val="100000"/>
                  </a:lnSpc>
                  <a:spcBef>
                    <a:spcPts val="1001"/>
                  </a:spcBef>
                </a:pPr>
                <a:r>
                  <a:rPr lang="pt-BR" sz="2000" b="1" strike="noStrike" spc="-1">
                    <a:solidFill>
                      <a:srgbClr val="000000"/>
                    </a:solidFill>
                    <a:latin typeface="Times New Roman"/>
                  </a:rPr>
                  <a:t>Compilador</a:t>
                </a:r>
                <a:endParaRPr lang="pt-BR" sz="2000" b="0" strike="noStrike" spc="-1">
                  <a:latin typeface="Arial"/>
                </a:endParaRPr>
              </a:p>
              <a:p>
                <a:pPr algn="ctr">
                  <a:lnSpc>
                    <a:spcPct val="100000"/>
                  </a:lnSpc>
                  <a:spcBef>
                    <a:spcPts val="1001"/>
                  </a:spcBef>
                </a:pPr>
                <a:r>
                  <a:rPr lang="pt-BR" sz="2000" b="1" strike="noStrike" spc="-1">
                    <a:solidFill>
                      <a:srgbClr val="000000"/>
                    </a:solidFill>
                    <a:latin typeface="Times New Roman"/>
                  </a:rPr>
                  <a:t>(javac)</a:t>
                </a:r>
                <a:endParaRPr lang="pt-BR" sz="2000" b="0" strike="noStrike" spc="-1">
                  <a:latin typeface="Arial"/>
                </a:endParaRPr>
              </a:p>
            </p:txBody>
          </p:sp>
          <p:sp>
            <p:nvSpPr>
              <p:cNvPr id="214" name="CustomShape 11"/>
              <p:cNvSpPr/>
              <p:nvPr/>
            </p:nvSpPr>
            <p:spPr>
              <a:xfrm>
                <a:off x="3706920" y="3635280"/>
                <a:ext cx="1800000" cy="827280"/>
              </a:xfrm>
              <a:prstGeom prst="rect">
                <a:avLst/>
              </a:prstGeom>
              <a:solidFill>
                <a:srgbClr val="FF3300"/>
              </a:solidFill>
              <a:ln w="19080">
                <a:solidFill>
                  <a:schemeClr val="tx1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/>
              <a:lstStyle/>
              <a:p>
                <a:pPr algn="ctr">
                  <a:lnSpc>
                    <a:spcPct val="100000"/>
                  </a:lnSpc>
                  <a:spcBef>
                    <a:spcPts val="1001"/>
                  </a:spcBef>
                </a:pPr>
                <a:r>
                  <a:rPr lang="pt-BR" sz="2000" b="1" strike="noStrike" spc="-1">
                    <a:solidFill>
                      <a:srgbClr val="000000"/>
                    </a:solidFill>
                    <a:latin typeface="Times New Roman"/>
                  </a:rPr>
                  <a:t>Bytecode Java</a:t>
                </a:r>
                <a:endParaRPr lang="pt-BR" sz="2000" b="0" strike="noStrike" spc="-1">
                  <a:latin typeface="Arial"/>
                </a:endParaRPr>
              </a:p>
              <a:p>
                <a:pPr algn="ctr">
                  <a:lnSpc>
                    <a:spcPct val="100000"/>
                  </a:lnSpc>
                  <a:spcBef>
                    <a:spcPts val="1001"/>
                  </a:spcBef>
                </a:pPr>
                <a:r>
                  <a:rPr lang="pt-BR" sz="2000" b="1" strike="noStrike" spc="-1">
                    <a:solidFill>
                      <a:srgbClr val="000000"/>
                    </a:solidFill>
                    <a:latin typeface="Times New Roman"/>
                  </a:rPr>
                  <a:t>(*.class)</a:t>
                </a:r>
                <a:endParaRPr lang="pt-BR" sz="2000" b="0" strike="noStrike" spc="-1">
                  <a:latin typeface="Arial"/>
                </a:endParaRPr>
              </a:p>
            </p:txBody>
          </p:sp>
          <p:sp>
            <p:nvSpPr>
              <p:cNvPr id="215" name="CustomShape 12"/>
              <p:cNvSpPr/>
              <p:nvPr/>
            </p:nvSpPr>
            <p:spPr>
              <a:xfrm>
                <a:off x="1690560" y="4873680"/>
                <a:ext cx="1800000" cy="395280"/>
              </a:xfrm>
              <a:prstGeom prst="rect">
                <a:avLst/>
              </a:prstGeom>
              <a:solidFill>
                <a:srgbClr val="FFFF00"/>
              </a:solidFill>
              <a:ln w="19080">
                <a:solidFill>
                  <a:schemeClr val="tx1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/>
              <a:lstStyle/>
              <a:p>
                <a:pPr algn="ctr">
                  <a:lnSpc>
                    <a:spcPct val="100000"/>
                  </a:lnSpc>
                  <a:spcBef>
                    <a:spcPts val="1001"/>
                  </a:spcBef>
                </a:pPr>
                <a:r>
                  <a:rPr lang="pt-BR" sz="2000" b="1" strike="noStrike" spc="-1">
                    <a:solidFill>
                      <a:srgbClr val="000000"/>
                    </a:solidFill>
                    <a:latin typeface="Times New Roman"/>
                  </a:rPr>
                  <a:t>VM Windows</a:t>
                </a:r>
                <a:endParaRPr lang="pt-BR" sz="2000" b="0" strike="noStrike" spc="-1">
                  <a:latin typeface="Arial"/>
                </a:endParaRPr>
              </a:p>
            </p:txBody>
          </p:sp>
          <p:sp>
            <p:nvSpPr>
              <p:cNvPr id="216" name="CustomShape 13"/>
              <p:cNvSpPr/>
              <p:nvPr/>
            </p:nvSpPr>
            <p:spPr>
              <a:xfrm>
                <a:off x="1690560" y="5554800"/>
                <a:ext cx="1800000" cy="395280"/>
              </a:xfrm>
              <a:prstGeom prst="rect">
                <a:avLst/>
              </a:prstGeom>
              <a:solidFill>
                <a:srgbClr val="FFFF00"/>
              </a:solidFill>
              <a:ln w="19080">
                <a:solidFill>
                  <a:schemeClr val="tx1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/>
              <a:lstStyle/>
              <a:p>
                <a:pPr algn="ctr">
                  <a:lnSpc>
                    <a:spcPct val="100000"/>
                  </a:lnSpc>
                  <a:spcBef>
                    <a:spcPts val="1001"/>
                  </a:spcBef>
                </a:pPr>
                <a:r>
                  <a:rPr lang="pt-BR" sz="2000" b="1" strike="noStrike" spc="-1">
                    <a:solidFill>
                      <a:srgbClr val="000000"/>
                    </a:solidFill>
                    <a:latin typeface="Times New Roman"/>
                  </a:rPr>
                  <a:t>SO Windows</a:t>
                </a:r>
                <a:endParaRPr lang="pt-BR" sz="2000" b="0" strike="noStrike" spc="-1">
                  <a:latin typeface="Arial"/>
                </a:endParaRPr>
              </a:p>
            </p:txBody>
          </p:sp>
          <p:sp>
            <p:nvSpPr>
              <p:cNvPr id="217" name="CustomShape 14"/>
              <p:cNvSpPr/>
              <p:nvPr/>
            </p:nvSpPr>
            <p:spPr>
              <a:xfrm>
                <a:off x="3706920" y="4869000"/>
                <a:ext cx="1800000" cy="395280"/>
              </a:xfrm>
              <a:prstGeom prst="rect">
                <a:avLst/>
              </a:prstGeom>
              <a:solidFill>
                <a:srgbClr val="66FFFF"/>
              </a:solidFill>
              <a:ln w="19080">
                <a:solidFill>
                  <a:schemeClr val="tx1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/>
              <a:lstStyle/>
              <a:p>
                <a:pPr algn="ctr">
                  <a:lnSpc>
                    <a:spcPct val="100000"/>
                  </a:lnSpc>
                  <a:spcBef>
                    <a:spcPts val="1001"/>
                  </a:spcBef>
                </a:pPr>
                <a:r>
                  <a:rPr lang="pt-BR" sz="2000" b="1" strike="noStrike" spc="-1">
                    <a:solidFill>
                      <a:srgbClr val="000000"/>
                    </a:solidFill>
                    <a:latin typeface="Times New Roman"/>
                  </a:rPr>
                  <a:t>VM Linux</a:t>
                </a:r>
                <a:endParaRPr lang="pt-BR" sz="2000" b="0" strike="noStrike" spc="-1">
                  <a:latin typeface="Arial"/>
                </a:endParaRPr>
              </a:p>
            </p:txBody>
          </p:sp>
          <p:sp>
            <p:nvSpPr>
              <p:cNvPr id="218" name="CustomShape 15"/>
              <p:cNvSpPr/>
              <p:nvPr/>
            </p:nvSpPr>
            <p:spPr>
              <a:xfrm>
                <a:off x="3706920" y="5549760"/>
                <a:ext cx="1800000" cy="395280"/>
              </a:xfrm>
              <a:prstGeom prst="rect">
                <a:avLst/>
              </a:prstGeom>
              <a:solidFill>
                <a:srgbClr val="66FFFF"/>
              </a:solidFill>
              <a:ln w="19080">
                <a:solidFill>
                  <a:schemeClr val="tx1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/>
              <a:lstStyle/>
              <a:p>
                <a:pPr algn="ctr">
                  <a:lnSpc>
                    <a:spcPct val="100000"/>
                  </a:lnSpc>
                  <a:spcBef>
                    <a:spcPts val="1001"/>
                  </a:spcBef>
                </a:pPr>
                <a:r>
                  <a:rPr lang="pt-BR" sz="2000" b="1" strike="noStrike" spc="-1">
                    <a:solidFill>
                      <a:srgbClr val="000000"/>
                    </a:solidFill>
                    <a:latin typeface="Times New Roman"/>
                  </a:rPr>
                  <a:t>SO Linux</a:t>
                </a:r>
                <a:endParaRPr lang="pt-BR" sz="2000" b="0" strike="noStrike" spc="-1">
                  <a:latin typeface="Arial"/>
                </a:endParaRPr>
              </a:p>
            </p:txBody>
          </p:sp>
          <p:sp>
            <p:nvSpPr>
              <p:cNvPr id="219" name="CustomShape 16"/>
              <p:cNvSpPr/>
              <p:nvPr/>
            </p:nvSpPr>
            <p:spPr>
              <a:xfrm>
                <a:off x="5722920" y="4869000"/>
                <a:ext cx="1800000" cy="395280"/>
              </a:xfrm>
              <a:prstGeom prst="rect">
                <a:avLst/>
              </a:prstGeom>
              <a:solidFill>
                <a:srgbClr val="66FFFF"/>
              </a:solidFill>
              <a:ln w="19080">
                <a:solidFill>
                  <a:schemeClr val="tx1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/>
              <a:lstStyle/>
              <a:p>
                <a:pPr algn="ctr">
                  <a:lnSpc>
                    <a:spcPct val="100000"/>
                  </a:lnSpc>
                  <a:spcBef>
                    <a:spcPts val="1001"/>
                  </a:spcBef>
                </a:pPr>
                <a:r>
                  <a:rPr lang="pt-BR" sz="2000" b="1" strike="noStrike" spc="-1">
                    <a:solidFill>
                      <a:srgbClr val="000000"/>
                    </a:solidFill>
                    <a:latin typeface="Times New Roman"/>
                  </a:rPr>
                  <a:t>VM Celular</a:t>
                </a:r>
                <a:endParaRPr lang="pt-BR" sz="2000" b="0" strike="noStrike" spc="-1">
                  <a:latin typeface="Arial"/>
                </a:endParaRPr>
              </a:p>
            </p:txBody>
          </p:sp>
          <p:sp>
            <p:nvSpPr>
              <p:cNvPr id="220" name="CustomShape 17"/>
              <p:cNvSpPr/>
              <p:nvPr/>
            </p:nvSpPr>
            <p:spPr>
              <a:xfrm>
                <a:off x="5722920" y="5549760"/>
                <a:ext cx="1800000" cy="395280"/>
              </a:xfrm>
              <a:prstGeom prst="rect">
                <a:avLst/>
              </a:prstGeom>
              <a:solidFill>
                <a:srgbClr val="66FFFF"/>
              </a:solidFill>
              <a:ln w="19080">
                <a:solidFill>
                  <a:schemeClr val="tx1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/>
              <a:lstStyle/>
              <a:p>
                <a:pPr algn="ctr">
                  <a:lnSpc>
                    <a:spcPct val="100000"/>
                  </a:lnSpc>
                  <a:spcBef>
                    <a:spcPts val="1001"/>
                  </a:spcBef>
                </a:pPr>
                <a:r>
                  <a:rPr lang="pt-BR" sz="2000" b="1" strike="noStrike" spc="-1">
                    <a:solidFill>
                      <a:srgbClr val="000000"/>
                    </a:solidFill>
                    <a:latin typeface="Times New Roman"/>
                  </a:rPr>
                  <a:t>SO Celular</a:t>
                </a:r>
                <a:endParaRPr lang="pt-BR" sz="2000" b="0" strike="noStrike" spc="-1">
                  <a:latin typeface="Arial"/>
                </a:endParaRPr>
              </a:p>
            </p:txBody>
          </p:sp>
          <p:sp>
            <p:nvSpPr>
              <p:cNvPr id="221" name="CustomShape 18"/>
              <p:cNvSpPr/>
              <p:nvPr/>
            </p:nvSpPr>
            <p:spPr>
              <a:xfrm>
                <a:off x="1393200" y="3824280"/>
                <a:ext cx="1523880" cy="3952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/>
              <a:lstStyle/>
              <a:p>
                <a:pPr algn="ctr">
                  <a:lnSpc>
                    <a:spcPct val="100000"/>
                  </a:lnSpc>
                </a:pPr>
                <a:r>
                  <a:rPr lang="pt-BR" sz="2000" b="1" strike="noStrike" spc="-1">
                    <a:solidFill>
                      <a:srgbClr val="000000"/>
                    </a:solidFill>
                    <a:latin typeface="Times New Roman"/>
                  </a:rPr>
                  <a:t>Distribuição</a:t>
                </a:r>
                <a:endParaRPr lang="pt-BR" sz="2000" b="0" strike="noStrike" spc="-1">
                  <a:latin typeface="Arial"/>
                </a:endParaRPr>
              </a:p>
            </p:txBody>
          </p:sp>
          <p:sp>
            <p:nvSpPr>
              <p:cNvPr id="222" name="CustomShape 19"/>
              <p:cNvSpPr/>
              <p:nvPr/>
            </p:nvSpPr>
            <p:spPr>
              <a:xfrm>
                <a:off x="1040760" y="2079720"/>
                <a:ext cx="2034360" cy="700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/>
              <a:lstStyle/>
              <a:p>
                <a:pPr algn="ctr">
                  <a:lnSpc>
                    <a:spcPct val="100000"/>
                  </a:lnSpc>
                </a:pPr>
                <a:r>
                  <a:rPr lang="pt-BR" sz="2000" b="1" strike="noStrike" spc="-1">
                    <a:solidFill>
                      <a:srgbClr val="000000"/>
                    </a:solidFill>
                    <a:latin typeface="Times New Roman"/>
                  </a:rPr>
                  <a:t>Ambiente de</a:t>
                </a:r>
                <a:endParaRPr lang="pt-BR" sz="2000" b="0" strike="noStrike" spc="-1"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pt-BR" sz="2000" b="1" strike="noStrike" spc="-1">
                    <a:solidFill>
                      <a:srgbClr val="000000"/>
                    </a:solidFill>
                    <a:latin typeface="Times New Roman"/>
                  </a:rPr>
                  <a:t>Desenvolvimento</a:t>
                </a:r>
                <a:endParaRPr lang="pt-BR" sz="2000" b="0" strike="noStrike" spc="-1">
                  <a:latin typeface="Arial"/>
                </a:endParaRPr>
              </a:p>
            </p:txBody>
          </p:sp>
          <p:sp>
            <p:nvSpPr>
              <p:cNvPr id="223" name="Line 20"/>
              <p:cNvSpPr/>
              <p:nvPr/>
            </p:nvSpPr>
            <p:spPr>
              <a:xfrm>
                <a:off x="3922560" y="2133360"/>
                <a:ext cx="360" cy="432000"/>
              </a:xfrm>
              <a:prstGeom prst="line">
                <a:avLst/>
              </a:prstGeom>
              <a:ln w="28440">
                <a:solidFill>
                  <a:schemeClr val="tx1"/>
                </a:solidFill>
                <a:round/>
                <a:tailEnd type="triangle" w="lg" len="lg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24" name="Line 21"/>
              <p:cNvSpPr/>
              <p:nvPr/>
            </p:nvSpPr>
            <p:spPr>
              <a:xfrm>
                <a:off x="5290920" y="2133360"/>
                <a:ext cx="360" cy="432000"/>
              </a:xfrm>
              <a:prstGeom prst="line">
                <a:avLst/>
              </a:prstGeom>
              <a:ln w="28440">
                <a:solidFill>
                  <a:schemeClr val="tx1"/>
                </a:solidFill>
                <a:round/>
                <a:tailEnd type="triangle" w="lg" len="lg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25" name="Line 22"/>
              <p:cNvSpPr/>
              <p:nvPr/>
            </p:nvSpPr>
            <p:spPr>
              <a:xfrm>
                <a:off x="3922560" y="3284280"/>
                <a:ext cx="360" cy="432000"/>
              </a:xfrm>
              <a:prstGeom prst="line">
                <a:avLst/>
              </a:prstGeom>
              <a:ln w="28440">
                <a:solidFill>
                  <a:schemeClr val="tx1"/>
                </a:solidFill>
                <a:round/>
                <a:tailEnd type="triangle" w="lg" len="lg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26" name="Line 23"/>
              <p:cNvSpPr/>
              <p:nvPr/>
            </p:nvSpPr>
            <p:spPr>
              <a:xfrm>
                <a:off x="5290920" y="3284280"/>
                <a:ext cx="360" cy="432000"/>
              </a:xfrm>
              <a:prstGeom prst="line">
                <a:avLst/>
              </a:prstGeom>
              <a:ln w="28440">
                <a:solidFill>
                  <a:schemeClr val="tx1"/>
                </a:solidFill>
                <a:round/>
                <a:tailEnd type="triangle" w="lg" len="lg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27" name="Line 24"/>
              <p:cNvSpPr/>
              <p:nvPr/>
            </p:nvSpPr>
            <p:spPr>
              <a:xfrm flipH="1">
                <a:off x="2698560" y="4437000"/>
                <a:ext cx="1871640" cy="504720"/>
              </a:xfrm>
              <a:prstGeom prst="line">
                <a:avLst/>
              </a:prstGeom>
              <a:ln w="28440">
                <a:solidFill>
                  <a:schemeClr val="tx1"/>
                </a:solidFill>
                <a:round/>
                <a:tailEnd type="triangle" w="lg" len="lg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28" name="Line 25"/>
              <p:cNvSpPr/>
              <p:nvPr/>
            </p:nvSpPr>
            <p:spPr>
              <a:xfrm>
                <a:off x="4570200" y="4437000"/>
                <a:ext cx="360" cy="504720"/>
              </a:xfrm>
              <a:prstGeom prst="line">
                <a:avLst/>
              </a:prstGeom>
              <a:ln w="28440">
                <a:solidFill>
                  <a:schemeClr val="tx1"/>
                </a:solidFill>
                <a:round/>
                <a:tailEnd type="triangle" w="lg" len="lg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29" name="Line 26"/>
              <p:cNvSpPr/>
              <p:nvPr/>
            </p:nvSpPr>
            <p:spPr>
              <a:xfrm>
                <a:off x="4570200" y="4437000"/>
                <a:ext cx="1873440" cy="504720"/>
              </a:xfrm>
              <a:prstGeom prst="line">
                <a:avLst/>
              </a:prstGeom>
              <a:ln w="28440">
                <a:solidFill>
                  <a:schemeClr val="tx1"/>
                </a:solidFill>
                <a:round/>
                <a:tailEnd type="triangle" w="lg" len="lg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30" name="Line 27"/>
              <p:cNvSpPr/>
              <p:nvPr/>
            </p:nvSpPr>
            <p:spPr>
              <a:xfrm>
                <a:off x="1834920" y="5206680"/>
                <a:ext cx="360" cy="432000"/>
              </a:xfrm>
              <a:prstGeom prst="line">
                <a:avLst/>
              </a:prstGeom>
              <a:ln w="28440">
                <a:solidFill>
                  <a:schemeClr val="tx1"/>
                </a:solidFill>
                <a:round/>
                <a:tailEnd type="triangle" w="lg" len="lg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31" name="Line 28"/>
              <p:cNvSpPr/>
              <p:nvPr/>
            </p:nvSpPr>
            <p:spPr>
              <a:xfrm>
                <a:off x="3346200" y="5229000"/>
                <a:ext cx="360" cy="432000"/>
              </a:xfrm>
              <a:prstGeom prst="line">
                <a:avLst/>
              </a:prstGeom>
              <a:ln w="28440">
                <a:solidFill>
                  <a:schemeClr val="tx1"/>
                </a:solidFill>
                <a:round/>
                <a:headEnd type="triangle" w="lg" len="lg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32" name="Line 29"/>
              <p:cNvSpPr/>
              <p:nvPr/>
            </p:nvSpPr>
            <p:spPr>
              <a:xfrm>
                <a:off x="3850920" y="5206680"/>
                <a:ext cx="360" cy="432000"/>
              </a:xfrm>
              <a:prstGeom prst="line">
                <a:avLst/>
              </a:prstGeom>
              <a:ln w="28440">
                <a:solidFill>
                  <a:schemeClr val="tx1"/>
                </a:solidFill>
                <a:round/>
                <a:tailEnd type="triangle" w="lg" len="lg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33" name="Line 30"/>
              <p:cNvSpPr/>
              <p:nvPr/>
            </p:nvSpPr>
            <p:spPr>
              <a:xfrm>
                <a:off x="5362560" y="5229000"/>
                <a:ext cx="360" cy="432000"/>
              </a:xfrm>
              <a:prstGeom prst="line">
                <a:avLst/>
              </a:prstGeom>
              <a:ln w="28440">
                <a:solidFill>
                  <a:schemeClr val="tx1"/>
                </a:solidFill>
                <a:round/>
                <a:headEnd type="triangle" w="lg" len="lg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34" name="Line 31"/>
              <p:cNvSpPr/>
              <p:nvPr/>
            </p:nvSpPr>
            <p:spPr>
              <a:xfrm>
                <a:off x="5867280" y="5206680"/>
                <a:ext cx="360" cy="432000"/>
              </a:xfrm>
              <a:prstGeom prst="line">
                <a:avLst/>
              </a:prstGeom>
              <a:ln w="28440">
                <a:solidFill>
                  <a:schemeClr val="tx1"/>
                </a:solidFill>
                <a:round/>
                <a:tailEnd type="triangle" w="lg" len="lg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35" name="Line 32"/>
              <p:cNvSpPr/>
              <p:nvPr/>
            </p:nvSpPr>
            <p:spPr>
              <a:xfrm>
                <a:off x="7378560" y="5229000"/>
                <a:ext cx="360" cy="432000"/>
              </a:xfrm>
              <a:prstGeom prst="line">
                <a:avLst/>
              </a:prstGeom>
              <a:ln w="28440">
                <a:solidFill>
                  <a:schemeClr val="tx1"/>
                </a:solidFill>
                <a:round/>
                <a:headEnd type="triangle" w="lg" len="lg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extShape 1"/>
          <p:cNvSpPr txBox="1"/>
          <p:nvPr/>
        </p:nvSpPr>
        <p:spPr>
          <a:xfrm>
            <a:off x="609480" y="152280"/>
            <a:ext cx="815292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000" b="0" strike="noStrike" spc="-1">
                <a:solidFill>
                  <a:srgbClr val="000000"/>
                </a:solidFill>
                <a:latin typeface="Arial"/>
              </a:rPr>
              <a:t>Portável, Vantagens e Desvantagens</a:t>
            </a:r>
            <a:endParaRPr lang="en-GB" sz="4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6" name="Line 2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7" name="CustomShape 3"/>
          <p:cNvSpPr/>
          <p:nvPr/>
        </p:nvSpPr>
        <p:spPr>
          <a:xfrm>
            <a:off x="685800" y="1600200"/>
            <a:ext cx="8076960" cy="495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720">
              <a:lnSpc>
                <a:spcPct val="100000"/>
              </a:lnSpc>
              <a:spcBef>
                <a:spcPts val="479"/>
              </a:spcBef>
            </a:pPr>
            <a:r>
              <a:rPr lang="pt-BR" sz="2400" b="1" u="sng" strike="noStrike" spc="-1">
                <a:solidFill>
                  <a:srgbClr val="000000"/>
                </a:solidFill>
                <a:uFillTx/>
                <a:latin typeface="Times New Roman"/>
              </a:rPr>
              <a:t>Vantagens</a:t>
            </a:r>
            <a:endParaRPr lang="pt-BR" sz="24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i="1" strike="noStrike" spc="-1">
                <a:solidFill>
                  <a:srgbClr val="000000"/>
                </a:solidFill>
                <a:latin typeface="Times New Roman"/>
              </a:rPr>
              <a:t>Bytecode</a:t>
            </a: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 = independente de plataforma, ou arquitetura</a:t>
            </a:r>
            <a:endParaRPr lang="pt-BR" sz="24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um programa Java pode ser executado em qualquer arquitetura (Windows, Linux, Unix, Mac) que suporte a JVM (interpretador e ambiente de execução)</a:t>
            </a:r>
            <a:endParaRPr lang="pt-BR" sz="24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importante para aplicações distribuídas, especialmente em redes heterogêneas</a:t>
            </a:r>
            <a:endParaRPr lang="pt-BR" sz="24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evita o desenvolvimento de versões do mesmo software específicas para cada arquitetura</a:t>
            </a:r>
            <a:endParaRPr lang="pt-BR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</a:pPr>
            <a:endParaRPr lang="pt-BR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</a:pPr>
            <a:r>
              <a:rPr lang="pt-BR" sz="2400" b="1" u="sng" strike="noStrike" spc="-1">
                <a:solidFill>
                  <a:srgbClr val="000000"/>
                </a:solidFill>
                <a:uFillTx/>
                <a:latin typeface="Times New Roman"/>
              </a:rPr>
              <a:t>Desvantagem</a:t>
            </a:r>
            <a:endParaRPr lang="pt-BR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linguagem interpretada = queda na performance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Shape 1"/>
          <p:cNvSpPr txBox="1"/>
          <p:nvPr/>
        </p:nvSpPr>
        <p:spPr>
          <a:xfrm>
            <a:off x="609480" y="152280"/>
            <a:ext cx="80006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Java não Possui Ponteiros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9" name="Line 2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" name="CustomShape 3"/>
          <p:cNvSpPr/>
          <p:nvPr/>
        </p:nvSpPr>
        <p:spPr>
          <a:xfrm>
            <a:off x="685800" y="1600200"/>
            <a:ext cx="7924320" cy="495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561"/>
              </a:spcBef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561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Java não permite a manipulação direta de endereços de memória nem exige que os objetos criados sejam explicitamente destruídos, livrando os programadores de uma tarefa complexa.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Shape 1"/>
          <p:cNvSpPr txBox="1"/>
          <p:nvPr/>
        </p:nvSpPr>
        <p:spPr>
          <a:xfrm>
            <a:off x="1355067" y="2857680"/>
            <a:ext cx="80006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Java Permite Multithreading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2" name="Line 2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Shape 1"/>
          <p:cNvSpPr txBox="1"/>
          <p:nvPr/>
        </p:nvSpPr>
        <p:spPr>
          <a:xfrm>
            <a:off x="792000" y="3024000"/>
            <a:ext cx="80006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Java é Seguro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5" name="CustomShape 2"/>
          <p:cNvSpPr/>
          <p:nvPr/>
        </p:nvSpPr>
        <p:spPr>
          <a:xfrm>
            <a:off x="685800" y="1600200"/>
            <a:ext cx="7924320" cy="495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4"/>
          <p:cNvPicPr/>
          <p:nvPr/>
        </p:nvPicPr>
        <p:blipFill>
          <a:blip r:embed="rId2"/>
          <a:stretch/>
        </p:blipFill>
        <p:spPr>
          <a:xfrm>
            <a:off x="108000" y="849240"/>
            <a:ext cx="8964360" cy="5603400"/>
          </a:xfrm>
          <a:prstGeom prst="rect">
            <a:avLst/>
          </a:prstGeom>
          <a:ln>
            <a:noFill/>
          </a:ln>
        </p:spPr>
      </p:pic>
      <p:sp>
        <p:nvSpPr>
          <p:cNvPr id="257" name="CustomShape 1"/>
          <p:cNvSpPr/>
          <p:nvPr/>
        </p:nvSpPr>
        <p:spPr>
          <a:xfrm>
            <a:off x="395280" y="44280"/>
            <a:ext cx="8424360" cy="90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Times New Roman"/>
              </a:rPr>
              <a:t>Primeira Aplicação Java usando o ambiente Gel.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258" name="CustomShape 2"/>
          <p:cNvSpPr/>
          <p:nvPr/>
        </p:nvSpPr>
        <p:spPr>
          <a:xfrm>
            <a:off x="-14400" y="5268960"/>
            <a:ext cx="9153000" cy="1614960"/>
          </a:xfrm>
          <a:prstGeom prst="rect">
            <a:avLst/>
          </a:prstGeom>
          <a:solidFill>
            <a:srgbClr val="66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1) </a:t>
            </a:r>
            <a:r>
              <a:rPr lang="pt-BR" sz="2000" b="0" u="sng" strike="noStrike" spc="-1">
                <a:solidFill>
                  <a:srgbClr val="000000"/>
                </a:solidFill>
                <a:uFillTx/>
                <a:latin typeface="Times New Roman"/>
              </a:rPr>
              <a:t>F</a:t>
            </a: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icheiro | Novo... | Ficheiro Java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2) Salvar a classe: AloMundo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3) Implementação do código fonte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4) Compilar | </a:t>
            </a:r>
            <a:r>
              <a:rPr lang="pt-BR" sz="2000" b="0" u="sng" strike="noStrike" spc="-1">
                <a:solidFill>
                  <a:srgbClr val="000000"/>
                </a:solidFill>
                <a:uFillTx/>
                <a:latin typeface="Times New Roman"/>
              </a:rPr>
              <a:t>C</a:t>
            </a: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ompilar Ficheiro	Crtl+F9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5) Compilar | Executar </a:t>
            </a:r>
            <a:r>
              <a:rPr lang="pt-BR" sz="2000" b="0" u="sng" strike="noStrike" spc="-1">
                <a:solidFill>
                  <a:srgbClr val="000000"/>
                </a:solidFill>
                <a:uFillTx/>
                <a:latin typeface="Times New Roman"/>
              </a:rPr>
              <a:t>F</a:t>
            </a: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icheiro</a:t>
            </a:r>
            <a:endParaRPr lang="pt-BR" sz="2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extShape 1"/>
          <p:cNvSpPr txBox="1"/>
          <p:nvPr/>
        </p:nvSpPr>
        <p:spPr>
          <a:xfrm>
            <a:off x="380880" y="152280"/>
            <a:ext cx="8457840" cy="7617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3600" b="0" u="sng" strike="noStrike" spc="-1">
                <a:solidFill>
                  <a:srgbClr val="000000"/>
                </a:solidFill>
                <a:uFillTx/>
                <a:latin typeface="Arial"/>
              </a:rPr>
              <a:t>A Criação de Aplicações Java – 1° Passo</a:t>
            </a:r>
            <a:endParaRPr lang="en-GB" sz="3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0" name="CustomShape 2"/>
          <p:cNvSpPr/>
          <p:nvPr/>
        </p:nvSpPr>
        <p:spPr>
          <a:xfrm>
            <a:off x="457200" y="1295280"/>
            <a:ext cx="1523520" cy="674280"/>
          </a:xfrm>
          <a:prstGeom prst="rect">
            <a:avLst/>
          </a:prstGeom>
          <a:solidFill>
            <a:srgbClr val="66FF33"/>
          </a:solidFill>
          <a:ln w="9360">
            <a:noFill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  <a:contourClr>
              <a:srgbClr val="66FF33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Editor</a:t>
            </a:r>
            <a:endParaRPr lang="pt-BR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ASCII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261" name="CustomShape 3"/>
          <p:cNvSpPr/>
          <p:nvPr/>
        </p:nvSpPr>
        <p:spPr>
          <a:xfrm>
            <a:off x="1676520" y="2197080"/>
            <a:ext cx="1599840" cy="914040"/>
          </a:xfrm>
          <a:prstGeom prst="ellipse">
            <a:avLst/>
          </a:prstGeom>
          <a:solidFill>
            <a:srgbClr val="66FFFF"/>
          </a:solidFill>
          <a:ln w="9360">
            <a:noFill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  <a:contourClr>
              <a:srgbClr val="66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Arquivo</a:t>
            </a:r>
            <a:endParaRPr lang="pt-BR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000" b="1" strike="noStrike" spc="-1">
                <a:solidFill>
                  <a:srgbClr val="3333CC"/>
                </a:solidFill>
                <a:latin typeface="Times New Roman"/>
              </a:rPr>
              <a:t>.java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262" name="CustomShape 4"/>
          <p:cNvSpPr/>
          <p:nvPr/>
        </p:nvSpPr>
        <p:spPr>
          <a:xfrm rot="5400000">
            <a:off x="902160" y="2158920"/>
            <a:ext cx="863280" cy="609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3" name="CustomShape 5"/>
          <p:cNvSpPr/>
          <p:nvPr/>
        </p:nvSpPr>
        <p:spPr>
          <a:xfrm>
            <a:off x="304920" y="3657600"/>
            <a:ext cx="8457840" cy="3015720"/>
          </a:xfrm>
          <a:prstGeom prst="rect">
            <a:avLst/>
          </a:prstGeom>
          <a:solidFill>
            <a:srgbClr val="66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O “primeiro passo” consiste da edição do programa por meio de um editor de textos capaz de salvar arquivos no formato ASCII (por exemplo, o bloco de notas (</a:t>
            </a:r>
            <a:r>
              <a:rPr lang="pt-BR" sz="2400" b="0" i="1" strike="noStrike" spc="-1">
                <a:solidFill>
                  <a:srgbClr val="000000"/>
                </a:solidFill>
                <a:latin typeface="Times New Roman"/>
              </a:rPr>
              <a:t>Notepad</a:t>
            </a: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) do Microsoft Windows).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Após a edição de qualquer programa Java, os arquivos devem,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obrigatoriamente ser salvos com a extensão </a:t>
            </a:r>
            <a:r>
              <a:rPr lang="pt-BR" sz="2400" b="1" strike="noStrike" spc="-1">
                <a:solidFill>
                  <a:srgbClr val="000000"/>
                </a:solidFill>
                <a:latin typeface="Times New Roman"/>
              </a:rPr>
              <a:t>.</a:t>
            </a:r>
            <a:r>
              <a:rPr lang="pt-BR" sz="2400" b="1" strike="noStrike" spc="-1">
                <a:solidFill>
                  <a:srgbClr val="3333CC"/>
                </a:solidFill>
                <a:latin typeface="Times New Roman"/>
              </a:rPr>
              <a:t>java</a:t>
            </a: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. Tais arquivos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de programa são chamados de arquivos-fonte de programa ou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apenas arquivos-fonte.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Shape 1"/>
          <p:cNvSpPr txBox="1"/>
          <p:nvPr/>
        </p:nvSpPr>
        <p:spPr>
          <a:xfrm>
            <a:off x="380880" y="152280"/>
            <a:ext cx="8457840" cy="7617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3600" b="0" u="sng" strike="noStrike" spc="-1">
                <a:solidFill>
                  <a:srgbClr val="000000"/>
                </a:solidFill>
                <a:uFillTx/>
                <a:latin typeface="Arial"/>
              </a:rPr>
              <a:t>A Criação de Aplicações Java – 2° Passo</a:t>
            </a:r>
            <a:endParaRPr lang="en-GB" sz="3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5" name="CustomShape 2"/>
          <p:cNvSpPr/>
          <p:nvPr/>
        </p:nvSpPr>
        <p:spPr>
          <a:xfrm>
            <a:off x="457200" y="1003320"/>
            <a:ext cx="1523520" cy="674280"/>
          </a:xfrm>
          <a:prstGeom prst="rect">
            <a:avLst/>
          </a:prstGeom>
          <a:solidFill>
            <a:srgbClr val="66FF33"/>
          </a:solidFill>
          <a:ln w="9360">
            <a:noFill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  <a:contourClr>
              <a:srgbClr val="66FF33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Editor</a:t>
            </a:r>
            <a:endParaRPr lang="pt-BR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ASCII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266" name="CustomShape 3"/>
          <p:cNvSpPr/>
          <p:nvPr/>
        </p:nvSpPr>
        <p:spPr>
          <a:xfrm>
            <a:off x="1676520" y="1892160"/>
            <a:ext cx="1599840" cy="914040"/>
          </a:xfrm>
          <a:prstGeom prst="ellipse">
            <a:avLst/>
          </a:prstGeom>
          <a:solidFill>
            <a:srgbClr val="66FFFF"/>
          </a:solidFill>
          <a:ln w="9360">
            <a:noFill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  <a:contourClr>
              <a:srgbClr val="66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Arquivo</a:t>
            </a:r>
            <a:endParaRPr lang="pt-BR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000" b="1" strike="noStrike" spc="-1">
                <a:solidFill>
                  <a:srgbClr val="3333CC"/>
                </a:solidFill>
                <a:latin typeface="Times New Roman"/>
              </a:rPr>
              <a:t>.java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267" name="CustomShape 4"/>
          <p:cNvSpPr/>
          <p:nvPr/>
        </p:nvSpPr>
        <p:spPr>
          <a:xfrm>
            <a:off x="2946240" y="3137040"/>
            <a:ext cx="1828440" cy="674280"/>
          </a:xfrm>
          <a:prstGeom prst="rect">
            <a:avLst/>
          </a:prstGeom>
          <a:solidFill>
            <a:srgbClr val="FFFF00"/>
          </a:solidFill>
          <a:ln w="9360">
            <a:noFill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Compilador Java</a:t>
            </a:r>
            <a:endParaRPr lang="pt-BR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(</a:t>
            </a:r>
            <a:r>
              <a:rPr lang="pt-BR" sz="2000" b="1" strike="noStrike" spc="-1">
                <a:solidFill>
                  <a:srgbClr val="3333CC"/>
                </a:solidFill>
                <a:latin typeface="Times New Roman"/>
              </a:rPr>
              <a:t>javac</a:t>
            </a: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)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268" name="CustomShape 5"/>
          <p:cNvSpPr/>
          <p:nvPr/>
        </p:nvSpPr>
        <p:spPr>
          <a:xfrm>
            <a:off x="4368960" y="4025880"/>
            <a:ext cx="1599840" cy="914040"/>
          </a:xfrm>
          <a:prstGeom prst="ellipse">
            <a:avLst/>
          </a:prstGeom>
          <a:solidFill>
            <a:srgbClr val="FF9900"/>
          </a:solidFill>
          <a:ln w="9360">
            <a:noFill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  <a:contourClr>
              <a:srgbClr val="FF99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Arquivo</a:t>
            </a:r>
            <a:endParaRPr lang="pt-BR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000" b="1" strike="noStrike" spc="-1">
                <a:solidFill>
                  <a:srgbClr val="3333CC"/>
                </a:solidFill>
                <a:latin typeface="Times New Roman"/>
              </a:rPr>
              <a:t>.class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269" name="CustomShape 6"/>
          <p:cNvSpPr/>
          <p:nvPr/>
        </p:nvSpPr>
        <p:spPr>
          <a:xfrm rot="5400000">
            <a:off x="902160" y="1866960"/>
            <a:ext cx="863280" cy="609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0" name="CustomShape 7"/>
          <p:cNvSpPr/>
          <p:nvPr/>
        </p:nvSpPr>
        <p:spPr>
          <a:xfrm rot="5400000">
            <a:off x="2159280" y="2997360"/>
            <a:ext cx="863280" cy="609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1" name="CustomShape 8"/>
          <p:cNvSpPr/>
          <p:nvPr/>
        </p:nvSpPr>
        <p:spPr>
          <a:xfrm rot="5400000">
            <a:off x="3607200" y="4013280"/>
            <a:ext cx="863280" cy="609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2" name="CustomShape 9"/>
          <p:cNvSpPr/>
          <p:nvPr/>
        </p:nvSpPr>
        <p:spPr>
          <a:xfrm>
            <a:off x="228600" y="5316480"/>
            <a:ext cx="8686440" cy="1735560"/>
          </a:xfrm>
          <a:prstGeom prst="rect">
            <a:avLst/>
          </a:prstGeom>
          <a:solidFill>
            <a:srgbClr val="66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Times New Roman"/>
              </a:rPr>
              <a:t>O “segundo passo” é a compilação do programa, que deve ser feita pelo programa </a:t>
            </a:r>
            <a:r>
              <a:rPr lang="pt-BR" sz="1800" b="1" strike="noStrike" spc="-1">
                <a:solidFill>
                  <a:srgbClr val="3333CC"/>
                </a:solidFill>
                <a:latin typeface="Times New Roman"/>
              </a:rPr>
              <a:t>javac</a:t>
            </a:r>
            <a:r>
              <a:rPr lang="pt-BR" sz="1800" b="0" strike="noStrike" spc="-1">
                <a:solidFill>
                  <a:srgbClr val="000000"/>
                </a:solidFill>
                <a:latin typeface="Times New Roman"/>
              </a:rPr>
              <a:t> fornecido com o Kit. Não encontrando erros, o compilador </a:t>
            </a:r>
            <a:r>
              <a:rPr lang="pt-BR" sz="1800" b="1" strike="noStrike" spc="-1">
                <a:solidFill>
                  <a:srgbClr val="3333CC"/>
                </a:solidFill>
                <a:latin typeface="Times New Roman"/>
              </a:rPr>
              <a:t>javac</a:t>
            </a:r>
            <a:r>
              <a:rPr lang="pt-BR" sz="1800" b="0" strike="noStrike" spc="-1">
                <a:solidFill>
                  <a:srgbClr val="000000"/>
                </a:solidFill>
                <a:latin typeface="Times New Roman"/>
              </a:rPr>
              <a:t> transformará o arquivo-fonte em um ou mais arquivos de extensão .</a:t>
            </a:r>
            <a:r>
              <a:rPr lang="pt-BR" sz="1800" b="1" strike="noStrike" spc="-1">
                <a:solidFill>
                  <a:srgbClr val="3333CC"/>
                </a:solidFill>
                <a:latin typeface="Times New Roman"/>
              </a:rPr>
              <a:t>class</a:t>
            </a:r>
            <a:r>
              <a:rPr lang="pt-BR" sz="1800" b="0" strike="noStrike" spc="-1">
                <a:solidFill>
                  <a:srgbClr val="000000"/>
                </a:solidFill>
                <a:latin typeface="Times New Roman"/>
              </a:rPr>
              <a:t>. Cada arquivo .</a:t>
            </a:r>
            <a:r>
              <a:rPr lang="pt-BR" sz="1800" b="1" strike="noStrike" spc="-1">
                <a:solidFill>
                  <a:srgbClr val="3333CC"/>
                </a:solidFill>
                <a:latin typeface="Times New Roman"/>
              </a:rPr>
              <a:t>class</a:t>
            </a:r>
            <a:r>
              <a:rPr lang="pt-BR" sz="1800" b="0" strike="noStrike" spc="-1">
                <a:solidFill>
                  <a:srgbClr val="000000"/>
                </a:solidFill>
                <a:latin typeface="Times New Roman"/>
              </a:rPr>
              <a:t> contém </a:t>
            </a:r>
            <a:r>
              <a:rPr lang="pt-BR" sz="1800" b="0" i="1" strike="noStrike" spc="-1">
                <a:solidFill>
                  <a:srgbClr val="000000"/>
                </a:solidFill>
                <a:latin typeface="Times New Roman"/>
              </a:rPr>
              <a:t>bytecodes</a:t>
            </a:r>
            <a:r>
              <a:rPr lang="pt-BR" sz="1800" b="0" strike="noStrike" spc="-1">
                <a:solidFill>
                  <a:srgbClr val="000000"/>
                </a:solidFill>
                <a:latin typeface="Times New Roman"/>
              </a:rPr>
              <a:t>, formato intermediário da plataforma Java, equivalentes do programa editado. Existindo erros, os mesmos devem ser localizados e corrigidos, repetindo-se, para isso, os passos 1 e 2.</a:t>
            </a:r>
            <a:endParaRPr lang="pt-BR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extShape 1"/>
          <p:cNvSpPr txBox="1"/>
          <p:nvPr/>
        </p:nvSpPr>
        <p:spPr>
          <a:xfrm>
            <a:off x="380880" y="152280"/>
            <a:ext cx="8457840" cy="7617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3600" b="0" u="sng" strike="noStrike" spc="-1">
                <a:solidFill>
                  <a:srgbClr val="000000"/>
                </a:solidFill>
                <a:uFillTx/>
                <a:latin typeface="Arial"/>
              </a:rPr>
              <a:t>A Criação de Aplicações Java – 3° Passo</a:t>
            </a:r>
            <a:endParaRPr lang="en-GB" sz="3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4" name="CustomShape 2"/>
          <p:cNvSpPr/>
          <p:nvPr/>
        </p:nvSpPr>
        <p:spPr>
          <a:xfrm>
            <a:off x="266760" y="1193760"/>
            <a:ext cx="1523520" cy="674280"/>
          </a:xfrm>
          <a:prstGeom prst="rect">
            <a:avLst/>
          </a:prstGeom>
          <a:solidFill>
            <a:srgbClr val="66FF33"/>
          </a:solidFill>
          <a:ln w="9360">
            <a:noFill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  <a:contourClr>
              <a:srgbClr val="66FF33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Editor</a:t>
            </a:r>
            <a:endParaRPr lang="pt-BR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ASCII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275" name="CustomShape 3"/>
          <p:cNvSpPr/>
          <p:nvPr/>
        </p:nvSpPr>
        <p:spPr>
          <a:xfrm>
            <a:off x="1486080" y="2095560"/>
            <a:ext cx="1599840" cy="914040"/>
          </a:xfrm>
          <a:prstGeom prst="ellipse">
            <a:avLst/>
          </a:prstGeom>
          <a:solidFill>
            <a:srgbClr val="66FFFF"/>
          </a:solidFill>
          <a:ln w="9360">
            <a:noFill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  <a:contourClr>
              <a:srgbClr val="66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Arquivo</a:t>
            </a:r>
            <a:endParaRPr lang="pt-BR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000" b="1" strike="noStrike" spc="-1">
                <a:solidFill>
                  <a:srgbClr val="3333CC"/>
                </a:solidFill>
                <a:latin typeface="Times New Roman"/>
              </a:rPr>
              <a:t>.java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276" name="CustomShape 4"/>
          <p:cNvSpPr/>
          <p:nvPr/>
        </p:nvSpPr>
        <p:spPr>
          <a:xfrm>
            <a:off x="2755800" y="3327480"/>
            <a:ext cx="1828440" cy="674280"/>
          </a:xfrm>
          <a:prstGeom prst="rect">
            <a:avLst/>
          </a:prstGeom>
          <a:solidFill>
            <a:srgbClr val="FFFF00"/>
          </a:solidFill>
          <a:ln w="9360">
            <a:noFill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Compilador Java</a:t>
            </a:r>
            <a:endParaRPr lang="pt-BR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(</a:t>
            </a:r>
            <a:r>
              <a:rPr lang="pt-BR" sz="2000" b="1" strike="noStrike" spc="-1">
                <a:solidFill>
                  <a:srgbClr val="3333CC"/>
                </a:solidFill>
                <a:latin typeface="Times New Roman"/>
              </a:rPr>
              <a:t>javac</a:t>
            </a: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)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277" name="CustomShape 5"/>
          <p:cNvSpPr/>
          <p:nvPr/>
        </p:nvSpPr>
        <p:spPr>
          <a:xfrm>
            <a:off x="4178160" y="4216320"/>
            <a:ext cx="1599840" cy="914040"/>
          </a:xfrm>
          <a:prstGeom prst="ellipse">
            <a:avLst/>
          </a:prstGeom>
          <a:solidFill>
            <a:srgbClr val="FF9900"/>
          </a:solidFill>
          <a:ln w="9360">
            <a:noFill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  <a:contourClr>
              <a:srgbClr val="FF99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Arquivo</a:t>
            </a:r>
            <a:endParaRPr lang="pt-BR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000" b="1" strike="noStrike" spc="-1">
                <a:solidFill>
                  <a:srgbClr val="3333CC"/>
                </a:solidFill>
                <a:latin typeface="Times New Roman"/>
              </a:rPr>
              <a:t>.class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278" name="CustomShape 6"/>
          <p:cNvSpPr/>
          <p:nvPr/>
        </p:nvSpPr>
        <p:spPr>
          <a:xfrm>
            <a:off x="5448240" y="5460840"/>
            <a:ext cx="1828440" cy="674280"/>
          </a:xfrm>
          <a:prstGeom prst="rect">
            <a:avLst/>
          </a:prstGeom>
          <a:solidFill>
            <a:srgbClr val="FF99FF"/>
          </a:solidFill>
          <a:ln w="9360">
            <a:noFill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99FF"/>
            </a:extrusionClr>
            <a:contourClr>
              <a:srgbClr val="FF99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Máquina Virtual</a:t>
            </a:r>
            <a:endParaRPr lang="pt-BR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Java (</a:t>
            </a:r>
            <a:r>
              <a:rPr lang="pt-BR" sz="2000" b="1" strike="noStrike" spc="-1">
                <a:solidFill>
                  <a:srgbClr val="3333CC"/>
                </a:solidFill>
                <a:latin typeface="Times New Roman"/>
              </a:rPr>
              <a:t>java</a:t>
            </a: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)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279" name="CustomShape 7"/>
          <p:cNvSpPr/>
          <p:nvPr/>
        </p:nvSpPr>
        <p:spPr>
          <a:xfrm rot="5400000">
            <a:off x="711360" y="2057400"/>
            <a:ext cx="863280" cy="609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0" name="CustomShape 8"/>
          <p:cNvSpPr/>
          <p:nvPr/>
        </p:nvSpPr>
        <p:spPr>
          <a:xfrm rot="5400000">
            <a:off x="1968840" y="3225960"/>
            <a:ext cx="863280" cy="609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1" name="CustomShape 9"/>
          <p:cNvSpPr/>
          <p:nvPr/>
        </p:nvSpPr>
        <p:spPr>
          <a:xfrm rot="5400000">
            <a:off x="3416760" y="4203720"/>
            <a:ext cx="863280" cy="609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2" name="CustomShape 10"/>
          <p:cNvSpPr/>
          <p:nvPr/>
        </p:nvSpPr>
        <p:spPr>
          <a:xfrm rot="5400000">
            <a:off x="4699440" y="5321520"/>
            <a:ext cx="863280" cy="609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3" name="CustomShape 11"/>
          <p:cNvSpPr/>
          <p:nvPr/>
        </p:nvSpPr>
        <p:spPr>
          <a:xfrm>
            <a:off x="3048120" y="990720"/>
            <a:ext cx="5943240" cy="1307160"/>
          </a:xfrm>
          <a:prstGeom prst="rect">
            <a:avLst/>
          </a:prstGeom>
          <a:solidFill>
            <a:srgbClr val="66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Times New Roman"/>
              </a:rPr>
              <a:t>Depois de compilado sem erros, o programa Java pode ser executado, o que corresponde ao último passo da sequência de criação de programas. No caso de aplicações Java, acionamos o programa </a:t>
            </a:r>
            <a:r>
              <a:rPr lang="pt-BR" sz="1600" b="1" strike="noStrike" spc="-1">
                <a:solidFill>
                  <a:srgbClr val="3333CC"/>
                </a:solidFill>
                <a:latin typeface="Times New Roman"/>
              </a:rPr>
              <a:t>java</a:t>
            </a:r>
            <a:r>
              <a:rPr lang="pt-BR" sz="1600" b="0" strike="noStrike" spc="-1">
                <a:solidFill>
                  <a:srgbClr val="000000"/>
                </a:solidFill>
                <a:latin typeface="Times New Roman"/>
              </a:rPr>
              <a:t>, que corresponde à máquina virtual que interpretará os </a:t>
            </a:r>
            <a:r>
              <a:rPr lang="pt-BR" sz="1600" b="0" i="1" strike="noStrike" spc="-1">
                <a:solidFill>
                  <a:srgbClr val="000000"/>
                </a:solidFill>
                <a:latin typeface="Times New Roman"/>
              </a:rPr>
              <a:t>bytecodes</a:t>
            </a:r>
            <a:r>
              <a:rPr lang="pt-BR" sz="1600" b="0" strike="noStrike" spc="-1">
                <a:solidFill>
                  <a:srgbClr val="000000"/>
                </a:solidFill>
                <a:latin typeface="Times New Roman"/>
              </a:rPr>
              <a:t>, informando apenas o nome do arquivo .</a:t>
            </a:r>
            <a:r>
              <a:rPr lang="pt-BR" sz="1600" b="1" strike="noStrike" spc="-1">
                <a:solidFill>
                  <a:srgbClr val="3333CC"/>
                </a:solidFill>
                <a:latin typeface="Times New Roman"/>
              </a:rPr>
              <a:t>class</a:t>
            </a:r>
            <a:r>
              <a:rPr lang="pt-BR" sz="1600" b="0" strike="noStrike" spc="-1">
                <a:solidFill>
                  <a:srgbClr val="000000"/>
                </a:solidFill>
                <a:latin typeface="Times New Roman"/>
              </a:rPr>
              <a:t> que desejamos executar.</a:t>
            </a:r>
            <a:endParaRPr lang="pt-BR" sz="1600" b="0" strike="noStrike" spc="-1">
              <a:latin typeface="Arial"/>
            </a:endParaRPr>
          </a:p>
        </p:txBody>
      </p:sp>
      <p:sp>
        <p:nvSpPr>
          <p:cNvPr id="284" name="CustomShape 12"/>
          <p:cNvSpPr/>
          <p:nvPr/>
        </p:nvSpPr>
        <p:spPr>
          <a:xfrm>
            <a:off x="228600" y="5727600"/>
            <a:ext cx="4495320" cy="820440"/>
          </a:xfrm>
          <a:prstGeom prst="rect">
            <a:avLst/>
          </a:prstGeom>
          <a:solidFill>
            <a:srgbClr val="66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1600" b="0" strike="noStrike" spc="-1">
                <a:solidFill>
                  <a:srgbClr val="000000"/>
                </a:solidFill>
                <a:latin typeface="Times New Roman"/>
              </a:rPr>
              <a:t>No caso de miniaplicativos (</a:t>
            </a:r>
            <a:r>
              <a:rPr lang="pt-BR" sz="1600" b="0" i="1" strike="noStrike" spc="-1">
                <a:solidFill>
                  <a:srgbClr val="000000"/>
                </a:solidFill>
                <a:latin typeface="Times New Roman"/>
              </a:rPr>
              <a:t>applet)</a:t>
            </a:r>
            <a:r>
              <a:rPr lang="pt-BR" sz="1600" b="0" strike="noStrike" spc="-1">
                <a:solidFill>
                  <a:srgbClr val="000000"/>
                </a:solidFill>
                <a:latin typeface="Times New Roman"/>
              </a:rPr>
              <a:t>, deve-se utilizar o programa </a:t>
            </a:r>
            <a:r>
              <a:rPr lang="pt-BR" sz="1600" b="1" strike="noStrike" spc="-1">
                <a:solidFill>
                  <a:srgbClr val="3333CC"/>
                </a:solidFill>
                <a:latin typeface="Times New Roman"/>
              </a:rPr>
              <a:t>appletviewer</a:t>
            </a:r>
            <a:r>
              <a:rPr lang="pt-BR" sz="1600" b="0" strike="noStrike" spc="-1">
                <a:solidFill>
                  <a:srgbClr val="000000"/>
                </a:solidFill>
                <a:latin typeface="Times New Roman"/>
              </a:rPr>
              <a:t>, informando o nome do arquivo HTML que incorpora o </a:t>
            </a:r>
            <a:r>
              <a:rPr lang="pt-BR" sz="1600" b="0" i="1" strike="noStrike" spc="-1">
                <a:solidFill>
                  <a:srgbClr val="000000"/>
                </a:solidFill>
                <a:latin typeface="Times New Roman"/>
              </a:rPr>
              <a:t>applet</a:t>
            </a:r>
            <a:r>
              <a:rPr lang="pt-BR" sz="1600" b="0" strike="noStrike" spc="-1">
                <a:solidFill>
                  <a:srgbClr val="000000"/>
                </a:solidFill>
                <a:latin typeface="Times New Roman"/>
              </a:rPr>
              <a:t>.</a:t>
            </a:r>
            <a:endParaRPr lang="pt-BR" sz="1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extShape 1"/>
          <p:cNvSpPr txBox="1"/>
          <p:nvPr/>
        </p:nvSpPr>
        <p:spPr>
          <a:xfrm>
            <a:off x="380880" y="152280"/>
            <a:ext cx="7772040" cy="6091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b="0" u="sng" strike="noStrike" spc="-1">
                <a:solidFill>
                  <a:srgbClr val="000000"/>
                </a:solidFill>
                <a:uFillTx/>
                <a:latin typeface="Arial"/>
              </a:rPr>
              <a:t>Primeira Aplicação Java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6" name="CustomShape 2"/>
          <p:cNvSpPr/>
          <p:nvPr/>
        </p:nvSpPr>
        <p:spPr>
          <a:xfrm>
            <a:off x="677880" y="4000680"/>
            <a:ext cx="7860600" cy="264996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FF"/>
                </a:solidFill>
                <a:latin typeface="Courier New"/>
              </a:rPr>
              <a:t>public</a:t>
            </a:r>
            <a:r>
              <a:rPr lang="pt-BR" sz="2400" b="0" strike="noStrike" spc="-1">
                <a:solidFill>
                  <a:srgbClr val="000000"/>
                </a:solidFill>
                <a:latin typeface="Courier New"/>
              </a:rPr>
              <a:t> </a:t>
            </a:r>
            <a:r>
              <a:rPr lang="pt-BR" sz="2400" b="1" strike="noStrike" spc="-1">
                <a:solidFill>
                  <a:srgbClr val="0000FF"/>
                </a:solidFill>
                <a:latin typeface="Courier New"/>
              </a:rPr>
              <a:t>class</a:t>
            </a:r>
            <a:r>
              <a:rPr lang="pt-BR" sz="2400" b="0" strike="noStrike" spc="-1">
                <a:solidFill>
                  <a:srgbClr val="000000"/>
                </a:solidFill>
                <a:latin typeface="Courier New"/>
              </a:rPr>
              <a:t> </a:t>
            </a:r>
            <a:r>
              <a:rPr lang="pt-BR" sz="2400" b="1" strike="noStrike" spc="-1">
                <a:solidFill>
                  <a:srgbClr val="00CC99"/>
                </a:solidFill>
                <a:latin typeface="Courier New"/>
              </a:rPr>
              <a:t>AloMundo</a:t>
            </a:r>
            <a:r>
              <a:rPr lang="pt-BR" sz="2400" b="0" strike="noStrike" spc="-1">
                <a:solidFill>
                  <a:srgbClr val="000000"/>
                </a:solidFill>
                <a:latin typeface="Courier New"/>
              </a:rPr>
              <a:t> </a:t>
            </a:r>
            <a:r>
              <a:rPr lang="pt-BR" sz="2400" b="1" strike="noStrike" spc="-1">
                <a:solidFill>
                  <a:srgbClr val="000000"/>
                </a:solidFill>
                <a:latin typeface="Courier New"/>
              </a:rPr>
              <a:t>{</a:t>
            </a:r>
            <a:r>
              <a:rPr lang="pt-BR" sz="2400" b="0" strike="noStrike" spc="-1">
                <a:solidFill>
                  <a:srgbClr val="000000"/>
                </a:solidFill>
                <a:latin typeface="Courier New"/>
              </a:rPr>
              <a:t> 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Courier New"/>
              </a:rPr>
              <a:t>  </a:t>
            </a:r>
            <a:r>
              <a:rPr lang="pt-BR" sz="2400" b="1" strike="noStrike" spc="-1">
                <a:solidFill>
                  <a:srgbClr val="0000FF"/>
                </a:solidFill>
                <a:latin typeface="Courier New"/>
              </a:rPr>
              <a:t>public</a:t>
            </a:r>
            <a:r>
              <a:rPr lang="pt-BR" sz="2400" b="0" strike="noStrike" spc="-1">
                <a:solidFill>
                  <a:srgbClr val="000000"/>
                </a:solidFill>
                <a:latin typeface="Courier New"/>
              </a:rPr>
              <a:t> </a:t>
            </a:r>
            <a:r>
              <a:rPr lang="pt-BR" sz="2400" b="1" strike="noStrike" spc="-1">
                <a:solidFill>
                  <a:srgbClr val="0000FF"/>
                </a:solidFill>
                <a:latin typeface="Courier New"/>
              </a:rPr>
              <a:t>static</a:t>
            </a:r>
            <a:r>
              <a:rPr lang="pt-BR" sz="2400" b="0" strike="noStrike" spc="-1">
                <a:solidFill>
                  <a:srgbClr val="000000"/>
                </a:solidFill>
                <a:latin typeface="Courier New"/>
              </a:rPr>
              <a:t> </a:t>
            </a:r>
            <a:r>
              <a:rPr lang="pt-BR" sz="2400" b="1" strike="noStrike" spc="-1">
                <a:solidFill>
                  <a:srgbClr val="0000FF"/>
                </a:solidFill>
                <a:latin typeface="Courier New"/>
              </a:rPr>
              <a:t>void</a:t>
            </a:r>
            <a:r>
              <a:rPr lang="pt-BR" sz="2400" b="0" strike="noStrike" spc="-1">
                <a:solidFill>
                  <a:srgbClr val="000000"/>
                </a:solidFill>
                <a:latin typeface="Courier New"/>
              </a:rPr>
              <a:t> </a:t>
            </a:r>
            <a:r>
              <a:rPr lang="pt-BR" sz="2400" b="1" strike="noStrike" spc="-1">
                <a:solidFill>
                  <a:srgbClr val="000000"/>
                </a:solidFill>
                <a:latin typeface="Courier New"/>
              </a:rPr>
              <a:t>main</a:t>
            </a:r>
            <a:r>
              <a:rPr lang="pt-BR" sz="2400" b="0" strike="noStrike" spc="-1">
                <a:solidFill>
                  <a:srgbClr val="000000"/>
                </a:solidFill>
                <a:latin typeface="Courier New"/>
              </a:rPr>
              <a:t>(String args[]) </a:t>
            </a:r>
            <a:r>
              <a:rPr lang="pt-BR" sz="2400" b="1" strike="noStrike" spc="-1">
                <a:solidFill>
                  <a:srgbClr val="000000"/>
                </a:solidFill>
                <a:latin typeface="Courier New"/>
              </a:rPr>
              <a:t>{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Courier New"/>
              </a:rPr>
              <a:t>    System.out.</a:t>
            </a:r>
            <a:r>
              <a:rPr lang="pt-BR" sz="2400" b="1" strike="noStrike" spc="-1">
                <a:solidFill>
                  <a:srgbClr val="000000"/>
                </a:solidFill>
                <a:latin typeface="Courier New"/>
              </a:rPr>
              <a:t>println</a:t>
            </a:r>
            <a:r>
              <a:rPr lang="pt-BR" sz="2400" b="0" strike="noStrike" spc="-1">
                <a:solidFill>
                  <a:srgbClr val="000000"/>
                </a:solidFill>
                <a:latin typeface="Courier New"/>
              </a:rPr>
              <a:t>(</a:t>
            </a:r>
            <a:r>
              <a:rPr lang="pt-BR" sz="2400" b="0" strike="noStrike" spc="-1">
                <a:solidFill>
                  <a:srgbClr val="FF0000"/>
                </a:solidFill>
                <a:latin typeface="Courier New"/>
              </a:rPr>
              <a:t>"Alo Mundo !"</a:t>
            </a:r>
            <a:r>
              <a:rPr lang="pt-BR" sz="2400" b="0" strike="noStrike" spc="-1">
                <a:solidFill>
                  <a:srgbClr val="000000"/>
                </a:solidFill>
                <a:latin typeface="Courier New"/>
              </a:rPr>
              <a:t>); 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Courier New"/>
              </a:rPr>
              <a:t>  }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Courier New"/>
              </a:rPr>
              <a:t>}</a:t>
            </a:r>
            <a:r>
              <a:rPr lang="pt-BR" sz="2400" b="0" strike="noStrike" spc="-1">
                <a:solidFill>
                  <a:srgbClr val="000000"/>
                </a:solidFill>
                <a:latin typeface="Courier New"/>
              </a:rPr>
              <a:t> 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287" name="CustomShape 3"/>
          <p:cNvSpPr/>
          <p:nvPr/>
        </p:nvSpPr>
        <p:spPr>
          <a:xfrm>
            <a:off x="368280" y="914400"/>
            <a:ext cx="8457840" cy="2834640"/>
          </a:xfrm>
          <a:prstGeom prst="rect">
            <a:avLst/>
          </a:prstGeom>
          <a:solidFill>
            <a:srgbClr val="66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Com o Java adequadamente instalado, podemos continuar com a construção de nossas primeiras aplicações Java. Utilizando o editor ASCII de sua preferência, digite exatamente o programa exemplificado a seguir, isto é, “observando” as </a:t>
            </a:r>
            <a:r>
              <a:rPr lang="pt-BR" sz="2000" b="0" u="sng" strike="noStrike" spc="-1">
                <a:solidFill>
                  <a:srgbClr val="000000"/>
                </a:solidFill>
                <a:uFillTx/>
                <a:latin typeface="Times New Roman"/>
              </a:rPr>
              <a:t>letras minúsculas e maiúsculas</a:t>
            </a: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 indicadas. Não se preocupe no momento com o significado de cada uma de suas partes.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Crie um diretório apropriado para salvar o arquivo editado e garanta que seu nome seja </a:t>
            </a:r>
            <a:r>
              <a:rPr lang="pt-BR" sz="2000" b="1" strike="noStrike" spc="-1">
                <a:solidFill>
                  <a:srgbClr val="00CC99"/>
                </a:solidFill>
                <a:latin typeface="Times New Roman"/>
              </a:rPr>
              <a:t>AloMundo</a:t>
            </a:r>
            <a:r>
              <a:rPr lang="pt-BR" sz="2000" b="1" strike="noStrike" spc="-1">
                <a:solidFill>
                  <a:srgbClr val="3333CC"/>
                </a:solidFill>
                <a:latin typeface="Times New Roman"/>
              </a:rPr>
              <a:t>.java</a:t>
            </a: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, respeitando mais uma vez a questão das letras minúsculas e maiúsculas. Os compiladores Java exigem que a extensão dos arquivos-fonte seja sempre </a:t>
            </a:r>
            <a:r>
              <a:rPr lang="pt-BR" sz="2000" b="1" strike="noStrike" spc="-1">
                <a:solidFill>
                  <a:srgbClr val="3333CC"/>
                </a:solidFill>
                <a:latin typeface="Times New Roman"/>
              </a:rPr>
              <a:t>.java</a:t>
            </a: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.</a:t>
            </a:r>
            <a:endParaRPr lang="pt-BR" sz="2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extShape 1"/>
          <p:cNvSpPr txBox="1"/>
          <p:nvPr/>
        </p:nvSpPr>
        <p:spPr>
          <a:xfrm>
            <a:off x="609480" y="152280"/>
            <a:ext cx="80006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000" b="0" strike="noStrike" spc="-1">
                <a:solidFill>
                  <a:srgbClr val="000000"/>
                </a:solidFill>
                <a:latin typeface="Arial"/>
              </a:rPr>
              <a:t>Método </a:t>
            </a:r>
            <a:r>
              <a:rPr lang="en-GB" sz="4000" b="1" strike="noStrike" spc="-1">
                <a:solidFill>
                  <a:srgbClr val="3333CC"/>
                </a:solidFill>
                <a:latin typeface="Arial"/>
              </a:rPr>
              <a:t>main()	</a:t>
            </a:r>
            <a:r>
              <a:rPr lang="en-GB" sz="4000" b="0" strike="noStrike" spc="-1">
                <a:solidFill>
                  <a:srgbClr val="000000"/>
                </a:solidFill>
                <a:latin typeface="Arial"/>
              </a:rPr>
              <a:t>(1/2)</a:t>
            </a:r>
            <a:endParaRPr lang="en-GB" sz="4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9" name="Line 2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0" name="CustomShape 3"/>
          <p:cNvSpPr/>
          <p:nvPr/>
        </p:nvSpPr>
        <p:spPr>
          <a:xfrm>
            <a:off x="685800" y="1600200"/>
            <a:ext cx="8152920" cy="495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720" algn="just">
              <a:lnSpc>
                <a:spcPct val="100000"/>
              </a:lnSpc>
              <a:spcBef>
                <a:spcPts val="720"/>
              </a:spcBef>
            </a:pPr>
            <a:r>
              <a:rPr lang="pt-BR" sz="3600" b="1" strike="noStrike" spc="-1">
                <a:solidFill>
                  <a:srgbClr val="0000FF"/>
                </a:solidFill>
                <a:latin typeface="Times New Roman"/>
              </a:rPr>
              <a:t>public</a:t>
            </a:r>
            <a:r>
              <a:rPr lang="pt-BR" sz="3600" b="0" strike="noStrike" spc="-1">
                <a:solidFill>
                  <a:srgbClr val="000000"/>
                </a:solidFill>
                <a:latin typeface="Times New Roman"/>
              </a:rPr>
              <a:t> </a:t>
            </a:r>
            <a:r>
              <a:rPr lang="pt-BR" sz="3600" b="1" strike="noStrike" spc="-1">
                <a:solidFill>
                  <a:srgbClr val="0000FF"/>
                </a:solidFill>
                <a:latin typeface="Times New Roman"/>
              </a:rPr>
              <a:t>static</a:t>
            </a:r>
            <a:r>
              <a:rPr lang="pt-BR" sz="3600" b="0" strike="noStrike" spc="-1">
                <a:solidFill>
                  <a:srgbClr val="000000"/>
                </a:solidFill>
                <a:latin typeface="Times New Roman"/>
              </a:rPr>
              <a:t> </a:t>
            </a:r>
            <a:r>
              <a:rPr lang="pt-BR" sz="3600" b="1" strike="noStrike" spc="-1">
                <a:solidFill>
                  <a:srgbClr val="0000FF"/>
                </a:solidFill>
                <a:latin typeface="Times New Roman"/>
              </a:rPr>
              <a:t>void</a:t>
            </a:r>
            <a:r>
              <a:rPr lang="pt-BR" sz="3600" b="0" strike="noStrike" spc="-1">
                <a:solidFill>
                  <a:srgbClr val="000000"/>
                </a:solidFill>
                <a:latin typeface="Times New Roman"/>
              </a:rPr>
              <a:t> </a:t>
            </a:r>
            <a:r>
              <a:rPr lang="pt-BR" sz="3600" b="1" strike="noStrike" spc="-1">
                <a:solidFill>
                  <a:srgbClr val="000000"/>
                </a:solidFill>
                <a:latin typeface="Times New Roman"/>
              </a:rPr>
              <a:t>main</a:t>
            </a:r>
            <a:r>
              <a:rPr lang="pt-BR" sz="3600" b="0" strike="noStrike" spc="-1">
                <a:solidFill>
                  <a:srgbClr val="000000"/>
                </a:solidFill>
                <a:latin typeface="Times New Roman"/>
              </a:rPr>
              <a:t>(String args[])</a:t>
            </a:r>
            <a:endParaRPr lang="pt-BR" sz="36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>
                <a:solidFill>
                  <a:srgbClr val="000000"/>
                </a:solidFill>
                <a:latin typeface="Times New Roman"/>
              </a:rPr>
              <a:t>main()</a:t>
            </a: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 é um método público (</a:t>
            </a:r>
            <a:r>
              <a:rPr lang="pt-BR" sz="2400" b="1" strike="noStrike" spc="-1">
                <a:solidFill>
                  <a:srgbClr val="3333CC"/>
                </a:solidFill>
                <a:latin typeface="Times New Roman"/>
              </a:rPr>
              <a:t>public</a:t>
            </a: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)</a:t>
            </a:r>
            <a:endParaRPr lang="pt-BR" sz="24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>
                <a:solidFill>
                  <a:srgbClr val="3333CC"/>
                </a:solidFill>
                <a:latin typeface="Times New Roman"/>
              </a:rPr>
              <a:t>static</a:t>
            </a: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 – uma </a:t>
            </a:r>
            <a:r>
              <a:rPr lang="pt-BR" sz="2400" b="0" i="1" strike="noStrike" spc="-1">
                <a:solidFill>
                  <a:srgbClr val="000000"/>
                </a:solidFill>
                <a:latin typeface="Times New Roman"/>
              </a:rPr>
              <a:t>keyword</a:t>
            </a: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 que informa ao compilador que o método </a:t>
            </a:r>
            <a:r>
              <a:rPr lang="pt-BR" sz="2400" b="1" strike="noStrike" spc="-1">
                <a:solidFill>
                  <a:srgbClr val="000000"/>
                </a:solidFill>
                <a:latin typeface="Times New Roman"/>
              </a:rPr>
              <a:t>main()</a:t>
            </a: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 pode ser utilizado no contexto da classe, não exigindo uma instância para sua execução.</a:t>
            </a:r>
            <a:endParaRPr lang="pt-BR" sz="24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>
                <a:solidFill>
                  <a:srgbClr val="3333CC"/>
                </a:solidFill>
                <a:latin typeface="Times New Roman"/>
              </a:rPr>
              <a:t>void</a:t>
            </a: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 – indica que o método main() não retorna nada. Isso é importante porque a linguagem Java executa uma verificação de tipos cuidadosa, que inclui verificar se os métodos chamados retornam os tipos com os quais foram declarados.</a:t>
            </a:r>
            <a:endParaRPr lang="pt-BR" sz="24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>
                <a:solidFill>
                  <a:srgbClr val="3333CC"/>
                </a:solidFill>
                <a:latin typeface="Times New Roman"/>
              </a:rPr>
              <a:t>String args[]</a:t>
            </a: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 – declaração de um array de strings. Estes são os argumentos digitados na linha e comandos após o nome da classe:		</a:t>
            </a:r>
            <a:r>
              <a:rPr lang="pt-BR" sz="2400" b="1" strike="noStrike" spc="-1">
                <a:solidFill>
                  <a:srgbClr val="000000"/>
                </a:solidFill>
                <a:latin typeface="Times New Roman"/>
              </a:rPr>
              <a:t>java AloMundo arg1 arg2 ...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Shape 1"/>
          <p:cNvSpPr txBox="1"/>
          <p:nvPr/>
        </p:nvSpPr>
        <p:spPr>
          <a:xfrm>
            <a:off x="609480" y="152280"/>
            <a:ext cx="8000640" cy="1142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000" b="0" strike="noStrike" spc="-1">
                <a:solidFill>
                  <a:srgbClr val="000000"/>
                </a:solidFill>
                <a:latin typeface="Arial"/>
              </a:rPr>
              <a:t>Método </a:t>
            </a:r>
            <a:r>
              <a:rPr lang="en-GB" sz="4000" b="1" strike="noStrike" spc="-1">
                <a:solidFill>
                  <a:srgbClr val="3333CC"/>
                </a:solidFill>
                <a:latin typeface="Arial"/>
              </a:rPr>
              <a:t>main()</a:t>
            </a:r>
            <a:r>
              <a:rPr lang="en-GB" sz="4000" b="0" strike="noStrike" spc="-1">
                <a:solidFill>
                  <a:srgbClr val="000000"/>
                </a:solidFill>
                <a:latin typeface="Arial"/>
              </a:rPr>
              <a:t>	(2/2)</a:t>
            </a:r>
            <a:endParaRPr lang="en-GB" sz="4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2" name="Line 2"/>
          <p:cNvSpPr/>
          <p:nvPr/>
        </p:nvSpPr>
        <p:spPr>
          <a:xfrm>
            <a:off x="533160" y="129528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3" name="CustomShape 3"/>
          <p:cNvSpPr/>
          <p:nvPr/>
        </p:nvSpPr>
        <p:spPr>
          <a:xfrm>
            <a:off x="685800" y="1600200"/>
            <a:ext cx="8152920" cy="495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72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Uma aplicação Java pode conter várias classes:</a:t>
            </a:r>
            <a:endParaRPr lang="pt-BR" sz="2800" b="0" strike="noStrike" spc="-1">
              <a:latin typeface="Arial"/>
            </a:endParaRPr>
          </a:p>
          <a:p>
            <a:pPr marL="743040" lvl="1" indent="-28548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cada classe pública dá origem a um arquivo </a:t>
            </a:r>
            <a:r>
              <a:rPr lang="pt-BR" sz="2400" b="1" strike="noStrike" spc="-1">
                <a:solidFill>
                  <a:srgbClr val="3333CC"/>
                </a:solidFill>
                <a:latin typeface="Times New Roman"/>
              </a:rPr>
              <a:t>*.class</a:t>
            </a:r>
            <a:endParaRPr lang="pt-BR" sz="2400" b="0" strike="noStrike" spc="-1">
              <a:latin typeface="Arial"/>
            </a:endParaRPr>
          </a:p>
          <a:p>
            <a:pPr marL="743040" lvl="1" indent="-28548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uma delas deverá conter o método </a:t>
            </a:r>
            <a:r>
              <a:rPr lang="pt-BR" sz="2400" b="1" strike="noStrike" spc="-1">
                <a:solidFill>
                  <a:srgbClr val="3333CC"/>
                </a:solidFill>
                <a:latin typeface="Times New Roman"/>
              </a:rPr>
              <a:t>main()</a:t>
            </a: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 que representa o ponto inicial da execução da aplicação.</a:t>
            </a:r>
            <a:endParaRPr lang="pt-BR" sz="24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Outras linguagens de programação, especialmente C e C++ também utilizam a declaração </a:t>
            </a:r>
            <a:r>
              <a:rPr lang="pt-BR" sz="2800" b="1" strike="noStrike" spc="-1">
                <a:solidFill>
                  <a:srgbClr val="3333CC"/>
                </a:solidFill>
                <a:latin typeface="Times New Roman"/>
              </a:rPr>
              <a:t>main()</a:t>
            </a:r>
            <a:r>
              <a:rPr lang="pt-BR" sz="2800" b="0" strike="noStrike" spc="-1">
                <a:solidFill>
                  <a:srgbClr val="000000"/>
                </a:solidFill>
                <a:latin typeface="Times New Roman"/>
              </a:rPr>
              <a:t> como o ponto inicial da execução de uma aplicação.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Imagem 2"/>
          <p:cNvPicPr/>
          <p:nvPr/>
        </p:nvPicPr>
        <p:blipFill>
          <a:blip r:embed="rId2"/>
          <a:stretch/>
        </p:blipFill>
        <p:spPr>
          <a:xfrm>
            <a:off x="0" y="1052640"/>
            <a:ext cx="9108000" cy="5119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ntegration with NetBeans IDE | Jelastic">
            <a:extLst>
              <a:ext uri="{FF2B5EF4-FFF2-40B4-BE49-F238E27FC236}">
                <a16:creationId xmlns:a16="http://schemas.microsoft.com/office/drawing/2014/main" id="{0210E0A7-2494-8AD0-3276-9ADE7E076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666" y="0"/>
            <a:ext cx="3734333" cy="205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Shape 1">
            <a:extLst>
              <a:ext uri="{FF2B5EF4-FFF2-40B4-BE49-F238E27FC236}">
                <a16:creationId xmlns:a16="http://schemas.microsoft.com/office/drawing/2014/main" id="{7EB6E23B-B529-3FE3-DBE1-929D0AD743ED}"/>
              </a:ext>
            </a:extLst>
          </p:cNvPr>
          <p:cNvSpPr txBox="1"/>
          <p:nvPr/>
        </p:nvSpPr>
        <p:spPr>
          <a:xfrm rot="16200000">
            <a:off x="-3070709" y="3070710"/>
            <a:ext cx="6858002" cy="71658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GB" sz="4400" b="0" strike="noStrike" spc="-1" dirty="0">
                <a:solidFill>
                  <a:srgbClr val="000000"/>
                </a:solidFill>
                <a:latin typeface="Arial"/>
              </a:rPr>
              <a:t>IDEs</a:t>
            </a:r>
            <a:endParaRPr lang="en-GB" sz="44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30" name="Picture 6" descr="JCreator">
            <a:extLst>
              <a:ext uri="{FF2B5EF4-FFF2-40B4-BE49-F238E27FC236}">
                <a16:creationId xmlns:a16="http://schemas.microsoft.com/office/drawing/2014/main" id="{6EB2FF0A-F6A6-3D4A-7883-A91FE8B6C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998" y="2381249"/>
            <a:ext cx="2463019" cy="246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E47C071-6E54-82B9-0570-2E4A6DEA4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628" y="4494629"/>
            <a:ext cx="2363371" cy="236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aixar IntelliJ IDEA: o Java IDE capaz e ergonômico da JetBrains">
            <a:extLst>
              <a:ext uri="{FF2B5EF4-FFF2-40B4-BE49-F238E27FC236}">
                <a16:creationId xmlns:a16="http://schemas.microsoft.com/office/drawing/2014/main" id="{D093579B-51A9-430F-8FAB-E597139C9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10" y="4394981"/>
            <a:ext cx="2463019" cy="246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Shape 1">
            <a:extLst>
              <a:ext uri="{FF2B5EF4-FFF2-40B4-BE49-F238E27FC236}">
                <a16:creationId xmlns:a16="http://schemas.microsoft.com/office/drawing/2014/main" id="{7EB6E23B-B529-3FE3-DBE1-929D0AD743ED}"/>
              </a:ext>
            </a:extLst>
          </p:cNvPr>
          <p:cNvSpPr txBox="1"/>
          <p:nvPr/>
        </p:nvSpPr>
        <p:spPr>
          <a:xfrm rot="16200000">
            <a:off x="-3070709" y="3070710"/>
            <a:ext cx="6858002" cy="71658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GB" sz="4400" spc="-1" dirty="0">
                <a:solidFill>
                  <a:srgbClr val="000000"/>
                </a:solidFill>
                <a:latin typeface="Arial"/>
              </a:rPr>
              <a:t>O CÓDIGO JAVA</a:t>
            </a:r>
            <a:endParaRPr lang="en-GB" sz="44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269580-26CF-A9CB-F669-10CE1FB6A326}"/>
              </a:ext>
            </a:extLst>
          </p:cNvPr>
          <p:cNvSpPr txBox="1"/>
          <p:nvPr/>
        </p:nvSpPr>
        <p:spPr>
          <a:xfrm>
            <a:off x="886264" y="1055078"/>
            <a:ext cx="770909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Rodando o </a:t>
            </a:r>
            <a:r>
              <a:rPr lang="pt-BR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código</a:t>
            </a:r>
            <a:endParaRPr lang="pt-BR" sz="2800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pPr algn="just"/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 </a:t>
            </a:r>
            <a:r>
              <a:rPr lang="pt-BR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Java</a:t>
            </a: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é uma linguagem híbrida, isto é, ela não é totalmente compilada, como C e C++, nem totalmente interpretada como </a:t>
            </a:r>
            <a:r>
              <a:rPr lang="pt-BR" sz="2800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JavaScript</a:t>
            </a: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e Lua. </a:t>
            </a:r>
          </a:p>
          <a:p>
            <a:pPr algn="just"/>
            <a:endParaRPr lang="pt-BR" sz="2800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Quando escrevemos um </a:t>
            </a:r>
            <a:r>
              <a:rPr lang="pt-BR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código</a:t>
            </a: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em </a:t>
            </a:r>
            <a:r>
              <a:rPr lang="pt-BR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Java</a:t>
            </a: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, precisamos transformar esse </a:t>
            </a:r>
            <a:r>
              <a:rPr lang="pt-BR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código</a:t>
            </a: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em algo que a máquina virtual do </a:t>
            </a:r>
            <a:r>
              <a:rPr lang="pt-BR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Java</a:t>
            </a: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(JVM) consiga entender e executar o </a:t>
            </a:r>
            <a:r>
              <a:rPr lang="pt-BR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código</a:t>
            </a:r>
            <a:r>
              <a:rPr lang="pt-BR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54637295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Imagem 303"/>
          <p:cNvPicPr/>
          <p:nvPr/>
        </p:nvPicPr>
        <p:blipFill>
          <a:blip r:embed="rId2"/>
          <a:stretch/>
        </p:blipFill>
        <p:spPr>
          <a:xfrm>
            <a:off x="12960" y="1029600"/>
            <a:ext cx="9143640" cy="5140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Shape 1"/>
          <p:cNvSpPr txBox="1"/>
          <p:nvPr/>
        </p:nvSpPr>
        <p:spPr>
          <a:xfrm>
            <a:off x="457200" y="128520"/>
            <a:ext cx="82278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spc="-1" dirty="0">
                <a:solidFill>
                  <a:srgbClr val="000000"/>
                </a:solidFill>
                <a:latin typeface="Arial"/>
              </a:rPr>
              <a:t>PALAVRAS RESERVADAS</a:t>
            </a:r>
            <a:endParaRPr lang="en-GB" sz="44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9" name="Line 3"/>
          <p:cNvSpPr/>
          <p:nvPr/>
        </p:nvSpPr>
        <p:spPr>
          <a:xfrm>
            <a:off x="533160" y="169992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EDB6B3A-C0A4-BB77-0C7A-B78823192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8520"/>
            <a:ext cx="9219817" cy="36220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Shape 1"/>
          <p:cNvSpPr txBox="1"/>
          <p:nvPr/>
        </p:nvSpPr>
        <p:spPr>
          <a:xfrm>
            <a:off x="457200" y="128520"/>
            <a:ext cx="82278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spc="-1" dirty="0">
                <a:solidFill>
                  <a:srgbClr val="000000"/>
                </a:solidFill>
                <a:latin typeface="Arial"/>
              </a:rPr>
              <a:t>TIPOS DE VARIÁVEIS</a:t>
            </a:r>
            <a:endParaRPr lang="en-GB" sz="44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9" name="Line 3"/>
          <p:cNvSpPr/>
          <p:nvPr/>
        </p:nvSpPr>
        <p:spPr>
          <a:xfrm>
            <a:off x="533160" y="169992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8C93B68-D4FF-7C96-F14D-B1C097FC5E32}"/>
              </a:ext>
            </a:extLst>
          </p:cNvPr>
          <p:cNvSpPr txBox="1"/>
          <p:nvPr/>
        </p:nvSpPr>
        <p:spPr>
          <a:xfrm>
            <a:off x="295422" y="2548320"/>
            <a:ext cx="838957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As </a:t>
            </a:r>
            <a:r>
              <a:rPr lang="pt-BR" sz="32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variáveis</a:t>
            </a: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de instância de </a:t>
            </a:r>
            <a:r>
              <a:rPr lang="pt-BR" sz="32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tipo</a:t>
            </a: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primitivo são inicializadas por padrão, as </a:t>
            </a:r>
            <a:r>
              <a:rPr lang="pt-BR" sz="32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variáveis</a:t>
            </a: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dos </a:t>
            </a:r>
            <a:r>
              <a:rPr lang="pt-BR" sz="32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tipos</a:t>
            </a: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byte, char, short, </a:t>
            </a:r>
            <a:r>
              <a:rPr lang="pt-BR" sz="3200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int</a:t>
            </a: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pt-BR" sz="3200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long</a:t>
            </a: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pt-BR" sz="3200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float</a:t>
            </a: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e </a:t>
            </a:r>
            <a:r>
              <a:rPr lang="pt-BR" sz="3200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double</a:t>
            </a: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são inicializadas como 0, e as </a:t>
            </a:r>
            <a:r>
              <a:rPr lang="pt-BR" sz="32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variáveis</a:t>
            </a: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do </a:t>
            </a:r>
            <a:r>
              <a:rPr lang="pt-BR" sz="32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tipo</a:t>
            </a: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t-BR" sz="3200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boolean</a:t>
            </a:r>
            <a:r>
              <a:rPr lang="pt-BR" sz="3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são inicializadas como false.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67146960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Shape 1"/>
          <p:cNvSpPr txBox="1"/>
          <p:nvPr/>
        </p:nvSpPr>
        <p:spPr>
          <a:xfrm rot="16200000">
            <a:off x="-3070709" y="3070710"/>
            <a:ext cx="6858002" cy="71658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GB" sz="4400" spc="-1" dirty="0" err="1">
                <a:solidFill>
                  <a:srgbClr val="000000"/>
                </a:solidFill>
                <a:latin typeface="Arial"/>
              </a:rPr>
              <a:t>Caracteríscas</a:t>
            </a:r>
            <a:r>
              <a:rPr lang="en-GB" sz="4400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GB" sz="4400" spc="-1" dirty="0" err="1">
                <a:solidFill>
                  <a:srgbClr val="000000"/>
                </a:solidFill>
                <a:latin typeface="Arial"/>
              </a:rPr>
              <a:t>gerais</a:t>
            </a:r>
            <a:endParaRPr lang="en-GB" sz="44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18117DC-4053-720A-0131-CA6003D57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37" y="2168182"/>
            <a:ext cx="8317962" cy="208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01178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Shape 1"/>
          <p:cNvSpPr txBox="1"/>
          <p:nvPr/>
        </p:nvSpPr>
        <p:spPr>
          <a:xfrm rot="16200000">
            <a:off x="-3070709" y="3070710"/>
            <a:ext cx="6858002" cy="71658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GB" sz="4400" spc="-1" dirty="0" err="1">
                <a:solidFill>
                  <a:srgbClr val="000000"/>
                </a:solidFill>
                <a:latin typeface="Arial"/>
              </a:rPr>
              <a:t>Caracteríscas</a:t>
            </a:r>
            <a:r>
              <a:rPr lang="en-GB" sz="4400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GB" sz="4400" spc="-1" dirty="0" err="1">
                <a:solidFill>
                  <a:srgbClr val="000000"/>
                </a:solidFill>
                <a:latin typeface="Arial"/>
              </a:rPr>
              <a:t>gerais</a:t>
            </a:r>
            <a:endParaRPr lang="en-GB" sz="44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454AA26-CA35-B29B-2738-EC733BF2F291}"/>
              </a:ext>
            </a:extLst>
          </p:cNvPr>
          <p:cNvSpPr txBox="1"/>
          <p:nvPr/>
        </p:nvSpPr>
        <p:spPr>
          <a:xfrm>
            <a:off x="1095867" y="0"/>
            <a:ext cx="804813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Os arquivos devem ser salvos com a extensão .</a:t>
            </a:r>
            <a:r>
              <a:rPr lang="pt-BR" sz="2400" dirty="0" err="1"/>
              <a:t>java</a:t>
            </a:r>
            <a:endParaRPr lang="pt-BR" sz="2400" dirty="0"/>
          </a:p>
          <a:p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Após compilado será gerado um arquivo com a extensão .</a:t>
            </a:r>
            <a:r>
              <a:rPr lang="pt-BR" sz="2400" dirty="0" err="1"/>
              <a:t>java</a:t>
            </a:r>
            <a:endParaRPr lang="pt-BR" sz="2400" dirty="0"/>
          </a:p>
          <a:p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As instruções terminam com ponto e virgula;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O inicio e final de blocos de códigos são definidos por abre e fecha chaves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Os arquivos e variáveis  podem ter qualquer nome que não usem palavras reservadas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Os arquivos e variáveis  não podem podem ter  acentuação no seu nomes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199236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Shape 1"/>
          <p:cNvSpPr txBox="1"/>
          <p:nvPr/>
        </p:nvSpPr>
        <p:spPr>
          <a:xfrm rot="16200000">
            <a:off x="-3070709" y="3070710"/>
            <a:ext cx="6858002" cy="71658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GB" sz="4400" spc="-1" dirty="0" err="1">
                <a:solidFill>
                  <a:srgbClr val="000000"/>
                </a:solidFill>
                <a:latin typeface="Arial"/>
              </a:rPr>
              <a:t>Exemplo</a:t>
            </a:r>
            <a:r>
              <a:rPr lang="en-GB" sz="4400" spc="-1" dirty="0">
                <a:solidFill>
                  <a:srgbClr val="000000"/>
                </a:solidFill>
                <a:latin typeface="Arial"/>
              </a:rPr>
              <a:t> de </a:t>
            </a:r>
            <a:r>
              <a:rPr lang="en-GB" sz="4400" spc="-1" dirty="0" err="1">
                <a:solidFill>
                  <a:srgbClr val="000000"/>
                </a:solidFill>
                <a:latin typeface="Arial"/>
              </a:rPr>
              <a:t>código</a:t>
            </a:r>
            <a:endParaRPr lang="en-GB" sz="44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454AA26-CA35-B29B-2738-EC733BF2F291}"/>
              </a:ext>
            </a:extLst>
          </p:cNvPr>
          <p:cNvSpPr txBox="1"/>
          <p:nvPr/>
        </p:nvSpPr>
        <p:spPr>
          <a:xfrm>
            <a:off x="1095867" y="689317"/>
            <a:ext cx="804813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  /** * @(#)Text1.java * * * @author * @version 1.00 2020/8/20 */ </a:t>
            </a:r>
          </a:p>
          <a:p>
            <a:endParaRPr lang="pt-BR" sz="2400" dirty="0"/>
          </a:p>
          <a:p>
            <a:r>
              <a:rPr lang="pt-BR" sz="2400" dirty="0" err="1"/>
              <a:t>public</a:t>
            </a:r>
            <a:r>
              <a:rPr lang="pt-BR" sz="2400" dirty="0"/>
              <a:t> </a:t>
            </a:r>
            <a:r>
              <a:rPr lang="pt-BR" sz="2400" dirty="0" err="1"/>
              <a:t>class</a:t>
            </a:r>
            <a:r>
              <a:rPr lang="pt-BR" sz="2400" dirty="0"/>
              <a:t> Calculadora </a:t>
            </a:r>
          </a:p>
          <a:p>
            <a:endParaRPr lang="pt-BR" sz="2400" dirty="0"/>
          </a:p>
          <a:p>
            <a:r>
              <a:rPr lang="pt-BR" sz="2400" dirty="0"/>
              <a:t>{</a:t>
            </a:r>
          </a:p>
          <a:p>
            <a:r>
              <a:rPr lang="pt-BR" sz="2400" dirty="0"/>
              <a:t> 	</a:t>
            </a:r>
            <a:r>
              <a:rPr lang="pt-BR" sz="2400" dirty="0" err="1"/>
              <a:t>public</a:t>
            </a:r>
            <a:r>
              <a:rPr lang="pt-BR" sz="2400" dirty="0"/>
              <a:t> Calculadora() </a:t>
            </a:r>
          </a:p>
          <a:p>
            <a:r>
              <a:rPr lang="pt-BR" sz="2400" dirty="0"/>
              <a:t>	{ </a:t>
            </a:r>
          </a:p>
          <a:p>
            <a:r>
              <a:rPr lang="pt-BR" sz="2400" dirty="0"/>
              <a:t>		</a:t>
            </a:r>
            <a:r>
              <a:rPr lang="pt-BR" sz="2400" dirty="0" err="1"/>
              <a:t>Operadores_Matematicos</a:t>
            </a:r>
            <a:r>
              <a:rPr lang="pt-BR" sz="2400" dirty="0"/>
              <a:t>   calc1 = new </a:t>
            </a:r>
            <a:r>
              <a:rPr lang="pt-BR" sz="2400" dirty="0" err="1"/>
              <a:t>Operadores_Matematicos</a:t>
            </a:r>
            <a:r>
              <a:rPr lang="pt-BR" sz="2400" dirty="0"/>
              <a:t> (); </a:t>
            </a:r>
          </a:p>
          <a:p>
            <a:r>
              <a:rPr lang="pt-BR" sz="2400" dirty="0"/>
              <a:t>	} </a:t>
            </a:r>
          </a:p>
          <a:p>
            <a:r>
              <a:rPr lang="pt-BR" sz="2400" dirty="0"/>
              <a:t>	</a:t>
            </a:r>
            <a:r>
              <a:rPr lang="pt-BR" sz="2400" dirty="0" err="1"/>
              <a:t>public</a:t>
            </a:r>
            <a:r>
              <a:rPr lang="pt-BR" sz="2400" dirty="0"/>
              <a:t> </a:t>
            </a:r>
            <a:r>
              <a:rPr lang="pt-BR" sz="2400" dirty="0" err="1"/>
              <a:t>static</a:t>
            </a:r>
            <a:r>
              <a:rPr lang="pt-BR" sz="2400" dirty="0"/>
              <a:t> </a:t>
            </a:r>
            <a:r>
              <a:rPr lang="pt-BR" sz="2400" dirty="0" err="1"/>
              <a:t>void</a:t>
            </a:r>
            <a:r>
              <a:rPr lang="pt-BR" sz="2400" dirty="0"/>
              <a:t> </a:t>
            </a:r>
            <a:r>
              <a:rPr lang="pt-BR" sz="2400" dirty="0" err="1"/>
              <a:t>main</a:t>
            </a:r>
            <a:r>
              <a:rPr lang="pt-BR" sz="2400" dirty="0"/>
              <a:t> (</a:t>
            </a:r>
            <a:r>
              <a:rPr lang="pt-BR" sz="2400" dirty="0" err="1"/>
              <a:t>String</a:t>
            </a:r>
            <a:r>
              <a:rPr lang="pt-BR" sz="2400" dirty="0"/>
              <a:t> </a:t>
            </a:r>
            <a:r>
              <a:rPr lang="pt-BR" sz="2400" dirty="0" err="1"/>
              <a:t>args</a:t>
            </a:r>
            <a:r>
              <a:rPr lang="pt-BR" sz="2400" dirty="0"/>
              <a:t>[]) </a:t>
            </a:r>
          </a:p>
          <a:p>
            <a:r>
              <a:rPr lang="pt-BR" sz="2400" dirty="0"/>
              <a:t>	{ new Calculadora(); } </a:t>
            </a:r>
          </a:p>
          <a:p>
            <a:r>
              <a:rPr lang="pt-BR" sz="2400" dirty="0"/>
              <a:t>}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121572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Shape 1"/>
          <p:cNvSpPr txBox="1"/>
          <p:nvPr/>
        </p:nvSpPr>
        <p:spPr>
          <a:xfrm rot="16200000">
            <a:off x="-3070709" y="3070710"/>
            <a:ext cx="6858002" cy="71658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GB" sz="4400" spc="-1" dirty="0" err="1">
                <a:solidFill>
                  <a:srgbClr val="000000"/>
                </a:solidFill>
                <a:latin typeface="Arial"/>
              </a:rPr>
              <a:t>Exemplo</a:t>
            </a:r>
            <a:r>
              <a:rPr lang="en-GB" sz="4400" spc="-1" dirty="0">
                <a:solidFill>
                  <a:srgbClr val="000000"/>
                </a:solidFill>
                <a:latin typeface="Arial"/>
              </a:rPr>
              <a:t> de </a:t>
            </a:r>
            <a:r>
              <a:rPr lang="en-GB" sz="4400" spc="-1" dirty="0" err="1">
                <a:solidFill>
                  <a:srgbClr val="000000"/>
                </a:solidFill>
                <a:latin typeface="Arial"/>
              </a:rPr>
              <a:t>código</a:t>
            </a:r>
            <a:endParaRPr lang="en-GB" sz="44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DAFE9BB-77C3-B930-524A-F717717F7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143" y="154745"/>
            <a:ext cx="7562647" cy="670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8951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Shape 1"/>
          <p:cNvSpPr txBox="1"/>
          <p:nvPr/>
        </p:nvSpPr>
        <p:spPr>
          <a:xfrm>
            <a:off x="457200" y="128520"/>
            <a:ext cx="82278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sz="4400" spc="-1" dirty="0" err="1">
                <a:solidFill>
                  <a:srgbClr val="000000"/>
                </a:solidFill>
                <a:latin typeface="Arial"/>
              </a:rPr>
              <a:t>Exemplos</a:t>
            </a:r>
            <a:r>
              <a:rPr lang="en-GB" sz="4400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GB" sz="4400" spc="-1" dirty="0" err="1">
                <a:solidFill>
                  <a:srgbClr val="000000"/>
                </a:solidFill>
                <a:latin typeface="Arial"/>
              </a:rPr>
              <a:t>Variáveis</a:t>
            </a:r>
            <a:endParaRPr lang="en-GB" sz="44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9" name="Line 3"/>
          <p:cNvSpPr/>
          <p:nvPr/>
        </p:nvSpPr>
        <p:spPr>
          <a:xfrm>
            <a:off x="533160" y="1699920"/>
            <a:ext cx="8153640" cy="360"/>
          </a:xfrm>
          <a:prstGeom prst="line">
            <a:avLst/>
          </a:prstGeom>
          <a:ln w="381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85D7CB6-EDEF-3D1E-EB87-81DB3EC3262D}"/>
              </a:ext>
            </a:extLst>
          </p:cNvPr>
          <p:cNvSpPr txBox="1"/>
          <p:nvPr/>
        </p:nvSpPr>
        <p:spPr>
          <a:xfrm>
            <a:off x="112542" y="1978531"/>
            <a:ext cx="90314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char turma = ‘a’;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 err="1"/>
              <a:t>String</a:t>
            </a:r>
            <a:r>
              <a:rPr lang="pt-BR" sz="3600" dirty="0"/>
              <a:t>  Nome = “Ana Carolina </a:t>
            </a:r>
            <a:r>
              <a:rPr lang="pt-BR" sz="3600" dirty="0" err="1"/>
              <a:t>Bertoldi</a:t>
            </a:r>
            <a:r>
              <a:rPr lang="pt-BR" sz="3600" dirty="0"/>
              <a:t>”;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 err="1"/>
              <a:t>int</a:t>
            </a:r>
            <a:r>
              <a:rPr lang="pt-BR" sz="3600" dirty="0"/>
              <a:t>  idade = 42;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 err="1"/>
              <a:t>double</a:t>
            </a:r>
            <a:r>
              <a:rPr lang="pt-BR" sz="3600" dirty="0"/>
              <a:t> salario = 4900.32;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 err="1"/>
              <a:t>boolean</a:t>
            </a:r>
            <a:r>
              <a:rPr lang="pt-BR" sz="3600" dirty="0"/>
              <a:t> status = </a:t>
            </a:r>
            <a:r>
              <a:rPr lang="pt-BR" sz="3600" dirty="0" err="1"/>
              <a:t>true</a:t>
            </a:r>
            <a:r>
              <a:rPr lang="pt-BR" sz="3600" dirty="0"/>
              <a:t>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635616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extShape 1"/>
          <p:cNvSpPr txBox="1"/>
          <p:nvPr/>
        </p:nvSpPr>
        <p:spPr>
          <a:xfrm>
            <a:off x="457200" y="128520"/>
            <a:ext cx="82278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Vamos criar a duas classes:</a:t>
            </a:r>
            <a:endParaRPr lang="en-GB" sz="4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6" name="CustomShape 2"/>
          <p:cNvSpPr/>
          <p:nvPr/>
        </p:nvSpPr>
        <p:spPr>
          <a:xfrm>
            <a:off x="611640" y="1989000"/>
            <a:ext cx="7776360" cy="252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A primeira exibe conta e exibe na tela até os números 0 a 1000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2) A segunda testa um número conforme a conjectura de Collatz 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1600</TotalTime>
  <Words>1570</Words>
  <Application>Microsoft Office PowerPoint</Application>
  <PresentationFormat>Apresentação na tela (4:3)</PresentationFormat>
  <Paragraphs>180</Paragraphs>
  <Slides>37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37</vt:i4>
      </vt:variant>
    </vt:vector>
  </HeadingPairs>
  <TitlesOfParts>
    <vt:vector size="48" baseType="lpstr">
      <vt:lpstr>Arial</vt:lpstr>
      <vt:lpstr>Arial</vt:lpstr>
      <vt:lpstr>Courier New</vt:lpstr>
      <vt:lpstr>StarSymbol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Andre</dc:creator>
  <dc:description/>
  <cp:lastModifiedBy>Andre Silva</cp:lastModifiedBy>
  <cp:revision>32</cp:revision>
  <dcterms:modified xsi:type="dcterms:W3CDTF">2022-04-29T14:54:38Z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Apresentação na tela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39</vt:i4>
  </property>
</Properties>
</file>