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8" r:id="rId2"/>
    <p:sldId id="554" r:id="rId3"/>
    <p:sldId id="555" r:id="rId4"/>
    <p:sldId id="556" r:id="rId5"/>
    <p:sldId id="557" r:id="rId6"/>
    <p:sldId id="558" r:id="rId7"/>
    <p:sldId id="559" r:id="rId8"/>
    <p:sldId id="560" r:id="rId9"/>
    <p:sldId id="561" r:id="rId10"/>
    <p:sldId id="562" r:id="rId11"/>
    <p:sldId id="563" r:id="rId12"/>
    <p:sldId id="564" r:id="rId13"/>
    <p:sldId id="565" r:id="rId14"/>
    <p:sldId id="567" r:id="rId15"/>
    <p:sldId id="569" r:id="rId16"/>
    <p:sldId id="570" r:id="rId17"/>
    <p:sldId id="571" r:id="rId18"/>
    <p:sldId id="572" r:id="rId19"/>
    <p:sldId id="573" r:id="rId20"/>
    <p:sldId id="568" r:id="rId21"/>
    <p:sldId id="580" r:id="rId22"/>
    <p:sldId id="566" r:id="rId23"/>
    <p:sldId id="574" r:id="rId24"/>
    <p:sldId id="575" r:id="rId25"/>
    <p:sldId id="577" r:id="rId26"/>
    <p:sldId id="578" r:id="rId27"/>
    <p:sldId id="576" r:id="rId28"/>
    <p:sldId id="585" r:id="rId29"/>
    <p:sldId id="586" r:id="rId30"/>
    <p:sldId id="588" r:id="rId31"/>
    <p:sldId id="579" r:id="rId32"/>
    <p:sldId id="581" r:id="rId33"/>
    <p:sldId id="582" r:id="rId34"/>
    <p:sldId id="583" r:id="rId35"/>
    <p:sldId id="584" r:id="rId3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 varScale="1">
        <p:scale>
          <a:sx n="110" d="100"/>
          <a:sy n="110" d="100"/>
        </p:scale>
        <p:origin x="91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06/06/2017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06/06/2017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3429" y="1361956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 smtClean="0"/>
              <a:t>Elaborando as Interfaces </a:t>
            </a:r>
            <a:br>
              <a:rPr lang="pt-BR" dirty="0" smtClean="0"/>
            </a:br>
            <a:r>
              <a:rPr lang="pt-BR" dirty="0" smtClean="0"/>
              <a:t>Aulas </a:t>
            </a:r>
            <a:r>
              <a:rPr lang="pt-BR" dirty="0" smtClean="0"/>
              <a:t>43</a:t>
            </a:r>
            <a:r>
              <a:rPr lang="pt-BR" dirty="0" smtClean="0"/>
              <a:t>, 44 </a:t>
            </a:r>
            <a:r>
              <a:rPr lang="pt-BR" dirty="0" smtClean="0"/>
              <a:t>e </a:t>
            </a:r>
            <a:r>
              <a:rPr lang="pt-BR" dirty="0" smtClean="0"/>
              <a:t>45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51816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</a:t>
            </a:r>
            <a:r>
              <a:rPr lang="pt-BR" sz="1600" dirty="0" smtClean="0">
                <a:solidFill>
                  <a:schemeClr val="tx1"/>
                </a:solidFill>
              </a:rPr>
              <a:t>43, 44 E 45.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996234" y="262019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 </a:t>
            </a:r>
            <a:br>
              <a:rPr lang="pt-BR" dirty="0" smtClean="0"/>
            </a:br>
            <a:r>
              <a:rPr lang="pt-BR" dirty="0" smtClean="0"/>
              <a:t>RESOLUÇÃO DOS EXERCÍCIOS, MÉTODOS E JPROGRESSBAR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ATIVIDADE </a:t>
            </a:r>
            <a:r>
              <a:rPr lang="pt-BR" dirty="0" smtClean="0"/>
              <a:t>AVALIATIVA DA AULA PASSADA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04664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MONTAR ESTA TELA: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  <p:pic>
        <p:nvPicPr>
          <p:cNvPr id="1026" name="Picture 2" descr="http://www.oxnar.com.br/aulas/java/aulasjava37a39/tela_Sistem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04865"/>
            <a:ext cx="6382456" cy="460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37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3698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Crie a interface principal do seu sistema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Deverá ter uma tela de </a:t>
            </a:r>
            <a:r>
              <a:rPr lang="pt-BR" dirty="0" err="1" smtClean="0"/>
              <a:t>login</a:t>
            </a:r>
            <a:r>
              <a:rPr lang="pt-BR" dirty="0" smtClean="0"/>
              <a:t> que quando validada corretamente deverá conduzir você a tela principal do sistema.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Valor </a:t>
            </a:r>
            <a:r>
              <a:rPr lang="pt-BR" dirty="0"/>
              <a:t>3</a:t>
            </a:r>
            <a:r>
              <a:rPr lang="pt-BR" dirty="0" smtClean="0"/>
              <a:t>,0 pontos;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Deverá ser entregue hoje;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De preferencia faça com os outros alunos que estão fazendo </a:t>
            </a:r>
            <a:r>
              <a:rPr lang="pt-BR" dirty="0" err="1" smtClean="0"/>
              <a:t>tcc</a:t>
            </a:r>
            <a:r>
              <a:rPr lang="pt-BR" dirty="0" smtClean="0"/>
              <a:t> com você;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146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Na tela de </a:t>
            </a:r>
            <a:r>
              <a:rPr lang="pt-BR" dirty="0" err="1" smtClean="0"/>
              <a:t>login</a:t>
            </a:r>
            <a:r>
              <a:rPr lang="pt-BR" dirty="0" smtClean="0"/>
              <a:t>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Você deverá criar um método que receberá como parâmetros 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login</a:t>
            </a:r>
            <a:r>
              <a:rPr lang="pt-BR" dirty="0" smtClean="0"/>
              <a:t> e </a:t>
            </a:r>
            <a:r>
              <a:rPr lang="pt-BR" dirty="0" err="1" smtClean="0"/>
              <a:t>String</a:t>
            </a:r>
            <a:r>
              <a:rPr lang="pt-BR" dirty="0" smtClean="0"/>
              <a:t> Senha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7981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para Validar </a:t>
            </a:r>
            <a:r>
              <a:rPr lang="pt-BR" dirty="0" err="1" smtClean="0"/>
              <a:t>Login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boolean</a:t>
            </a:r>
            <a:r>
              <a:rPr lang="pt-BR" dirty="0" smtClean="0"/>
              <a:t> </a:t>
            </a:r>
            <a:r>
              <a:rPr lang="pt-BR" dirty="0" err="1" smtClean="0"/>
              <a:t>Valida_login</a:t>
            </a:r>
            <a:r>
              <a:rPr lang="pt-BR" dirty="0" smtClean="0"/>
              <a:t>(</a:t>
            </a: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 smtClean="0"/>
              <a:t>Login</a:t>
            </a:r>
            <a:r>
              <a:rPr lang="pt-BR" dirty="0" smtClean="0"/>
              <a:t> </a:t>
            </a:r>
            <a:r>
              <a:rPr lang="pt-BR" dirty="0"/>
              <a:t>e </a:t>
            </a:r>
            <a:r>
              <a:rPr lang="pt-BR" dirty="0" err="1"/>
              <a:t>String</a:t>
            </a:r>
            <a:r>
              <a:rPr lang="pt-BR" dirty="0"/>
              <a:t> Senha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/>
              <a:t>S</a:t>
            </a:r>
            <a:r>
              <a:rPr lang="pt-BR" dirty="0" err="1" smtClean="0"/>
              <a:t>tring</a:t>
            </a:r>
            <a:r>
              <a:rPr lang="pt-BR" dirty="0" smtClean="0"/>
              <a:t> </a:t>
            </a:r>
            <a:r>
              <a:rPr lang="pt-BR" dirty="0" err="1" smtClean="0"/>
              <a:t>Login_Original</a:t>
            </a:r>
            <a:r>
              <a:rPr lang="pt-BR" dirty="0" smtClean="0"/>
              <a:t>=“defina o </a:t>
            </a:r>
            <a:r>
              <a:rPr lang="pt-BR" dirty="0" err="1" smtClean="0"/>
              <a:t>ligin</a:t>
            </a:r>
            <a:r>
              <a:rPr lang="pt-BR" dirty="0" smtClean="0"/>
              <a:t>”;;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/>
              <a:t>S</a:t>
            </a:r>
            <a:r>
              <a:rPr lang="pt-BR" dirty="0" err="1" smtClean="0"/>
              <a:t>tring</a:t>
            </a:r>
            <a:r>
              <a:rPr lang="pt-BR" dirty="0" smtClean="0"/>
              <a:t> </a:t>
            </a:r>
            <a:r>
              <a:rPr lang="pt-BR" dirty="0" err="1" smtClean="0"/>
              <a:t>Senha_Original</a:t>
            </a:r>
            <a:r>
              <a:rPr lang="pt-BR" dirty="0" smtClean="0"/>
              <a:t>=“defina a senha”;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((</a:t>
            </a:r>
            <a:r>
              <a:rPr lang="pt-BR" dirty="0" err="1" smtClean="0"/>
              <a:t>Login.equals</a:t>
            </a:r>
            <a:r>
              <a:rPr lang="pt-BR" dirty="0" smtClean="0"/>
              <a:t>()</a:t>
            </a:r>
            <a:r>
              <a:rPr lang="pt-BR" dirty="0"/>
              <a:t> </a:t>
            </a:r>
            <a:r>
              <a:rPr lang="pt-BR" dirty="0" err="1"/>
              <a:t>Login_Original</a:t>
            </a:r>
            <a:r>
              <a:rPr lang="pt-BR" dirty="0" smtClean="0"/>
              <a:t>) &amp;&amp;(</a:t>
            </a:r>
            <a:r>
              <a:rPr lang="pt-BR" dirty="0" err="1" smtClean="0"/>
              <a:t>Senha.equals</a:t>
            </a:r>
            <a:r>
              <a:rPr lang="pt-BR" dirty="0" smtClean="0"/>
              <a:t>().</a:t>
            </a:r>
            <a:r>
              <a:rPr lang="pt-BR" dirty="0" err="1" smtClean="0"/>
              <a:t>Senha_Original</a:t>
            </a:r>
            <a:r>
              <a:rPr lang="pt-BR" dirty="0" smtClean="0"/>
              <a:t>))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{</a:t>
            </a:r>
            <a:r>
              <a:rPr lang="pt-BR" dirty="0" err="1" smtClean="0"/>
              <a:t>return</a:t>
            </a:r>
            <a:r>
              <a:rPr lang="pt-BR" dirty="0" smtClean="0"/>
              <a:t> </a:t>
            </a:r>
            <a:r>
              <a:rPr lang="pt-BR" dirty="0" err="1" smtClean="0"/>
              <a:t>true</a:t>
            </a:r>
            <a:r>
              <a:rPr lang="pt-BR" dirty="0" smtClean="0"/>
              <a:t>;}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 smtClean="0"/>
              <a:t>else</a:t>
            </a:r>
            <a:endParaRPr lang="pt-BR" dirty="0" smtClean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{</a:t>
            </a:r>
            <a:r>
              <a:rPr lang="pt-BR" dirty="0" err="1" smtClean="0"/>
              <a:t>return</a:t>
            </a:r>
            <a:r>
              <a:rPr lang="pt-BR" dirty="0" smtClean="0"/>
              <a:t> false;}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2830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retorno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Se retornar </a:t>
            </a:r>
            <a:r>
              <a:rPr lang="pt-BR" dirty="0" err="1" smtClean="0"/>
              <a:t>true</a:t>
            </a:r>
            <a:r>
              <a:rPr lang="pt-BR" dirty="0" smtClean="0"/>
              <a:t>, abrir a tela principal;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Se retornar false, limpar os dados e exibir uma </a:t>
            </a:r>
            <a:r>
              <a:rPr lang="pt-BR" dirty="0" err="1" smtClean="0"/>
              <a:t>JOptionPane</a:t>
            </a:r>
            <a:r>
              <a:rPr lang="pt-BR" dirty="0" smtClean="0"/>
              <a:t> informando que os dados são inválidos.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09642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 deverá ter: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Diversos Menus</a:t>
            </a:r>
          </a:p>
          <a:p>
            <a:pPr lvl="1"/>
            <a:r>
              <a:rPr lang="pt-BR" dirty="0" smtClean="0"/>
              <a:t>Sendo um menu que altera as configurações da própria tela.</a:t>
            </a:r>
          </a:p>
          <a:p>
            <a:pPr lvl="1"/>
            <a:r>
              <a:rPr lang="pt-BR" dirty="0" smtClean="0"/>
              <a:t>Um menu de operações (Exemplo: Vendas, compra, produção).</a:t>
            </a:r>
          </a:p>
          <a:p>
            <a:pPr lvl="1"/>
            <a:r>
              <a:rPr lang="pt-BR" dirty="0" smtClean="0"/>
              <a:t>Crie uma barra de ferramentas com as principais opção do seu sistema.</a:t>
            </a:r>
          </a:p>
          <a:p>
            <a:pPr lvl="1"/>
            <a:r>
              <a:rPr lang="pt-BR" dirty="0" smtClean="0"/>
              <a:t>Crie também um </a:t>
            </a:r>
            <a:r>
              <a:rPr lang="pt-BR" dirty="0" err="1" smtClean="0"/>
              <a:t>JPopupMenu</a:t>
            </a:r>
            <a:r>
              <a:rPr lang="pt-BR" dirty="0" smtClean="0"/>
              <a:t>.</a:t>
            </a:r>
          </a:p>
          <a:p>
            <a:pPr lvl="1"/>
            <a:r>
              <a:rPr lang="pt-BR" dirty="0" smtClean="0"/>
              <a:t>Os botões que levarão as outras telas.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6353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Exemplos de tela Principal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  <p:pic>
        <p:nvPicPr>
          <p:cNvPr id="1026" name="Picture 2" descr="Resultado de imagem para tela de siste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528" y="1417638"/>
            <a:ext cx="7538472" cy="54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8800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 minha implementação ficou assim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450" y="1484784"/>
            <a:ext cx="3562350" cy="379095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79512" y="5619076"/>
            <a:ext cx="896448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dirty="0" smtClean="0">
                <a:solidFill>
                  <a:srgbClr val="FF0000"/>
                </a:solidFill>
              </a:rPr>
              <a:t>ESTA TELA DE LOGIN FOI CRIADA NAS AULAS 22 A 24.</a:t>
            </a:r>
            <a:endParaRPr lang="pt-BR" sz="3200" dirty="0">
              <a:solidFill>
                <a:srgbClr val="FF0000"/>
              </a:solidFill>
            </a:endParaRPr>
          </a:p>
        </p:txBody>
      </p:sp>
      <p:cxnSp>
        <p:nvCxnSpPr>
          <p:cNvPr id="9" name="Conector angulado 8"/>
          <p:cNvCxnSpPr/>
          <p:nvPr/>
        </p:nvCxnSpPr>
        <p:spPr>
          <a:xfrm rot="16200000" flipH="1">
            <a:off x="5799956" y="3360812"/>
            <a:ext cx="2376264" cy="1936576"/>
          </a:xfrm>
          <a:prstGeom prst="bentConnector3">
            <a:avLst>
              <a:gd name="adj1" fmla="val 629"/>
            </a:avLst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7061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 QUANDO O LOGIN É VALIDADO  É MOSTRADA A SEGUINTE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3716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04788"/>
            <a:ext cx="7800354" cy="613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448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Meu código ficou assim!!!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196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javax.swing.JButton</a:t>
            </a:r>
            <a:r>
              <a:rPr lang="pt-BR" dirty="0" smtClean="0"/>
              <a:t>.*;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4427984" y="5517232"/>
            <a:ext cx="374441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AS IMPORTAÇÕES DE PACOTES</a:t>
            </a:r>
            <a:endParaRPr lang="pt-BR" dirty="0"/>
          </a:p>
        </p:txBody>
      </p:sp>
      <p:cxnSp>
        <p:nvCxnSpPr>
          <p:cNvPr id="8" name="Conector angulado 7"/>
          <p:cNvCxnSpPr>
            <a:stCxn id="6" idx="1"/>
          </p:cNvCxnSpPr>
          <p:nvPr/>
        </p:nvCxnSpPr>
        <p:spPr>
          <a:xfrm rot="10800000">
            <a:off x="899594" y="5001922"/>
            <a:ext cx="3528391" cy="699976"/>
          </a:xfrm>
          <a:prstGeom prst="bentConnector3">
            <a:avLst>
              <a:gd name="adj1" fmla="val 100364"/>
            </a:avLst>
          </a:prstGeom>
          <a:ln w="254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8081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Meu código ficou assim!!!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3776430"/>
          </a:xfrm>
          <a:solidFill>
            <a:schemeClr val="bg1"/>
          </a:solidFill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Frame_Aula41a43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JToolBar</a:t>
            </a:r>
            <a:r>
              <a:rPr lang="pt-BR" dirty="0" smtClean="0"/>
              <a:t> </a:t>
            </a:r>
            <a:r>
              <a:rPr lang="pt-BR" dirty="0" err="1"/>
              <a:t>barra_de_Ferramentas</a:t>
            </a:r>
            <a:r>
              <a:rPr lang="pt-BR" dirty="0"/>
              <a:t> = new </a:t>
            </a:r>
            <a:r>
              <a:rPr lang="pt-BR" dirty="0" err="1"/>
              <a:t>JToolBar</a:t>
            </a:r>
            <a:r>
              <a:rPr lang="pt-BR" dirty="0"/>
              <a:t> </a:t>
            </a:r>
            <a:r>
              <a:rPr lang="pt-BR" dirty="0" smtClean="0"/>
              <a:t>();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 err="1"/>
              <a:t>bt_Ajuda</a:t>
            </a:r>
            <a:r>
              <a:rPr lang="pt-BR" dirty="0"/>
              <a:t>, </a:t>
            </a:r>
            <a:r>
              <a:rPr lang="pt-BR" dirty="0" err="1"/>
              <a:t>bt_Atendimento</a:t>
            </a:r>
            <a:r>
              <a:rPr lang="pt-BR" dirty="0"/>
              <a:t>, </a:t>
            </a:r>
            <a:r>
              <a:rPr lang="pt-BR" dirty="0" err="1"/>
              <a:t>bt_Internet</a:t>
            </a:r>
            <a:r>
              <a:rPr lang="pt-BR" dirty="0"/>
              <a:t>, </a:t>
            </a:r>
            <a:r>
              <a:rPr lang="pt-BR" dirty="0" err="1"/>
              <a:t>bt_Backup</a:t>
            </a:r>
            <a:r>
              <a:rPr lang="pt-BR" dirty="0"/>
              <a:t>, </a:t>
            </a:r>
            <a:r>
              <a:rPr lang="pt-BR" dirty="0" err="1"/>
              <a:t>bt_Seguranca</a:t>
            </a:r>
            <a:r>
              <a:rPr lang="pt-BR" dirty="0"/>
              <a:t>, </a:t>
            </a:r>
            <a:r>
              <a:rPr lang="pt-BR" dirty="0" err="1"/>
              <a:t>bt_Usuarios</a:t>
            </a:r>
            <a:r>
              <a:rPr lang="pt-BR" dirty="0"/>
              <a:t>, </a:t>
            </a:r>
            <a:r>
              <a:rPr lang="pt-BR" dirty="0" err="1"/>
              <a:t>bt_Sair</a:t>
            </a:r>
            <a:r>
              <a:rPr lang="pt-BR" dirty="0"/>
              <a:t>;  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JButton</a:t>
            </a:r>
            <a:r>
              <a:rPr lang="pt-BR" dirty="0" smtClean="0"/>
              <a:t> </a:t>
            </a:r>
            <a:r>
              <a:rPr lang="pt-BR" dirty="0" err="1"/>
              <a:t>bt_Administrador</a:t>
            </a:r>
            <a:r>
              <a:rPr lang="pt-BR" dirty="0"/>
              <a:t>, </a:t>
            </a:r>
            <a:r>
              <a:rPr lang="pt-BR" dirty="0" err="1"/>
              <a:t>bt_Faturamento</a:t>
            </a:r>
            <a:r>
              <a:rPr lang="pt-BR" dirty="0"/>
              <a:t>, </a:t>
            </a:r>
            <a:r>
              <a:rPr lang="pt-BR" dirty="0" err="1"/>
              <a:t>bt_Pagar</a:t>
            </a:r>
            <a:r>
              <a:rPr lang="pt-BR" dirty="0"/>
              <a:t>, </a:t>
            </a:r>
            <a:r>
              <a:rPr lang="pt-BR" dirty="0" err="1"/>
              <a:t>bt_Cadastros</a:t>
            </a:r>
            <a:r>
              <a:rPr lang="pt-BR" dirty="0"/>
              <a:t>, </a:t>
            </a:r>
            <a:r>
              <a:rPr lang="pt-BR" dirty="0" err="1"/>
              <a:t>bt_Estoque</a:t>
            </a:r>
            <a:r>
              <a:rPr lang="pt-BR" dirty="0"/>
              <a:t>, </a:t>
            </a:r>
            <a:r>
              <a:rPr lang="pt-BR" dirty="0" err="1"/>
              <a:t>bt_Caixa</a:t>
            </a:r>
            <a:r>
              <a:rPr lang="pt-BR" dirty="0"/>
              <a:t>, </a:t>
            </a:r>
            <a:r>
              <a:rPr lang="pt-BR" dirty="0" err="1"/>
              <a:t>bt_Servicos</a:t>
            </a:r>
            <a:r>
              <a:rPr lang="pt-BR" dirty="0"/>
              <a:t>, </a:t>
            </a:r>
            <a:r>
              <a:rPr lang="pt-BR" dirty="0" err="1"/>
              <a:t>bt_Receber</a:t>
            </a:r>
            <a:r>
              <a:rPr lang="pt-BR" dirty="0"/>
              <a:t>, </a:t>
            </a:r>
            <a:r>
              <a:rPr lang="pt-BR" dirty="0" err="1"/>
              <a:t>bt_Bancos</a:t>
            </a:r>
            <a:r>
              <a:rPr lang="pt-BR" dirty="0"/>
              <a:t>, </a:t>
            </a:r>
            <a:r>
              <a:rPr lang="pt-BR" dirty="0" err="1"/>
              <a:t>bt_Vazio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JPanel</a:t>
            </a:r>
            <a:r>
              <a:rPr lang="pt-BR" dirty="0" smtClean="0"/>
              <a:t> </a:t>
            </a:r>
            <a:r>
              <a:rPr lang="pt-BR" dirty="0" err="1"/>
              <a:t>Paniel_Norte</a:t>
            </a:r>
            <a:r>
              <a:rPr lang="pt-BR" dirty="0"/>
              <a:t>, </a:t>
            </a:r>
            <a:r>
              <a:rPr lang="pt-BR" dirty="0" err="1"/>
              <a:t>Painel_Botoes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; 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JLabel</a:t>
            </a:r>
            <a:r>
              <a:rPr lang="pt-BR" dirty="0" smtClean="0"/>
              <a:t> </a:t>
            </a:r>
            <a:r>
              <a:rPr lang="pt-BR" dirty="0" err="1"/>
              <a:t>lbl_Autor</a:t>
            </a:r>
            <a:r>
              <a:rPr lang="pt-BR" dirty="0"/>
              <a:t>, </a:t>
            </a:r>
            <a:r>
              <a:rPr lang="pt-BR" dirty="0" err="1"/>
              <a:t>lbl_Vazia</a:t>
            </a:r>
            <a:r>
              <a:rPr lang="pt-BR" dirty="0"/>
              <a:t>;	</a:t>
            </a:r>
            <a:endParaRPr lang="pt-BR" dirty="0" smtClean="0"/>
          </a:p>
          <a:p>
            <a:pPr marL="0" indent="0">
              <a:buNone/>
            </a:pPr>
            <a:r>
              <a:rPr lang="pt-BR" dirty="0"/>
              <a:t>			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Color </a:t>
            </a:r>
            <a:r>
              <a:rPr lang="pt-BR" dirty="0"/>
              <a:t>Cor1 = new Color(174, 190, 203);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4427984" y="5613305"/>
            <a:ext cx="403244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DECLARAÇÃO DA CLASSE E DOS COMPONENTENTES</a:t>
            </a:r>
            <a:endParaRPr lang="pt-BR" dirty="0"/>
          </a:p>
        </p:txBody>
      </p:sp>
      <p:cxnSp>
        <p:nvCxnSpPr>
          <p:cNvPr id="8" name="Conector angulado 7"/>
          <p:cNvCxnSpPr/>
          <p:nvPr/>
        </p:nvCxnSpPr>
        <p:spPr>
          <a:xfrm rot="10800000">
            <a:off x="899599" y="5194068"/>
            <a:ext cx="3528385" cy="838476"/>
          </a:xfrm>
          <a:prstGeom prst="bentConnector3">
            <a:avLst>
              <a:gd name="adj1" fmla="val 99875"/>
            </a:avLst>
          </a:prstGeom>
          <a:ln w="254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149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Meu código ficou assim!!!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7638"/>
            <a:ext cx="8686800" cy="3776430"/>
          </a:xfrm>
          <a:solidFill>
            <a:schemeClr val="bg1"/>
          </a:solidFill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Frame_Aula41a43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("North", </a:t>
            </a:r>
            <a:r>
              <a:rPr lang="pt-BR" dirty="0" err="1"/>
              <a:t>Paniel_Norte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FlowLayout.RIGHT</a:t>
            </a:r>
            <a:r>
              <a:rPr lang="pt-BR" dirty="0"/>
              <a:t>)));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Paniel_Norte.setBackground</a:t>
            </a:r>
            <a:r>
              <a:rPr lang="pt-BR" dirty="0"/>
              <a:t>(new Color(141, 155, 164</a:t>
            </a:r>
            <a:r>
              <a:rPr lang="pt-BR" dirty="0" smtClean="0"/>
              <a:t>));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Paniel_Norte.add</a:t>
            </a:r>
            <a:r>
              <a:rPr lang="pt-BR" dirty="0"/>
              <a:t>(</a:t>
            </a:r>
            <a:r>
              <a:rPr lang="pt-BR" dirty="0" err="1"/>
              <a:t>barra_de_Ferramentas</a:t>
            </a:r>
            <a:r>
              <a:rPr lang="pt-BR" dirty="0" smtClean="0"/>
              <a:t>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</a:t>
            </a:r>
            <a:r>
              <a:rPr lang="pt-BR" dirty="0" err="1"/>
              <a:t>East</a:t>
            </a:r>
            <a:r>
              <a:rPr lang="pt-BR" dirty="0"/>
              <a:t>", </a:t>
            </a:r>
            <a:r>
              <a:rPr lang="pt-BR" dirty="0" err="1"/>
              <a:t>Painel_Leste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(11,1)));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Painel_Leste.add</a:t>
            </a:r>
            <a:r>
              <a:rPr lang="pt-BR" dirty="0" smtClean="0"/>
              <a:t>(new </a:t>
            </a:r>
            <a:r>
              <a:rPr lang="pt-BR" dirty="0" err="1"/>
              <a:t>JPanel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Painel_Leste.add</a:t>
            </a:r>
            <a:r>
              <a:rPr lang="pt-BR" dirty="0" smtClean="0"/>
              <a:t>(new </a:t>
            </a:r>
            <a:r>
              <a:rPr lang="pt-BR" dirty="0" err="1"/>
              <a:t>JPanel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Painel_Leste.add</a:t>
            </a:r>
            <a:r>
              <a:rPr lang="pt-BR" dirty="0" smtClean="0"/>
              <a:t>(new </a:t>
            </a:r>
            <a:r>
              <a:rPr lang="pt-BR" dirty="0" err="1"/>
              <a:t>JPanel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Painel_Leste.add</a:t>
            </a:r>
            <a:r>
              <a:rPr lang="pt-BR" dirty="0" smtClean="0"/>
              <a:t>(new </a:t>
            </a:r>
            <a:r>
              <a:rPr lang="pt-BR" dirty="0" err="1"/>
              <a:t>JPanel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Painel_Leste.add</a:t>
            </a:r>
            <a:r>
              <a:rPr lang="pt-BR" dirty="0" smtClean="0"/>
              <a:t>(new </a:t>
            </a:r>
            <a:r>
              <a:rPr lang="pt-BR" dirty="0" err="1"/>
              <a:t>JPanel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Painel_Leste.add</a:t>
            </a:r>
            <a:r>
              <a:rPr lang="pt-BR" dirty="0" smtClean="0"/>
              <a:t>(</a:t>
            </a:r>
            <a:r>
              <a:rPr lang="pt-BR" dirty="0" err="1" smtClean="0"/>
              <a:t>lbl_Autor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JLabel</a:t>
            </a:r>
            <a:r>
              <a:rPr lang="pt-BR" dirty="0"/>
              <a:t> (""));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lbl_Autor.setText</a:t>
            </a:r>
            <a:r>
              <a:rPr lang="pt-BR" dirty="0"/>
              <a:t>("Autor: Prof. André </a:t>
            </a:r>
            <a:r>
              <a:rPr lang="pt-BR" dirty="0" err="1"/>
              <a:t>Ap</a:t>
            </a:r>
            <a:r>
              <a:rPr lang="pt-BR" dirty="0"/>
              <a:t>º Silva");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4427984" y="5613305"/>
            <a:ext cx="30243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O MÉTODO CONSTRUTOR E A MONTAGEM DA TELA</a:t>
            </a:r>
            <a:endParaRPr lang="pt-BR" dirty="0"/>
          </a:p>
        </p:txBody>
      </p:sp>
      <p:cxnSp>
        <p:nvCxnSpPr>
          <p:cNvPr id="8" name="Conector angulado 7"/>
          <p:cNvCxnSpPr/>
          <p:nvPr/>
        </p:nvCxnSpPr>
        <p:spPr>
          <a:xfrm rot="10800000">
            <a:off x="2339753" y="5194068"/>
            <a:ext cx="2088233" cy="838476"/>
          </a:xfrm>
          <a:prstGeom prst="bentConnector3">
            <a:avLst>
              <a:gd name="adj1" fmla="val 100398"/>
            </a:avLst>
          </a:prstGeom>
          <a:ln w="254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427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 esta parte do código eu fiz isto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99" y="1353885"/>
            <a:ext cx="6432202" cy="505541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403647" y="1556792"/>
            <a:ext cx="6384453" cy="9400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588224" y="2504807"/>
            <a:ext cx="1176002" cy="38515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6588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Mas falta por os botões na </a:t>
            </a:r>
            <a:r>
              <a:rPr lang="pt-BR" dirty="0" err="1" smtClean="0"/>
              <a:t>JToolBar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899" y="1353885"/>
            <a:ext cx="6432202" cy="505541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403647" y="1556792"/>
            <a:ext cx="6384453" cy="94009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588224" y="2504807"/>
            <a:ext cx="1176002" cy="385154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5853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código para adicionar os botões na </a:t>
            </a:r>
            <a:r>
              <a:rPr lang="pt-BR" dirty="0" err="1" smtClean="0"/>
              <a:t>JToolBar</a:t>
            </a:r>
            <a:r>
              <a:rPr lang="pt-BR" dirty="0" smtClean="0"/>
              <a:t> é assim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50551"/>
            <a:ext cx="8435280" cy="52709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dirty="0" err="1" smtClean="0"/>
              <a:t>barra_de_Ferramentas.add</a:t>
            </a:r>
            <a:r>
              <a:rPr lang="pt-BR" sz="1800" dirty="0" smtClean="0"/>
              <a:t>(</a:t>
            </a:r>
            <a:r>
              <a:rPr lang="pt-BR" sz="1800" dirty="0" err="1" smtClean="0"/>
              <a:t>bt_Ajuda</a:t>
            </a:r>
            <a:r>
              <a:rPr lang="pt-BR" sz="1800" dirty="0" smtClean="0"/>
              <a:t> = </a:t>
            </a:r>
            <a:r>
              <a:rPr lang="pt-BR" sz="1800" dirty="0"/>
              <a:t>new </a:t>
            </a:r>
            <a:r>
              <a:rPr lang="pt-BR" sz="1800" dirty="0" err="1"/>
              <a:t>JButton</a:t>
            </a:r>
            <a:r>
              <a:rPr lang="pt-BR" sz="1800" dirty="0"/>
              <a:t>(new </a:t>
            </a:r>
            <a:r>
              <a:rPr lang="pt-BR" sz="1800" dirty="0" err="1"/>
              <a:t>ImageIcon</a:t>
            </a:r>
            <a:r>
              <a:rPr lang="pt-BR" sz="1800" dirty="0"/>
              <a:t>("bt_Ajuda.png</a:t>
            </a:r>
            <a:r>
              <a:rPr lang="pt-BR" sz="1800" dirty="0" smtClean="0"/>
              <a:t>")));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 err="1" smtClean="0"/>
              <a:t>barra_de_Ferramentas.add</a:t>
            </a:r>
            <a:r>
              <a:rPr lang="pt-BR" sz="1800" dirty="0" smtClean="0"/>
              <a:t>(</a:t>
            </a:r>
            <a:r>
              <a:rPr lang="pt-BR" sz="1800" dirty="0" err="1" smtClean="0"/>
              <a:t>bt_Atendimento</a:t>
            </a:r>
            <a:r>
              <a:rPr lang="pt-BR" sz="1800" dirty="0" smtClean="0"/>
              <a:t> </a:t>
            </a:r>
            <a:r>
              <a:rPr lang="pt-BR" sz="1800" dirty="0"/>
              <a:t>= new </a:t>
            </a:r>
            <a:r>
              <a:rPr lang="pt-BR" sz="1800" dirty="0" err="1"/>
              <a:t>JButton</a:t>
            </a:r>
            <a:r>
              <a:rPr lang="pt-BR" sz="1800" dirty="0"/>
              <a:t>(new </a:t>
            </a:r>
            <a:r>
              <a:rPr lang="pt-BR" sz="1800" dirty="0" err="1" smtClean="0"/>
              <a:t>ImageIcon</a:t>
            </a:r>
            <a:r>
              <a:rPr lang="pt-BR" sz="1800" dirty="0" smtClean="0"/>
              <a:t> ("</a:t>
            </a:r>
            <a:r>
              <a:rPr lang="pt-BR" sz="1800" dirty="0"/>
              <a:t>bt_Atendimento.png</a:t>
            </a:r>
            <a:r>
              <a:rPr lang="pt-BR" sz="1800" dirty="0" smtClean="0"/>
              <a:t>")));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 err="1" smtClean="0"/>
              <a:t>barra_de_Ferramentas.add</a:t>
            </a:r>
            <a:r>
              <a:rPr lang="pt-BR" sz="1800" dirty="0" smtClean="0"/>
              <a:t>(</a:t>
            </a:r>
            <a:r>
              <a:rPr lang="pt-BR" sz="1800" dirty="0" err="1" smtClean="0"/>
              <a:t>bt_Internet</a:t>
            </a:r>
            <a:r>
              <a:rPr lang="pt-BR" sz="1800" dirty="0" smtClean="0"/>
              <a:t> = </a:t>
            </a:r>
            <a:r>
              <a:rPr lang="pt-BR" sz="1800" dirty="0"/>
              <a:t>new </a:t>
            </a:r>
            <a:r>
              <a:rPr lang="pt-BR" sz="1800" dirty="0" err="1" smtClean="0"/>
              <a:t>Jbutton</a:t>
            </a:r>
            <a:r>
              <a:rPr lang="pt-BR" sz="1800" dirty="0" smtClean="0"/>
              <a:t> (</a:t>
            </a:r>
            <a:r>
              <a:rPr lang="pt-BR" sz="1800" dirty="0"/>
              <a:t>new </a:t>
            </a:r>
            <a:r>
              <a:rPr lang="pt-BR" sz="1800" dirty="0" err="1" smtClean="0"/>
              <a:t>ImageIcon</a:t>
            </a:r>
            <a:r>
              <a:rPr lang="pt-BR" sz="1800" dirty="0" smtClean="0"/>
              <a:t> ("</a:t>
            </a:r>
            <a:r>
              <a:rPr lang="pt-BR" sz="1800" dirty="0"/>
              <a:t>bt_Internet.png</a:t>
            </a:r>
            <a:r>
              <a:rPr lang="pt-BR" sz="1800" dirty="0" smtClean="0"/>
              <a:t>")));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 err="1" smtClean="0"/>
              <a:t>barra_de_Ferramentas.add</a:t>
            </a:r>
            <a:r>
              <a:rPr lang="pt-BR" sz="1800" dirty="0" smtClean="0"/>
              <a:t>(</a:t>
            </a:r>
            <a:r>
              <a:rPr lang="pt-BR" sz="1800" dirty="0" err="1" smtClean="0"/>
              <a:t>bt_Backup</a:t>
            </a:r>
            <a:r>
              <a:rPr lang="pt-BR" sz="1800" dirty="0" smtClean="0"/>
              <a:t> </a:t>
            </a:r>
            <a:r>
              <a:rPr lang="pt-BR" sz="1800" dirty="0"/>
              <a:t>	= new </a:t>
            </a:r>
            <a:r>
              <a:rPr lang="pt-BR" sz="1800" dirty="0" err="1"/>
              <a:t>JButton</a:t>
            </a:r>
            <a:r>
              <a:rPr lang="pt-BR" sz="1800" dirty="0"/>
              <a:t>(new </a:t>
            </a:r>
            <a:r>
              <a:rPr lang="pt-BR" sz="1800" dirty="0" err="1" smtClean="0"/>
              <a:t>ImageIcon</a:t>
            </a:r>
            <a:r>
              <a:rPr lang="pt-BR" sz="1800" dirty="0" smtClean="0"/>
              <a:t> ("</a:t>
            </a:r>
            <a:r>
              <a:rPr lang="pt-BR" sz="1800" dirty="0"/>
              <a:t>bt_Backup.png</a:t>
            </a:r>
            <a:r>
              <a:rPr lang="pt-BR" sz="1800" dirty="0" smtClean="0"/>
              <a:t>")));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 err="1" smtClean="0"/>
              <a:t>barra_de_Ferramentas.add</a:t>
            </a:r>
            <a:r>
              <a:rPr lang="pt-BR" sz="1800" dirty="0" smtClean="0"/>
              <a:t>(</a:t>
            </a:r>
            <a:r>
              <a:rPr lang="pt-BR" sz="1800" dirty="0" err="1" smtClean="0"/>
              <a:t>bt_Usuarios</a:t>
            </a:r>
            <a:r>
              <a:rPr lang="pt-BR" sz="1800" dirty="0" smtClean="0"/>
              <a:t> = </a:t>
            </a:r>
            <a:r>
              <a:rPr lang="pt-BR" sz="1800" dirty="0"/>
              <a:t>new </a:t>
            </a:r>
            <a:r>
              <a:rPr lang="pt-BR" sz="1800" dirty="0" err="1"/>
              <a:t>JButton</a:t>
            </a:r>
            <a:r>
              <a:rPr lang="pt-BR" sz="1800" dirty="0"/>
              <a:t>(new </a:t>
            </a:r>
            <a:r>
              <a:rPr lang="pt-BR" sz="1800" dirty="0" err="1" smtClean="0"/>
              <a:t>ImageIcon</a:t>
            </a:r>
            <a:r>
              <a:rPr lang="pt-BR" sz="1800" dirty="0" smtClean="0"/>
              <a:t> ("</a:t>
            </a:r>
            <a:r>
              <a:rPr lang="pt-BR" sz="1800" dirty="0"/>
              <a:t>bt_Seguranca.png</a:t>
            </a:r>
            <a:r>
              <a:rPr lang="pt-BR" sz="1800" dirty="0" smtClean="0"/>
              <a:t>")));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 err="1" smtClean="0"/>
              <a:t>barra_de_Ferramentas.add</a:t>
            </a:r>
            <a:r>
              <a:rPr lang="pt-BR" sz="1800" dirty="0" smtClean="0"/>
              <a:t>(</a:t>
            </a:r>
            <a:r>
              <a:rPr lang="pt-BR" sz="1800" dirty="0" err="1" smtClean="0"/>
              <a:t>bt_Sair</a:t>
            </a:r>
            <a:r>
              <a:rPr lang="pt-BR" sz="1800" dirty="0" smtClean="0"/>
              <a:t> = </a:t>
            </a:r>
            <a:r>
              <a:rPr lang="pt-BR" sz="1800" dirty="0"/>
              <a:t>new </a:t>
            </a:r>
            <a:r>
              <a:rPr lang="pt-BR" sz="1800" dirty="0" err="1"/>
              <a:t>JButton</a:t>
            </a:r>
            <a:r>
              <a:rPr lang="pt-BR" sz="1800" dirty="0"/>
              <a:t>(new </a:t>
            </a:r>
            <a:r>
              <a:rPr lang="pt-BR" sz="1800" dirty="0" err="1"/>
              <a:t>ImageIcon</a:t>
            </a:r>
            <a:r>
              <a:rPr lang="pt-BR" sz="1800" dirty="0"/>
              <a:t>("bt_Sair.png")));</a:t>
            </a:r>
          </a:p>
          <a:p>
            <a:pPr marL="0" indent="0">
              <a:buNone/>
            </a:pPr>
            <a:endParaRPr lang="pt-BR" sz="1800" dirty="0" smtClean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57200" y="2996952"/>
            <a:ext cx="8435280" cy="7920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15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Trocando a cor da </a:t>
            </a:r>
            <a:r>
              <a:rPr lang="pt-BR" dirty="0" err="1" smtClean="0"/>
              <a:t>JToolBar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r>
              <a:rPr lang="pt-BR" dirty="0" err="1"/>
              <a:t>barra_de_Ferramentas.setBackground</a:t>
            </a:r>
            <a:r>
              <a:rPr lang="pt-BR" dirty="0"/>
              <a:t>(new Color(141, 155, 164</a:t>
            </a:r>
            <a:r>
              <a:rPr lang="pt-BR" dirty="0" smtClean="0"/>
              <a:t>));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3391508" y="4437112"/>
            <a:ext cx="52565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COMO DESCOBRIR QUE A COR ERA ESTA?</a:t>
            </a:r>
            <a:endParaRPr lang="pt-BR" dirty="0"/>
          </a:p>
        </p:txBody>
      </p:sp>
      <p:cxnSp>
        <p:nvCxnSpPr>
          <p:cNvPr id="8" name="Conector angulado 7"/>
          <p:cNvCxnSpPr/>
          <p:nvPr/>
        </p:nvCxnSpPr>
        <p:spPr>
          <a:xfrm rot="16200000" flipV="1">
            <a:off x="2798371" y="2853235"/>
            <a:ext cx="1747062" cy="1368155"/>
          </a:xfrm>
          <a:prstGeom prst="bent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192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USEI O PAINTBRUSH DO WINDOWS</a:t>
            </a:r>
            <a:endParaRPr lang="pt-BR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4850" y="1739106"/>
            <a:ext cx="7734300" cy="4248150"/>
          </a:xfrm>
          <a:prstGeom prst="rect">
            <a:avLst/>
          </a:prstGeom>
        </p:spPr>
      </p:pic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 flipH="1" flipV="1">
            <a:off x="2483768" y="2852936"/>
            <a:ext cx="6660232" cy="400506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 flipH="1" flipV="1">
            <a:off x="1115616" y="4077073"/>
            <a:ext cx="8028384" cy="278092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 flipV="1">
            <a:off x="7884368" y="2924944"/>
            <a:ext cx="1259632" cy="39330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3964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Estes são os parâmetros que você colocará para o objeto Color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75257"/>
            <a:ext cx="6608216" cy="4381093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979712" y="1415535"/>
            <a:ext cx="5508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/>
              <a:t>Paniel_Norte.setBackground</a:t>
            </a:r>
            <a:r>
              <a:rPr lang="pt-BR" dirty="0"/>
              <a:t>(new Color(141, 155, 164));</a:t>
            </a:r>
          </a:p>
        </p:txBody>
      </p:sp>
      <p:cxnSp>
        <p:nvCxnSpPr>
          <p:cNvPr id="9" name="Conector de seta reta 8"/>
          <p:cNvCxnSpPr/>
          <p:nvPr/>
        </p:nvCxnSpPr>
        <p:spPr>
          <a:xfrm flipH="1">
            <a:off x="6228184" y="4165803"/>
            <a:ext cx="1944216" cy="99138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>
            <a:off x="6228184" y="4165803"/>
            <a:ext cx="1944216" cy="12249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flipH="1">
            <a:off x="6228184" y="4165803"/>
            <a:ext cx="1944216" cy="140313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angulado 17"/>
          <p:cNvCxnSpPr>
            <a:endCxn id="7" idx="3"/>
          </p:cNvCxnSpPr>
          <p:nvPr/>
        </p:nvCxnSpPr>
        <p:spPr>
          <a:xfrm rot="16200000" flipV="1">
            <a:off x="6547308" y="2540710"/>
            <a:ext cx="2565603" cy="684585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282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COLOCANDO OS BOTÕES NA TELA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 smtClean="0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(4, 5</a:t>
            </a:r>
            <a:r>
              <a:rPr lang="pt-BR" dirty="0" smtClean="0"/>
              <a:t>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</a:t>
            </a:r>
            <a:r>
              <a:rPr lang="pt-BR" dirty="0" err="1" smtClean="0"/>
              <a:t>bt_Administrador</a:t>
            </a:r>
            <a:r>
              <a:rPr lang="pt-BR" dirty="0" smtClean="0"/>
              <a:t> = </a:t>
            </a:r>
            <a:r>
              <a:rPr lang="pt-BR" dirty="0"/>
              <a:t>new </a:t>
            </a:r>
            <a:r>
              <a:rPr lang="pt-BR" dirty="0" err="1"/>
              <a:t>JButton</a:t>
            </a:r>
            <a:r>
              <a:rPr lang="pt-BR" dirty="0" smtClean="0"/>
              <a:t>(</a:t>
            </a:r>
          </a:p>
          <a:p>
            <a:pPr marL="0" indent="0">
              <a:buNone/>
            </a:pPr>
            <a:r>
              <a:rPr lang="pt-BR" dirty="0" smtClean="0"/>
              <a:t>new </a:t>
            </a:r>
            <a:r>
              <a:rPr lang="pt-BR" dirty="0" err="1"/>
              <a:t>ImageIcon</a:t>
            </a:r>
            <a:r>
              <a:rPr lang="pt-BR" dirty="0"/>
              <a:t>("Icone_Administrador.png</a:t>
            </a:r>
            <a:r>
              <a:rPr lang="pt-BR" dirty="0" smtClean="0"/>
              <a:t>")));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539552" y="3933056"/>
            <a:ext cx="7344816" cy="12961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angulado 7"/>
          <p:cNvCxnSpPr/>
          <p:nvPr/>
        </p:nvCxnSpPr>
        <p:spPr>
          <a:xfrm rot="10800000">
            <a:off x="3779912" y="3573016"/>
            <a:ext cx="4186808" cy="1152128"/>
          </a:xfrm>
          <a:prstGeom prst="bentConnector3">
            <a:avLst>
              <a:gd name="adj1" fmla="val -479"/>
            </a:avLst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5346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COLOCANDO OS BOTÕES NA TELA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("Center", </a:t>
            </a:r>
            <a:r>
              <a:rPr lang="pt-BR" dirty="0" err="1"/>
              <a:t>Painel_Botoes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(4, 5</a:t>
            </a:r>
            <a:r>
              <a:rPr lang="pt-BR" dirty="0" smtClean="0"/>
              <a:t>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bt_Administrador</a:t>
            </a:r>
            <a:r>
              <a:rPr lang="pt-BR" dirty="0" smtClean="0"/>
              <a:t> = </a:t>
            </a:r>
            <a:r>
              <a:rPr lang="pt-BR" dirty="0"/>
              <a:t>new </a:t>
            </a:r>
            <a:r>
              <a:rPr lang="pt-BR" dirty="0" err="1"/>
              <a:t>JButton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("Icone_Administrador.png</a:t>
            </a:r>
            <a:r>
              <a:rPr lang="pt-BR" dirty="0" smtClean="0"/>
              <a:t>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bt_Faturamento</a:t>
            </a:r>
            <a:r>
              <a:rPr lang="pt-BR" dirty="0" smtClean="0"/>
              <a:t>  = </a:t>
            </a:r>
            <a:r>
              <a:rPr lang="pt-BR" dirty="0"/>
              <a:t>new </a:t>
            </a:r>
            <a:r>
              <a:rPr lang="pt-BR" dirty="0" err="1"/>
              <a:t>JButton</a:t>
            </a:r>
            <a:r>
              <a:rPr lang="pt-BR" dirty="0"/>
              <a:t> (new </a:t>
            </a:r>
            <a:r>
              <a:rPr lang="pt-BR" dirty="0" err="1"/>
              <a:t>ImageIcon</a:t>
            </a:r>
            <a:r>
              <a:rPr lang="pt-BR" dirty="0"/>
              <a:t>("Icone_Faturamento.png"))); 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bt_Cadastros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smtClean="0"/>
              <a:t>= </a:t>
            </a:r>
            <a:r>
              <a:rPr lang="pt-BR" dirty="0"/>
              <a:t>new </a:t>
            </a:r>
            <a:r>
              <a:rPr lang="pt-BR" dirty="0" err="1"/>
              <a:t>JButton</a:t>
            </a:r>
            <a:r>
              <a:rPr lang="pt-BR" dirty="0"/>
              <a:t> (new </a:t>
            </a:r>
            <a:r>
              <a:rPr lang="pt-BR" dirty="0" err="1"/>
              <a:t>ImageIcon</a:t>
            </a:r>
            <a:r>
              <a:rPr lang="pt-BR" dirty="0"/>
              <a:t>("Icone_Cadastros.png</a:t>
            </a:r>
            <a:r>
              <a:rPr lang="pt-BR" dirty="0" smtClean="0"/>
              <a:t>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bt_Receber</a:t>
            </a:r>
            <a:r>
              <a:rPr lang="pt-BR" dirty="0"/>
              <a:t>	= new </a:t>
            </a:r>
            <a:r>
              <a:rPr lang="pt-BR" dirty="0" err="1"/>
              <a:t>JButton</a:t>
            </a:r>
            <a:r>
              <a:rPr lang="pt-BR" dirty="0"/>
              <a:t> (new </a:t>
            </a:r>
            <a:r>
              <a:rPr lang="pt-BR" dirty="0" err="1"/>
              <a:t>ImageIcon</a:t>
            </a:r>
            <a:r>
              <a:rPr lang="pt-BR" dirty="0"/>
              <a:t>("Icone_Receber.png</a:t>
            </a:r>
            <a:r>
              <a:rPr lang="pt-BR" dirty="0" smtClean="0"/>
              <a:t>")));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bt_Pagar</a:t>
            </a:r>
            <a:r>
              <a:rPr lang="pt-BR" dirty="0"/>
              <a:t>	= new </a:t>
            </a:r>
            <a:r>
              <a:rPr lang="pt-BR" dirty="0" err="1"/>
              <a:t>JButton</a:t>
            </a:r>
            <a:r>
              <a:rPr lang="pt-BR" dirty="0"/>
              <a:t> (new </a:t>
            </a:r>
            <a:r>
              <a:rPr lang="pt-BR" dirty="0" err="1"/>
              <a:t>ImageIcon</a:t>
            </a:r>
            <a:r>
              <a:rPr lang="pt-BR" dirty="0"/>
              <a:t>("Icone_Pagar.png"))); 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bt_Estoque</a:t>
            </a:r>
            <a:r>
              <a:rPr lang="pt-BR" dirty="0"/>
              <a:t>	</a:t>
            </a:r>
            <a:r>
              <a:rPr lang="pt-BR" dirty="0" smtClean="0"/>
              <a:t>= </a:t>
            </a:r>
            <a:r>
              <a:rPr lang="pt-BR" dirty="0"/>
              <a:t>new </a:t>
            </a:r>
            <a:r>
              <a:rPr lang="pt-BR" dirty="0" err="1"/>
              <a:t>JButton</a:t>
            </a:r>
            <a:r>
              <a:rPr lang="pt-BR" dirty="0"/>
              <a:t> (new </a:t>
            </a:r>
            <a:r>
              <a:rPr lang="pt-BR" dirty="0" err="1"/>
              <a:t>ImageIcon</a:t>
            </a:r>
            <a:r>
              <a:rPr lang="pt-BR" dirty="0"/>
              <a:t>("Icone_Estoque.png</a:t>
            </a:r>
            <a:r>
              <a:rPr lang="pt-BR" dirty="0" smtClean="0"/>
              <a:t>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bt_Caixa</a:t>
            </a:r>
            <a:r>
              <a:rPr lang="pt-BR" dirty="0" smtClean="0"/>
              <a:t> </a:t>
            </a:r>
            <a:r>
              <a:rPr lang="pt-BR" dirty="0"/>
              <a:t>	</a:t>
            </a:r>
            <a:r>
              <a:rPr lang="pt-BR" dirty="0" smtClean="0"/>
              <a:t>= </a:t>
            </a:r>
            <a:r>
              <a:rPr lang="pt-BR" dirty="0"/>
              <a:t>new </a:t>
            </a:r>
            <a:r>
              <a:rPr lang="pt-BR" dirty="0" err="1"/>
              <a:t>JButton</a:t>
            </a:r>
            <a:r>
              <a:rPr lang="pt-BR" dirty="0"/>
              <a:t> (new </a:t>
            </a:r>
            <a:r>
              <a:rPr lang="pt-BR" dirty="0" err="1"/>
              <a:t>ImageIcon</a:t>
            </a:r>
            <a:r>
              <a:rPr lang="pt-BR" dirty="0"/>
              <a:t>("Icone_Caixa.png</a:t>
            </a:r>
            <a:r>
              <a:rPr lang="pt-BR" dirty="0" smtClean="0"/>
              <a:t>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bt_Servicos</a:t>
            </a:r>
            <a:r>
              <a:rPr lang="pt-BR" dirty="0"/>
              <a:t>	</a:t>
            </a:r>
            <a:r>
              <a:rPr lang="pt-BR" dirty="0" smtClean="0"/>
              <a:t>= </a:t>
            </a:r>
            <a:r>
              <a:rPr lang="pt-BR" dirty="0"/>
              <a:t>new </a:t>
            </a:r>
            <a:r>
              <a:rPr lang="pt-BR" dirty="0" err="1"/>
              <a:t>JButton</a:t>
            </a:r>
            <a:r>
              <a:rPr lang="pt-BR" dirty="0"/>
              <a:t> (new </a:t>
            </a:r>
            <a:r>
              <a:rPr lang="pt-BR" dirty="0" err="1"/>
              <a:t>ImageIcon</a:t>
            </a:r>
            <a:r>
              <a:rPr lang="pt-BR" dirty="0"/>
              <a:t>("Icone_Servicos.png</a:t>
            </a:r>
            <a:r>
              <a:rPr lang="pt-BR" dirty="0" smtClean="0"/>
              <a:t>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bt_Bancos</a:t>
            </a:r>
            <a:r>
              <a:rPr lang="pt-BR" dirty="0"/>
              <a:t>	</a:t>
            </a:r>
            <a:r>
              <a:rPr lang="pt-BR" dirty="0" smtClean="0"/>
              <a:t>= </a:t>
            </a:r>
            <a:r>
              <a:rPr lang="pt-BR" dirty="0"/>
              <a:t>new </a:t>
            </a:r>
            <a:r>
              <a:rPr lang="pt-BR" dirty="0" err="1"/>
              <a:t>JButton</a:t>
            </a:r>
            <a:r>
              <a:rPr lang="pt-BR" dirty="0"/>
              <a:t> (new </a:t>
            </a:r>
            <a:r>
              <a:rPr lang="pt-BR" dirty="0" err="1"/>
              <a:t>ImageIcon</a:t>
            </a:r>
            <a:r>
              <a:rPr lang="pt-BR" dirty="0"/>
              <a:t>("Icone_Bancos.png</a:t>
            </a:r>
            <a:r>
              <a:rPr lang="pt-BR" dirty="0" smtClean="0"/>
              <a:t>")));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9167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 OS BOTÕES A TELA FICOU ASSIM: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295460"/>
            <a:ext cx="6620275" cy="520322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899592" y="2564904"/>
            <a:ext cx="5400600" cy="38884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507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Adicionando as </a:t>
            </a:r>
            <a:r>
              <a:rPr lang="pt-BR" dirty="0" err="1" smtClean="0"/>
              <a:t>JLabel</a:t>
            </a:r>
            <a:r>
              <a:rPr lang="pt-BR" dirty="0" smtClean="0"/>
              <a:t> vazias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lbl_Vazia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("Icone_Vazio.png")));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lbl_Vazia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 smtClean="0"/>
              <a:t>ImageIcon</a:t>
            </a:r>
            <a:r>
              <a:rPr lang="pt-BR" dirty="0" smtClean="0"/>
              <a:t> ("</a:t>
            </a:r>
            <a:r>
              <a:rPr lang="pt-BR" dirty="0"/>
              <a:t>Icone_Vazio.png")));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lbl_Vazia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("Icone_Vazio.png")));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lbl_Vazia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 ("Icone_Vazio.png")));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lbl_Vazia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("Icone_Vazio.png")));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lbl_Vazia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 ("Icone_Vazio.png")));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Painel_Botoes.add</a:t>
            </a:r>
            <a:r>
              <a:rPr lang="pt-BR" dirty="0" smtClean="0"/>
              <a:t>(</a:t>
            </a:r>
            <a:r>
              <a:rPr lang="pt-BR" dirty="0" err="1" smtClean="0"/>
              <a:t>lbl_Vazia</a:t>
            </a:r>
            <a:r>
              <a:rPr lang="pt-BR" dirty="0" smtClean="0"/>
              <a:t> = new </a:t>
            </a:r>
            <a:r>
              <a:rPr lang="pt-BR" dirty="0" err="1" smtClean="0"/>
              <a:t>JLabel</a:t>
            </a:r>
            <a:r>
              <a:rPr lang="pt-BR" dirty="0" smtClean="0"/>
              <a:t>(new </a:t>
            </a:r>
            <a:r>
              <a:rPr lang="pt-BR" dirty="0" err="1" smtClean="0"/>
              <a:t>ImageIcon</a:t>
            </a:r>
            <a:r>
              <a:rPr lang="pt-BR" dirty="0" smtClean="0"/>
              <a:t>("Icone_Vazio.png")));</a:t>
            </a:r>
          </a:p>
          <a:p>
            <a:pPr marL="0" indent="0">
              <a:buNone/>
            </a:pPr>
            <a:r>
              <a:rPr lang="pt-BR" dirty="0" smtClean="0"/>
              <a:t>	</a:t>
            </a:r>
          </a:p>
          <a:p>
            <a:pPr marL="0" indent="0">
              <a:buNone/>
            </a:pPr>
            <a:r>
              <a:rPr lang="pt-BR" dirty="0"/>
              <a:t>				</a:t>
            </a:r>
          </a:p>
          <a:p>
            <a:pPr marL="0" indent="0">
              <a:buNone/>
            </a:pPr>
            <a:r>
              <a:rPr lang="pt-BR" dirty="0"/>
              <a:t>				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18763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O objeto </a:t>
            </a:r>
            <a:r>
              <a:rPr lang="pt-BR" dirty="0" err="1" smtClean="0"/>
              <a:t>JLabel</a:t>
            </a:r>
            <a:r>
              <a:rPr lang="pt-BR" dirty="0" smtClean="0"/>
              <a:t>  </a:t>
            </a:r>
            <a:r>
              <a:rPr lang="pt-BR" dirty="0" err="1" smtClean="0"/>
              <a:t>lbl_Vazia</a:t>
            </a:r>
            <a:r>
              <a:rPr lang="pt-BR" dirty="0" smtClean="0"/>
              <a:t> foi adicionado diversas vezes. Isto pode ser feito?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2830" y="2708920"/>
            <a:ext cx="8229600" cy="312921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lbl_Vazia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 ("Icone_Vazio.png")));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lbl_Vazia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("Icone_Vazio.png")));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lbl_Vazia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 ("Icone_Vazio.png")));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 err="1"/>
              <a:t>Painel_Botoes.add</a:t>
            </a:r>
            <a:r>
              <a:rPr lang="pt-BR" dirty="0"/>
              <a:t>(</a:t>
            </a:r>
            <a:r>
              <a:rPr lang="pt-BR" dirty="0" err="1"/>
              <a:t>lbl_Vazia</a:t>
            </a:r>
            <a:r>
              <a:rPr lang="pt-BR" dirty="0"/>
              <a:t> = new </a:t>
            </a:r>
            <a:r>
              <a:rPr lang="pt-BR" dirty="0" err="1"/>
              <a:t>JLabel</a:t>
            </a:r>
            <a:r>
              <a:rPr lang="pt-BR" dirty="0"/>
              <a:t>(new </a:t>
            </a:r>
            <a:r>
              <a:rPr lang="pt-BR" dirty="0" err="1"/>
              <a:t>ImageIcon</a:t>
            </a:r>
            <a:r>
              <a:rPr lang="pt-BR" dirty="0"/>
              <a:t>("Icone_Vazio.png")));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608708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4000" dirty="0" smtClean="0"/>
              <a:t>PARA TERMINAR O PREENCHIMENTO DA TELA FORAM COLOCADAS JLABEL VAZIAS.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463676"/>
            <a:ext cx="6792242" cy="5338384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547664" y="4742330"/>
            <a:ext cx="5472608" cy="20162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2654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setDefaultCloseOperation</a:t>
            </a:r>
            <a:r>
              <a:rPr lang="en-US" dirty="0"/>
              <a:t>()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O </a:t>
            </a:r>
            <a:r>
              <a:rPr lang="en-US" dirty="0" err="1" smtClean="0"/>
              <a:t>método</a:t>
            </a:r>
            <a:r>
              <a:rPr lang="en-US" dirty="0" smtClean="0"/>
              <a:t> </a:t>
            </a:r>
            <a:r>
              <a:rPr lang="en-US" dirty="0" err="1"/>
              <a:t>setDefaultCloseOperation</a:t>
            </a:r>
            <a:r>
              <a:rPr lang="en-US" dirty="0"/>
              <a:t>() </a:t>
            </a:r>
            <a:r>
              <a:rPr lang="en-US" dirty="0" smtClean="0"/>
              <a:t>é </a:t>
            </a:r>
            <a:r>
              <a:rPr lang="en-US" dirty="0" err="1" smtClean="0"/>
              <a:t>usado</a:t>
            </a:r>
            <a:r>
              <a:rPr lang="en-US" dirty="0" smtClean="0"/>
              <a:t> para </a:t>
            </a:r>
            <a:r>
              <a:rPr lang="en-US" dirty="0" err="1" smtClean="0"/>
              <a:t>especificar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 de </a:t>
            </a:r>
            <a:r>
              <a:rPr lang="en-US" dirty="0" err="1" smtClean="0"/>
              <a:t>várias</a:t>
            </a:r>
            <a:r>
              <a:rPr lang="en-US" dirty="0" smtClean="0"/>
              <a:t>  </a:t>
            </a:r>
            <a:r>
              <a:rPr lang="en-US" dirty="0" err="1" smtClean="0"/>
              <a:t>opções</a:t>
            </a:r>
            <a:r>
              <a:rPr lang="en-US" dirty="0" smtClean="0"/>
              <a:t> para </a:t>
            </a:r>
            <a:r>
              <a:rPr lang="en-US" dirty="0" err="1" smtClean="0"/>
              <a:t>fechar</a:t>
            </a:r>
            <a:r>
              <a:rPr lang="en-US" dirty="0" smtClean="0"/>
              <a:t> </a:t>
            </a:r>
            <a:r>
              <a:rPr lang="en-US" dirty="0" err="1" smtClean="0"/>
              <a:t>quando</a:t>
            </a:r>
            <a:r>
              <a:rPr lang="en-US" dirty="0" smtClean="0"/>
              <a:t> </a:t>
            </a:r>
            <a:r>
              <a:rPr lang="en-US" dirty="0" err="1" smtClean="0"/>
              <a:t>clicado</a:t>
            </a:r>
            <a:r>
              <a:rPr lang="en-US" dirty="0" smtClean="0"/>
              <a:t> no </a:t>
            </a:r>
            <a:r>
              <a:rPr lang="en-US" dirty="0" err="1" smtClean="0"/>
              <a:t>botão</a:t>
            </a:r>
            <a:r>
              <a:rPr lang="en-US" dirty="0" smtClean="0"/>
              <a:t> “</a:t>
            </a:r>
            <a:r>
              <a:rPr lang="en-US" dirty="0" err="1" smtClean="0"/>
              <a:t>x”do</a:t>
            </a:r>
            <a:r>
              <a:rPr lang="en-US" dirty="0" smtClean="0"/>
              <a:t> canto da </a:t>
            </a:r>
            <a:r>
              <a:rPr lang="en-US" dirty="0" err="1" smtClean="0"/>
              <a:t>tela</a:t>
            </a:r>
            <a:r>
              <a:rPr lang="en-US" dirty="0" smtClean="0"/>
              <a:t>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210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setDefaultCloseOperation</a:t>
            </a:r>
            <a:r>
              <a:rPr lang="en-US" dirty="0"/>
              <a:t>()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363272" cy="508759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dirty="0" smtClean="0"/>
              <a:t>Use </a:t>
            </a:r>
            <a:r>
              <a:rPr lang="pt-BR" dirty="0"/>
              <a:t>uma das seguintes constantes para especificar sua escolha: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JFrame.EXIT_ON_CLOSE</a:t>
            </a:r>
            <a:r>
              <a:rPr lang="en-US" dirty="0" smtClean="0"/>
              <a:t> </a:t>
            </a:r>
            <a:r>
              <a:rPr lang="en-US" dirty="0"/>
              <a:t>— </a:t>
            </a:r>
            <a:r>
              <a:rPr lang="en-US" dirty="0" smtClean="0"/>
              <a:t>Para </a:t>
            </a:r>
            <a:r>
              <a:rPr lang="en-US" dirty="0" err="1" smtClean="0"/>
              <a:t>finalizar</a:t>
            </a:r>
            <a:r>
              <a:rPr lang="en-US" dirty="0" smtClean="0"/>
              <a:t> a </a:t>
            </a:r>
            <a:r>
              <a:rPr lang="en-US" dirty="0" err="1" smtClean="0"/>
              <a:t>aplicação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err="1" smtClean="0"/>
              <a:t>JFrame.HIDE_ON_CLOSE</a:t>
            </a:r>
            <a:r>
              <a:rPr lang="en-US" dirty="0" smtClean="0"/>
              <a:t> — </a:t>
            </a:r>
            <a:r>
              <a:rPr lang="pt-BR" dirty="0"/>
              <a:t>Esconda o quadro, mas mantenha o aplicativo em execução.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JFrame.DISPOSE_ON_CLOSE</a:t>
            </a:r>
            <a:r>
              <a:rPr lang="en-US" dirty="0" smtClean="0"/>
              <a:t> </a:t>
            </a:r>
            <a:r>
              <a:rPr lang="en-US" dirty="0"/>
              <a:t>— </a:t>
            </a:r>
            <a:r>
              <a:rPr lang="pt-BR" dirty="0"/>
              <a:t>Descarte o objeto frame, mas mantenha o aplicativo em execução</a:t>
            </a:r>
            <a:r>
              <a:rPr lang="pt-BR" dirty="0" smtClean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457200" y="2492896"/>
            <a:ext cx="8363272" cy="8640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57200" y="3681210"/>
            <a:ext cx="8363272" cy="8640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450116" y="5168036"/>
            <a:ext cx="8363272" cy="8640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1529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setDefaultCloseOperation</a:t>
            </a:r>
            <a:r>
              <a:rPr lang="en-US" dirty="0"/>
              <a:t>()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JFrame.DO_NOTHING_ON_CLOSE</a:t>
            </a:r>
            <a:r>
              <a:rPr lang="en-US" dirty="0" smtClean="0"/>
              <a:t> — </a:t>
            </a:r>
            <a:r>
              <a:rPr lang="pt-BR" dirty="0"/>
              <a:t>Ignore o clique. Se você esqueceu de ligar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setDefaultCloseOperation</a:t>
            </a:r>
            <a:r>
              <a:rPr lang="en-US" dirty="0"/>
              <a:t>() </a:t>
            </a:r>
            <a:r>
              <a:rPr lang="en-US" dirty="0" smtClean="0"/>
              <a:t>voce </a:t>
            </a:r>
            <a:r>
              <a:rPr lang="en-US" dirty="0" err="1" smtClean="0"/>
              <a:t>vai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err="1" smtClean="0"/>
              <a:t>ter</a:t>
            </a:r>
            <a:r>
              <a:rPr lang="en-US" dirty="0" smtClean="0"/>
              <a:t> </a:t>
            </a:r>
            <a:r>
              <a:rPr lang="en-US" dirty="0" err="1" smtClean="0"/>
              <a:t>JFrame.HIDE_ON_CLOSE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definição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smtClean="0"/>
              <a:t> </a:t>
            </a:r>
          </a:p>
          <a:p>
            <a:pPr marL="0" indent="0" algn="just">
              <a:buNone/>
            </a:pPr>
            <a:r>
              <a:rPr lang="pt-BR" dirty="0" smtClean="0"/>
              <a:t>Isso </a:t>
            </a:r>
            <a:r>
              <a:rPr lang="pt-BR" dirty="0"/>
              <a:t>pode ser frustrante, porque parece que você "matou" o programa, mas ele continua funcionando e você não vê </a:t>
            </a:r>
            <a:r>
              <a:rPr lang="pt-BR" dirty="0" smtClean="0"/>
              <a:t>nenhuma tela ou Frame.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390364" y="1797150"/>
            <a:ext cx="8363272" cy="9837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390364" y="3477171"/>
            <a:ext cx="8363272" cy="98377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2157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PARA GARANTIR TROQUE A COR DOS BOTÕES E DO PAINEL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Painel_Botoes.setBackground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bt_Administrador.setBackground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bt_Faturamento.setBackground</a:t>
            </a:r>
            <a:r>
              <a:rPr lang="pt-BR" dirty="0" smtClean="0"/>
              <a:t>(Cor1);</a:t>
            </a:r>
          </a:p>
          <a:p>
            <a:pPr marL="0" indent="0">
              <a:buNone/>
            </a:pPr>
            <a:r>
              <a:rPr lang="pt-BR" dirty="0" err="1" smtClean="0"/>
              <a:t>bt_Pagar.setBackground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bt_Cadastros.setBackground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bt_Estoque.setBackground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bt_Caixa.setBackground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bt_Servicos.setBackground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bt_Receber.setBackground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bt_Bancos.setBackground</a:t>
            </a:r>
            <a:r>
              <a:rPr lang="pt-BR" dirty="0" smtClean="0"/>
              <a:t>(Cor1</a:t>
            </a:r>
            <a:r>
              <a:rPr lang="pt-BR" dirty="0"/>
              <a:t>);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57200" y="1916832"/>
            <a:ext cx="8229600" cy="100811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9537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TORNANDO OS BOTÕES SENSIVEIS AO CLIQUE DO MOUSE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 err="1" smtClean="0"/>
              <a:t>bt_Ajuda.addActionListener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 smtClean="0"/>
              <a:t>);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bt_Atendimento.addActionListener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bt_Internet.addActionListener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 </a:t>
            </a:r>
          </a:p>
          <a:p>
            <a:pPr marL="0" indent="0">
              <a:buNone/>
            </a:pPr>
            <a:r>
              <a:rPr lang="pt-BR" dirty="0" err="1" smtClean="0"/>
              <a:t>bt_Backup.addActionListener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bt_Usuarios.addActionListener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r>
              <a:rPr lang="pt-BR" dirty="0" err="1" smtClean="0"/>
              <a:t>bt_Sair.addActionListener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);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57200" y="1556792"/>
            <a:ext cx="8229600" cy="72008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3600" dirty="0" err="1">
                <a:solidFill>
                  <a:schemeClr val="tx1"/>
                </a:solidFill>
              </a:rPr>
              <a:t>bt_Ajuda.addActionListener</a:t>
            </a:r>
            <a:r>
              <a:rPr lang="pt-BR" sz="3600" dirty="0">
                <a:solidFill>
                  <a:schemeClr val="tx1"/>
                </a:solidFill>
              </a:rPr>
              <a:t>(</a:t>
            </a:r>
            <a:r>
              <a:rPr lang="pt-BR" sz="3600" dirty="0" err="1">
                <a:solidFill>
                  <a:schemeClr val="tx1"/>
                </a:solidFill>
              </a:rPr>
              <a:t>this</a:t>
            </a:r>
            <a:r>
              <a:rPr lang="pt-BR" sz="3600" dirty="0">
                <a:solidFill>
                  <a:schemeClr val="tx1"/>
                </a:solidFill>
              </a:rPr>
              <a:t>);</a:t>
            </a:r>
            <a:endParaRPr lang="pt-B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456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CONFIGURAÇÕES DA TELA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800" dirty="0" err="1" smtClean="0"/>
              <a:t>this.setDefaultCloseOperation</a:t>
            </a:r>
            <a:r>
              <a:rPr lang="pt-BR" sz="2800" dirty="0" smtClean="0"/>
              <a:t>(</a:t>
            </a:r>
            <a:r>
              <a:rPr lang="pt-BR" sz="2800" dirty="0" err="1" smtClean="0"/>
              <a:t>JFrame.EXIT_ON_CLOSE</a:t>
            </a:r>
            <a:r>
              <a:rPr lang="pt-BR" sz="2800" dirty="0"/>
              <a:t>); </a:t>
            </a:r>
            <a:endParaRPr lang="pt-BR" sz="2800" dirty="0" smtClean="0"/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sz="2800" dirty="0" err="1" smtClean="0"/>
              <a:t>setTitle</a:t>
            </a:r>
            <a:r>
              <a:rPr lang="pt-BR" sz="2800" dirty="0"/>
              <a:t>("ATIVIDADE AVALIATIVA DAS AULAS 41 A 43</a:t>
            </a:r>
            <a:r>
              <a:rPr lang="pt-BR" sz="2800" dirty="0" smtClean="0"/>
              <a:t>");</a:t>
            </a:r>
          </a:p>
          <a:p>
            <a:pPr marL="0" indent="0">
              <a:buNone/>
            </a:pPr>
            <a:r>
              <a:rPr lang="pt-BR" sz="2800" dirty="0"/>
              <a:t>	</a:t>
            </a:r>
          </a:p>
          <a:p>
            <a:pPr marL="0" indent="0">
              <a:buNone/>
            </a:pPr>
            <a:r>
              <a:rPr lang="pt-BR" sz="2800" dirty="0" smtClean="0"/>
              <a:t>pack();</a:t>
            </a:r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sz="2800" dirty="0" err="1" smtClean="0"/>
              <a:t>setVisible</a:t>
            </a:r>
            <a:r>
              <a:rPr lang="pt-BR" sz="2800" dirty="0" smtClean="0"/>
              <a:t>(</a:t>
            </a:r>
            <a:r>
              <a:rPr lang="pt-BR" sz="2800" dirty="0" err="1" smtClean="0"/>
              <a:t>true</a:t>
            </a:r>
            <a:r>
              <a:rPr lang="pt-BR" sz="2800" dirty="0"/>
              <a:t>);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457200" y="3717032"/>
            <a:ext cx="1234480" cy="4320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angulado 7"/>
          <p:cNvCxnSpPr/>
          <p:nvPr/>
        </p:nvCxnSpPr>
        <p:spPr>
          <a:xfrm>
            <a:off x="1691680" y="3933056"/>
            <a:ext cx="3600400" cy="1368152"/>
          </a:xfrm>
          <a:prstGeom prst="bentConnector3">
            <a:avLst/>
          </a:prstGeom>
          <a:ln w="2222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5292080" y="4869160"/>
            <a:ext cx="38519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Este método pode ser substituído pelo </a:t>
            </a:r>
          </a:p>
          <a:p>
            <a:r>
              <a:rPr lang="pt-BR" dirty="0" err="1" smtClean="0"/>
              <a:t>setSize</a:t>
            </a:r>
            <a:r>
              <a:rPr lang="pt-BR" dirty="0" smtClean="0"/>
              <a:t>(</a:t>
            </a:r>
            <a:r>
              <a:rPr lang="pt-BR" dirty="0" err="1" smtClean="0"/>
              <a:t>int</a:t>
            </a:r>
            <a:r>
              <a:rPr lang="pt-BR" dirty="0" smtClean="0"/>
              <a:t> Largura, </a:t>
            </a:r>
            <a:r>
              <a:rPr lang="pt-BR" dirty="0" err="1" smtClean="0"/>
              <a:t>int</a:t>
            </a:r>
            <a:r>
              <a:rPr lang="pt-BR" dirty="0" smtClean="0"/>
              <a:t> Altura);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3764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TRATANDO OS EVENTOS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9638" y="1395797"/>
            <a:ext cx="8229600" cy="37613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actionPerformed</a:t>
            </a:r>
            <a:r>
              <a:rPr lang="pt-BR" dirty="0"/>
              <a:t> (</a:t>
            </a:r>
            <a:r>
              <a:rPr lang="pt-BR" dirty="0" err="1"/>
              <a:t>ActionEvent</a:t>
            </a:r>
            <a:r>
              <a:rPr lang="pt-BR" dirty="0"/>
              <a:t> e)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e.getSource</a:t>
            </a:r>
            <a:r>
              <a:rPr lang="pt-BR" dirty="0"/>
              <a:t>()==</a:t>
            </a:r>
            <a:r>
              <a:rPr lang="pt-BR" dirty="0" err="1"/>
              <a:t>bt_Sair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err="1"/>
              <a:t>System.exit</a:t>
            </a:r>
            <a:r>
              <a:rPr lang="pt-BR" dirty="0"/>
              <a:t>(0);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smtClean="0"/>
              <a:t>}</a:t>
            </a: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34</a:t>
            </a:fld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1596106" y="5433605"/>
            <a:ext cx="597666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AQUI SÓ FOI FEITO O TRATAMENTO PARA O BOTÃO </a:t>
            </a:r>
            <a:r>
              <a:rPr lang="pt-BR" dirty="0" err="1" smtClean="0"/>
              <a:t>bt_Sair</a:t>
            </a:r>
            <a:r>
              <a:rPr lang="pt-BR" dirty="0" smtClean="0"/>
              <a:t>, MAS, todos os outros deverão ser tratados também </a:t>
            </a:r>
            <a:endParaRPr lang="pt-BR" dirty="0"/>
          </a:p>
        </p:txBody>
      </p:sp>
      <p:cxnSp>
        <p:nvCxnSpPr>
          <p:cNvPr id="8" name="Conector angulado 7"/>
          <p:cNvCxnSpPr/>
          <p:nvPr/>
        </p:nvCxnSpPr>
        <p:spPr>
          <a:xfrm rot="16200000" flipV="1">
            <a:off x="2957629" y="3243169"/>
            <a:ext cx="2508663" cy="1872208"/>
          </a:xfrm>
          <a:prstGeom prst="bentConnector3">
            <a:avLst/>
          </a:prstGeom>
          <a:ln w="1905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0625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Finalizo com o método </a:t>
            </a:r>
            <a:r>
              <a:rPr lang="pt-BR" dirty="0" err="1"/>
              <a:t>m</a:t>
            </a:r>
            <a:r>
              <a:rPr lang="pt-BR" dirty="0" err="1" smtClean="0"/>
              <a:t>ain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public </a:t>
            </a:r>
            <a:r>
              <a:rPr lang="en-US" dirty="0"/>
              <a:t>static void main (String </a:t>
            </a:r>
            <a:r>
              <a:rPr lang="en-US" dirty="0" err="1"/>
              <a:t>args</a:t>
            </a:r>
            <a:r>
              <a:rPr lang="en-US" dirty="0"/>
              <a:t> [])</a:t>
            </a:r>
          </a:p>
          <a:p>
            <a:pPr marL="0" indent="0">
              <a:buNone/>
            </a:pPr>
            <a:r>
              <a:rPr lang="en-US" dirty="0" smtClean="0"/>
              <a:t>	{new </a:t>
            </a:r>
            <a:r>
              <a:rPr lang="en-US" dirty="0" err="1"/>
              <a:t>Tela_Login</a:t>
            </a:r>
            <a:r>
              <a:rPr lang="en-US" dirty="0" smtClean="0"/>
              <a:t>();}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35</a:t>
            </a:fld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2339752" y="4077072"/>
            <a:ext cx="6624736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NOTE  QUE O MÉTODO MAIN CHMA A CLASSE </a:t>
            </a:r>
            <a:r>
              <a:rPr lang="pt-BR" dirty="0" err="1" smtClean="0"/>
              <a:t>Tela_Login</a:t>
            </a:r>
            <a:r>
              <a:rPr lang="pt-BR" dirty="0" smtClean="0"/>
              <a:t> e não a </a:t>
            </a:r>
          </a:p>
          <a:p>
            <a:endParaRPr lang="pt-BR" dirty="0"/>
          </a:p>
          <a:p>
            <a:r>
              <a:rPr lang="pt-BR" dirty="0" smtClean="0"/>
              <a:t>classe que estamos </a:t>
            </a:r>
            <a:r>
              <a:rPr lang="pt-BR" dirty="0"/>
              <a:t>desenvolvendo </a:t>
            </a:r>
            <a:r>
              <a:rPr lang="pt-BR" dirty="0" smtClean="0"/>
              <a:t>que chama “ Frame_Aula41a43 ”.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6732240" y="4077072"/>
            <a:ext cx="1080120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6948264" y="4640362"/>
            <a:ext cx="1728192" cy="3600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58304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13093</TotalTime>
  <Words>903</Words>
  <Application>Microsoft Office PowerPoint</Application>
  <PresentationFormat>Apresentação na tela (4:3)</PresentationFormat>
  <Paragraphs>260</Paragraphs>
  <Slides>35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8" baseType="lpstr">
      <vt:lpstr>Arial</vt:lpstr>
      <vt:lpstr>Calibri</vt:lpstr>
      <vt:lpstr>Tema do Office</vt:lpstr>
      <vt:lpstr>Elaborando as Interfaces  Aulas 43, 44 e 45 </vt:lpstr>
      <vt:lpstr>ATIVIDADE AVALIATIVA DA AULA PASSADA</vt:lpstr>
      <vt:lpstr>Apresentação do PowerPoint</vt:lpstr>
      <vt:lpstr>Crie a interface principal do seu sistema</vt:lpstr>
      <vt:lpstr>Na tela de login...</vt:lpstr>
      <vt:lpstr>O método para Validar Login</vt:lpstr>
      <vt:lpstr>O retorno</vt:lpstr>
      <vt:lpstr>A tela deverá ter:</vt:lpstr>
      <vt:lpstr>Exemplos de tela Principal</vt:lpstr>
      <vt:lpstr>A minha implementação ficou assim</vt:lpstr>
      <vt:lpstr>E QUANDO O LOGIN É VALIDADO  É MOSTRADA A SEGUINTE TELA</vt:lpstr>
      <vt:lpstr>Apresentação do PowerPoint</vt:lpstr>
      <vt:lpstr>Meu código ficou assim!!!</vt:lpstr>
      <vt:lpstr>Meu código ficou assim!!!</vt:lpstr>
      <vt:lpstr>Meu código ficou assim!!!</vt:lpstr>
      <vt:lpstr>Com esta parte do código eu fiz isto</vt:lpstr>
      <vt:lpstr>Mas falta por os botões na JToolBar</vt:lpstr>
      <vt:lpstr>O código para adicionar os botões na JToolBar é assim </vt:lpstr>
      <vt:lpstr>Trocando a cor da JToolBar</vt:lpstr>
      <vt:lpstr>USEI O PAINTBRUSH DO WINDOWS</vt:lpstr>
      <vt:lpstr>Estes são os parâmetros que você colocará para o objeto Color</vt:lpstr>
      <vt:lpstr>COLOCANDO OS BOTÕES NA TELA</vt:lpstr>
      <vt:lpstr>COLOCANDO OS BOTÕES NA TELA</vt:lpstr>
      <vt:lpstr>COM OS BOTÕES A TELA FICOU ASSIM:</vt:lpstr>
      <vt:lpstr>Adicionando as JLabel vazias</vt:lpstr>
      <vt:lpstr>O objeto JLabel  lbl_Vazia foi adicionado diversas vezes. Isto pode ser feito?</vt:lpstr>
      <vt:lpstr>PARA TERMINAR O PREENCHIMENTO DA TELA FORAM COLOCADAS JLABEL VAZIAS. </vt:lpstr>
      <vt:lpstr>setDefaultCloseOperation() </vt:lpstr>
      <vt:lpstr>setDefaultCloseOperation() </vt:lpstr>
      <vt:lpstr>setDefaultCloseOperation() </vt:lpstr>
      <vt:lpstr>PARA GARANTIR TROQUE A COR DOS BOTÕES E DO PAINEL</vt:lpstr>
      <vt:lpstr>TORNANDO OS BOTÕES SENSIVEIS AO CLIQUE DO MOUSE</vt:lpstr>
      <vt:lpstr>CONFIGURAÇÕES DA TELA</vt:lpstr>
      <vt:lpstr>TRATANDO OS EVENTOS</vt:lpstr>
      <vt:lpstr>Finalizo com o método main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Neide</cp:lastModifiedBy>
  <cp:revision>295</cp:revision>
  <dcterms:created xsi:type="dcterms:W3CDTF">2015-09-21T11:15:04Z</dcterms:created>
  <dcterms:modified xsi:type="dcterms:W3CDTF">2017-06-06T20:29:06Z</dcterms:modified>
</cp:coreProperties>
</file>