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58" r:id="rId2"/>
    <p:sldId id="554" r:id="rId3"/>
    <p:sldId id="562" r:id="rId4"/>
    <p:sldId id="563" r:id="rId5"/>
    <p:sldId id="564" r:id="rId6"/>
    <p:sldId id="565" r:id="rId7"/>
    <p:sldId id="566" r:id="rId8"/>
    <p:sldId id="567" r:id="rId9"/>
    <p:sldId id="555" r:id="rId10"/>
    <p:sldId id="557" r:id="rId11"/>
    <p:sldId id="560" r:id="rId12"/>
    <p:sldId id="561" r:id="rId13"/>
    <p:sldId id="556" r:id="rId14"/>
    <p:sldId id="558" r:id="rId15"/>
    <p:sldId id="559" r:id="rId16"/>
    <p:sldId id="568" r:id="rId17"/>
  </p:sldIdLst>
  <p:sldSz cx="9144000" cy="6858000" type="screen4x3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Usuário do Windows" initials="UdW" lastIdx="1" clrIdx="0">
    <p:extLst>
      <p:ext uri="{19B8F6BF-5375-455C-9EA6-DF929625EA0E}">
        <p15:presenceInfo xmlns:p15="http://schemas.microsoft.com/office/powerpoint/2012/main" userId="Usuário do Windows" providerId="Non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édio 2 - Ênfas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347" autoAdjust="0"/>
    <p:restoredTop sz="94660"/>
  </p:normalViewPr>
  <p:slideViewPr>
    <p:cSldViewPr>
      <p:cViewPr varScale="1">
        <p:scale>
          <a:sx n="78" d="100"/>
          <a:sy n="78" d="100"/>
        </p:scale>
        <p:origin x="378" y="84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commentAuthors" Target="commentAuthor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Cabeçalh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3" name="Espaço Reservado para Dat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E89CA9E-8CC6-4E4E-9E81-A8DD4E4FEB05}" type="datetimeFigureOut">
              <a:rPr lang="pt-BR" smtClean="0"/>
              <a:t>23/05/2017</a:t>
            </a:fld>
            <a:endParaRPr lang="pt-BR" dirty="0"/>
          </a:p>
        </p:txBody>
      </p:sp>
      <p:sp>
        <p:nvSpPr>
          <p:cNvPr id="4" name="Espaço Reservado para Imagem de Slide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pt-BR" dirty="0"/>
          </a:p>
        </p:txBody>
      </p:sp>
      <p:sp>
        <p:nvSpPr>
          <p:cNvPr id="5" name="Espaço Reservado para Anotações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98EEBC-24D2-4904-A460-FA7523AE98E3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6417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774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pt-BR" smtClean="0"/>
              <a:t>Clique para editar o estilo do subtítulo mestre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63A2441-0F47-4CE9-A58C-597A3B9AAD32}" type="datetime1">
              <a:rPr lang="pt-BR" smtClean="0"/>
              <a:t>23/05/2017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6394976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816" y="8092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355A6B-365D-402C-AC02-85641F62A521}" type="datetime1">
              <a:rPr lang="pt-BR" smtClean="0"/>
              <a:t>23/05/2017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pic>
        <p:nvPicPr>
          <p:cNvPr id="8" name="Picture 2" descr="Resultado de imagem para logo colegio estadual do parana"/>
          <p:cNvPicPr>
            <a:picLocks noChangeAspect="1" noChangeArrowheads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83937" y="145156"/>
            <a:ext cx="805726" cy="7009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735702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6342A7-4BA7-4D0E-B6BA-AF249AB0533A}" type="datetime1">
              <a:rPr lang="pt-BR" smtClean="0"/>
              <a:t>23/05/2017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6907158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66DDA25-0960-44D3-85B8-0A71166FCAB2}" type="datetime1">
              <a:rPr lang="pt-BR" smtClean="0"/>
              <a:t>23/05/2017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07296804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4" name="Espaço Reservado para Conteúdo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5" name="Espaço Reservado para Texto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6" name="Espaço Reservado para Conteúdo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7" name="Espaço Reservado para Data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80E97B-D807-4705-AE98-50E122ECCB80}" type="datetime1">
              <a:rPr lang="pt-BR" smtClean="0"/>
              <a:t>23/05/2017</a:t>
            </a:fld>
            <a:endParaRPr lang="pt-BR" dirty="0"/>
          </a:p>
        </p:txBody>
      </p:sp>
      <p:sp>
        <p:nvSpPr>
          <p:cNvPr id="8" name="Espaço Reservado para Rodapé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9" name="Espaço Reservado para Número de Slid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9137148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Data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C58F83D-25E0-4F59-A05F-53E7D2F0D320}" type="datetime1">
              <a:rPr lang="pt-BR" smtClean="0"/>
              <a:t>23/05/2017</a:t>
            </a:fld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7692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8093"/>
            <a:ext cx="9144000" cy="684990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Espaço Reservado para Data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5E985AB-C644-41BA-B17D-62FF05305D71}" type="datetime1">
              <a:rPr lang="pt-BR" smtClean="0"/>
              <a:t>23/05/2017</a:t>
            </a:fld>
            <a:endParaRPr lang="pt-BR" dirty="0"/>
          </a:p>
        </p:txBody>
      </p:sp>
      <p:sp>
        <p:nvSpPr>
          <p:cNvPr id="3" name="Espaço Reservado para Rodapé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4" name="Espaço Reservado para Número de Slid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  <p:sp>
        <p:nvSpPr>
          <p:cNvPr id="5" name="CaixaDeTexto 4"/>
          <p:cNvSpPr txBox="1"/>
          <p:nvPr userDrawn="1"/>
        </p:nvSpPr>
        <p:spPr>
          <a:xfrm flipH="1">
            <a:off x="0" y="336640"/>
            <a:ext cx="9145212" cy="369332"/>
          </a:xfrm>
          <a:prstGeom prst="rect">
            <a:avLst/>
          </a:prstGeom>
          <a:solidFill>
            <a:srgbClr val="C00000"/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              ABNT NBR 14724 [2011] </a:t>
            </a:r>
            <a:endParaRPr lang="pt-BR" dirty="0"/>
          </a:p>
        </p:txBody>
      </p:sp>
      <p:cxnSp>
        <p:nvCxnSpPr>
          <p:cNvPr id="7" name="Conector reto 6"/>
          <p:cNvCxnSpPr/>
          <p:nvPr userDrawn="1"/>
        </p:nvCxnSpPr>
        <p:spPr>
          <a:xfrm>
            <a:off x="0" y="6381328"/>
            <a:ext cx="9168333" cy="0"/>
          </a:xfrm>
          <a:prstGeom prst="line">
            <a:avLst/>
          </a:prstGeom>
          <a:ln>
            <a:solidFill>
              <a:srgbClr val="C0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56426939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2479252-209C-4D08-AC6E-6A0EB6DADFA6}" type="datetime1">
              <a:rPr lang="pt-BR" smtClean="0"/>
              <a:t>23/05/2017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5150145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Imagem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 dirty="0"/>
          </a:p>
        </p:txBody>
      </p:sp>
      <p:sp>
        <p:nvSpPr>
          <p:cNvPr id="4" name="Espaço Reservado para Texto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pt-BR" smtClean="0"/>
              <a:t>Clique para editar o texto mestre</a:t>
            </a:r>
          </a:p>
        </p:txBody>
      </p:sp>
      <p:sp>
        <p:nvSpPr>
          <p:cNvPr id="5" name="Espaço Reservado para Data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016EB7-7E99-4E4D-B08D-95A8B8DFF149}" type="datetime1">
              <a:rPr lang="pt-BR" smtClean="0"/>
              <a:t>23/05/2017</a:t>
            </a:fld>
            <a:endParaRPr lang="pt-BR" dirty="0"/>
          </a:p>
        </p:txBody>
      </p:sp>
      <p:sp>
        <p:nvSpPr>
          <p:cNvPr id="6" name="Espaço Reservado para Rodapé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7" name="Espaço Reservado para Número de Slid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57355543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2DE4F6-6B62-4A81-9B40-85056A4690A1}" type="datetime1">
              <a:rPr lang="pt-BR" smtClean="0"/>
              <a:t>23/05/2017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1755984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e texto vertica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Vertical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03E2D6-60E5-46F6-B662-54344DD1CF03}" type="datetime1">
              <a:rPr lang="pt-BR" smtClean="0"/>
              <a:t>23/05/2017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797695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 smtClean="0"/>
              <a:t>Clique para editar o título mestre</a:t>
            </a:r>
            <a:endParaRPr lang="pt-BR"/>
          </a:p>
        </p:txBody>
      </p:sp>
      <p:sp>
        <p:nvSpPr>
          <p:cNvPr id="3" name="Espaço Reservado para Texto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 smtClean="0"/>
              <a:t>Clique para editar o texto mestre</a:t>
            </a:r>
          </a:p>
          <a:p>
            <a:pPr lvl="1"/>
            <a:r>
              <a:rPr lang="pt-BR" smtClean="0"/>
              <a:t>Segundo nível</a:t>
            </a:r>
          </a:p>
          <a:p>
            <a:pPr lvl="2"/>
            <a:r>
              <a:rPr lang="pt-BR" smtClean="0"/>
              <a:t>Terceiro nível</a:t>
            </a:r>
          </a:p>
          <a:p>
            <a:pPr lvl="3"/>
            <a:r>
              <a:rPr lang="pt-BR" smtClean="0"/>
              <a:t>Quarto nível</a:t>
            </a:r>
          </a:p>
          <a:p>
            <a:pPr lvl="4"/>
            <a:r>
              <a:rPr lang="pt-BR" smtClean="0"/>
              <a:t>Quinto nível</a:t>
            </a:r>
            <a:endParaRPr lang="pt-BR"/>
          </a:p>
        </p:txBody>
      </p:sp>
      <p:sp>
        <p:nvSpPr>
          <p:cNvPr id="4" name="Espaço Reservado para Data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322ADC7-2BF3-4F26-A222-9DAA9B242039}" type="datetime1">
              <a:rPr lang="pt-BR" smtClean="0"/>
              <a:t>23/05/2017</a:t>
            </a:fld>
            <a:endParaRPr lang="pt-BR" dirty="0"/>
          </a:p>
        </p:txBody>
      </p:sp>
      <p:sp>
        <p:nvSpPr>
          <p:cNvPr id="5" name="Espaço Reservado para Rodapé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C3D4E52-C0D4-492B-A170-0B98928D9E9A}" type="slidenum">
              <a:rPr lang="pt-BR" smtClean="0"/>
              <a:t>‹nº›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3631669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hyperlink" Target="http://www.oxnar.com.br/2017/1ati" TargetMode="Externa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ctrTitle"/>
          </p:nvPr>
        </p:nvSpPr>
        <p:spPr>
          <a:xfrm>
            <a:off x="963429" y="1361956"/>
            <a:ext cx="7772400" cy="1470025"/>
          </a:xfrm>
        </p:spPr>
        <p:txBody>
          <a:bodyPr>
            <a:normAutofit/>
          </a:bodyPr>
          <a:lstStyle/>
          <a:p>
            <a:r>
              <a:rPr lang="pt-BR" dirty="0" smtClean="0"/>
              <a:t>Elaborando as Interfaces </a:t>
            </a:r>
            <a:br>
              <a:rPr lang="pt-BR" dirty="0" smtClean="0"/>
            </a:br>
            <a:r>
              <a:rPr lang="pt-BR" dirty="0" smtClean="0"/>
              <a:t>Aulas </a:t>
            </a:r>
            <a:r>
              <a:rPr lang="pt-BR" dirty="0" smtClean="0"/>
              <a:t>37, 38 e 39.</a:t>
            </a:r>
            <a:endParaRPr lang="pt-BR" dirty="0"/>
          </a:p>
        </p:txBody>
      </p:sp>
      <p:sp>
        <p:nvSpPr>
          <p:cNvPr id="3" name="Subtítulo 2"/>
          <p:cNvSpPr>
            <a:spLocks noGrp="1"/>
          </p:cNvSpPr>
          <p:nvPr>
            <p:ph type="subTitle" idx="1"/>
          </p:nvPr>
        </p:nvSpPr>
        <p:spPr>
          <a:xfrm>
            <a:off x="1371600" y="5013176"/>
            <a:ext cx="5181600" cy="625624"/>
          </a:xfrm>
        </p:spPr>
        <p:txBody>
          <a:bodyPr>
            <a:normAutofit fontScale="77500" lnSpcReduction="20000"/>
          </a:bodyPr>
          <a:lstStyle/>
          <a:p>
            <a:r>
              <a:rPr lang="pt-BR" sz="1600" dirty="0" smtClean="0">
                <a:solidFill>
                  <a:schemeClr val="tx1"/>
                </a:solidFill>
              </a:rPr>
              <a:t>Prof. André Aparecido da Silva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Disponível em: </a:t>
            </a:r>
            <a:r>
              <a:rPr lang="pt-BR" sz="1600" dirty="0" smtClean="0">
                <a:solidFill>
                  <a:schemeClr val="tx1"/>
                </a:solidFill>
                <a:hlinkClick r:id="rId2"/>
              </a:rPr>
              <a:t>http://www.oxnar.com.br/2017/3ati</a:t>
            </a:r>
            <a:r>
              <a:rPr lang="pt-BR" sz="1600" dirty="0" smtClean="0">
                <a:solidFill>
                  <a:schemeClr val="tx1"/>
                </a:solidFill>
              </a:rPr>
              <a:t>   </a:t>
            </a:r>
          </a:p>
          <a:p>
            <a:r>
              <a:rPr lang="pt-BR" sz="1600" dirty="0" smtClean="0">
                <a:solidFill>
                  <a:schemeClr val="tx1"/>
                </a:solidFill>
              </a:rPr>
              <a:t>Aulas </a:t>
            </a:r>
            <a:r>
              <a:rPr lang="pt-BR" sz="1600" dirty="0" smtClean="0">
                <a:solidFill>
                  <a:schemeClr val="tx1"/>
                </a:solidFill>
              </a:rPr>
              <a:t>37, 38 e 39</a:t>
            </a:r>
            <a:endParaRPr lang="pt-BR" sz="1600" dirty="0">
              <a:solidFill>
                <a:schemeClr val="tx1"/>
              </a:solidFill>
            </a:endParaRPr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6" name="Espaço Reservado para Número de Slid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</a:t>
            </a:fld>
            <a:endParaRPr lang="pt-BR" dirty="0"/>
          </a:p>
        </p:txBody>
      </p:sp>
      <p:pic>
        <p:nvPicPr>
          <p:cNvPr id="7" name="Imagem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-9192" y="1943"/>
            <a:ext cx="714375" cy="6848475"/>
          </a:xfrm>
          <a:prstGeom prst="rect">
            <a:avLst/>
          </a:prstGeom>
        </p:spPr>
      </p:pic>
      <p:sp>
        <p:nvSpPr>
          <p:cNvPr id="8" name="Título 1"/>
          <p:cNvSpPr txBox="1">
            <a:spLocks/>
          </p:cNvSpPr>
          <p:nvPr/>
        </p:nvSpPr>
        <p:spPr>
          <a:xfrm>
            <a:off x="996234" y="2620198"/>
            <a:ext cx="777240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 fontScale="97500"/>
          </a:bodyPr>
          <a:lstStyle>
            <a:lvl1pPr algn="ctr" defTabSz="914400" rtl="0" eaLnBrk="1" latinLnBrk="0" hangingPunct="1"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pt-BR" dirty="0" smtClean="0"/>
              <a:t>Atividade avaliativa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8561630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ATIVIDADE DE HOJE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smtClean="0"/>
              <a:t>ELABORE UMA TELA COM UM JPOPUPMENU</a:t>
            </a:r>
          </a:p>
          <a:p>
            <a:endParaRPr lang="pt-BR" dirty="0" smtClean="0"/>
          </a:p>
          <a:p>
            <a:r>
              <a:rPr lang="pt-BR" smtClean="0"/>
              <a:t>A </a:t>
            </a:r>
            <a:r>
              <a:rPr lang="pt-BR" dirty="0" smtClean="0"/>
              <a:t>TELA DEVERÁ TER UMA CAIXA </a:t>
            </a:r>
            <a:r>
              <a:rPr lang="pt-BR" smtClean="0"/>
              <a:t>DE TEXTOS (TEXTAREA) </a:t>
            </a:r>
            <a:r>
              <a:rPr lang="pt-BR" dirty="0" smtClean="0"/>
              <a:t>E ALGUNS BOTÕES </a:t>
            </a:r>
          </a:p>
          <a:p>
            <a:r>
              <a:rPr lang="pt-BR" dirty="0" smtClean="0"/>
              <a:t>COLOQUE AS OPÇÕES DE ALINHAMENTO, NOVO, LIMPAR E SAIR JPOPUPMENU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613718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Métodos em Java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r>
              <a:rPr lang="pt-BR" dirty="0" smtClean="0"/>
              <a:t>Quando </a:t>
            </a:r>
            <a:r>
              <a:rPr lang="pt-BR" dirty="0"/>
              <a:t>definimos um objeto num programa orientado a objetos, implementamos todo o comportamento desse objeto em um ou mais métodos</a:t>
            </a:r>
            <a:r>
              <a:rPr lang="pt-BR" dirty="0" smtClean="0"/>
              <a:t>.</a:t>
            </a:r>
            <a:endParaRPr lang="pt-BR" dirty="0"/>
          </a:p>
          <a:p>
            <a:pPr marL="0" indent="0">
              <a:buNone/>
            </a:pPr>
            <a:endParaRPr lang="pt-BR" dirty="0"/>
          </a:p>
          <a:p>
            <a:r>
              <a:rPr lang="pt-BR" dirty="0" smtClean="0"/>
              <a:t>Um </a:t>
            </a:r>
            <a:r>
              <a:rPr lang="pt-BR" dirty="0"/>
              <a:t>método em Java é equivalente a uma função, </a:t>
            </a:r>
            <a:r>
              <a:rPr lang="pt-BR" dirty="0" err="1"/>
              <a:t>subrotina</a:t>
            </a:r>
            <a:r>
              <a:rPr lang="pt-BR" dirty="0"/>
              <a:t> ou procedimento em outras linguagens de programação</a:t>
            </a:r>
            <a:r>
              <a:rPr lang="pt-BR" dirty="0" smtClean="0"/>
              <a:t>.</a:t>
            </a:r>
          </a:p>
          <a:p>
            <a:endParaRPr lang="pt-BR" dirty="0"/>
          </a:p>
          <a:p>
            <a:r>
              <a:rPr lang="pt-BR" dirty="0" smtClean="0"/>
              <a:t>Não </a:t>
            </a:r>
            <a:r>
              <a:rPr lang="pt-BR" dirty="0"/>
              <a:t>existe em Java o conceito de métodos globais. </a:t>
            </a:r>
            <a:endParaRPr lang="pt-BR" dirty="0" smtClean="0"/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Todos </a:t>
            </a:r>
            <a:r>
              <a:rPr lang="pt-BR" dirty="0"/>
              <a:t>os métodos devem sempre ser definidos dentro de uma classe.</a:t>
            </a:r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24106334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/>
              <a:t>A sintaxe para construção de um método é a seguinte</a:t>
            </a:r>
            <a:r>
              <a:rPr lang="pt-BR" dirty="0" smtClean="0"/>
              <a:t>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pt-BR" dirty="0" err="1" smtClean="0"/>
              <a:t>Tipo_de_Acesso</a:t>
            </a:r>
            <a:r>
              <a:rPr lang="pt-BR" dirty="0" smtClean="0"/>
              <a:t> </a:t>
            </a:r>
            <a:r>
              <a:rPr lang="pt-BR" dirty="0" err="1"/>
              <a:t>T</a:t>
            </a:r>
            <a:r>
              <a:rPr lang="pt-BR" dirty="0" err="1" smtClean="0"/>
              <a:t>ipo_retorno</a:t>
            </a:r>
            <a:r>
              <a:rPr lang="pt-BR" dirty="0" smtClean="0"/>
              <a:t> Identificador  </a:t>
            </a:r>
            <a:r>
              <a:rPr lang="pt-BR" dirty="0"/>
              <a:t>([argumentos]) </a:t>
            </a:r>
            <a:endParaRPr lang="pt-BR" dirty="0" smtClean="0"/>
          </a:p>
          <a:p>
            <a:pPr marL="0" indent="0">
              <a:buNone/>
            </a:pPr>
            <a:r>
              <a:rPr lang="pt-BR" dirty="0" smtClean="0"/>
              <a:t>{</a:t>
            </a:r>
            <a:endParaRPr lang="pt-BR" dirty="0"/>
          </a:p>
          <a:p>
            <a:pPr marL="0" indent="0">
              <a:buNone/>
            </a:pPr>
            <a:r>
              <a:rPr lang="pt-BR" dirty="0" smtClean="0"/>
              <a:t>	//</a:t>
            </a:r>
            <a:r>
              <a:rPr lang="pt-BR" dirty="0"/>
              <a:t>Corpo do método</a:t>
            </a:r>
          </a:p>
          <a:p>
            <a:pPr marL="0" indent="0">
              <a:buNone/>
            </a:pPr>
            <a:r>
              <a:rPr lang="pt-BR" dirty="0"/>
              <a:t>}</a:t>
            </a:r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4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5641023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611560" y="3212976"/>
            <a:ext cx="8229600" cy="2404864"/>
          </a:xfrm>
        </p:spPr>
        <p:txBody>
          <a:bodyPr/>
          <a:lstStyle/>
          <a:p>
            <a:pPr marL="0" indent="0">
              <a:buNone/>
            </a:pPr>
            <a:r>
              <a:rPr lang="pt-BR" dirty="0" err="1"/>
              <a:t>p</a:t>
            </a:r>
            <a:r>
              <a:rPr lang="pt-BR" dirty="0" err="1" smtClean="0"/>
              <a:t>ublic</a:t>
            </a:r>
            <a:r>
              <a:rPr lang="pt-BR" dirty="0" smtClean="0"/>
              <a:t> </a:t>
            </a:r>
            <a:r>
              <a:rPr lang="pt-BR" dirty="0" err="1" smtClean="0"/>
              <a:t>void</a:t>
            </a:r>
            <a:r>
              <a:rPr lang="pt-BR" dirty="0" smtClean="0"/>
              <a:t> </a:t>
            </a:r>
            <a:r>
              <a:rPr lang="pt-BR" dirty="0" err="1" smtClean="0"/>
              <a:t>static</a:t>
            </a:r>
            <a:r>
              <a:rPr lang="pt-BR" dirty="0" smtClean="0"/>
              <a:t> </a:t>
            </a:r>
            <a:r>
              <a:rPr lang="pt-BR" dirty="0" err="1" smtClean="0"/>
              <a:t>main</a:t>
            </a:r>
            <a:r>
              <a:rPr lang="pt-BR" dirty="0" smtClean="0"/>
              <a:t> (</a:t>
            </a:r>
            <a:r>
              <a:rPr lang="pt-BR" dirty="0" err="1" smtClean="0"/>
              <a:t>String</a:t>
            </a:r>
            <a:r>
              <a:rPr lang="pt-BR" dirty="0" smtClean="0"/>
              <a:t> </a:t>
            </a:r>
            <a:r>
              <a:rPr lang="pt-BR" dirty="0" err="1" smtClean="0"/>
              <a:t>args</a:t>
            </a:r>
            <a:r>
              <a:rPr lang="pt-BR" dirty="0" smtClean="0"/>
              <a:t>[ ])</a:t>
            </a:r>
          </a:p>
          <a:p>
            <a:pPr marL="0" indent="0">
              <a:buNone/>
            </a:pPr>
            <a:r>
              <a:rPr lang="pt-BR" dirty="0" smtClean="0"/>
              <a:t>{</a:t>
            </a:r>
          </a:p>
          <a:p>
            <a:pPr marL="0" indent="0">
              <a:buNone/>
            </a:pPr>
            <a:r>
              <a:rPr lang="pt-BR" dirty="0" smtClean="0"/>
              <a:t>	new Tela1();</a:t>
            </a:r>
          </a:p>
          <a:p>
            <a:pPr marL="0" indent="0">
              <a:buNone/>
            </a:pPr>
            <a:r>
              <a:rPr lang="pt-BR" dirty="0" smtClean="0"/>
              <a:t>}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5</a:t>
            </a:fld>
            <a:endParaRPr lang="pt-BR" dirty="0"/>
          </a:p>
        </p:txBody>
      </p:sp>
      <p:sp>
        <p:nvSpPr>
          <p:cNvPr id="6" name="Retângulo 5"/>
          <p:cNvSpPr/>
          <p:nvPr/>
        </p:nvSpPr>
        <p:spPr>
          <a:xfrm>
            <a:off x="683568" y="3284984"/>
            <a:ext cx="1080120" cy="5040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7" name="Retângulo 6"/>
          <p:cNvSpPr/>
          <p:nvPr/>
        </p:nvSpPr>
        <p:spPr>
          <a:xfrm>
            <a:off x="1547664" y="4451412"/>
            <a:ext cx="2304256" cy="5040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4489622" y="3270714"/>
            <a:ext cx="2592288" cy="504056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Conector angulado 9"/>
          <p:cNvCxnSpPr/>
          <p:nvPr/>
        </p:nvCxnSpPr>
        <p:spPr>
          <a:xfrm flipV="1">
            <a:off x="692076" y="1405311"/>
            <a:ext cx="1957832" cy="1865403"/>
          </a:xfrm>
          <a:prstGeom prst="bentConnector3">
            <a:avLst>
              <a:gd name="adj1" fmla="val 32328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ector angulado 12"/>
          <p:cNvCxnSpPr/>
          <p:nvPr/>
        </p:nvCxnSpPr>
        <p:spPr>
          <a:xfrm flipV="1">
            <a:off x="4393578" y="1384423"/>
            <a:ext cx="2160240" cy="1867346"/>
          </a:xfrm>
          <a:prstGeom prst="bentConnector3">
            <a:avLst>
              <a:gd name="adj1" fmla="val 64872"/>
            </a:avLst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6" name="Conector angulado 15"/>
          <p:cNvCxnSpPr/>
          <p:nvPr/>
        </p:nvCxnSpPr>
        <p:spPr>
          <a:xfrm>
            <a:off x="2203164" y="4957167"/>
            <a:ext cx="2190414" cy="1136129"/>
          </a:xfrm>
          <a:prstGeom prst="bent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CaixaDeTexto 17"/>
          <p:cNvSpPr txBox="1"/>
          <p:nvPr/>
        </p:nvSpPr>
        <p:spPr>
          <a:xfrm>
            <a:off x="2987824" y="1218829"/>
            <a:ext cx="2304256" cy="646331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Tipo de acesso </a:t>
            </a:r>
            <a:r>
              <a:rPr lang="pt-BR" dirty="0" err="1" smtClean="0"/>
              <a:t>acesso</a:t>
            </a:r>
            <a:r>
              <a:rPr lang="pt-BR" dirty="0" smtClean="0"/>
              <a:t> ao método</a:t>
            </a:r>
            <a:endParaRPr lang="pt-BR" dirty="0"/>
          </a:p>
        </p:txBody>
      </p:sp>
      <p:sp>
        <p:nvSpPr>
          <p:cNvPr id="19" name="CaixaDeTexto 18"/>
          <p:cNvSpPr txBox="1"/>
          <p:nvPr/>
        </p:nvSpPr>
        <p:spPr>
          <a:xfrm>
            <a:off x="4393578" y="5907022"/>
            <a:ext cx="1906614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Corpo do método</a:t>
            </a:r>
            <a:endParaRPr lang="pt-BR" dirty="0"/>
          </a:p>
        </p:txBody>
      </p:sp>
      <p:sp>
        <p:nvSpPr>
          <p:cNvPr id="20" name="CaixaDeTexto 19"/>
          <p:cNvSpPr txBox="1"/>
          <p:nvPr/>
        </p:nvSpPr>
        <p:spPr>
          <a:xfrm>
            <a:off x="6608912" y="1223075"/>
            <a:ext cx="2535088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Parâmetros do método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50242657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Outros Exemplos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6</a:t>
            </a:fld>
            <a:endParaRPr lang="pt-BR" dirty="0"/>
          </a:p>
        </p:txBody>
      </p:sp>
      <p:sp>
        <p:nvSpPr>
          <p:cNvPr id="7" name="Espaço Reservado para Conteúdo 2"/>
          <p:cNvSpPr>
            <a:spLocks noGrp="1"/>
          </p:cNvSpPr>
          <p:nvPr>
            <p:ph idx="1"/>
          </p:nvPr>
        </p:nvSpPr>
        <p:spPr>
          <a:xfrm>
            <a:off x="441894" y="1157707"/>
            <a:ext cx="8229600" cy="4525963"/>
          </a:xfrm>
        </p:spPr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boolean</a:t>
            </a:r>
            <a:r>
              <a:rPr lang="pt-BR" dirty="0" smtClean="0"/>
              <a:t> </a:t>
            </a:r>
            <a:r>
              <a:rPr lang="pt-BR" dirty="0" err="1" smtClean="0"/>
              <a:t>Valida_login</a:t>
            </a:r>
            <a:r>
              <a:rPr lang="pt-BR" dirty="0" smtClean="0"/>
              <a:t>(</a:t>
            </a:r>
            <a:r>
              <a:rPr lang="pt-BR" dirty="0" err="1"/>
              <a:t>String</a:t>
            </a:r>
            <a:r>
              <a:rPr lang="pt-BR" dirty="0"/>
              <a:t> </a:t>
            </a:r>
            <a:r>
              <a:rPr lang="pt-BR" dirty="0" err="1" smtClean="0"/>
              <a:t>Login</a:t>
            </a:r>
            <a:r>
              <a:rPr lang="pt-BR" dirty="0" smtClean="0"/>
              <a:t> </a:t>
            </a:r>
            <a:r>
              <a:rPr lang="pt-BR" dirty="0"/>
              <a:t>e </a:t>
            </a:r>
            <a:r>
              <a:rPr lang="pt-BR" dirty="0" err="1"/>
              <a:t>String</a:t>
            </a:r>
            <a:r>
              <a:rPr lang="pt-BR" dirty="0"/>
              <a:t> Senha</a:t>
            </a:r>
            <a:r>
              <a:rPr lang="pt-BR" dirty="0" smtClean="0"/>
              <a:t>)</a:t>
            </a:r>
          </a:p>
          <a:p>
            <a:pPr marL="0" indent="0">
              <a:buNone/>
            </a:pPr>
            <a:r>
              <a:rPr lang="pt-BR" dirty="0" smtClean="0"/>
              <a:t>{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</a:t>
            </a:r>
            <a:r>
              <a:rPr lang="pt-BR" dirty="0" err="1"/>
              <a:t>S</a:t>
            </a:r>
            <a:r>
              <a:rPr lang="pt-BR" dirty="0" err="1" smtClean="0"/>
              <a:t>tring</a:t>
            </a:r>
            <a:r>
              <a:rPr lang="pt-BR" dirty="0" smtClean="0"/>
              <a:t> </a:t>
            </a:r>
            <a:r>
              <a:rPr lang="pt-BR" dirty="0" err="1" smtClean="0"/>
              <a:t>Login_Original</a:t>
            </a:r>
            <a:r>
              <a:rPr lang="pt-BR" dirty="0" smtClean="0"/>
              <a:t>=“defina o </a:t>
            </a:r>
            <a:r>
              <a:rPr lang="pt-BR" dirty="0" err="1" smtClean="0"/>
              <a:t>ligin</a:t>
            </a:r>
            <a:r>
              <a:rPr lang="pt-BR" dirty="0" smtClean="0"/>
              <a:t>”;;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</a:t>
            </a:r>
            <a:r>
              <a:rPr lang="pt-BR" dirty="0" err="1"/>
              <a:t>S</a:t>
            </a:r>
            <a:r>
              <a:rPr lang="pt-BR" dirty="0" err="1" smtClean="0"/>
              <a:t>tring</a:t>
            </a:r>
            <a:r>
              <a:rPr lang="pt-BR" dirty="0" smtClean="0"/>
              <a:t> </a:t>
            </a:r>
            <a:r>
              <a:rPr lang="pt-BR" dirty="0" err="1" smtClean="0"/>
              <a:t>Senha_Original</a:t>
            </a:r>
            <a:r>
              <a:rPr lang="pt-BR" dirty="0" smtClean="0"/>
              <a:t>=“defina a senha”;</a:t>
            </a:r>
          </a:p>
          <a:p>
            <a:pPr marL="0" indent="0">
              <a:buNone/>
            </a:pPr>
            <a:r>
              <a:rPr lang="pt-BR" dirty="0" smtClean="0"/>
              <a:t>	</a:t>
            </a:r>
            <a:r>
              <a:rPr lang="pt-BR" dirty="0" err="1" smtClean="0"/>
              <a:t>if</a:t>
            </a:r>
            <a:r>
              <a:rPr lang="pt-BR" dirty="0" smtClean="0"/>
              <a:t>((</a:t>
            </a:r>
            <a:r>
              <a:rPr lang="pt-BR" dirty="0" err="1" smtClean="0"/>
              <a:t>Login.equals</a:t>
            </a:r>
            <a:r>
              <a:rPr lang="pt-BR" dirty="0" smtClean="0"/>
              <a:t>()</a:t>
            </a:r>
            <a:r>
              <a:rPr lang="pt-BR" dirty="0"/>
              <a:t> </a:t>
            </a:r>
            <a:r>
              <a:rPr lang="pt-BR" dirty="0" err="1"/>
              <a:t>Login_Original</a:t>
            </a:r>
            <a:r>
              <a:rPr lang="pt-BR" dirty="0" smtClean="0"/>
              <a:t>) &amp;&amp;    (</a:t>
            </a:r>
            <a:r>
              <a:rPr lang="pt-BR" dirty="0" err="1" smtClean="0"/>
              <a:t>Senha.equals</a:t>
            </a:r>
            <a:r>
              <a:rPr lang="pt-BR" dirty="0" smtClean="0"/>
              <a:t>().</a:t>
            </a:r>
            <a:r>
              <a:rPr lang="pt-BR" dirty="0" err="1" smtClean="0"/>
              <a:t>Senha_Original</a:t>
            </a:r>
            <a:r>
              <a:rPr lang="pt-BR" dirty="0" smtClean="0"/>
              <a:t>))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{</a:t>
            </a:r>
            <a:r>
              <a:rPr lang="pt-BR" dirty="0" err="1" smtClean="0"/>
              <a:t>return</a:t>
            </a:r>
            <a:r>
              <a:rPr lang="pt-BR" dirty="0" smtClean="0"/>
              <a:t> </a:t>
            </a:r>
            <a:r>
              <a:rPr lang="pt-BR" dirty="0" err="1" smtClean="0"/>
              <a:t>true</a:t>
            </a:r>
            <a:r>
              <a:rPr lang="pt-BR" dirty="0" smtClean="0"/>
              <a:t>;}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</a:t>
            </a:r>
            <a:r>
              <a:rPr lang="pt-BR" dirty="0" err="1" smtClean="0"/>
              <a:t>else</a:t>
            </a:r>
            <a:endParaRPr lang="pt-BR" dirty="0" smtClean="0"/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{</a:t>
            </a:r>
            <a:r>
              <a:rPr lang="pt-BR" dirty="0" err="1" smtClean="0"/>
              <a:t>return</a:t>
            </a:r>
            <a:r>
              <a:rPr lang="pt-BR" dirty="0" smtClean="0"/>
              <a:t> false;}</a:t>
            </a:r>
            <a:endParaRPr lang="pt-BR" dirty="0"/>
          </a:p>
          <a:p>
            <a:pPr marL="0" indent="0">
              <a:buNone/>
            </a:pPr>
            <a:r>
              <a:rPr lang="pt-BR" dirty="0" smtClean="0"/>
              <a:t>}</a:t>
            </a:r>
            <a:endParaRPr lang="pt-BR" dirty="0"/>
          </a:p>
        </p:txBody>
      </p:sp>
      <p:sp>
        <p:nvSpPr>
          <p:cNvPr id="8" name="Retângulo 7"/>
          <p:cNvSpPr/>
          <p:nvPr/>
        </p:nvSpPr>
        <p:spPr>
          <a:xfrm>
            <a:off x="526332" y="2072660"/>
            <a:ext cx="6493940" cy="3096344"/>
          </a:xfrm>
          <a:prstGeom prst="rect">
            <a:avLst/>
          </a:prstGeom>
          <a:noFill/>
          <a:ln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9" name="Conector angulado 8"/>
          <p:cNvCxnSpPr/>
          <p:nvPr/>
        </p:nvCxnSpPr>
        <p:spPr>
          <a:xfrm>
            <a:off x="2523819" y="5169004"/>
            <a:ext cx="2190414" cy="1136129"/>
          </a:xfrm>
          <a:prstGeom prst="bentConnector3">
            <a:avLst/>
          </a:prstGeom>
          <a:ln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CaixaDeTexto 9"/>
          <p:cNvSpPr txBox="1"/>
          <p:nvPr/>
        </p:nvSpPr>
        <p:spPr>
          <a:xfrm>
            <a:off x="4714233" y="6118859"/>
            <a:ext cx="1906614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Corpo do método</a:t>
            </a:r>
            <a:endParaRPr lang="pt-BR" dirty="0"/>
          </a:p>
        </p:txBody>
      </p:sp>
      <p:sp>
        <p:nvSpPr>
          <p:cNvPr id="13" name="Retângulo 12"/>
          <p:cNvSpPr/>
          <p:nvPr/>
        </p:nvSpPr>
        <p:spPr>
          <a:xfrm>
            <a:off x="1059732" y="3817675"/>
            <a:ext cx="2360140" cy="1300112"/>
          </a:xfrm>
          <a:prstGeom prst="rect">
            <a:avLst/>
          </a:prstGeom>
          <a:noFill/>
          <a:ln w="31750">
            <a:solidFill>
              <a:schemeClr val="tx2">
                <a:lumMod val="7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5" name="Conector de seta reta 14"/>
          <p:cNvCxnSpPr>
            <a:stCxn id="13" idx="3"/>
          </p:cNvCxnSpPr>
          <p:nvPr/>
        </p:nvCxnSpPr>
        <p:spPr>
          <a:xfrm flipV="1">
            <a:off x="3419872" y="4005064"/>
            <a:ext cx="3816424" cy="462667"/>
          </a:xfrm>
          <a:prstGeom prst="straightConnector1">
            <a:avLst/>
          </a:prstGeom>
          <a:ln w="34925">
            <a:solidFill>
              <a:srgbClr val="C00000">
                <a:alpha val="94000"/>
              </a:srgbClr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7" name="CaixaDeTexto 16"/>
          <p:cNvSpPr txBox="1"/>
          <p:nvPr/>
        </p:nvSpPr>
        <p:spPr>
          <a:xfrm>
            <a:off x="7237386" y="3822939"/>
            <a:ext cx="1906614" cy="369332"/>
          </a:xfrm>
          <a:prstGeom prst="rect">
            <a:avLst/>
          </a:prstGeom>
          <a:solidFill>
            <a:schemeClr val="bg1">
              <a:lumMod val="65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Possíveis retornos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904606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Outro Exemplo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2195512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sz="2500" dirty="0" err="1" smtClean="0"/>
              <a:t>private</a:t>
            </a:r>
            <a:r>
              <a:rPr lang="pt-BR" sz="2500" dirty="0" smtClean="0"/>
              <a:t> </a:t>
            </a:r>
            <a:r>
              <a:rPr lang="pt-BR" sz="2500" dirty="0" err="1"/>
              <a:t>void</a:t>
            </a:r>
            <a:r>
              <a:rPr lang="pt-BR" sz="2500" dirty="0"/>
              <a:t> </a:t>
            </a:r>
            <a:r>
              <a:rPr lang="pt-BR" sz="2500" dirty="0" err="1"/>
              <a:t>formMouseReleased</a:t>
            </a:r>
            <a:r>
              <a:rPr lang="pt-BR" sz="2500" dirty="0"/>
              <a:t>(</a:t>
            </a:r>
            <a:r>
              <a:rPr lang="pt-BR" sz="2500" dirty="0" err="1"/>
              <a:t>java.awt.event.MouseEvent</a:t>
            </a:r>
            <a:r>
              <a:rPr lang="pt-BR" sz="2500" dirty="0"/>
              <a:t> </a:t>
            </a:r>
            <a:r>
              <a:rPr lang="pt-BR" sz="2500" dirty="0" err="1"/>
              <a:t>evt</a:t>
            </a:r>
            <a:r>
              <a:rPr lang="pt-BR" sz="2500" dirty="0"/>
              <a:t>) </a:t>
            </a:r>
          </a:p>
          <a:p>
            <a:pPr marL="0" indent="0">
              <a:buNone/>
            </a:pPr>
            <a:r>
              <a:rPr lang="pt-BR" dirty="0" smtClean="0"/>
              <a:t>{                                   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       	</a:t>
            </a:r>
            <a:r>
              <a:rPr lang="pt-BR" dirty="0" err="1" smtClean="0"/>
              <a:t>if</a:t>
            </a:r>
            <a:r>
              <a:rPr lang="pt-BR" dirty="0" smtClean="0"/>
              <a:t>(</a:t>
            </a:r>
            <a:r>
              <a:rPr lang="pt-BR" dirty="0" err="1" smtClean="0"/>
              <a:t>evt.isPopupTrigger</a:t>
            </a:r>
            <a:r>
              <a:rPr lang="pt-BR" dirty="0"/>
              <a:t>())</a:t>
            </a:r>
          </a:p>
          <a:p>
            <a:pPr marL="0" indent="0">
              <a:buNone/>
            </a:pPr>
            <a:r>
              <a:rPr lang="pt-BR" dirty="0"/>
              <a:t>        </a:t>
            </a:r>
            <a:r>
              <a:rPr lang="pt-BR" dirty="0" smtClean="0"/>
              <a:t>{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          </a:t>
            </a:r>
            <a:r>
              <a:rPr lang="pt-BR" dirty="0" smtClean="0"/>
              <a:t>       </a:t>
            </a:r>
            <a:r>
              <a:rPr lang="pt-BR" dirty="0" err="1" smtClean="0"/>
              <a:t>Menu_PopUp.show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, </a:t>
            </a:r>
            <a:r>
              <a:rPr lang="pt-BR" dirty="0" err="1"/>
              <a:t>evt.getX</a:t>
            </a:r>
            <a:r>
              <a:rPr lang="pt-BR" dirty="0"/>
              <a:t>(), </a:t>
            </a:r>
            <a:r>
              <a:rPr lang="pt-BR" dirty="0" err="1"/>
              <a:t>evt.getY</a:t>
            </a:r>
            <a:r>
              <a:rPr lang="pt-BR" dirty="0"/>
              <a:t>());</a:t>
            </a:r>
          </a:p>
          <a:p>
            <a:pPr marL="0" indent="0">
              <a:buNone/>
            </a:pPr>
            <a:r>
              <a:rPr lang="pt-BR" dirty="0"/>
              <a:t>            			</a:t>
            </a:r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dirty="0" smtClean="0"/>
              <a:t>     }</a:t>
            </a:r>
          </a:p>
          <a:p>
            <a:pPr marL="0" indent="0">
              <a:buNone/>
            </a:pPr>
            <a:r>
              <a:rPr lang="pt-BR" dirty="0" smtClean="0"/>
              <a:t>}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7</a:t>
            </a:fld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323528" y="3068960"/>
            <a:ext cx="7416824" cy="2952328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234726" y="2131182"/>
            <a:ext cx="1024906" cy="548841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Conector angulado 9"/>
          <p:cNvCxnSpPr/>
          <p:nvPr/>
        </p:nvCxnSpPr>
        <p:spPr>
          <a:xfrm>
            <a:off x="2123728" y="6021288"/>
            <a:ext cx="1216708" cy="560065"/>
          </a:xfrm>
          <a:prstGeom prst="bentConnector3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angulado 11"/>
          <p:cNvCxnSpPr/>
          <p:nvPr/>
        </p:nvCxnSpPr>
        <p:spPr>
          <a:xfrm flipV="1">
            <a:off x="323528" y="1519989"/>
            <a:ext cx="1256426" cy="593416"/>
          </a:xfrm>
          <a:prstGeom prst="bentConnector3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1579954" y="1389456"/>
            <a:ext cx="1800200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TIPO DE ACESSO</a:t>
            </a:r>
            <a:endParaRPr lang="pt-BR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3369474" y="6385774"/>
            <a:ext cx="2210638" cy="369332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dirty="0" smtClean="0"/>
              <a:t>CORPO DO MÉTODO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4825809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Outro Exemplo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323528" y="2195512"/>
            <a:ext cx="8229600" cy="4525963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r>
              <a:rPr lang="pt-BR" sz="2500" dirty="0" err="1" smtClean="0"/>
              <a:t>private</a:t>
            </a:r>
            <a:r>
              <a:rPr lang="pt-BR" sz="2500" dirty="0" smtClean="0"/>
              <a:t> </a:t>
            </a:r>
            <a:r>
              <a:rPr lang="pt-BR" sz="2500" dirty="0" err="1"/>
              <a:t>void</a:t>
            </a:r>
            <a:r>
              <a:rPr lang="pt-BR" sz="2500" dirty="0"/>
              <a:t> </a:t>
            </a:r>
            <a:r>
              <a:rPr lang="pt-BR" sz="2500" dirty="0" err="1" smtClean="0"/>
              <a:t>formMouseReleased</a:t>
            </a:r>
            <a:r>
              <a:rPr lang="pt-BR" sz="2500" dirty="0" smtClean="0"/>
              <a:t>  (</a:t>
            </a:r>
            <a:r>
              <a:rPr lang="pt-BR" sz="2500" dirty="0" err="1"/>
              <a:t>java.awt.event.MouseEvent</a:t>
            </a:r>
            <a:r>
              <a:rPr lang="pt-BR" sz="2500" dirty="0"/>
              <a:t> </a:t>
            </a:r>
            <a:r>
              <a:rPr lang="pt-BR" sz="2500" dirty="0" err="1"/>
              <a:t>evt</a:t>
            </a:r>
            <a:r>
              <a:rPr lang="pt-BR" sz="2500" dirty="0"/>
              <a:t>) </a:t>
            </a:r>
          </a:p>
          <a:p>
            <a:pPr marL="0" indent="0">
              <a:buNone/>
            </a:pPr>
            <a:r>
              <a:rPr lang="pt-BR" dirty="0" smtClean="0"/>
              <a:t>{                                   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       	</a:t>
            </a:r>
            <a:r>
              <a:rPr lang="pt-BR" dirty="0" err="1" smtClean="0"/>
              <a:t>if</a:t>
            </a:r>
            <a:r>
              <a:rPr lang="pt-BR" dirty="0" smtClean="0"/>
              <a:t>(</a:t>
            </a:r>
            <a:r>
              <a:rPr lang="pt-BR" dirty="0" err="1" smtClean="0"/>
              <a:t>evt.isPopupTrigger</a:t>
            </a:r>
            <a:r>
              <a:rPr lang="pt-BR" dirty="0"/>
              <a:t>())</a:t>
            </a:r>
          </a:p>
          <a:p>
            <a:pPr marL="0" indent="0">
              <a:buNone/>
            </a:pPr>
            <a:r>
              <a:rPr lang="pt-BR" dirty="0"/>
              <a:t>        </a:t>
            </a:r>
            <a:r>
              <a:rPr lang="pt-BR" dirty="0" smtClean="0"/>
              <a:t>{</a:t>
            </a:r>
            <a:endParaRPr lang="pt-BR" dirty="0"/>
          </a:p>
          <a:p>
            <a:pPr marL="0" indent="0">
              <a:buNone/>
            </a:pPr>
            <a:r>
              <a:rPr lang="pt-BR" dirty="0"/>
              <a:t>           </a:t>
            </a:r>
            <a:r>
              <a:rPr lang="pt-BR" dirty="0" smtClean="0"/>
              <a:t>       </a:t>
            </a:r>
            <a:r>
              <a:rPr lang="pt-BR" dirty="0" err="1" smtClean="0"/>
              <a:t>Menu_PopUp.show</a:t>
            </a:r>
            <a:r>
              <a:rPr lang="pt-BR" dirty="0" smtClean="0"/>
              <a:t>(</a:t>
            </a:r>
            <a:r>
              <a:rPr lang="pt-BR" dirty="0" err="1" smtClean="0"/>
              <a:t>this</a:t>
            </a:r>
            <a:r>
              <a:rPr lang="pt-BR" dirty="0"/>
              <a:t>, </a:t>
            </a:r>
            <a:r>
              <a:rPr lang="pt-BR" dirty="0" err="1"/>
              <a:t>evt.getX</a:t>
            </a:r>
            <a:r>
              <a:rPr lang="pt-BR" dirty="0"/>
              <a:t>(), </a:t>
            </a:r>
            <a:r>
              <a:rPr lang="pt-BR" dirty="0" err="1"/>
              <a:t>evt.getY</a:t>
            </a:r>
            <a:r>
              <a:rPr lang="pt-BR" dirty="0"/>
              <a:t>());</a:t>
            </a:r>
          </a:p>
          <a:p>
            <a:pPr marL="0" indent="0">
              <a:buNone/>
            </a:pPr>
            <a:r>
              <a:rPr lang="pt-BR" dirty="0"/>
              <a:t>            			</a:t>
            </a:r>
          </a:p>
          <a:p>
            <a:pPr marL="0" indent="0">
              <a:buNone/>
            </a:pPr>
            <a:r>
              <a:rPr lang="pt-BR" dirty="0"/>
              <a:t>    </a:t>
            </a:r>
            <a:r>
              <a:rPr lang="pt-BR" dirty="0" smtClean="0"/>
              <a:t>     }</a:t>
            </a:r>
          </a:p>
          <a:p>
            <a:pPr marL="0" indent="0">
              <a:buNone/>
            </a:pPr>
            <a:r>
              <a:rPr lang="pt-BR" dirty="0" smtClean="0"/>
              <a:t>}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8</a:t>
            </a:fld>
            <a:endParaRPr lang="pt-BR" dirty="0"/>
          </a:p>
        </p:txBody>
      </p:sp>
      <p:sp>
        <p:nvSpPr>
          <p:cNvPr id="7" name="Retângulo 6"/>
          <p:cNvSpPr/>
          <p:nvPr/>
        </p:nvSpPr>
        <p:spPr>
          <a:xfrm>
            <a:off x="4438328" y="2135774"/>
            <a:ext cx="4500500" cy="544249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sp>
        <p:nvSpPr>
          <p:cNvPr id="8" name="Retângulo 7"/>
          <p:cNvSpPr/>
          <p:nvPr/>
        </p:nvSpPr>
        <p:spPr>
          <a:xfrm>
            <a:off x="1259632" y="2131182"/>
            <a:ext cx="3096344" cy="548841"/>
          </a:xfrm>
          <a:prstGeom prst="rect">
            <a:avLst/>
          </a:prstGeom>
          <a:noFill/>
          <a:ln w="41275">
            <a:solidFill>
              <a:srgbClr val="C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pt-BR"/>
          </a:p>
        </p:txBody>
      </p:sp>
      <p:cxnSp>
        <p:nvCxnSpPr>
          <p:cNvPr id="10" name="Conector angulado 9"/>
          <p:cNvCxnSpPr/>
          <p:nvPr/>
        </p:nvCxnSpPr>
        <p:spPr>
          <a:xfrm rot="5400000">
            <a:off x="3986991" y="3060310"/>
            <a:ext cx="2141665" cy="1403695"/>
          </a:xfrm>
          <a:prstGeom prst="bentConnector3">
            <a:avLst>
              <a:gd name="adj1" fmla="val 65002"/>
            </a:avLst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ector angulado 11"/>
          <p:cNvCxnSpPr/>
          <p:nvPr/>
        </p:nvCxnSpPr>
        <p:spPr>
          <a:xfrm flipV="1">
            <a:off x="2179591" y="1635447"/>
            <a:ext cx="1852349" cy="495735"/>
          </a:xfrm>
          <a:prstGeom prst="bentConnector3">
            <a:avLst/>
          </a:prstGeom>
          <a:ln w="38100">
            <a:solidFill>
              <a:srgbClr val="C0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CaixaDeTexto 13"/>
          <p:cNvSpPr txBox="1"/>
          <p:nvPr/>
        </p:nvSpPr>
        <p:spPr>
          <a:xfrm>
            <a:off x="4051798" y="1473983"/>
            <a:ext cx="3976585" cy="523220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r>
              <a:rPr lang="pt-BR" sz="2800" dirty="0" err="1"/>
              <a:t>v</a:t>
            </a:r>
            <a:r>
              <a:rPr lang="pt-BR" sz="2800" dirty="0" err="1" smtClean="0"/>
              <a:t>oid</a:t>
            </a:r>
            <a:r>
              <a:rPr lang="pt-BR" sz="2800" dirty="0" smtClean="0"/>
              <a:t> e o tipo de retorno.</a:t>
            </a:r>
            <a:endParaRPr lang="pt-BR" sz="2800" dirty="0"/>
          </a:p>
        </p:txBody>
      </p:sp>
      <p:sp>
        <p:nvSpPr>
          <p:cNvPr id="15" name="CaixaDeTexto 14"/>
          <p:cNvSpPr txBox="1"/>
          <p:nvPr/>
        </p:nvSpPr>
        <p:spPr>
          <a:xfrm>
            <a:off x="2639569" y="4932145"/>
            <a:ext cx="5532831" cy="1477328"/>
          </a:xfrm>
          <a:prstGeom prst="rect">
            <a:avLst/>
          </a:prstGeom>
          <a:solidFill>
            <a:schemeClr val="tx2">
              <a:lumMod val="40000"/>
              <a:lumOff val="60000"/>
            </a:schemeClr>
          </a:solidFill>
        </p:spPr>
        <p:txBody>
          <a:bodyPr wrap="square" rtlCol="0">
            <a:spAutoFit/>
          </a:bodyPr>
          <a:lstStyle/>
          <a:p>
            <a:pPr algn="ctr"/>
            <a:r>
              <a:rPr lang="pt-BR" b="1" dirty="0" smtClean="0"/>
              <a:t>PARAMETROS DO MÉTODO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Pode ser um tipo primitivo (</a:t>
            </a:r>
            <a:r>
              <a:rPr lang="pt-BR" dirty="0" err="1" smtClean="0"/>
              <a:t>int</a:t>
            </a:r>
            <a:r>
              <a:rPr lang="pt-BR" dirty="0" smtClean="0"/>
              <a:t>, char, </a:t>
            </a:r>
            <a:r>
              <a:rPr lang="pt-BR" dirty="0" err="1" smtClean="0"/>
              <a:t>double</a:t>
            </a:r>
            <a:r>
              <a:rPr lang="pt-BR" dirty="0" smtClean="0"/>
              <a:t>...)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Pode ser qualquer item da interface gráfica (botões, Etiquetas, caixas de textos).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pt-BR" dirty="0" smtClean="0"/>
              <a:t>Entre outras.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9690164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t-BR" dirty="0" smtClean="0"/>
              <a:t>Crie a interface principal do seu sistema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925144"/>
          </a:xfrm>
        </p:spPr>
        <p:txBody>
          <a:bodyPr>
            <a:normAutofit fontScale="92500" lnSpcReduction="10000"/>
          </a:bodyPr>
          <a:lstStyle/>
          <a:p>
            <a:r>
              <a:rPr lang="pt-BR" dirty="0" smtClean="0"/>
              <a:t>Deverá ter uma tela de </a:t>
            </a:r>
            <a:r>
              <a:rPr lang="pt-BR" dirty="0" err="1" smtClean="0"/>
              <a:t>login</a:t>
            </a:r>
            <a:r>
              <a:rPr lang="pt-BR" dirty="0" smtClean="0"/>
              <a:t> que quando validada corretamente deverá conduzir você a tela principal do sistema.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Valor </a:t>
            </a:r>
            <a:r>
              <a:rPr lang="pt-BR" dirty="0"/>
              <a:t>3</a:t>
            </a:r>
            <a:r>
              <a:rPr lang="pt-BR" dirty="0" smtClean="0"/>
              <a:t>,0 pontos;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Deverá ser entregue hoje;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De preferencia faça com os outros alunos que estão fazendo </a:t>
            </a:r>
            <a:r>
              <a:rPr lang="pt-BR" dirty="0" err="1" smtClean="0"/>
              <a:t>tcc</a:t>
            </a:r>
            <a:r>
              <a:rPr lang="pt-BR" dirty="0" smtClean="0"/>
              <a:t> com você;</a:t>
            </a:r>
          </a:p>
          <a:p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9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84566852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Na tela de </a:t>
            </a:r>
            <a:r>
              <a:rPr lang="pt-BR" dirty="0" err="1" smtClean="0"/>
              <a:t>login</a:t>
            </a:r>
            <a:r>
              <a:rPr lang="pt-BR" dirty="0" smtClean="0"/>
              <a:t>...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endParaRPr lang="pt-BR" dirty="0"/>
          </a:p>
          <a:p>
            <a:endParaRPr lang="pt-BR" dirty="0" smtClean="0"/>
          </a:p>
          <a:p>
            <a:r>
              <a:rPr lang="pt-BR" dirty="0" smtClean="0"/>
              <a:t>Você deverá criar um método que receberá como parâmetros </a:t>
            </a:r>
            <a:r>
              <a:rPr lang="pt-BR" dirty="0" err="1" smtClean="0"/>
              <a:t>String</a:t>
            </a:r>
            <a:r>
              <a:rPr lang="pt-BR" dirty="0" smtClean="0"/>
              <a:t> </a:t>
            </a:r>
            <a:r>
              <a:rPr lang="pt-BR" dirty="0" err="1" smtClean="0"/>
              <a:t>login</a:t>
            </a:r>
            <a:r>
              <a:rPr lang="pt-BR" dirty="0" smtClean="0"/>
              <a:t> e </a:t>
            </a:r>
            <a:r>
              <a:rPr lang="pt-BR" dirty="0" err="1" smtClean="0"/>
              <a:t>String</a:t>
            </a:r>
            <a:r>
              <a:rPr lang="pt-BR" dirty="0" smtClean="0"/>
              <a:t> Senha</a:t>
            </a:r>
          </a:p>
          <a:p>
            <a:pPr marL="0" indent="0">
              <a:buNone/>
            </a:pPr>
            <a:r>
              <a:rPr lang="pt-BR" dirty="0" smtClean="0"/>
              <a:t>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10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133860277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método para Validar </a:t>
            </a:r>
            <a:r>
              <a:rPr lang="pt-BR" dirty="0" err="1" smtClean="0"/>
              <a:t>Login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 marL="0" indent="0">
              <a:buNone/>
            </a:pPr>
            <a:r>
              <a:rPr lang="pt-BR" dirty="0" err="1" smtClean="0"/>
              <a:t>public</a:t>
            </a:r>
            <a:r>
              <a:rPr lang="pt-BR" dirty="0" smtClean="0"/>
              <a:t> </a:t>
            </a:r>
            <a:r>
              <a:rPr lang="pt-BR" dirty="0" err="1" smtClean="0"/>
              <a:t>boolean</a:t>
            </a:r>
            <a:r>
              <a:rPr lang="pt-BR" dirty="0" smtClean="0"/>
              <a:t> </a:t>
            </a:r>
            <a:r>
              <a:rPr lang="pt-BR" dirty="0" err="1" smtClean="0"/>
              <a:t>Valida_login</a:t>
            </a:r>
            <a:r>
              <a:rPr lang="pt-BR" dirty="0" smtClean="0"/>
              <a:t>(</a:t>
            </a:r>
            <a:r>
              <a:rPr lang="pt-BR" dirty="0" err="1"/>
              <a:t>String</a:t>
            </a:r>
            <a:r>
              <a:rPr lang="pt-BR" dirty="0"/>
              <a:t> </a:t>
            </a:r>
            <a:r>
              <a:rPr lang="pt-BR" dirty="0" err="1" smtClean="0"/>
              <a:t>Login</a:t>
            </a:r>
            <a:r>
              <a:rPr lang="pt-BR" dirty="0" smtClean="0"/>
              <a:t> </a:t>
            </a:r>
            <a:r>
              <a:rPr lang="pt-BR" dirty="0"/>
              <a:t>e </a:t>
            </a:r>
            <a:r>
              <a:rPr lang="pt-BR" dirty="0" err="1"/>
              <a:t>String</a:t>
            </a:r>
            <a:r>
              <a:rPr lang="pt-BR" dirty="0"/>
              <a:t> Senha</a:t>
            </a:r>
            <a:r>
              <a:rPr lang="pt-BR" dirty="0" smtClean="0"/>
              <a:t>)</a:t>
            </a:r>
          </a:p>
          <a:p>
            <a:pPr marL="0" indent="0">
              <a:buNone/>
            </a:pPr>
            <a:r>
              <a:rPr lang="pt-BR" dirty="0" smtClean="0"/>
              <a:t>{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</a:t>
            </a:r>
            <a:r>
              <a:rPr lang="pt-BR" dirty="0" err="1"/>
              <a:t>S</a:t>
            </a:r>
            <a:r>
              <a:rPr lang="pt-BR" dirty="0" err="1" smtClean="0"/>
              <a:t>tring</a:t>
            </a:r>
            <a:r>
              <a:rPr lang="pt-BR" dirty="0" smtClean="0"/>
              <a:t> </a:t>
            </a:r>
            <a:r>
              <a:rPr lang="pt-BR" dirty="0" err="1" smtClean="0"/>
              <a:t>Login_Original</a:t>
            </a:r>
            <a:r>
              <a:rPr lang="pt-BR" dirty="0" smtClean="0"/>
              <a:t>=“defina o </a:t>
            </a:r>
            <a:r>
              <a:rPr lang="pt-BR" dirty="0" err="1" smtClean="0"/>
              <a:t>ligin</a:t>
            </a:r>
            <a:r>
              <a:rPr lang="pt-BR" dirty="0" smtClean="0"/>
              <a:t>”;;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</a:t>
            </a:r>
            <a:r>
              <a:rPr lang="pt-BR" dirty="0" err="1"/>
              <a:t>S</a:t>
            </a:r>
            <a:r>
              <a:rPr lang="pt-BR" dirty="0" err="1" smtClean="0"/>
              <a:t>tring</a:t>
            </a:r>
            <a:r>
              <a:rPr lang="pt-BR" dirty="0" smtClean="0"/>
              <a:t> </a:t>
            </a:r>
            <a:r>
              <a:rPr lang="pt-BR" dirty="0" err="1" smtClean="0"/>
              <a:t>Senha_Original</a:t>
            </a:r>
            <a:r>
              <a:rPr lang="pt-BR" dirty="0" smtClean="0"/>
              <a:t>=“defina a senha”;</a:t>
            </a:r>
          </a:p>
          <a:p>
            <a:pPr marL="0" indent="0">
              <a:buNone/>
            </a:pPr>
            <a:r>
              <a:rPr lang="pt-BR" dirty="0" smtClean="0"/>
              <a:t>	</a:t>
            </a:r>
            <a:r>
              <a:rPr lang="pt-BR" dirty="0" err="1" smtClean="0"/>
              <a:t>if</a:t>
            </a:r>
            <a:r>
              <a:rPr lang="pt-BR" dirty="0" smtClean="0"/>
              <a:t>((</a:t>
            </a:r>
            <a:r>
              <a:rPr lang="pt-BR" dirty="0" err="1" smtClean="0"/>
              <a:t>Login.equals</a:t>
            </a:r>
            <a:r>
              <a:rPr lang="pt-BR" dirty="0" smtClean="0"/>
              <a:t>()</a:t>
            </a:r>
            <a:r>
              <a:rPr lang="pt-BR" dirty="0"/>
              <a:t> </a:t>
            </a:r>
            <a:r>
              <a:rPr lang="pt-BR" dirty="0" err="1"/>
              <a:t>Login_Original</a:t>
            </a:r>
            <a:r>
              <a:rPr lang="pt-BR" dirty="0" smtClean="0"/>
              <a:t>) &amp;&amp;(</a:t>
            </a:r>
            <a:r>
              <a:rPr lang="pt-BR" dirty="0" err="1" smtClean="0"/>
              <a:t>Senha.equals</a:t>
            </a:r>
            <a:r>
              <a:rPr lang="pt-BR" dirty="0" smtClean="0"/>
              <a:t>().</a:t>
            </a:r>
            <a:r>
              <a:rPr lang="pt-BR" dirty="0" err="1" smtClean="0"/>
              <a:t>Senha_Original</a:t>
            </a:r>
            <a:r>
              <a:rPr lang="pt-BR" dirty="0" smtClean="0"/>
              <a:t>))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{</a:t>
            </a:r>
            <a:r>
              <a:rPr lang="pt-BR" dirty="0" err="1" smtClean="0"/>
              <a:t>return</a:t>
            </a:r>
            <a:r>
              <a:rPr lang="pt-BR" dirty="0" smtClean="0"/>
              <a:t> </a:t>
            </a:r>
            <a:r>
              <a:rPr lang="pt-BR" dirty="0" err="1" smtClean="0"/>
              <a:t>true</a:t>
            </a:r>
            <a:r>
              <a:rPr lang="pt-BR" dirty="0" smtClean="0"/>
              <a:t>;}</a:t>
            </a:r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</a:t>
            </a:r>
            <a:r>
              <a:rPr lang="pt-BR" dirty="0" err="1" smtClean="0"/>
              <a:t>else</a:t>
            </a:r>
            <a:endParaRPr lang="pt-BR" dirty="0" smtClean="0"/>
          </a:p>
          <a:p>
            <a:pPr marL="0" indent="0">
              <a:buNone/>
            </a:pPr>
            <a:r>
              <a:rPr lang="pt-BR" dirty="0"/>
              <a:t> </a:t>
            </a:r>
            <a:r>
              <a:rPr lang="pt-BR" dirty="0" smtClean="0"/>
              <a:t>         {</a:t>
            </a:r>
            <a:r>
              <a:rPr lang="pt-BR" dirty="0" err="1" smtClean="0"/>
              <a:t>return</a:t>
            </a:r>
            <a:r>
              <a:rPr lang="pt-BR" dirty="0" smtClean="0"/>
              <a:t> false;}</a:t>
            </a:r>
            <a:endParaRPr lang="pt-BR" dirty="0"/>
          </a:p>
          <a:p>
            <a:pPr marL="0" indent="0">
              <a:buNone/>
            </a:pPr>
            <a:r>
              <a:rPr lang="pt-BR" dirty="0" smtClean="0"/>
              <a:t>}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11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8588533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O retorno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pt-BR" dirty="0" smtClean="0"/>
          </a:p>
          <a:p>
            <a:r>
              <a:rPr lang="pt-BR" dirty="0" smtClean="0"/>
              <a:t>Se retornar </a:t>
            </a:r>
            <a:r>
              <a:rPr lang="pt-BR" dirty="0" err="1" smtClean="0"/>
              <a:t>true</a:t>
            </a:r>
            <a:r>
              <a:rPr lang="pt-BR" dirty="0" smtClean="0"/>
              <a:t>, abrir a tela principal;</a:t>
            </a:r>
          </a:p>
          <a:p>
            <a:pPr marL="0" indent="0">
              <a:buNone/>
            </a:pPr>
            <a:endParaRPr lang="pt-BR" dirty="0" smtClean="0"/>
          </a:p>
          <a:p>
            <a:r>
              <a:rPr lang="pt-BR" dirty="0" smtClean="0"/>
              <a:t>Se retornar false, limpar os dados e exibir uma </a:t>
            </a:r>
            <a:r>
              <a:rPr lang="pt-BR" dirty="0" err="1" smtClean="0"/>
              <a:t>JOptionPane</a:t>
            </a:r>
            <a:r>
              <a:rPr lang="pt-BR" dirty="0" smtClean="0"/>
              <a:t> informando que os dados são inválidos.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12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2803859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A tela deverá ter:</a:t>
            </a:r>
            <a:endParaRPr lang="pt-BR" dirty="0"/>
          </a:p>
        </p:txBody>
      </p:sp>
      <p:sp>
        <p:nvSpPr>
          <p:cNvPr id="3" name="Espaço Reservado para Conteúdo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pt-BR" dirty="0" smtClean="0"/>
              <a:t>Diversos Menus</a:t>
            </a:r>
          </a:p>
          <a:p>
            <a:pPr lvl="1"/>
            <a:r>
              <a:rPr lang="pt-BR" dirty="0" smtClean="0"/>
              <a:t>Sendo um menu que altera as configurações da própria tela.</a:t>
            </a:r>
          </a:p>
          <a:p>
            <a:pPr lvl="1"/>
            <a:r>
              <a:rPr lang="pt-BR" dirty="0" smtClean="0"/>
              <a:t>Um menu de operações (Exemplo: Vendas, compra, produção).</a:t>
            </a:r>
          </a:p>
          <a:p>
            <a:pPr lvl="1"/>
            <a:r>
              <a:rPr lang="pt-BR" dirty="0" smtClean="0"/>
              <a:t>Crie uma barra de ferramentas com as principais opção do seu sistema.</a:t>
            </a:r>
          </a:p>
          <a:p>
            <a:pPr lvl="1"/>
            <a:r>
              <a:rPr lang="pt-BR" dirty="0" smtClean="0"/>
              <a:t>Crie também um </a:t>
            </a:r>
            <a:r>
              <a:rPr lang="pt-BR" dirty="0" err="1" smtClean="0"/>
              <a:t>JPopupMenu</a:t>
            </a:r>
            <a:r>
              <a:rPr lang="pt-BR" dirty="0" smtClean="0"/>
              <a:t>.</a:t>
            </a:r>
          </a:p>
          <a:p>
            <a:pPr lvl="1"/>
            <a:r>
              <a:rPr lang="pt-BR" dirty="0" smtClean="0"/>
              <a:t>Os botões que levarão as outras telas. 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13</a:t>
            </a:fld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12166508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Exemplos de tela Principal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14</a:t>
            </a:fld>
            <a:endParaRPr lang="pt-BR" dirty="0"/>
          </a:p>
        </p:txBody>
      </p:sp>
      <p:pic>
        <p:nvPicPr>
          <p:cNvPr id="1026" name="Picture 2" descr="Resultado de imagem para tela de sistem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5528" y="1417638"/>
            <a:ext cx="7538472" cy="54403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80262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 dirty="0" smtClean="0"/>
              <a:t>Exemplos de tela Principal</a:t>
            </a:r>
            <a:endParaRPr lang="pt-BR" dirty="0"/>
          </a:p>
        </p:txBody>
      </p:sp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15</a:t>
            </a:fld>
            <a:endParaRPr lang="pt-BR" dirty="0"/>
          </a:p>
        </p:txBody>
      </p:sp>
      <p:pic>
        <p:nvPicPr>
          <p:cNvPr id="2050" name="Picture 2" descr="Resultado de imagem para tela de sistema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90619" y="2852936"/>
            <a:ext cx="6953381" cy="4005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3719152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Espaço Reservado para Rodapé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 dirty="0"/>
          </a:p>
        </p:txBody>
      </p:sp>
      <p:sp>
        <p:nvSpPr>
          <p:cNvPr id="5" name="Espaço Reservado para Número de Slid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3D4E52-C0D4-492B-A170-0B98928D9E9A}" type="slidenum">
              <a:rPr lang="pt-BR" smtClean="0"/>
              <a:t>16</a:t>
            </a:fld>
            <a:endParaRPr lang="pt-BR" dirty="0"/>
          </a:p>
        </p:txBody>
      </p:sp>
      <p:pic>
        <p:nvPicPr>
          <p:cNvPr id="3074" name="Picture 2" descr="Resultado de imagem para tela do sistem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00250" y="1495424"/>
            <a:ext cx="7143750" cy="53625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Título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/>
          <a:p>
            <a:r>
              <a:rPr lang="pt-BR" dirty="0" smtClean="0"/>
              <a:t>Exemplos de tela Principal</a:t>
            </a:r>
            <a:endParaRPr lang="pt-BR" dirty="0"/>
          </a:p>
        </p:txBody>
      </p:sp>
    </p:spTree>
    <p:extLst>
      <p:ext uri="{BB962C8B-B14F-4D97-AF65-F5344CB8AC3E}">
        <p14:creationId xmlns:p14="http://schemas.microsoft.com/office/powerpoint/2010/main" val="3952544205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o Office">
  <a:themeElements>
    <a:clrScheme name="Escritório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Escritório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Escritório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13065</TotalTime>
  <Words>469</Words>
  <Application>Microsoft Office PowerPoint</Application>
  <PresentationFormat>Apresentação na tela (4:3)</PresentationFormat>
  <Paragraphs>123</Paragraphs>
  <Slides>16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2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16</vt:i4>
      </vt:variant>
    </vt:vector>
  </HeadingPairs>
  <TitlesOfParts>
    <vt:vector size="19" baseType="lpstr">
      <vt:lpstr>Arial</vt:lpstr>
      <vt:lpstr>Calibri</vt:lpstr>
      <vt:lpstr>Tema do Office</vt:lpstr>
      <vt:lpstr>Elaborando as Interfaces  Aulas 37, 38 e 39.</vt:lpstr>
      <vt:lpstr>ATIVIDADE DE HOJE</vt:lpstr>
      <vt:lpstr>Métodos em Java</vt:lpstr>
      <vt:lpstr>A sintaxe para construção de um método é a seguinte:</vt:lpstr>
      <vt:lpstr>Exemplo</vt:lpstr>
      <vt:lpstr>Outros Exemplos</vt:lpstr>
      <vt:lpstr>Outro Exemplo</vt:lpstr>
      <vt:lpstr>Outro Exemplo</vt:lpstr>
      <vt:lpstr>Crie a interface principal do seu sistema</vt:lpstr>
      <vt:lpstr>Na tela de login...</vt:lpstr>
      <vt:lpstr>O método para Validar Login</vt:lpstr>
      <vt:lpstr>O retorno</vt:lpstr>
      <vt:lpstr>A tela deverá ter:</vt:lpstr>
      <vt:lpstr>Exemplos de tela Principal</vt:lpstr>
      <vt:lpstr>Exemplos de tela Principal</vt:lpstr>
      <vt:lpstr>Exemplos de tela Principal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Oxnar-4</dc:creator>
  <cp:lastModifiedBy>Oxnar</cp:lastModifiedBy>
  <cp:revision>291</cp:revision>
  <dcterms:created xsi:type="dcterms:W3CDTF">2015-09-21T11:15:04Z</dcterms:created>
  <dcterms:modified xsi:type="dcterms:W3CDTF">2017-05-23T17:23:40Z</dcterms:modified>
</cp:coreProperties>
</file>