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94" r:id="rId11"/>
    <p:sldId id="274" r:id="rId12"/>
    <p:sldId id="276" r:id="rId13"/>
    <p:sldId id="275" r:id="rId14"/>
    <p:sldId id="277" r:id="rId15"/>
    <p:sldId id="280" r:id="rId16"/>
    <p:sldId id="281" r:id="rId17"/>
    <p:sldId id="278" r:id="rId18"/>
    <p:sldId id="282" r:id="rId19"/>
    <p:sldId id="283" r:id="rId20"/>
    <p:sldId id="284" r:id="rId21"/>
    <p:sldId id="285" r:id="rId22"/>
    <p:sldId id="286" r:id="rId23"/>
    <p:sldId id="289" r:id="rId24"/>
    <p:sldId id="290" r:id="rId25"/>
    <p:sldId id="288" r:id="rId26"/>
    <p:sldId id="287" r:id="rId27"/>
    <p:sldId id="291" r:id="rId28"/>
    <p:sldId id="292" r:id="rId29"/>
    <p:sldId id="293" r:id="rId30"/>
    <p:sldId id="279" r:id="rId31"/>
    <p:sldId id="270" r:id="rId32"/>
    <p:sldId id="272" r:id="rId33"/>
    <p:sldId id="273" r:id="rId3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F4961-C782-4DFA-9669-C3AB96F28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A7297F-9674-40FB-9231-2D0BE627E2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4A4E94-CD93-4900-9C83-20E419421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B5C858-0687-41C9-89DF-8C5B17540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D6D4AD-6EC5-4244-816C-29BC3C31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720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452A-5565-4B0E-A4F2-A61873AADDD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05043F-CADB-4057-9416-0B5A5BE8BC8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A918FE-E336-4EB2-9E6A-9D793E407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6E7C48-042A-4048-B900-1266AFC44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7A1B5D-51A9-4223-ADE8-0140F40C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514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FB248C-7625-429E-AB5C-F67A982E8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8E0F023-286B-48FE-87BA-DFFC253F3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7B29C3-1EFC-4E66-ADC7-6EA2EC8A1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031ADD-9093-4D1E-BC87-1DCEB3505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0F57A8-AEEB-46A8-BF51-1D1DDC4D1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051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DAC2B8-B27C-4D05-82D9-9AE6E6DC7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89CB76-E1E0-4D85-9FCE-254B4B84F3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B0D2F5-0770-469C-91F8-9566B51BD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397E46-FCD9-48BB-8E59-1B2F0FDBC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516DD7-2BB7-42D8-BA5F-0DB076ECA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8B36A91-7F56-4D7F-A726-105805559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512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6E651-9F46-46BD-B9DB-6C8D385CD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1865E21-3593-4FDC-BCB5-230B3D933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BF71F7B-054C-479A-85F0-A1BC92E6A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AEDD5C2-0D7C-4C85-9C5F-4A271C8546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68D75FD-A22D-4094-BC53-0D0629AB7D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4AF56D5-4044-4FEF-9F31-F7E0003A6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43AC16F-9C70-4826-910B-1EFABB327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B7DF03E-3053-4BC5-B7F9-88066F55B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13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D7B21D-C43D-4419-9309-AAB15281B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DC4D1AE-DBC0-4F9D-9CFA-1F6C268F2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80190BC-8B36-4538-97F5-FC282712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E8D4A9D-3B0C-4058-AEC5-649A10D23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4727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16CDECD-67AC-4A37-9C44-1B9C86932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A6E22A9-4FF1-45CF-9454-54510CE8A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C82630-0157-4DB7-A789-9B46ED434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9521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53A1C-AFC3-43EA-83B5-435D9461D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6FFCFD-871C-45B5-A49B-ABE4BD27B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7D6948-F41E-45DD-8556-7D6FA5F34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9F32BD-8640-4D43-9FAC-678CB7C3E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CC663E-64F0-4295-8357-EDF735C5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03DD50-963D-481F-89AF-A4CBB2C2D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875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07AA8-C544-4A48-830A-8C317F9DC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05F8E15-7DB2-4651-A3D6-FF834190EE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A3221FB-2185-43C9-A0FB-A90B37D65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4D6FDE-041F-4A6C-98F0-6AA928593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A319EA-A134-489E-A327-B1C0BD394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82DD77-ECA1-48B0-8683-528122846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657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E05127-4C5A-4707-BE2A-D340C4A68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BD1D658-316F-4196-95B2-43945DFD3C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FF0FBE-D63C-4727-A9FD-A453574B0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A5EE49-B5F3-4F33-9349-BE01952ED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5DF131-70D2-4F13-9929-0DC187F2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912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6EE1435-7548-44D4-A0AF-A8A92B421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E8CCB16-DF73-4DC9-9731-0EA5545F8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9715DA-F6E5-4E77-BC86-C85412AAD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7D758C-D922-4822-B944-97DE74723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6E3784-D4F5-4CA4-BA07-11D7A72EB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3543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6466A56-262B-4DAC-994C-5C2A7A7BE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9CA97D-50EC-4D1C-A18C-BB9157056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D38E3C-F645-49F6-BA2F-06E66259C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4A7E5-E853-4F59-9EB7-A352AE339483}" type="datetimeFigureOut">
              <a:rPr lang="pt-BR" smtClean="0"/>
              <a:t>06/08/2018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E1C12C-C1EF-4C1B-ABAA-44F5F7D592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BD30E5-6B90-496E-8C73-F7E2D3A46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93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aulas/algoritmo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043DEA5-14DE-44E8-8686-6494CAF93C95}"/>
              </a:ext>
            </a:extLst>
          </p:cNvPr>
          <p:cNvSpPr txBox="1"/>
          <p:nvPr/>
        </p:nvSpPr>
        <p:spPr>
          <a:xfrm rot="16200000">
            <a:off x="-3167390" y="3167391"/>
            <a:ext cx="68580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COL. ESTADUAL MARIA AGUIAR TEIXEIRA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50EC194-A360-42C6-975F-D7904F5DCEC5}"/>
              </a:ext>
            </a:extLst>
          </p:cNvPr>
          <p:cNvSpPr/>
          <p:nvPr/>
        </p:nvSpPr>
        <p:spPr>
          <a:xfrm>
            <a:off x="6020440" y="6076743"/>
            <a:ext cx="5682133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pt-BR" dirty="0"/>
              <a:t>Prof. André Aparecido da Silva</a:t>
            </a:r>
          </a:p>
          <a:p>
            <a:pPr algn="ctr"/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http://www.oxnar.com.br/aulas/algoritmos</a:t>
            </a:r>
            <a:r>
              <a:rPr lang="pt-BR" dirty="0"/>
              <a:t> 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92CEDF7D-3672-4D67-A38F-F40CEE943C7C}"/>
              </a:ext>
            </a:extLst>
          </p:cNvPr>
          <p:cNvSpPr txBox="1">
            <a:spLocks/>
          </p:cNvSpPr>
          <p:nvPr/>
        </p:nvSpPr>
        <p:spPr>
          <a:xfrm>
            <a:off x="523221" y="2437765"/>
            <a:ext cx="11668779" cy="254063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/>
              <a:t>JAVA - BÁSICO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B371A9A-D778-4958-9343-8389ED5D08C4}"/>
              </a:ext>
            </a:extLst>
          </p:cNvPr>
          <p:cNvCxnSpPr/>
          <p:nvPr/>
        </p:nvCxnSpPr>
        <p:spPr>
          <a:xfrm>
            <a:off x="401674" y="0"/>
            <a:ext cx="0" cy="68580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926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0571B-48E0-43AE-9078-FFC6A86C6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2930"/>
            <a:ext cx="10515600" cy="1325563"/>
          </a:xfrm>
        </p:spPr>
        <p:txBody>
          <a:bodyPr/>
          <a:lstStyle/>
          <a:p>
            <a:r>
              <a:rPr lang="pt-BR" dirty="0"/>
              <a:t>ATIVIDADES DA AULA PASSADA</a:t>
            </a:r>
          </a:p>
        </p:txBody>
      </p:sp>
    </p:spTree>
    <p:extLst>
      <p:ext uri="{BB962C8B-B14F-4D97-AF65-F5344CB8AC3E}">
        <p14:creationId xmlns:p14="http://schemas.microsoft.com/office/powerpoint/2010/main" val="3000263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0571B-48E0-43AE-9078-FFC6A86C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DA AULA PASSADA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80F9EB-52ED-4D50-8430-C3F070FE1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0"/>
            <a:ext cx="9771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33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0571B-48E0-43AE-9078-FFC6A86C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DA AULA PASSADA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80F9EB-52ED-4D50-8430-C3F070FE1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0"/>
            <a:ext cx="9771293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EF5A23A-282E-4DB9-88B9-7B1BDE6D078F}"/>
              </a:ext>
            </a:extLst>
          </p:cNvPr>
          <p:cNvSpPr/>
          <p:nvPr/>
        </p:nvSpPr>
        <p:spPr>
          <a:xfrm>
            <a:off x="1582508" y="0"/>
            <a:ext cx="2800306" cy="365125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91B5761-B03A-47F5-876D-3BC7C38ECD4C}"/>
              </a:ext>
            </a:extLst>
          </p:cNvPr>
          <p:cNvSpPr txBox="1"/>
          <p:nvPr/>
        </p:nvSpPr>
        <p:spPr>
          <a:xfrm>
            <a:off x="5151863" y="3429000"/>
            <a:ext cx="5040352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sz="2400" b="1" dirty="0"/>
              <a:t>NOME E TIPO DE ACESSO A CLASSE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21ABBBB8-0A4E-4354-AB4B-F352D6C089F3}"/>
              </a:ext>
            </a:extLst>
          </p:cNvPr>
          <p:cNvCxnSpPr>
            <a:stCxn id="4" idx="0"/>
          </p:cNvCxnSpPr>
          <p:nvPr/>
        </p:nvCxnSpPr>
        <p:spPr>
          <a:xfrm flipH="1" flipV="1">
            <a:off x="3612995" y="365125"/>
            <a:ext cx="4059044" cy="30638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747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0571B-48E0-43AE-9078-FFC6A86C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DA AULA PASSADA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80F9EB-52ED-4D50-8430-C3F070FE1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0"/>
            <a:ext cx="9771293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EF5A23A-282E-4DB9-88B9-7B1BDE6D078F}"/>
              </a:ext>
            </a:extLst>
          </p:cNvPr>
          <p:cNvSpPr/>
          <p:nvPr/>
        </p:nvSpPr>
        <p:spPr>
          <a:xfrm>
            <a:off x="1405054" y="200722"/>
            <a:ext cx="669073" cy="356839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91B5761-B03A-47F5-876D-3BC7C38ECD4C}"/>
              </a:ext>
            </a:extLst>
          </p:cNvPr>
          <p:cNvSpPr txBox="1"/>
          <p:nvPr/>
        </p:nvSpPr>
        <p:spPr>
          <a:xfrm>
            <a:off x="5151863" y="3429000"/>
            <a:ext cx="5040352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sz="2400" b="1" dirty="0"/>
              <a:t>INICIO E FIM DA CLASSE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21ABBBB8-0A4E-4354-AB4B-F352D6C089F3}"/>
              </a:ext>
            </a:extLst>
          </p:cNvPr>
          <p:cNvCxnSpPr>
            <a:cxnSpLocks/>
          </p:cNvCxnSpPr>
          <p:nvPr/>
        </p:nvCxnSpPr>
        <p:spPr>
          <a:xfrm flipH="1" flipV="1">
            <a:off x="2074126" y="461665"/>
            <a:ext cx="4059044" cy="306387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B9AE13AB-D763-4454-814E-8F654C813031}"/>
              </a:ext>
            </a:extLst>
          </p:cNvPr>
          <p:cNvSpPr/>
          <p:nvPr/>
        </p:nvSpPr>
        <p:spPr>
          <a:xfrm>
            <a:off x="1405053" y="2784377"/>
            <a:ext cx="669073" cy="449477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C896B85A-A599-4A82-B497-231F344DEC78}"/>
              </a:ext>
            </a:extLst>
          </p:cNvPr>
          <p:cNvCxnSpPr>
            <a:cxnSpLocks/>
          </p:cNvCxnSpPr>
          <p:nvPr/>
        </p:nvCxnSpPr>
        <p:spPr>
          <a:xfrm flipH="1" flipV="1">
            <a:off x="2036956" y="2863884"/>
            <a:ext cx="3873190" cy="56511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7425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0571B-48E0-43AE-9078-FFC6A86C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DA AULA PASSADA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80F9EB-52ED-4D50-8430-C3F070FE1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0"/>
            <a:ext cx="9771293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EF5A23A-282E-4DB9-88B9-7B1BDE6D078F}"/>
              </a:ext>
            </a:extLst>
          </p:cNvPr>
          <p:cNvSpPr/>
          <p:nvPr/>
        </p:nvSpPr>
        <p:spPr>
          <a:xfrm>
            <a:off x="2546193" y="1944699"/>
            <a:ext cx="669073" cy="356839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91B5761-B03A-47F5-876D-3BC7C38ECD4C}"/>
              </a:ext>
            </a:extLst>
          </p:cNvPr>
          <p:cNvSpPr txBox="1"/>
          <p:nvPr/>
        </p:nvSpPr>
        <p:spPr>
          <a:xfrm>
            <a:off x="5151863" y="3429000"/>
            <a:ext cx="5040352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sz="2400" b="1" dirty="0"/>
              <a:t>INICIO E FIM  DO OBJETO QUE EXECUTARÁ A CLASSE. 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21ABBBB8-0A4E-4354-AB4B-F352D6C089F3}"/>
              </a:ext>
            </a:extLst>
          </p:cNvPr>
          <p:cNvCxnSpPr>
            <a:cxnSpLocks/>
          </p:cNvCxnSpPr>
          <p:nvPr/>
        </p:nvCxnSpPr>
        <p:spPr>
          <a:xfrm flipH="1" flipV="1">
            <a:off x="3215266" y="2003085"/>
            <a:ext cx="2271134" cy="165674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ângulo 7">
            <a:extLst>
              <a:ext uri="{FF2B5EF4-FFF2-40B4-BE49-F238E27FC236}">
                <a16:creationId xmlns:a16="http://schemas.microsoft.com/office/drawing/2014/main" id="{B9AE13AB-D763-4454-814E-8F654C813031}"/>
              </a:ext>
            </a:extLst>
          </p:cNvPr>
          <p:cNvSpPr/>
          <p:nvPr/>
        </p:nvSpPr>
        <p:spPr>
          <a:xfrm>
            <a:off x="2546194" y="2510946"/>
            <a:ext cx="669073" cy="449477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C896B85A-A599-4A82-B497-231F344DEC78}"/>
              </a:ext>
            </a:extLst>
          </p:cNvPr>
          <p:cNvCxnSpPr>
            <a:cxnSpLocks/>
          </p:cNvCxnSpPr>
          <p:nvPr/>
        </p:nvCxnSpPr>
        <p:spPr>
          <a:xfrm flipH="1" flipV="1">
            <a:off x="3215265" y="3007214"/>
            <a:ext cx="3873192" cy="7008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930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0571B-48E0-43AE-9078-FFC6A86C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DA AULA PASSADA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80F9EB-52ED-4D50-8430-C3F070FE1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" y="-365125"/>
            <a:ext cx="9771293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EF5A23A-282E-4DB9-88B9-7B1BDE6D078F}"/>
              </a:ext>
            </a:extLst>
          </p:cNvPr>
          <p:cNvSpPr/>
          <p:nvPr/>
        </p:nvSpPr>
        <p:spPr>
          <a:xfrm flipV="1">
            <a:off x="1278672" y="315277"/>
            <a:ext cx="1431072" cy="518600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91B5761-B03A-47F5-876D-3BC7C38ECD4C}"/>
              </a:ext>
            </a:extLst>
          </p:cNvPr>
          <p:cNvSpPr txBox="1"/>
          <p:nvPr/>
        </p:nvSpPr>
        <p:spPr>
          <a:xfrm>
            <a:off x="5151863" y="3429000"/>
            <a:ext cx="5040352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sz="2400" b="1" dirty="0"/>
              <a:t>INICIO E FIM D CONSTRUTOTO MÉTOCO  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9AE13AB-D763-4454-814E-8F654C813031}"/>
              </a:ext>
            </a:extLst>
          </p:cNvPr>
          <p:cNvSpPr/>
          <p:nvPr/>
        </p:nvSpPr>
        <p:spPr>
          <a:xfrm>
            <a:off x="1278672" y="1051332"/>
            <a:ext cx="1062603" cy="518601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C896B85A-A599-4A82-B497-231F344DEC78}"/>
              </a:ext>
            </a:extLst>
          </p:cNvPr>
          <p:cNvCxnSpPr>
            <a:cxnSpLocks/>
            <a:endCxn id="3" idx="3"/>
          </p:cNvCxnSpPr>
          <p:nvPr/>
        </p:nvCxnSpPr>
        <p:spPr>
          <a:xfrm flipH="1" flipV="1">
            <a:off x="2709744" y="574577"/>
            <a:ext cx="4378714" cy="31335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C52FA503-6395-475D-B504-49E151BFF3FD}"/>
              </a:ext>
            </a:extLst>
          </p:cNvPr>
          <p:cNvSpPr/>
          <p:nvPr/>
        </p:nvSpPr>
        <p:spPr>
          <a:xfrm>
            <a:off x="838199" y="5107259"/>
            <a:ext cx="3399264" cy="69940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145D4F13-9A0E-4891-B0D1-B9DC38BBC949}"/>
              </a:ext>
            </a:extLst>
          </p:cNvPr>
          <p:cNvCxnSpPr>
            <a:cxnSpLocks/>
          </p:cNvCxnSpPr>
          <p:nvPr/>
        </p:nvCxnSpPr>
        <p:spPr>
          <a:xfrm flipH="1" flipV="1">
            <a:off x="4276938" y="5387951"/>
            <a:ext cx="2302282" cy="6901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413948D-DD1A-4AEF-B413-4B2CD8A29528}"/>
              </a:ext>
            </a:extLst>
          </p:cNvPr>
          <p:cNvSpPr txBox="1"/>
          <p:nvPr/>
        </p:nvSpPr>
        <p:spPr>
          <a:xfrm>
            <a:off x="5608615" y="5041464"/>
            <a:ext cx="5040352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sz="2400" b="1" dirty="0"/>
              <a:t>RESULTADO DA  EXECUÇÃO DA CLASSE. 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088376A7-7430-4CEF-9845-D71FBBF49700}"/>
              </a:ext>
            </a:extLst>
          </p:cNvPr>
          <p:cNvCxnSpPr>
            <a:cxnSpLocks/>
          </p:cNvCxnSpPr>
          <p:nvPr/>
        </p:nvCxnSpPr>
        <p:spPr>
          <a:xfrm flipH="1" flipV="1">
            <a:off x="2966224" y="1690688"/>
            <a:ext cx="4053952" cy="19712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288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0571B-48E0-43AE-9078-FFC6A86C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DA AULA PASSADA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80F9EB-52ED-4D50-8430-C3F070FE1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0"/>
            <a:ext cx="9771293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EF5A23A-282E-4DB9-88B9-7B1BDE6D078F}"/>
              </a:ext>
            </a:extLst>
          </p:cNvPr>
          <p:cNvSpPr/>
          <p:nvPr/>
        </p:nvSpPr>
        <p:spPr>
          <a:xfrm>
            <a:off x="2546194" y="809564"/>
            <a:ext cx="669073" cy="356839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9AE13AB-D763-4454-814E-8F654C813031}"/>
              </a:ext>
            </a:extLst>
          </p:cNvPr>
          <p:cNvSpPr/>
          <p:nvPr/>
        </p:nvSpPr>
        <p:spPr>
          <a:xfrm>
            <a:off x="2546194" y="1303676"/>
            <a:ext cx="669073" cy="699409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287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0571B-48E0-43AE-9078-FFC6A86C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DA AULA PASSADA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80F9EB-52ED-4D50-8430-C3F070FE1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0"/>
            <a:ext cx="9771293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9AE13AB-D763-4454-814E-8F654C813031}"/>
              </a:ext>
            </a:extLst>
          </p:cNvPr>
          <p:cNvSpPr/>
          <p:nvPr/>
        </p:nvSpPr>
        <p:spPr>
          <a:xfrm>
            <a:off x="2479286" y="365125"/>
            <a:ext cx="7489904" cy="1325563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26EE1EA-A3F0-4314-8C97-E79EB8DD2F25}"/>
              </a:ext>
            </a:extLst>
          </p:cNvPr>
          <p:cNvSpPr txBox="1"/>
          <p:nvPr/>
        </p:nvSpPr>
        <p:spPr>
          <a:xfrm>
            <a:off x="5151863" y="3429000"/>
            <a:ext cx="5040352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sz="2400" b="1" dirty="0"/>
              <a:t>MÉTODO CONSTRUTOR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36612FBE-F1FE-46D3-A10F-F5DDD1360577}"/>
              </a:ext>
            </a:extLst>
          </p:cNvPr>
          <p:cNvCxnSpPr>
            <a:cxnSpLocks/>
          </p:cNvCxnSpPr>
          <p:nvPr/>
        </p:nvCxnSpPr>
        <p:spPr>
          <a:xfrm flipH="1" flipV="1">
            <a:off x="3799490" y="1690688"/>
            <a:ext cx="3288967" cy="201741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367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60571B-48E0-43AE-9078-FFC6A86C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DA AULA PASSADA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80F9EB-52ED-4D50-8430-C3F070FE1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0"/>
            <a:ext cx="9771293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9AE13AB-D763-4454-814E-8F654C813031}"/>
              </a:ext>
            </a:extLst>
          </p:cNvPr>
          <p:cNvSpPr/>
          <p:nvPr/>
        </p:nvSpPr>
        <p:spPr>
          <a:xfrm>
            <a:off x="2351048" y="1678700"/>
            <a:ext cx="7489904" cy="1325563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EC22AEE-DE90-4410-B9A2-7D907B2E7025}"/>
              </a:ext>
            </a:extLst>
          </p:cNvPr>
          <p:cNvSpPr txBox="1"/>
          <p:nvPr/>
        </p:nvSpPr>
        <p:spPr>
          <a:xfrm>
            <a:off x="5265107" y="4948467"/>
            <a:ext cx="2980259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sz="2400" b="1" dirty="0"/>
              <a:t>MÉTODO EXECUTOR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7FE7C1F5-E24C-41F5-B6CA-2377CED78E7E}"/>
              </a:ext>
            </a:extLst>
          </p:cNvPr>
          <p:cNvCxnSpPr>
            <a:cxnSpLocks/>
          </p:cNvCxnSpPr>
          <p:nvPr/>
        </p:nvCxnSpPr>
        <p:spPr>
          <a:xfrm flipH="1" flipV="1">
            <a:off x="4520799" y="3004263"/>
            <a:ext cx="2680903" cy="222330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8662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5800BD-D79D-4398-801E-F8E16F27E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TIPOS PRIMITIVOS JAVA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CFDFB3-3116-40D3-96C3-EFBB9B0EB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err="1"/>
              <a:t>Boolean</a:t>
            </a:r>
            <a:r>
              <a:rPr lang="pt-BR" dirty="0"/>
              <a:t>: Não é um valor numérico, só admite os valores </a:t>
            </a:r>
            <a:r>
              <a:rPr lang="pt-BR" dirty="0" err="1"/>
              <a:t>true</a:t>
            </a:r>
            <a:r>
              <a:rPr lang="pt-BR" dirty="0"/>
              <a:t> ou false.</a:t>
            </a:r>
          </a:p>
          <a:p>
            <a:r>
              <a:rPr lang="pt-BR" dirty="0"/>
              <a:t>Char: Usa o código UNICODE e ocupa cada caractere 16 bits.</a:t>
            </a:r>
          </a:p>
          <a:p>
            <a:r>
              <a:rPr lang="pt-BR" dirty="0"/>
              <a:t>Inteiros: Diferem nas precisões e podem ser positivos ou negativos.</a:t>
            </a:r>
          </a:p>
          <a:p>
            <a:pPr lvl="1"/>
            <a:r>
              <a:rPr lang="pt-BR" dirty="0"/>
              <a:t>Byte: 1 byte.</a:t>
            </a:r>
          </a:p>
          <a:p>
            <a:pPr lvl="1"/>
            <a:r>
              <a:rPr lang="pt-BR" dirty="0"/>
              <a:t>Short: 2 bytes.</a:t>
            </a:r>
          </a:p>
          <a:p>
            <a:pPr lvl="1"/>
            <a:r>
              <a:rPr lang="pt-BR" dirty="0" err="1"/>
              <a:t>Int</a:t>
            </a:r>
            <a:r>
              <a:rPr lang="pt-BR" dirty="0"/>
              <a:t>: 4 bytes.</a:t>
            </a:r>
          </a:p>
          <a:p>
            <a:pPr lvl="1"/>
            <a:r>
              <a:rPr lang="pt-BR" dirty="0" err="1"/>
              <a:t>Long</a:t>
            </a:r>
            <a:r>
              <a:rPr lang="pt-BR" dirty="0"/>
              <a:t>: 8 bytes.</a:t>
            </a:r>
          </a:p>
          <a:p>
            <a:r>
              <a:rPr lang="pt-BR" dirty="0"/>
              <a:t>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6405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5800BD-D79D-4398-801E-F8E16F27E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8717" y="4580286"/>
            <a:ext cx="10515600" cy="1325563"/>
          </a:xfrm>
        </p:spPr>
        <p:txBody>
          <a:bodyPr/>
          <a:lstStyle/>
          <a:p>
            <a:r>
              <a:rPr lang="pt-BR" dirty="0"/>
              <a:t>TIPOS PRIMITIVOS JAVA</a:t>
            </a:r>
          </a:p>
        </p:txBody>
      </p:sp>
    </p:spTree>
    <p:extLst>
      <p:ext uri="{BB962C8B-B14F-4D97-AF65-F5344CB8AC3E}">
        <p14:creationId xmlns:p14="http://schemas.microsoft.com/office/powerpoint/2010/main" val="3272087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CFDFB3-3116-40D3-96C3-EFBB9B0EB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7562"/>
            <a:ext cx="10515600" cy="5910146"/>
          </a:xfrm>
        </p:spPr>
        <p:txBody>
          <a:bodyPr>
            <a:noAutofit/>
          </a:bodyPr>
          <a:lstStyle/>
          <a:p>
            <a:r>
              <a:rPr lang="pt-BR" sz="3600" dirty="0" err="1"/>
              <a:t>Boolean</a:t>
            </a:r>
            <a:r>
              <a:rPr lang="pt-BR" sz="3600" dirty="0"/>
              <a:t>: Não é um valor numérico, só admite os valores </a:t>
            </a:r>
            <a:r>
              <a:rPr lang="pt-BR" sz="3600" dirty="0" err="1"/>
              <a:t>true</a:t>
            </a:r>
            <a:r>
              <a:rPr lang="pt-BR" sz="3600" dirty="0"/>
              <a:t> ou false.</a:t>
            </a:r>
          </a:p>
          <a:p>
            <a:r>
              <a:rPr lang="pt-BR" sz="3600" dirty="0"/>
              <a:t>Char: Usa o código UNICODE e ocupa cada caractere 16 bits.</a:t>
            </a:r>
          </a:p>
          <a:p>
            <a:r>
              <a:rPr lang="pt-BR" sz="3600" dirty="0"/>
              <a:t>Inteiros: Diferem nas precisões e podem ser positivos ou negativos.</a:t>
            </a:r>
          </a:p>
          <a:p>
            <a:pPr lvl="1"/>
            <a:r>
              <a:rPr lang="pt-BR" sz="3600" dirty="0"/>
              <a:t>Byte: 1 byte.</a:t>
            </a:r>
          </a:p>
          <a:p>
            <a:pPr lvl="1"/>
            <a:r>
              <a:rPr lang="pt-BR" sz="3600" dirty="0"/>
              <a:t>Short: 2 bytes.</a:t>
            </a:r>
          </a:p>
          <a:p>
            <a:pPr lvl="1"/>
            <a:r>
              <a:rPr lang="pt-BR" sz="3600" dirty="0" err="1"/>
              <a:t>Int</a:t>
            </a:r>
            <a:r>
              <a:rPr lang="pt-BR" sz="3600" dirty="0"/>
              <a:t>: 4 bytes.</a:t>
            </a:r>
          </a:p>
          <a:p>
            <a:pPr lvl="1"/>
            <a:r>
              <a:rPr lang="pt-BR" sz="3600" dirty="0" err="1"/>
              <a:t>Long</a:t>
            </a:r>
            <a:r>
              <a:rPr lang="pt-BR" sz="3600" dirty="0"/>
              <a:t>: 8 bytes.</a:t>
            </a:r>
          </a:p>
        </p:txBody>
      </p:sp>
    </p:spTree>
    <p:extLst>
      <p:ext uri="{BB962C8B-B14F-4D97-AF65-F5344CB8AC3E}">
        <p14:creationId xmlns:p14="http://schemas.microsoft.com/office/powerpoint/2010/main" val="905512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CFDFB3-3116-40D3-96C3-EFBB9B0EB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6634"/>
            <a:ext cx="10515600" cy="52410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4000" dirty="0"/>
          </a:p>
          <a:p>
            <a:r>
              <a:rPr lang="pt-BR" sz="4000" dirty="0"/>
              <a:t>Reais em ponto flutuante: igual que os inteiros também diferem nas precisões e podem ser positivos ou negativos.</a:t>
            </a:r>
          </a:p>
          <a:p>
            <a:pPr lvl="1"/>
            <a:r>
              <a:rPr lang="pt-BR" sz="4000" dirty="0" err="1"/>
              <a:t>Float</a:t>
            </a:r>
            <a:r>
              <a:rPr lang="pt-BR" sz="4000" dirty="0"/>
              <a:t>: 4 bytes.</a:t>
            </a:r>
          </a:p>
          <a:p>
            <a:pPr lvl="1"/>
            <a:r>
              <a:rPr lang="pt-BR" sz="4000" dirty="0"/>
              <a:t>Double: 8 bytes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6737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404B3A-9ACF-486D-B745-CEF226EF4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871D14-5E7E-4098-B936-F64B5FD95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z="3600" dirty="0"/>
          </a:p>
          <a:p>
            <a:endParaRPr lang="pt-BR" sz="3600" dirty="0"/>
          </a:p>
          <a:p>
            <a:r>
              <a:rPr lang="pt-BR" sz="3600" dirty="0" err="1"/>
              <a:t>String</a:t>
            </a:r>
            <a:r>
              <a:rPr lang="pt-BR" sz="3600" dirty="0"/>
              <a:t> é uma classe contida no pacote </a:t>
            </a:r>
            <a:r>
              <a:rPr lang="pt-BR" sz="3600" dirty="0" err="1"/>
              <a:t>java.lang</a:t>
            </a:r>
            <a:r>
              <a:rPr lang="pt-BR" sz="3600" dirty="0"/>
              <a:t> e que descende da classe </a:t>
            </a:r>
            <a:r>
              <a:rPr lang="pt-BR" sz="3600" dirty="0" err="1"/>
              <a:t>java.lang.Object</a:t>
            </a:r>
            <a:r>
              <a:rPr lang="pt-BR" sz="3600" dirty="0"/>
              <a:t>.</a:t>
            </a:r>
          </a:p>
          <a:p>
            <a:pPr marL="0" indent="0">
              <a:buNone/>
            </a:pP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9019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83A20A-EB09-4BFE-9AB0-444EA10E5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1662"/>
            <a:ext cx="10515600" cy="6274676"/>
          </a:xfrm>
        </p:spPr>
        <p:txBody>
          <a:bodyPr>
            <a:normAutofit/>
          </a:bodyPr>
          <a:lstStyle/>
          <a:p>
            <a:pPr algn="just"/>
            <a:endParaRPr lang="pt-BR" sz="3600" dirty="0"/>
          </a:p>
          <a:p>
            <a:pPr algn="just"/>
            <a:r>
              <a:rPr lang="pt-BR" sz="3600" dirty="0"/>
              <a:t>De forma conceitual podemos dizer que é uma “sequência de caracteres usada como uma única unidade”. </a:t>
            </a:r>
          </a:p>
          <a:p>
            <a:pPr algn="just"/>
            <a:endParaRPr lang="pt-BR" sz="3600" dirty="0"/>
          </a:p>
          <a:p>
            <a:pPr algn="just"/>
            <a:r>
              <a:rPr lang="pt-BR" sz="3600" dirty="0"/>
              <a:t>Os valores armazenados nesse tipo de variável são representados como </a:t>
            </a:r>
            <a:r>
              <a:rPr lang="pt-BR" sz="3600" b="1" dirty="0"/>
              <a:t>literais de </a:t>
            </a:r>
            <a:r>
              <a:rPr lang="pt-BR" sz="3600" b="1" dirty="0" err="1"/>
              <a:t>string</a:t>
            </a:r>
            <a:r>
              <a:rPr lang="pt-BR" sz="3600" dirty="0"/>
              <a:t> – sequência de caracteres entre aspas duplas. Os valores podem ser caracteres normais (letras e números) ou caracteres especiais como +, -, * / e $.</a:t>
            </a:r>
          </a:p>
          <a:p>
            <a:pPr algn="just"/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894010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5B1EE2-EF0D-4093-B8C7-D9B8AE949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textos: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D52C9E-545F-4C90-A223-71E8F7E8C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Use o tipo </a:t>
            </a:r>
            <a:r>
              <a:rPr lang="pt-BR" dirty="0" err="1"/>
              <a:t>String</a:t>
            </a:r>
            <a:r>
              <a:rPr lang="pt-BR" dirty="0"/>
              <a:t>; 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err="1"/>
              <a:t>String</a:t>
            </a:r>
            <a:r>
              <a:rPr lang="pt-BR" dirty="0"/>
              <a:t> Nome = “Julia Caroline </a:t>
            </a:r>
            <a:r>
              <a:rPr lang="pt-BR" dirty="0" err="1"/>
              <a:t>Bertoldi</a:t>
            </a:r>
            <a:r>
              <a:rPr lang="pt-BR" dirty="0"/>
              <a:t>”;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String</a:t>
            </a:r>
            <a:r>
              <a:rPr lang="pt-BR" dirty="0"/>
              <a:t> </a:t>
            </a:r>
            <a:r>
              <a:rPr lang="pt-BR" dirty="0" err="1"/>
              <a:t>Endereco</a:t>
            </a:r>
            <a:r>
              <a:rPr lang="pt-BR" dirty="0"/>
              <a:t> =  “Av. Batel, 1500 Batel, Curitiba / Pr.”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String</a:t>
            </a:r>
            <a:r>
              <a:rPr lang="pt-BR" dirty="0"/>
              <a:t> </a:t>
            </a:r>
            <a:r>
              <a:rPr lang="pt-BR" dirty="0" err="1"/>
              <a:t>Colegio</a:t>
            </a:r>
            <a:r>
              <a:rPr lang="pt-BR" dirty="0"/>
              <a:t> = “</a:t>
            </a:r>
            <a:r>
              <a:rPr lang="pt-BR" dirty="0" err="1"/>
              <a:t>Colegio</a:t>
            </a:r>
            <a:r>
              <a:rPr lang="pt-BR" dirty="0"/>
              <a:t> Estadual Maria Aguiar Teixeira”</a:t>
            </a:r>
          </a:p>
        </p:txBody>
      </p:sp>
    </p:spTree>
    <p:extLst>
      <p:ext uri="{BB962C8B-B14F-4D97-AF65-F5344CB8AC3E}">
        <p14:creationId xmlns:p14="http://schemas.microsoft.com/office/powerpoint/2010/main" val="1736929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D2C6F-3C88-447D-8C59-3FDDA651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O processo de declaração de um tipo </a:t>
            </a:r>
            <a:r>
              <a:rPr lang="pt-BR" dirty="0" err="1"/>
              <a:t>string</a:t>
            </a:r>
            <a:r>
              <a:rPr lang="pt-BR" dirty="0"/>
              <a:t> é formado pelos seguintes itens: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281A66F-CE33-47EA-AE1D-A362EB582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2080050"/>
            <a:ext cx="10946507" cy="409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24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51DC9-9D5E-42F4-971D-717F060E2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Declaração de variável primitiva</a:t>
            </a:r>
            <a:br>
              <a:rPr lang="pt-BR" dirty="0"/>
            </a:b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7D3644C-711F-49A9-B07C-C7A7C7873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15847"/>
            <a:ext cx="11015013" cy="329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15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97CAD-1FD3-4057-8A73-2BBBC5E6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NOMES DAS VARIÁVEIS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632DAE-D745-4C11-84BA-4D424B78F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38641" cy="4351338"/>
          </a:xfrm>
        </p:spPr>
        <p:txBody>
          <a:bodyPr>
            <a:normAutofit/>
          </a:bodyPr>
          <a:lstStyle/>
          <a:p>
            <a:r>
              <a:rPr lang="pt-BR" sz="4000" dirty="0"/>
              <a:t>Deve ser significativo; </a:t>
            </a:r>
          </a:p>
          <a:p>
            <a:r>
              <a:rPr lang="pt-BR" sz="4000" dirty="0"/>
              <a:t>Usar letras minúsculas ou só a primeira maiúscula. </a:t>
            </a:r>
          </a:p>
          <a:p>
            <a:r>
              <a:rPr lang="pt-BR" sz="4000" dirty="0"/>
              <a:t>Não usar caracteres especiais como por exemplo ç. </a:t>
            </a:r>
          </a:p>
        </p:txBody>
      </p:sp>
    </p:spTree>
    <p:extLst>
      <p:ext uri="{BB962C8B-B14F-4D97-AF65-F5344CB8AC3E}">
        <p14:creationId xmlns:p14="http://schemas.microsoft.com/office/powerpoint/2010/main" val="255642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0D87D-C063-4F8E-9EA5-EBE3C5BA9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PALAVRAS RESERVADAS JAVA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9F3C531-F1E0-4E8C-B310-B1E70139D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031" y="2285282"/>
            <a:ext cx="11027937" cy="420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06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0D87D-C063-4F8E-9EA5-EBE3C5BA9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PALAVRAS RESERVADAS JAVA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C8AD48B-F605-459D-A6A2-102FD0B4C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78" y="1598613"/>
            <a:ext cx="10973622" cy="525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814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0D87D-C063-4F8E-9EA5-EBE3C5BA9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pt-BR" dirty="0"/>
              <a:t>PALAVRAS RESERVADAS JAVA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991F3F1-79E9-4807-8116-D4AA5AB60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84" y="1143164"/>
            <a:ext cx="10687215" cy="571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386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0D87D-C063-4F8E-9EA5-EBE3C5BA9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pt-BR" dirty="0"/>
              <a:t>PALAVRAS RESERVADAS JAVA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F250624-DECB-4D4B-B7B7-BD0DDA521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214" y="1325562"/>
            <a:ext cx="10515600" cy="480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45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97003E3-D455-443D-ADE3-ABE0A82B4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27356"/>
            <a:ext cx="8484220" cy="5314321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3FFA66A7-DC90-488F-81D7-22D55D937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dirty="0"/>
              <a:t>PALAVRAS RESERVADAS JAVA</a:t>
            </a:r>
          </a:p>
        </p:txBody>
      </p:sp>
    </p:spTree>
    <p:extLst>
      <p:ext uri="{BB962C8B-B14F-4D97-AF65-F5344CB8AC3E}">
        <p14:creationId xmlns:p14="http://schemas.microsoft.com/office/powerpoint/2010/main" val="8850061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D200781-23D1-4796-831C-B626857C3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70654"/>
            <a:ext cx="10755716" cy="322653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ECE4AD38-5D60-4A1C-8904-048B643A9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dirty="0"/>
              <a:t>PALAVRAS RESERVADAS JAVA</a:t>
            </a:r>
          </a:p>
        </p:txBody>
      </p:sp>
    </p:spTree>
    <p:extLst>
      <p:ext uri="{BB962C8B-B14F-4D97-AF65-F5344CB8AC3E}">
        <p14:creationId xmlns:p14="http://schemas.microsoft.com/office/powerpoint/2010/main" val="3896492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5C51742-1A8D-4AC4-AE46-6C35EFD73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83819"/>
            <a:ext cx="10515600" cy="380905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DAA4809-F24C-4E52-AF47-FB8AE01D8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pt-BR" dirty="0"/>
              <a:t>PALAVRAS RESERVADAS JAVA</a:t>
            </a:r>
          </a:p>
        </p:txBody>
      </p:sp>
    </p:spTree>
    <p:extLst>
      <p:ext uri="{BB962C8B-B14F-4D97-AF65-F5344CB8AC3E}">
        <p14:creationId xmlns:p14="http://schemas.microsoft.com/office/powerpoint/2010/main" val="3444203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9E4BE8-3781-4249-ACB0-B797F7BB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55C7A96-5F80-48E6-904E-50059CA04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48" y="2610235"/>
            <a:ext cx="11027952" cy="2833571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D197E98-B91C-4FDE-B166-7B042B4E773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PALAVRAS RESERVADAS JAVA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1570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C2BE30-3461-43D6-8F2D-1CB336E60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6FCAE47-F386-4611-83F1-8BE0B2380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498183"/>
            <a:ext cx="11215779" cy="2474409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174ED793-6614-4E73-BE0F-2D1115A358B3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10803673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PALAVRAS RESERVADAS JAVA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91555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898D92-C931-4741-9DD9-5FAC252AD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6218"/>
            <a:ext cx="12192000" cy="1325563"/>
          </a:xfrm>
          <a:solidFill>
            <a:srgbClr val="C00000"/>
          </a:solidFill>
        </p:spPr>
        <p:txBody>
          <a:bodyPr/>
          <a:lstStyle/>
          <a:p>
            <a:pPr algn="ctr"/>
            <a:r>
              <a:rPr lang="pt-BR" dirty="0"/>
              <a:t>EXERCÍCIOS</a:t>
            </a:r>
          </a:p>
        </p:txBody>
      </p:sp>
    </p:spTree>
    <p:extLst>
      <p:ext uri="{BB962C8B-B14F-4D97-AF65-F5344CB8AC3E}">
        <p14:creationId xmlns:p14="http://schemas.microsoft.com/office/powerpoint/2010/main" val="7609387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4FC26-61CF-499D-B55D-B9209120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01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5B1BFE-78B8-4F92-970D-DD6016285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CRIE UMA CLASSE QUE RECEBE E IMPRIME SEUS DADOS EM VARIAVEIS ESPEFIFICA E POSTERIORMENTE OS IMPRIMA; </a:t>
            </a:r>
          </a:p>
          <a:p>
            <a:pPr marL="0" indent="0">
              <a:buNone/>
            </a:pPr>
            <a:r>
              <a:rPr lang="pt-BR" dirty="0"/>
              <a:t>(Dados:  Nome, Telefone, Endereço, Idade, Cargo e salário)</a:t>
            </a:r>
          </a:p>
          <a:p>
            <a:pPr marL="0" indent="0">
              <a:buNone/>
            </a:pPr>
            <a:r>
              <a:rPr lang="pt-BR" dirty="0" err="1"/>
              <a:t>System.out.println</a:t>
            </a:r>
            <a:r>
              <a:rPr lang="pt-BR" dirty="0"/>
              <a:t>(“”+nome da variável);</a:t>
            </a:r>
          </a:p>
        </p:txBody>
      </p:sp>
    </p:spTree>
    <p:extLst>
      <p:ext uri="{BB962C8B-B14F-4D97-AF65-F5344CB8AC3E}">
        <p14:creationId xmlns:p14="http://schemas.microsoft.com/office/powerpoint/2010/main" val="260921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4FC26-61CF-499D-B55D-B9209120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02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5B1BFE-78B8-4F92-970D-DD6016285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CRIE UMA CLASSE QUE: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CRIE UMA CLASSE QUE CONVERTA QUE CONVERTA  UM CERTO NUMRO CELSIUS PARA FAHRENHEIT.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F = C * (9/5)  + 32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Sendo C a quantidade de graus Celsius.</a:t>
            </a:r>
          </a:p>
        </p:txBody>
      </p:sp>
      <p:pic>
        <p:nvPicPr>
          <p:cNvPr id="1026" name="Picture 2" descr="Image result for formula para transformar celsius para fahrenheit">
            <a:extLst>
              <a:ext uri="{FF2B5EF4-FFF2-40B4-BE49-F238E27FC236}">
                <a16:creationId xmlns:a16="http://schemas.microsoft.com/office/drawing/2014/main" id="{F5AE5F24-B9D7-4B91-9129-0A22B048D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072" y="3805072"/>
            <a:ext cx="3052928" cy="30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309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23F718-9FD0-4855-A58C-453CCF825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03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D5732B-202C-4E87-BD6D-5A3C86EBA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CRUIEUMA CLASSE QUE RETORNE A MEDIA ENTRE 5 NUMEROS</a:t>
            </a:r>
          </a:p>
        </p:txBody>
      </p:sp>
    </p:spTree>
    <p:extLst>
      <p:ext uri="{BB962C8B-B14F-4D97-AF65-F5344CB8AC3E}">
        <p14:creationId xmlns:p14="http://schemas.microsoft.com/office/powerpoint/2010/main" val="38589949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3206</TotalTime>
  <Words>517</Words>
  <Application>Microsoft Office PowerPoint</Application>
  <PresentationFormat>Widescreen</PresentationFormat>
  <Paragraphs>87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Tema do Office</vt:lpstr>
      <vt:lpstr>Apresentação do PowerPoint</vt:lpstr>
      <vt:lpstr>ATIVIDADES DA AULA PASSADA</vt:lpstr>
      <vt:lpstr>ATIVIDADES DA AULA PASSADA</vt:lpstr>
      <vt:lpstr>ATIVIDADES DA AULA PASSADA</vt:lpstr>
      <vt:lpstr>ATIVIDADES DA AULA PASSADA</vt:lpstr>
      <vt:lpstr>ATIVIDADES DA AULA PASSADA</vt:lpstr>
      <vt:lpstr>ATIVIDADES DA AULA PASSADA</vt:lpstr>
      <vt:lpstr>ATIVIDADES DA AULA PASSADA</vt:lpstr>
      <vt:lpstr>ATIVIDADES DA AULA PASSADA</vt:lpstr>
      <vt:lpstr>ATIVIDADES DA AULA PASSADA</vt:lpstr>
      <vt:lpstr>TIPOS PRIMITIVOS JAVA</vt:lpstr>
      <vt:lpstr>TIPOS PRIMITIVOS JAVA</vt:lpstr>
      <vt:lpstr>Apresentação do PowerPoint</vt:lpstr>
      <vt:lpstr>Apresentação do PowerPoint</vt:lpstr>
      <vt:lpstr>Apresentação do PowerPoint</vt:lpstr>
      <vt:lpstr>Apresentação do PowerPoint</vt:lpstr>
      <vt:lpstr>Para textos:</vt:lpstr>
      <vt:lpstr>O processo de declaração de um tipo string é formado pelos seguintes itens:</vt:lpstr>
      <vt:lpstr>Declaração de variável primitiva </vt:lpstr>
      <vt:lpstr>NOMES DAS VARIÁVEIS</vt:lpstr>
      <vt:lpstr>PALAVRAS RESERVADAS JAVA</vt:lpstr>
      <vt:lpstr>PALAVRAS RESERVADAS JAVA</vt:lpstr>
      <vt:lpstr>PALAVRAS RESERVADAS JAVA</vt:lpstr>
      <vt:lpstr>PALAVRAS RESERVADAS JAVA</vt:lpstr>
      <vt:lpstr>PALAVRAS RESERVADAS JAVA</vt:lpstr>
      <vt:lpstr>PALAVRAS RESERVADAS JAVA</vt:lpstr>
      <vt:lpstr>PALAVRAS RESERVADAS JAVA</vt:lpstr>
      <vt:lpstr>Apresentação do PowerPoint</vt:lpstr>
      <vt:lpstr>Apresentação do PowerPoint</vt:lpstr>
      <vt:lpstr>EXERCÍCIOS</vt:lpstr>
      <vt:lpstr>EXERCÍCIO 01</vt:lpstr>
      <vt:lpstr>EXERCÍCIO 02 </vt:lpstr>
      <vt:lpstr>EXERCÍCIO 03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</cp:lastModifiedBy>
  <cp:revision>50</cp:revision>
  <dcterms:created xsi:type="dcterms:W3CDTF">2018-08-04T01:01:56Z</dcterms:created>
  <dcterms:modified xsi:type="dcterms:W3CDTF">2018-08-06T20:30:10Z</dcterms:modified>
</cp:coreProperties>
</file>