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71" r:id="rId3"/>
    <p:sldId id="372" r:id="rId4"/>
    <p:sldId id="373" r:id="rId5"/>
    <p:sldId id="374" r:id="rId6"/>
    <p:sldId id="375" r:id="rId7"/>
    <p:sldId id="370" r:id="rId8"/>
    <p:sldId id="360" r:id="rId9"/>
    <p:sldId id="258" r:id="rId10"/>
    <p:sldId id="369" r:id="rId11"/>
    <p:sldId id="366" r:id="rId12"/>
    <p:sldId id="358" r:id="rId13"/>
    <p:sldId id="361" r:id="rId14"/>
    <p:sldId id="362" r:id="rId15"/>
    <p:sldId id="379" r:id="rId16"/>
    <p:sldId id="363" r:id="rId17"/>
    <p:sldId id="368" r:id="rId18"/>
    <p:sldId id="376" r:id="rId19"/>
    <p:sldId id="365" r:id="rId20"/>
    <p:sldId id="367" r:id="rId21"/>
    <p:sldId id="377" r:id="rId22"/>
    <p:sldId id="378" r:id="rId23"/>
    <p:sldId id="380" r:id="rId24"/>
    <p:sldId id="381" r:id="rId25"/>
    <p:sldId id="389" r:id="rId26"/>
    <p:sldId id="382" r:id="rId27"/>
    <p:sldId id="384" r:id="rId28"/>
    <p:sldId id="383" r:id="rId29"/>
    <p:sldId id="385" r:id="rId30"/>
    <p:sldId id="386" r:id="rId31"/>
    <p:sldId id="387" r:id="rId32"/>
    <p:sldId id="388" r:id="rId33"/>
    <p:sldId id="390" r:id="rId34"/>
    <p:sldId id="391" r:id="rId35"/>
    <p:sldId id="392" r:id="rId3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 Silva" initials="AS" lastIdx="1" clrIdx="0">
    <p:extLst>
      <p:ext uri="{19B8F6BF-5375-455C-9EA6-DF929625EA0E}">
        <p15:presenceInfo xmlns:p15="http://schemas.microsoft.com/office/powerpoint/2012/main" userId="33da10047d9502a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8-13T02:24:38.129" idx="1">
    <p:pos x="10" y="10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C04183-9C50-4634-BA6A-9B94FEA18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32A147F-C89D-4796-A15B-E51A933BB9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28E2F9-5D14-4670-A935-116AD9331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12/08/2020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05A97A-4AC1-46EC-A7F1-DBB2474D6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03B17F-034F-46CA-8C4F-A0B972774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6420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09D9A-C1CA-4057-862B-410A87BD3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F7EBF0-B3A3-4720-B5B0-7E7FE3CA7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6F3F81-14FD-4173-BA99-99F5A2FB1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12/08/2020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D19F1-3816-4C6F-BD3D-EE2653D6D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F1F917-7597-436D-A561-B0E121FCB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194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266568-6F04-4B74-8E41-B04B70EA9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1DA9A6-2964-4C6E-A9B5-65939DED0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B70385-8C7F-45BC-B523-E631D07F6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12/08/2020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C33F0D-7333-427A-A5EB-B730C3D6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153B22-EB47-4534-9B94-DC75D9C3D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93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21E747-9518-438A-8E3D-94F12C7CD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709F22-6AF3-4B45-B093-075219CCF9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D61B021-260C-429C-ABE1-1DEC55FB65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798BD3B-33BE-4BA8-ADD4-D22DD3ED6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12/08/2020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3C98E0-C03E-4F3D-AB06-08F29B4A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E2FC38-68E7-4649-8368-83171F65D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3411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2243EA-C11C-4008-9172-F2BE48028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4CF789-F4D1-43D7-A4A6-46BEE2391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3D1CBCC-1B82-4E81-8273-81279BB1DD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0534519-0164-4A0A-9A2A-224684CDE1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8E337B5-042B-4F01-9D4D-6DCDC7EC86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C2CF7C0-9443-402F-AFA3-513A10582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12/08/2020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A840803-2EEC-4930-B6AF-5DFB66C13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24327C7-33BD-4DAB-AF65-7B4A5E4C7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4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5DE9F3-B865-42B4-90AB-188848F4C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CE76FA8-D9DB-42BA-8BD6-3D2D66F3D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12/08/2020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9499ECE-0084-4B33-AE1D-2AC68C3D6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F6E5FF3-5249-4D85-8C8F-8E4C8F345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58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B3F8210-C736-4D48-B869-04ECF7293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12/08/2020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A6CDE00-DE6A-4CD5-A133-2BB6D7DD3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226381B-5E2E-4601-BF79-569B24D53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8331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D177B-3E19-402E-8606-11162D4A2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3374FE-8F5A-406E-B358-F7F7C14A7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BC7CE85-1D86-44CE-9BDE-0EFAA13A79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260DDDC-0986-4D64-A982-C4134863E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12/08/2020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58DFF5-8907-4B90-9544-AC8342089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01880E4-417D-473E-AE32-1F57427DA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1675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B596A2-2DD9-4384-B959-5125CDC75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CA5BBB0-3F1C-495E-BFD0-C5E56BDE16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8D5566E-F874-448A-9ED7-2ABED2437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2411096-4C18-405A-AA92-B34E88093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12/08/2020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5DEBB8-1A39-4881-BA2D-1530FAEEF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D28D931-8981-428F-8248-F21682741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4435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9DA341-1EFA-4848-9596-AC2CEB27D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7C50F7F-CF18-486D-B7BE-BEB3CAF52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B655AC-0F82-4A95-8024-5D10C54A7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12/08/2020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09A5FA-9280-43C7-9406-A36BF1034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FE9938-F394-4984-95E7-1A64F820C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9708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FEF8E4D-8AC4-477C-AEEB-30344DF6C2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1FA3F21-B024-4E5D-A676-BF2EFBA5C2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B5C0A6-71C7-47F7-BA00-4CF7B122C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12/08/2020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611FC0-0A26-4E16-AEF5-136F6EBF8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804FB9-326D-45CF-94EC-B3DB991DA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9659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44E668A-1423-40CB-A4C2-0C5CA03A7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D091D72-7A65-41E7-B20F-27A799944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8D40BB-D0E1-4484-8406-9533F166B0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BA66C-7CCE-458C-BDFF-D9E6A0B810E8}" type="datetimeFigureOut">
              <a:rPr lang="pt-BR" smtClean="0"/>
              <a:t>12/08/2020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39ECAA-312F-4B46-8004-E13E116869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F8EFF2-BE18-4D35-87F0-226ADD89B7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5149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xnar.com.br/aulas/java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C2EB97A9-BC58-4D16-99D9-666863F1AE20}"/>
              </a:ext>
            </a:extLst>
          </p:cNvPr>
          <p:cNvSpPr txBox="1"/>
          <p:nvPr/>
        </p:nvSpPr>
        <p:spPr>
          <a:xfrm>
            <a:off x="2902856" y="3105834"/>
            <a:ext cx="9289144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HISTORIA DO JAVA, LEITURA DO TECLADO , MÉTODOS, STRINGS, </a:t>
            </a:r>
            <a:r>
              <a:rPr lang="pt-BR" sz="4000" dirty="0" err="1"/>
              <a:t>toUpperCase</a:t>
            </a:r>
            <a:r>
              <a:rPr lang="pt-BR" sz="4000" dirty="0"/>
              <a:t>() e </a:t>
            </a:r>
            <a:r>
              <a:rPr lang="pt-BR" sz="4000" dirty="0" err="1"/>
              <a:t>toLowerCase</a:t>
            </a:r>
            <a:endParaRPr lang="pt-BR" sz="40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691C878-AAA4-4F4C-88FC-3158FD9B0090}"/>
              </a:ext>
            </a:extLst>
          </p:cNvPr>
          <p:cNvSpPr txBox="1"/>
          <p:nvPr/>
        </p:nvSpPr>
        <p:spPr>
          <a:xfrm>
            <a:off x="4911524" y="6211669"/>
            <a:ext cx="7280476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Prof. André Aparecido da Silva.</a:t>
            </a:r>
          </a:p>
          <a:p>
            <a:r>
              <a:rPr lang="pt-BR" dirty="0"/>
              <a:t>Disponível em: </a:t>
            </a:r>
            <a:r>
              <a:rPr lang="pt-BR" dirty="0">
                <a:hlinkClick r:id="rId2"/>
              </a:rPr>
              <a:t>http://www.oxnar.com.br/aulas/java</a:t>
            </a:r>
            <a:r>
              <a:rPr lang="pt-BR" dirty="0"/>
              <a:t> 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915F706-96AF-42F8-85E8-479991144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902856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B5EA871-CD94-4A53-89ED-9B2B4188385E}"/>
              </a:ext>
            </a:extLst>
          </p:cNvPr>
          <p:cNvSpPr/>
          <p:nvPr/>
        </p:nvSpPr>
        <p:spPr>
          <a:xfrm>
            <a:off x="0" y="0"/>
            <a:ext cx="2902856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F43B7D3-22B2-4EED-8C54-D07E3FC78066}"/>
              </a:ext>
            </a:extLst>
          </p:cNvPr>
          <p:cNvSpPr txBox="1"/>
          <p:nvPr/>
        </p:nvSpPr>
        <p:spPr>
          <a:xfrm rot="16200000">
            <a:off x="-1373559" y="3086388"/>
            <a:ext cx="7003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CURSO TECNICO EM INFORMÁTICA</a:t>
            </a:r>
          </a:p>
          <a:p>
            <a:pPr algn="ctr"/>
            <a:r>
              <a:rPr lang="pt-BR" sz="2400" dirty="0">
                <a:solidFill>
                  <a:schemeClr val="bg1"/>
                </a:solidFill>
              </a:rPr>
              <a:t>DISCIPLINA:  LINGUAGEM DE PROGRAMAÇÃO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F495A37-24BF-4B7F-B34B-3EA1E4B68365}"/>
              </a:ext>
            </a:extLst>
          </p:cNvPr>
          <p:cNvSpPr/>
          <p:nvPr/>
        </p:nvSpPr>
        <p:spPr>
          <a:xfrm>
            <a:off x="4928574" y="5625374"/>
            <a:ext cx="111011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Vídeo 3 da aula: 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8CAD3927-CCA6-40F3-B92E-E29875D931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0" y="2843212"/>
            <a:ext cx="1352550" cy="1171575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719EB853-7695-4ED9-A5B4-54ECBC66C2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913" y="2843212"/>
            <a:ext cx="1352550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117856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74307CD8-F48A-4DD5-BEB2-C986684AC220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Como é executado na linguagem C.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0A511AB-89DB-4A5D-AC09-35E7759DD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69534"/>
            <a:ext cx="1323638" cy="154424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B772CD3-3F11-4D05-ABF1-B25A581AA8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6764" y="2769533"/>
            <a:ext cx="1323638" cy="152346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C10813A-B2BC-4AC9-9648-E14055252C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6428" y="2781743"/>
            <a:ext cx="858633" cy="1544244"/>
          </a:xfrm>
          <a:prstGeom prst="rect">
            <a:avLst/>
          </a:prstGeom>
        </p:spPr>
      </p:pic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4331D826-C90D-4A8C-8E93-A5B62977EFD1}"/>
              </a:ext>
            </a:extLst>
          </p:cNvPr>
          <p:cNvCxnSpPr>
            <a:stCxn id="2" idx="3"/>
          </p:cNvCxnSpPr>
          <p:nvPr/>
        </p:nvCxnSpPr>
        <p:spPr>
          <a:xfrm flipV="1">
            <a:off x="1323638" y="3531264"/>
            <a:ext cx="1904471" cy="10392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CE92ECA2-AFF1-47C8-9E34-12EC92AFB771}"/>
              </a:ext>
            </a:extLst>
          </p:cNvPr>
          <p:cNvCxnSpPr/>
          <p:nvPr/>
        </p:nvCxnSpPr>
        <p:spPr>
          <a:xfrm flipV="1">
            <a:off x="4759695" y="3531264"/>
            <a:ext cx="1904471" cy="10392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5EE8D8E3-D0F4-44E2-A664-F33A4DF515F6}"/>
              </a:ext>
            </a:extLst>
          </p:cNvPr>
          <p:cNvCxnSpPr/>
          <p:nvPr/>
        </p:nvCxnSpPr>
        <p:spPr>
          <a:xfrm flipV="1">
            <a:off x="8081318" y="3553865"/>
            <a:ext cx="1904471" cy="10392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>
            <a:extLst>
              <a:ext uri="{FF2B5EF4-FFF2-40B4-BE49-F238E27FC236}">
                <a16:creationId xmlns:a16="http://schemas.microsoft.com/office/drawing/2014/main" id="{D9A1CBB8-FC7F-4E1B-A3AD-75A5D45F4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2047" y="2786062"/>
            <a:ext cx="1781660" cy="168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69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74307CD8-F48A-4DD5-BEB2-C986684AC220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Linguagem C Multiplataforma</a:t>
            </a:r>
          </a:p>
        </p:txBody>
      </p: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4331D826-C90D-4A8C-8E93-A5B62977EFD1}"/>
              </a:ext>
            </a:extLst>
          </p:cNvPr>
          <p:cNvCxnSpPr>
            <a:cxnSpLocks/>
          </p:cNvCxnSpPr>
          <p:nvPr/>
        </p:nvCxnSpPr>
        <p:spPr>
          <a:xfrm flipV="1">
            <a:off x="1323638" y="3531264"/>
            <a:ext cx="1904471" cy="10392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CE92ECA2-AFF1-47C8-9E34-12EC92AFB771}"/>
              </a:ext>
            </a:extLst>
          </p:cNvPr>
          <p:cNvCxnSpPr/>
          <p:nvPr/>
        </p:nvCxnSpPr>
        <p:spPr>
          <a:xfrm flipV="1">
            <a:off x="5943169" y="1925954"/>
            <a:ext cx="1904471" cy="10392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3AD8E3B7-93A0-4C41-9CC3-FFFBA1B0F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50" y="2672466"/>
            <a:ext cx="1116788" cy="151306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6EC7570-B067-4F05-8760-F8B04339AA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9596" y="1457197"/>
            <a:ext cx="2563573" cy="4168918"/>
          </a:xfrm>
          <a:prstGeom prst="rect">
            <a:avLst/>
          </a:prstGeom>
        </p:spPr>
      </p:pic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4111BE12-3D1A-48A4-8AE6-A57EE8CA8BB5}"/>
              </a:ext>
            </a:extLst>
          </p:cNvPr>
          <p:cNvCxnSpPr/>
          <p:nvPr/>
        </p:nvCxnSpPr>
        <p:spPr>
          <a:xfrm flipV="1">
            <a:off x="5943168" y="3520872"/>
            <a:ext cx="1904471" cy="10392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0A3FDCBF-0E2B-4D85-9D24-C1428B26BEF8}"/>
              </a:ext>
            </a:extLst>
          </p:cNvPr>
          <p:cNvCxnSpPr/>
          <p:nvPr/>
        </p:nvCxnSpPr>
        <p:spPr>
          <a:xfrm flipV="1">
            <a:off x="5943167" y="5115790"/>
            <a:ext cx="1904471" cy="10392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>
            <a:extLst>
              <a:ext uri="{FF2B5EF4-FFF2-40B4-BE49-F238E27FC236}">
                <a16:creationId xmlns:a16="http://schemas.microsoft.com/office/drawing/2014/main" id="{0AC19CDB-7959-4AF0-AE9B-688BFE904F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9936" y="1457197"/>
            <a:ext cx="1600200" cy="4168918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1B85CD5C-1EDC-4DA5-ADF6-7C40A4313E7D}"/>
              </a:ext>
            </a:extLst>
          </p:cNvPr>
          <p:cNvSpPr txBox="1"/>
          <p:nvPr/>
        </p:nvSpPr>
        <p:spPr>
          <a:xfrm>
            <a:off x="110836" y="4433455"/>
            <a:ext cx="1904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Linguagem C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953C2D8-8ED7-4820-970A-FAA5ED8826ED}"/>
              </a:ext>
            </a:extLst>
          </p:cNvPr>
          <p:cNvSpPr txBox="1"/>
          <p:nvPr/>
        </p:nvSpPr>
        <p:spPr>
          <a:xfrm>
            <a:off x="3709146" y="5901209"/>
            <a:ext cx="1904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Compilador para cada S.O.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2433DEE-7136-4348-BAE5-7C3EA67F451F}"/>
              </a:ext>
            </a:extLst>
          </p:cNvPr>
          <p:cNvSpPr txBox="1"/>
          <p:nvPr/>
        </p:nvSpPr>
        <p:spPr>
          <a:xfrm>
            <a:off x="7847638" y="5901209"/>
            <a:ext cx="2751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S.O. para execução do código binário</a:t>
            </a:r>
          </a:p>
        </p:txBody>
      </p:sp>
    </p:spTree>
    <p:extLst>
      <p:ext uri="{BB962C8B-B14F-4D97-AF65-F5344CB8AC3E}">
        <p14:creationId xmlns:p14="http://schemas.microsoft.com/office/powerpoint/2010/main" val="3528975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74307CD8-F48A-4DD5-BEB2-C986684AC220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Linguagem Java Multiplataforma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FBC5551-F8CD-4388-B250-B00336EAA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202" y="2140094"/>
            <a:ext cx="12180799" cy="324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812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74307CD8-F48A-4DD5-BEB2-C986684AC220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Linguagem Java Multiplataforma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42FB3D4-DA61-43E7-8F9B-D93F0A099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261" y="993913"/>
            <a:ext cx="9315136" cy="586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529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74307CD8-F48A-4DD5-BEB2-C986684AC220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Linguagem Java Multiplataforma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37080D0-821E-4002-A3A0-C92FC90CB7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540" y="1454728"/>
            <a:ext cx="6886242" cy="43347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A25B9C5-D302-499E-A3A7-56841F8CAC50}"/>
              </a:ext>
            </a:extLst>
          </p:cNvPr>
          <p:cNvSpPr txBox="1"/>
          <p:nvPr/>
        </p:nvSpPr>
        <p:spPr>
          <a:xfrm>
            <a:off x="1897540" y="5999749"/>
            <a:ext cx="6886242" cy="52322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Escreva uma vez execute em qualquer lugar!</a:t>
            </a:r>
          </a:p>
        </p:txBody>
      </p:sp>
    </p:spTree>
    <p:extLst>
      <p:ext uri="{BB962C8B-B14F-4D97-AF65-F5344CB8AC3E}">
        <p14:creationId xmlns:p14="http://schemas.microsoft.com/office/powerpoint/2010/main" val="3138685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3268F3F-49DB-4486-A11E-E81A6C44A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016" y="1572415"/>
            <a:ext cx="4404594" cy="1321378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74307CD8-F48A-4DD5-BEB2-C986684AC220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Componentes do Java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F02B335-FECD-4675-8103-5B8E4537C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1879" y="1702301"/>
            <a:ext cx="2240199" cy="658882"/>
          </a:xfrm>
          <a:prstGeom prst="rect">
            <a:avLst/>
          </a:prstGeom>
        </p:spPr>
      </p:pic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DB1B1E18-DFF3-418F-8E3A-ABB7A72221D0}"/>
              </a:ext>
            </a:extLst>
          </p:cNvPr>
          <p:cNvCxnSpPr>
            <a:cxnSpLocks/>
          </p:cNvCxnSpPr>
          <p:nvPr/>
        </p:nvCxnSpPr>
        <p:spPr>
          <a:xfrm>
            <a:off x="6553200" y="1468582"/>
            <a:ext cx="0" cy="475210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m 9">
            <a:extLst>
              <a:ext uri="{FF2B5EF4-FFF2-40B4-BE49-F238E27FC236}">
                <a16:creationId xmlns:a16="http://schemas.microsoft.com/office/drawing/2014/main" id="{FE4803C4-8869-42D8-99FE-CD6B510012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3746" y="3069571"/>
            <a:ext cx="2877370" cy="2648705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805555DF-F376-4D19-80B2-579526B163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9979" y="3759117"/>
            <a:ext cx="4804926" cy="275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600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765EF043-AFA3-4F7B-94EF-7081FCEDB3FF}"/>
              </a:ext>
            </a:extLst>
          </p:cNvPr>
          <p:cNvSpPr txBox="1">
            <a:spLocks/>
          </p:cNvSpPr>
          <p:nvPr/>
        </p:nvSpPr>
        <p:spPr>
          <a:xfrm rot="16200000">
            <a:off x="-3099558" y="3099560"/>
            <a:ext cx="6858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Exemplos de códigos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4F8317D-2260-4178-9BA0-182329277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376" y="850827"/>
            <a:ext cx="9812439" cy="476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611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DF7D1A6-D7FC-4AF1-BDCD-D5C8DDACE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7822" y="631463"/>
            <a:ext cx="8492984" cy="6037785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B36790F2-2895-4B0D-803F-F0D2FF0223B8}"/>
              </a:ext>
            </a:extLst>
          </p:cNvPr>
          <p:cNvSpPr txBox="1">
            <a:spLocks/>
          </p:cNvSpPr>
          <p:nvPr/>
        </p:nvSpPr>
        <p:spPr>
          <a:xfrm rot="16200000">
            <a:off x="-3099558" y="3099560"/>
            <a:ext cx="6858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Exemplos de códigos</a:t>
            </a:r>
          </a:p>
        </p:txBody>
      </p:sp>
    </p:spTree>
    <p:extLst>
      <p:ext uri="{BB962C8B-B14F-4D97-AF65-F5344CB8AC3E}">
        <p14:creationId xmlns:p14="http://schemas.microsoft.com/office/powerpoint/2010/main" val="3649161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DF7D1A6-D7FC-4AF1-BDCD-D5C8DDACE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7822" y="631463"/>
            <a:ext cx="8492984" cy="6037785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B36790F2-2895-4B0D-803F-F0D2FF0223B8}"/>
              </a:ext>
            </a:extLst>
          </p:cNvPr>
          <p:cNvSpPr txBox="1">
            <a:spLocks/>
          </p:cNvSpPr>
          <p:nvPr/>
        </p:nvSpPr>
        <p:spPr>
          <a:xfrm rot="16200000">
            <a:off x="-3099558" y="3099560"/>
            <a:ext cx="6858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Exemplos de códigos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2AF54320-055D-46C9-A2AD-0CDA162DB0ED}"/>
              </a:ext>
            </a:extLst>
          </p:cNvPr>
          <p:cNvSpPr/>
          <p:nvPr/>
        </p:nvSpPr>
        <p:spPr>
          <a:xfrm>
            <a:off x="1308846" y="1613645"/>
            <a:ext cx="5934636" cy="806825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8CC5161B-31C3-462E-BB2B-93D9E9BB5C60}"/>
              </a:ext>
            </a:extLst>
          </p:cNvPr>
          <p:cNvCxnSpPr>
            <a:cxnSpLocks/>
          </p:cNvCxnSpPr>
          <p:nvPr/>
        </p:nvCxnSpPr>
        <p:spPr>
          <a:xfrm flipH="1" flipV="1">
            <a:off x="4973782" y="2420470"/>
            <a:ext cx="3408218" cy="806825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991E51E-9ECC-4D18-B4C5-7C88B36C54DB}"/>
              </a:ext>
            </a:extLst>
          </p:cNvPr>
          <p:cNvSpPr txBox="1"/>
          <p:nvPr/>
        </p:nvSpPr>
        <p:spPr>
          <a:xfrm>
            <a:off x="8437418" y="2299855"/>
            <a:ext cx="3214255" cy="156966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400" dirty="0"/>
              <a:t>Por que as variáveis foram declaradas aqui e não dentro do método </a:t>
            </a:r>
            <a:r>
              <a:rPr lang="pt-BR" sz="2400" dirty="0" err="1"/>
              <a:t>public</a:t>
            </a:r>
            <a:r>
              <a:rPr lang="pt-BR" sz="2400" dirty="0"/>
              <a:t> Exercicio_001?</a:t>
            </a:r>
          </a:p>
        </p:txBody>
      </p:sp>
    </p:spTree>
    <p:extLst>
      <p:ext uri="{BB962C8B-B14F-4D97-AF65-F5344CB8AC3E}">
        <p14:creationId xmlns:p14="http://schemas.microsoft.com/office/powerpoint/2010/main" val="2623391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6F30C57-27F6-49F5-B04E-4ABAE1B52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910" y="251670"/>
            <a:ext cx="8063609" cy="6606330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D47D96C4-04F4-4BE3-A52F-D69474BE4F75}"/>
              </a:ext>
            </a:extLst>
          </p:cNvPr>
          <p:cNvSpPr txBox="1">
            <a:spLocks/>
          </p:cNvSpPr>
          <p:nvPr/>
        </p:nvSpPr>
        <p:spPr>
          <a:xfrm rot="16200000">
            <a:off x="-3099558" y="3099560"/>
            <a:ext cx="6858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No código ficará assim </a:t>
            </a:r>
          </a:p>
        </p:txBody>
      </p:sp>
    </p:spTree>
    <p:extLst>
      <p:ext uri="{BB962C8B-B14F-4D97-AF65-F5344CB8AC3E}">
        <p14:creationId xmlns:p14="http://schemas.microsoft.com/office/powerpoint/2010/main" val="3139532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98C80217-8106-4AD0-9900-631C663F0AE7}"/>
              </a:ext>
            </a:extLst>
          </p:cNvPr>
          <p:cNvSpPr txBox="1">
            <a:spLocks/>
          </p:cNvSpPr>
          <p:nvPr/>
        </p:nvSpPr>
        <p:spPr>
          <a:xfrm rot="16200000">
            <a:off x="-3099558" y="3099560"/>
            <a:ext cx="6858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Exemplos de códigos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BE537FB-9115-45B3-81CF-FE4DB6E60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7532" y="0"/>
            <a:ext cx="82324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728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78404884-E63B-4B77-A04D-BB1B267AB7B3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Atribuição de valores as variáveis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5A64E6E-BD62-44BF-8337-428C69192094}"/>
              </a:ext>
            </a:extLst>
          </p:cNvPr>
          <p:cNvSpPr txBox="1"/>
          <p:nvPr/>
        </p:nvSpPr>
        <p:spPr>
          <a:xfrm>
            <a:off x="1931564" y="2327755"/>
            <a:ext cx="992207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Após declaração de uma variável a atribuição é feita simplesmente usando o operador ‘=’</a:t>
            </a:r>
          </a:p>
          <a:p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Idade = 18; 				//Tipo inteiro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Existe = </a:t>
            </a:r>
            <a:r>
              <a:rPr lang="pt-BR" dirty="0" err="1"/>
              <a:t>true</a:t>
            </a:r>
            <a:r>
              <a:rPr lang="pt-BR" dirty="0"/>
              <a:t>;				//Tipo lógico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Sexo = ‘m’;				//Tipo char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Valor = 9.16;				//Tipo </a:t>
            </a:r>
            <a:r>
              <a:rPr lang="pt-BR" dirty="0" err="1"/>
              <a:t>double</a:t>
            </a: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Nome = “Júlia Carolina </a:t>
            </a:r>
            <a:r>
              <a:rPr lang="pt-BR" dirty="0" err="1"/>
              <a:t>Bertoldi</a:t>
            </a:r>
            <a:r>
              <a:rPr lang="pt-BR" dirty="0"/>
              <a:t>  Silva”;	//</a:t>
            </a:r>
            <a:r>
              <a:rPr lang="pt-BR" dirty="0" err="1"/>
              <a:t>String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97341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78404884-E63B-4B77-A04D-BB1B267AB7B3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Leitura do teclado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C457A59-23A4-490C-81EB-9B243FB11F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100" y="4243304"/>
            <a:ext cx="10942391" cy="227966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3C5172E-0E32-4AB6-9BFA-334A9778D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146" y="1607131"/>
            <a:ext cx="10700620" cy="1735853"/>
          </a:xfrm>
          <a:prstGeom prst="rect">
            <a:avLst/>
          </a:prstGeom>
        </p:spPr>
      </p:pic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34F4616-9641-450C-B0C0-F200011C8CC9}"/>
              </a:ext>
            </a:extLst>
          </p:cNvPr>
          <p:cNvCxnSpPr/>
          <p:nvPr/>
        </p:nvCxnSpPr>
        <p:spPr>
          <a:xfrm>
            <a:off x="1191074" y="3819787"/>
            <a:ext cx="10394441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99179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78404884-E63B-4B77-A04D-BB1B267AB7B3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Declaração </a:t>
            </a:r>
            <a:r>
              <a:rPr lang="pt-BR" dirty="0" err="1">
                <a:solidFill>
                  <a:schemeClr val="bg1"/>
                </a:solidFill>
              </a:rPr>
              <a:t>Import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4239766-EC51-4A68-8A0E-E22BA231270F}"/>
              </a:ext>
            </a:extLst>
          </p:cNvPr>
          <p:cNvSpPr txBox="1"/>
          <p:nvPr/>
        </p:nvSpPr>
        <p:spPr>
          <a:xfrm>
            <a:off x="374073" y="1454727"/>
            <a:ext cx="1136072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800" b="0" i="0" u="none" strike="noStrike" baseline="0" dirty="0">
                <a:solidFill>
                  <a:srgbClr val="000000"/>
                </a:solidFill>
                <a:latin typeface="ITCGaramondStd-BkNarrow"/>
              </a:rPr>
              <a:t>Um dos pontos fortes do Java é seu rico conjunto de classes predefinidas que você pode </a:t>
            </a:r>
            <a:r>
              <a:rPr lang="pt-BR" sz="1800" b="0" i="1" u="none" strike="noStrike" baseline="0" dirty="0">
                <a:solidFill>
                  <a:srgbClr val="000000"/>
                </a:solidFill>
                <a:latin typeface="ITCGaramondStd-BkNarrowIta"/>
              </a:rPr>
              <a:t>reutilizar </a:t>
            </a:r>
            <a:r>
              <a:rPr lang="pt-BR" sz="1800" b="0" i="0" u="none" strike="noStrike" baseline="0" dirty="0">
                <a:solidFill>
                  <a:srgbClr val="000000"/>
                </a:solidFill>
                <a:latin typeface="ITCGaramondStd-BkNarrow"/>
              </a:rPr>
              <a:t>em vez de “reinventar a roda”.</a:t>
            </a:r>
          </a:p>
          <a:p>
            <a:pPr algn="l"/>
            <a:r>
              <a:rPr lang="pt-BR" sz="1800" b="0" i="0" u="none" strike="noStrike" baseline="0" dirty="0">
                <a:solidFill>
                  <a:srgbClr val="000000"/>
                </a:solidFill>
                <a:latin typeface="ITCGaramondStd-BkNarrow"/>
              </a:rPr>
              <a:t>Essas classes são agrupadas em </a:t>
            </a:r>
            <a:r>
              <a:rPr lang="pt-BR" sz="1800" b="0" i="0" u="none" strike="noStrike" baseline="0" dirty="0">
                <a:solidFill>
                  <a:srgbClr val="87414E"/>
                </a:solidFill>
                <a:latin typeface="ITCGaramondStd-BdCond"/>
              </a:rPr>
              <a:t>pacotes </a:t>
            </a:r>
            <a:r>
              <a:rPr lang="pt-BR" sz="1800" b="0" i="0" u="none" strike="noStrike" baseline="0" dirty="0">
                <a:solidFill>
                  <a:srgbClr val="000000"/>
                </a:solidFill>
                <a:latin typeface="ITCGaramondStd-BkNarrow"/>
              </a:rPr>
              <a:t>— </a:t>
            </a:r>
            <a:r>
              <a:rPr lang="pt-BR" sz="1800" b="0" i="1" u="none" strike="noStrike" baseline="0" dirty="0">
                <a:solidFill>
                  <a:srgbClr val="000000"/>
                </a:solidFill>
                <a:latin typeface="ITCGaramondStd-BkNarrowIta"/>
              </a:rPr>
              <a:t>chamados de grupos de classes relacionadas </a:t>
            </a:r>
            <a:r>
              <a:rPr lang="pt-BR" sz="1800" b="0" i="0" u="none" strike="noStrike" baseline="0" dirty="0">
                <a:solidFill>
                  <a:srgbClr val="000000"/>
                </a:solidFill>
                <a:latin typeface="ITCGaramondStd-BkNarrow"/>
              </a:rPr>
              <a:t>— e, coletivamente, são chamadas de </a:t>
            </a:r>
            <a:r>
              <a:rPr lang="pt-BR" sz="1800" b="0" i="0" u="none" strike="noStrike" baseline="0" dirty="0">
                <a:solidFill>
                  <a:srgbClr val="87414E"/>
                </a:solidFill>
                <a:latin typeface="ITCGaramondStd-BdCond"/>
              </a:rPr>
              <a:t>biblioteca de classes Java</a:t>
            </a:r>
            <a:r>
              <a:rPr lang="pt-BR" sz="1800" b="0" i="0" u="none" strike="noStrike" baseline="0" dirty="0">
                <a:solidFill>
                  <a:srgbClr val="000000"/>
                </a:solidFill>
                <a:latin typeface="ITCGaramondStd-BkNarrow"/>
              </a:rPr>
              <a:t>, ou </a:t>
            </a:r>
            <a:r>
              <a:rPr lang="pt-BR" sz="1800" b="0" i="0" u="none" strike="noStrike" baseline="0" dirty="0">
                <a:solidFill>
                  <a:srgbClr val="87414E"/>
                </a:solidFill>
                <a:latin typeface="ITCGaramondStd-BdCond"/>
              </a:rPr>
              <a:t>Java </a:t>
            </a:r>
            <a:r>
              <a:rPr lang="pt-BR" sz="1800" b="0" i="0" u="none" strike="noStrike" baseline="0" dirty="0" err="1">
                <a:solidFill>
                  <a:srgbClr val="87414E"/>
                </a:solidFill>
                <a:latin typeface="ITCGaramondStd-BdCond"/>
              </a:rPr>
              <a:t>Application</a:t>
            </a:r>
            <a:r>
              <a:rPr lang="pt-BR" sz="1800" b="0" i="0" u="none" strike="noStrike" baseline="0" dirty="0">
                <a:solidFill>
                  <a:srgbClr val="87414E"/>
                </a:solidFill>
                <a:latin typeface="ITCGaramondStd-BdCond"/>
              </a:rPr>
              <a:t> </a:t>
            </a:r>
            <a:r>
              <a:rPr lang="pt-BR" sz="1800" b="0" i="0" u="none" strike="noStrike" baseline="0" dirty="0" err="1">
                <a:solidFill>
                  <a:srgbClr val="87414E"/>
                </a:solidFill>
                <a:latin typeface="ITCGaramondStd-BdCond"/>
              </a:rPr>
              <a:t>Programming</a:t>
            </a:r>
            <a:r>
              <a:rPr lang="pt-BR" sz="1800" b="0" i="0" u="none" strike="noStrike" baseline="0" dirty="0">
                <a:solidFill>
                  <a:srgbClr val="87414E"/>
                </a:solidFill>
                <a:latin typeface="ITCGaramondStd-BdCond"/>
              </a:rPr>
              <a:t> Interface </a:t>
            </a:r>
            <a:r>
              <a:rPr lang="pt-BR" sz="1800" b="0" i="0" u="none" strike="noStrike" baseline="0" dirty="0">
                <a:solidFill>
                  <a:srgbClr val="000000"/>
                </a:solidFill>
                <a:latin typeface="ITCGaramondStd-BkNarrow"/>
              </a:rPr>
              <a:t>(</a:t>
            </a:r>
            <a:r>
              <a:rPr lang="pt-BR" sz="1800" b="0" i="0" u="none" strike="noStrike" baseline="0" dirty="0">
                <a:solidFill>
                  <a:srgbClr val="87414E"/>
                </a:solidFill>
                <a:latin typeface="ITCGaramondStd-BdCond"/>
              </a:rPr>
              <a:t>Java API</a:t>
            </a:r>
            <a:r>
              <a:rPr lang="pt-BR" sz="1800" b="0" i="0" u="none" strike="noStrike" baseline="0" dirty="0">
                <a:solidFill>
                  <a:srgbClr val="000000"/>
                </a:solidFill>
                <a:latin typeface="ITCGaramondStd-BkNarrow"/>
              </a:rPr>
              <a:t>).</a:t>
            </a:r>
          </a:p>
          <a:p>
            <a:pPr algn="l"/>
            <a:endParaRPr lang="pt-BR" dirty="0">
              <a:solidFill>
                <a:srgbClr val="000000"/>
              </a:solidFill>
              <a:latin typeface="ITCGaramondStd-BkNarrow"/>
            </a:endParaRPr>
          </a:p>
          <a:p>
            <a:pPr algn="l"/>
            <a:r>
              <a:rPr lang="pt-BR" dirty="0">
                <a:solidFill>
                  <a:srgbClr val="000000"/>
                </a:solidFill>
                <a:latin typeface="ITCGaramondStd-BkNarrow"/>
              </a:rPr>
              <a:t>Exemplos:</a:t>
            </a:r>
          </a:p>
          <a:p>
            <a:pPr algn="l"/>
            <a:endParaRPr lang="pt-BR" dirty="0">
              <a:solidFill>
                <a:srgbClr val="000000"/>
              </a:solidFill>
              <a:latin typeface="ITCGaramondStd-BkNarrow"/>
            </a:endParaRPr>
          </a:p>
          <a:p>
            <a:pPr algn="l"/>
            <a:r>
              <a:rPr lang="pt-BR" dirty="0" err="1">
                <a:solidFill>
                  <a:srgbClr val="000000"/>
                </a:solidFill>
                <a:latin typeface="ITCGaramondStd-BkNarrow"/>
              </a:rPr>
              <a:t>Import</a:t>
            </a:r>
            <a:r>
              <a:rPr lang="pt-BR" dirty="0">
                <a:solidFill>
                  <a:srgbClr val="000000"/>
                </a:solidFill>
                <a:latin typeface="ITCGaramondStd-BkNarrow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ITCGaramondStd-BkNarrow"/>
              </a:rPr>
              <a:t>java.awt</a:t>
            </a:r>
            <a:r>
              <a:rPr lang="pt-BR" dirty="0">
                <a:solidFill>
                  <a:srgbClr val="000000"/>
                </a:solidFill>
                <a:latin typeface="ITCGaramondStd-BkNarrow"/>
              </a:rPr>
              <a:t>.*;</a:t>
            </a:r>
          </a:p>
          <a:p>
            <a:pPr algn="l"/>
            <a:r>
              <a:rPr lang="pt-BR" dirty="0" err="1">
                <a:solidFill>
                  <a:srgbClr val="000000"/>
                </a:solidFill>
                <a:latin typeface="ITCGaramondStd-BkNarrow"/>
              </a:rPr>
              <a:t>Import</a:t>
            </a:r>
            <a:r>
              <a:rPr lang="pt-BR" dirty="0">
                <a:solidFill>
                  <a:srgbClr val="000000"/>
                </a:solidFill>
                <a:latin typeface="ITCGaramondStd-BkNarrow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ITCGaramondStd-BkNarrow"/>
              </a:rPr>
              <a:t>javax.swing</a:t>
            </a:r>
            <a:r>
              <a:rPr lang="pt-BR" dirty="0">
                <a:solidFill>
                  <a:srgbClr val="000000"/>
                </a:solidFill>
                <a:latin typeface="ITCGaramondStd-BkNarrow"/>
              </a:rPr>
              <a:t>.*;</a:t>
            </a:r>
          </a:p>
          <a:p>
            <a:pPr algn="l"/>
            <a:r>
              <a:rPr lang="pt-BR" dirty="0" err="1">
                <a:solidFill>
                  <a:srgbClr val="000000"/>
                </a:solidFill>
                <a:latin typeface="ITCGaramondStd-BkNarrow"/>
              </a:rPr>
              <a:t>Import</a:t>
            </a:r>
            <a:r>
              <a:rPr lang="pt-BR" dirty="0">
                <a:solidFill>
                  <a:srgbClr val="000000"/>
                </a:solidFill>
                <a:latin typeface="ITCGaramondStd-BkNarrow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ITCGaramondStd-BkNarrow"/>
              </a:rPr>
              <a:t>java.lang</a:t>
            </a:r>
            <a:r>
              <a:rPr lang="pt-BR" dirty="0">
                <a:solidFill>
                  <a:srgbClr val="000000"/>
                </a:solidFill>
                <a:latin typeface="ITCGaramondStd-BkNarrow"/>
              </a:rPr>
              <a:t>.*;</a:t>
            </a:r>
          </a:p>
          <a:p>
            <a:pPr algn="l"/>
            <a:r>
              <a:rPr lang="pt-BR" dirty="0" err="1">
                <a:solidFill>
                  <a:srgbClr val="000000"/>
                </a:solidFill>
                <a:latin typeface="ITCGaramondStd-BkNarrow"/>
              </a:rPr>
              <a:t>Import</a:t>
            </a:r>
            <a:r>
              <a:rPr lang="pt-BR" dirty="0">
                <a:solidFill>
                  <a:srgbClr val="000000"/>
                </a:solidFill>
                <a:latin typeface="ITCGaramondStd-BkNarrow"/>
              </a:rPr>
              <a:t> java.io.*;</a:t>
            </a:r>
          </a:p>
          <a:p>
            <a:pPr algn="l"/>
            <a:r>
              <a:rPr lang="pt-BR" dirty="0" err="1">
                <a:solidFill>
                  <a:srgbClr val="000000"/>
                </a:solidFill>
                <a:latin typeface="ITCGaramondStd-BkNarrow"/>
              </a:rPr>
              <a:t>Import</a:t>
            </a:r>
            <a:r>
              <a:rPr lang="pt-BR" dirty="0">
                <a:solidFill>
                  <a:srgbClr val="000000"/>
                </a:solidFill>
                <a:latin typeface="ITCGaramondStd-BkNarrow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ITCGaramondStd-BkNarrow"/>
              </a:rPr>
              <a:t>java.sql</a:t>
            </a:r>
            <a:r>
              <a:rPr lang="pt-BR" dirty="0">
                <a:solidFill>
                  <a:srgbClr val="000000"/>
                </a:solidFill>
                <a:latin typeface="ITCGaramondStd-BkNarrow"/>
              </a:rPr>
              <a:t>*;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30280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6F30C57-27F6-49F5-B04E-4ABAE1B52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910" y="251670"/>
            <a:ext cx="8063609" cy="6606330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D47D96C4-04F4-4BE3-A52F-D69474BE4F75}"/>
              </a:ext>
            </a:extLst>
          </p:cNvPr>
          <p:cNvSpPr txBox="1">
            <a:spLocks/>
          </p:cNvSpPr>
          <p:nvPr/>
        </p:nvSpPr>
        <p:spPr>
          <a:xfrm rot="16200000">
            <a:off x="-3099558" y="3099560"/>
            <a:ext cx="6858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No código ficará assim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A88ACBF-2380-4A96-BD04-5A148769F188}"/>
              </a:ext>
            </a:extLst>
          </p:cNvPr>
          <p:cNvSpPr/>
          <p:nvPr/>
        </p:nvSpPr>
        <p:spPr>
          <a:xfrm>
            <a:off x="2063692" y="1057013"/>
            <a:ext cx="2541864" cy="226503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A388040-01B8-41C7-9DCB-B2EBE5DD5F41}"/>
              </a:ext>
            </a:extLst>
          </p:cNvPr>
          <p:cNvSpPr/>
          <p:nvPr/>
        </p:nvSpPr>
        <p:spPr>
          <a:xfrm>
            <a:off x="2836876" y="2241259"/>
            <a:ext cx="4260209" cy="226503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9F983F90-2219-4C9C-97D3-D0003EA2BBAC}"/>
              </a:ext>
            </a:extLst>
          </p:cNvPr>
          <p:cNvSpPr/>
          <p:nvPr/>
        </p:nvSpPr>
        <p:spPr>
          <a:xfrm>
            <a:off x="3542950" y="3199002"/>
            <a:ext cx="2748793" cy="226503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F9842864-61C7-42C4-AC08-6D01867782E4}"/>
              </a:ext>
            </a:extLst>
          </p:cNvPr>
          <p:cNvSpPr/>
          <p:nvPr/>
        </p:nvSpPr>
        <p:spPr>
          <a:xfrm>
            <a:off x="3542950" y="4163735"/>
            <a:ext cx="4216867" cy="226503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4401C57C-858B-43CB-A00C-EF3F0F3B4392}"/>
              </a:ext>
            </a:extLst>
          </p:cNvPr>
          <p:cNvSpPr/>
          <p:nvPr/>
        </p:nvSpPr>
        <p:spPr>
          <a:xfrm>
            <a:off x="3542950" y="3588391"/>
            <a:ext cx="5768829" cy="226503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557C4E9D-B3B8-42BD-9E70-D9A62D7472EF}"/>
              </a:ext>
            </a:extLst>
          </p:cNvPr>
          <p:cNvSpPr/>
          <p:nvPr/>
        </p:nvSpPr>
        <p:spPr>
          <a:xfrm>
            <a:off x="3542949" y="4570602"/>
            <a:ext cx="4216867" cy="226503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54260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D47D96C4-04F4-4BE3-A52F-D69474BE4F75}"/>
              </a:ext>
            </a:extLst>
          </p:cNvPr>
          <p:cNvSpPr txBox="1">
            <a:spLocks/>
          </p:cNvSpPr>
          <p:nvPr/>
        </p:nvSpPr>
        <p:spPr>
          <a:xfrm rot="16200000">
            <a:off x="-3099558" y="3099560"/>
            <a:ext cx="6858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Código de leitura via teclado</a:t>
            </a:r>
          </a:p>
        </p:txBody>
      </p:sp>
      <p:graphicFrame>
        <p:nvGraphicFramePr>
          <p:cNvPr id="4" name="Tabela 5">
            <a:extLst>
              <a:ext uri="{FF2B5EF4-FFF2-40B4-BE49-F238E27FC236}">
                <a16:creationId xmlns:a16="http://schemas.microsoft.com/office/drawing/2014/main" id="{39F0A16F-C7A6-4DF1-83DD-63D06DD4DD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4675542"/>
              </p:ext>
            </p:extLst>
          </p:nvPr>
        </p:nvGraphicFramePr>
        <p:xfrm>
          <a:off x="1948110" y="1533398"/>
          <a:ext cx="8128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30890849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211795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Tipo de variável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Comando para Ler via teclado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555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err="1"/>
                        <a:t>String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Teclado.nextLine</a:t>
                      </a:r>
                      <a:r>
                        <a:rPr lang="pt-BR" dirty="0"/>
                        <a:t>();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35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Para byte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Teclado.nextByte</a:t>
                      </a:r>
                      <a:r>
                        <a:rPr lang="pt-BR" dirty="0"/>
                        <a:t>();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650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Para inteiro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Teclado.nextInt</a:t>
                      </a:r>
                      <a:r>
                        <a:rPr lang="pt-BR" dirty="0"/>
                        <a:t>();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889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Para </a:t>
                      </a:r>
                      <a:r>
                        <a:rPr lang="pt-BR" dirty="0" err="1"/>
                        <a:t>float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Teclado.nextFloat</a:t>
                      </a:r>
                      <a:r>
                        <a:rPr lang="pt-BR" dirty="0"/>
                        <a:t>();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418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Para </a:t>
                      </a:r>
                      <a:r>
                        <a:rPr lang="pt-BR" dirty="0" err="1"/>
                        <a:t>double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Teclado.nextDouble</a:t>
                      </a:r>
                      <a:r>
                        <a:rPr lang="pt-BR" dirty="0"/>
                        <a:t>();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385089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138E8780-2A7F-407C-992F-9A58087753D2}"/>
              </a:ext>
            </a:extLst>
          </p:cNvPr>
          <p:cNvSpPr txBox="1"/>
          <p:nvPr/>
        </p:nvSpPr>
        <p:spPr>
          <a:xfrm>
            <a:off x="1948110" y="4068661"/>
            <a:ext cx="8128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Atenção: É necessária a criação de uma variável do tipo Scanner que aqui chamamos de teclado. Mas você pode usar qualquer nome que não seja uma das palavras reservadas. </a:t>
            </a:r>
          </a:p>
        </p:txBody>
      </p:sp>
    </p:spTree>
    <p:extLst>
      <p:ext uri="{BB962C8B-B14F-4D97-AF65-F5344CB8AC3E}">
        <p14:creationId xmlns:p14="http://schemas.microsoft.com/office/powerpoint/2010/main" val="499671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D47D96C4-04F4-4BE3-A52F-D69474BE4F75}"/>
              </a:ext>
            </a:extLst>
          </p:cNvPr>
          <p:cNvSpPr txBox="1">
            <a:spLocks/>
          </p:cNvSpPr>
          <p:nvPr/>
        </p:nvSpPr>
        <p:spPr>
          <a:xfrm rot="16200000">
            <a:off x="-3099558" y="3099560"/>
            <a:ext cx="6858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Código de leitura via teclado</a:t>
            </a:r>
          </a:p>
        </p:txBody>
      </p:sp>
      <p:graphicFrame>
        <p:nvGraphicFramePr>
          <p:cNvPr id="3" name="Tabela 7">
            <a:extLst>
              <a:ext uri="{FF2B5EF4-FFF2-40B4-BE49-F238E27FC236}">
                <a16:creationId xmlns:a16="http://schemas.microsoft.com/office/drawing/2014/main" id="{CC8D9C55-AA8C-4DE7-88FD-4D3A15D200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130331"/>
              </p:ext>
            </p:extLst>
          </p:nvPr>
        </p:nvGraphicFramePr>
        <p:xfrm>
          <a:off x="1184562" y="1668024"/>
          <a:ext cx="10453256" cy="293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1428">
                  <a:extLst>
                    <a:ext uri="{9D8B030D-6E8A-4147-A177-3AD203B41FA5}">
                      <a16:colId xmlns:a16="http://schemas.microsoft.com/office/drawing/2014/main" val="2717250667"/>
                    </a:ext>
                  </a:extLst>
                </a:gridCol>
                <a:gridCol w="7371828">
                  <a:extLst>
                    <a:ext uri="{9D8B030D-6E8A-4147-A177-3AD203B41FA5}">
                      <a16:colId xmlns:a16="http://schemas.microsoft.com/office/drawing/2014/main" val="350695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834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0" i="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double</a:t>
                      </a:r>
                      <a:r>
                        <a:rPr lang="pt-BR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pt-BR" b="0" i="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nextDouble</a:t>
                      </a:r>
                      <a:r>
                        <a:rPr lang="pt-BR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() </a:t>
                      </a:r>
                      <a:endParaRPr lang="pt-B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0" i="0" dirty="0">
                          <a:solidFill>
                            <a:srgbClr val="253A4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Retorna um número em notação de ponto flutuante normalizada em precisão dupla de 64 bits (usado para receber valores reais ou monetários);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877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0" i="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boolean</a:t>
                      </a:r>
                      <a:r>
                        <a:rPr lang="pt-BR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pt-BR" b="0" i="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hasNextDouble</a:t>
                      </a:r>
                      <a:r>
                        <a:rPr lang="pt-BR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() </a:t>
                      </a:r>
                      <a:endParaRPr lang="pt-B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0" i="0" dirty="0">
                          <a:solidFill>
                            <a:srgbClr val="253A4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Retorna </a:t>
                      </a:r>
                      <a:r>
                        <a:rPr lang="pt-BR" b="0" i="0" dirty="0" err="1">
                          <a:solidFill>
                            <a:srgbClr val="253A4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true</a:t>
                      </a:r>
                      <a:r>
                        <a:rPr lang="pt-BR" b="0" i="0" dirty="0">
                          <a:solidFill>
                            <a:srgbClr val="253A4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 o próximo dado de entrada pode ser interpretado como um valor </a:t>
                      </a:r>
                      <a:r>
                        <a:rPr lang="pt-BR" b="0" i="0" dirty="0" err="1">
                          <a:solidFill>
                            <a:srgbClr val="8795A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double</a:t>
                      </a:r>
                      <a:r>
                        <a:rPr lang="pt-BR" b="0" i="0" dirty="0">
                          <a:solidFill>
                            <a:srgbClr val="253A4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682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0" i="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</a:t>
                      </a:r>
                      <a:r>
                        <a:rPr lang="pt-BR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pt-BR" b="0" i="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nextInt</a:t>
                      </a:r>
                      <a:r>
                        <a:rPr lang="pt-BR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() </a:t>
                      </a:r>
                      <a:endParaRPr lang="pt-B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b="0" i="0" dirty="0">
                          <a:solidFill>
                            <a:srgbClr val="253A4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Retorna um número inteiro de 32 bits;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450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0" i="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boolean</a:t>
                      </a:r>
                      <a:r>
                        <a:rPr lang="pt-BR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pt-BR" b="0" i="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hasNextInt</a:t>
                      </a:r>
                      <a:r>
                        <a:rPr lang="pt-BR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() </a:t>
                      </a:r>
                      <a:endParaRPr lang="pt-B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b="0" i="0" dirty="0">
                          <a:solidFill>
                            <a:srgbClr val="253A4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Retorna </a:t>
                      </a:r>
                      <a:r>
                        <a:rPr lang="pt-BR" b="0" i="0" dirty="0" err="1">
                          <a:solidFill>
                            <a:srgbClr val="253A4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true</a:t>
                      </a:r>
                      <a:r>
                        <a:rPr lang="pt-BR" b="0" i="0" dirty="0">
                          <a:solidFill>
                            <a:srgbClr val="253A4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 o próximo dado de entrada pode ser interpretado como um valor </a:t>
                      </a:r>
                      <a:r>
                        <a:rPr lang="pt-BR" b="0" i="0" dirty="0" err="1">
                          <a:solidFill>
                            <a:srgbClr val="8795A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</a:t>
                      </a:r>
                      <a:r>
                        <a:rPr lang="pt-BR" b="0" i="0" dirty="0">
                          <a:solidFill>
                            <a:srgbClr val="253A4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230715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F8A90AD2-10CA-413E-9412-04EBA16AA5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4858749"/>
              </p:ext>
            </p:extLst>
          </p:nvPr>
        </p:nvGraphicFramePr>
        <p:xfrm>
          <a:off x="1184563" y="4604264"/>
          <a:ext cx="1045325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1427">
                  <a:extLst>
                    <a:ext uri="{9D8B030D-6E8A-4147-A177-3AD203B41FA5}">
                      <a16:colId xmlns:a16="http://schemas.microsoft.com/office/drawing/2014/main" val="399543815"/>
                    </a:ext>
                  </a:extLst>
                </a:gridCol>
                <a:gridCol w="7371829">
                  <a:extLst>
                    <a:ext uri="{9D8B030D-6E8A-4147-A177-3AD203B41FA5}">
                      <a16:colId xmlns:a16="http://schemas.microsoft.com/office/drawing/2014/main" val="1341822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b="0" i="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String</a:t>
                      </a:r>
                      <a:r>
                        <a:rPr lang="pt-BR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pt-BR" b="0" i="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nextLine</a:t>
                      </a:r>
                      <a:r>
                        <a:rPr lang="pt-BR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() </a:t>
                      </a:r>
                      <a:endParaRPr lang="pt-BR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Arial" panose="020B0604020202020204" pitchFamily="34" charset="0"/>
                        <a:buNone/>
                      </a:pPr>
                      <a:r>
                        <a:rPr lang="pt-BR" b="0" i="0" dirty="0">
                          <a:solidFill>
                            <a:srgbClr val="253A4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Retorna uma cadeia de caracteres, por exemplo: “Oxnar- Curso Java”;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762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0" i="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long</a:t>
                      </a:r>
                      <a:r>
                        <a:rPr lang="pt-BR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pt-BR" b="0" i="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nextLong</a:t>
                      </a:r>
                      <a:r>
                        <a:rPr lang="pt-BR" b="0" i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() </a:t>
                      </a:r>
                      <a:endParaRPr lang="pt-B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b="0" i="0" dirty="0">
                          <a:solidFill>
                            <a:srgbClr val="253A4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Retorna um número inteiro de 64 bits.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791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80525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78404884-E63B-4B77-A04D-BB1B267AB7B3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O que são as expressões .</a:t>
            </a:r>
            <a:r>
              <a:rPr lang="pt-BR" dirty="0" err="1">
                <a:solidFill>
                  <a:schemeClr val="bg1"/>
                </a:solidFill>
              </a:rPr>
              <a:t>toUperCase</a:t>
            </a:r>
            <a:r>
              <a:rPr lang="pt-BR" dirty="0">
                <a:solidFill>
                  <a:schemeClr val="bg1"/>
                </a:solidFill>
              </a:rPr>
              <a:t>() e .</a:t>
            </a:r>
            <a:r>
              <a:rPr lang="pt-BR" dirty="0" err="1">
                <a:solidFill>
                  <a:schemeClr val="bg1"/>
                </a:solidFill>
              </a:rPr>
              <a:t>toLowerCase</a:t>
            </a:r>
            <a:r>
              <a:rPr lang="pt-BR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DA4012B-F2A4-4FA2-A25E-2E94DDC6EC42}"/>
              </a:ext>
            </a:extLst>
          </p:cNvPr>
          <p:cNvSpPr txBox="1"/>
          <p:nvPr/>
        </p:nvSpPr>
        <p:spPr>
          <a:xfrm>
            <a:off x="304800" y="2551837"/>
            <a:ext cx="107162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err="1"/>
              <a:t>String</a:t>
            </a:r>
            <a:r>
              <a:rPr lang="pt-BR" sz="3600" dirty="0"/>
              <a:t> </a:t>
            </a:r>
            <a:r>
              <a:rPr lang="pt-BR" sz="3600" dirty="0" err="1"/>
              <a:t>Var_Texto</a:t>
            </a:r>
            <a:r>
              <a:rPr lang="pt-BR" sz="3600" dirty="0"/>
              <a:t> = “Júlia </a:t>
            </a:r>
            <a:r>
              <a:rPr lang="pt-BR" sz="3600" dirty="0" err="1"/>
              <a:t>Bertoldi</a:t>
            </a:r>
            <a:r>
              <a:rPr lang="pt-BR" sz="3600" dirty="0"/>
              <a:t>”;</a:t>
            </a:r>
          </a:p>
          <a:p>
            <a:r>
              <a:rPr lang="pt-BR" sz="3600" dirty="0" err="1"/>
              <a:t>Var_Texto.toLowerCase</a:t>
            </a:r>
            <a:r>
              <a:rPr lang="pt-BR" sz="3600" dirty="0"/>
              <a:t>() </a:t>
            </a:r>
            <a:r>
              <a:rPr lang="pt-BR" sz="3600" dirty="0">
                <a:sym typeface="Wingdings" panose="05000000000000000000" pitchFamily="2" charset="2"/>
              </a:rPr>
              <a:t> Deixa uma </a:t>
            </a:r>
            <a:r>
              <a:rPr lang="pt-BR" sz="3600" dirty="0" err="1">
                <a:sym typeface="Wingdings" panose="05000000000000000000" pitchFamily="2" charset="2"/>
              </a:rPr>
              <a:t>String</a:t>
            </a:r>
            <a:r>
              <a:rPr lang="pt-BR" sz="3600" dirty="0">
                <a:sym typeface="Wingdings" panose="05000000000000000000" pitchFamily="2" charset="2"/>
              </a:rPr>
              <a:t> minúscula;</a:t>
            </a:r>
          </a:p>
          <a:p>
            <a:endParaRPr lang="pt-BR" sz="3600" dirty="0">
              <a:sym typeface="Wingdings" panose="05000000000000000000" pitchFamily="2" charset="2"/>
            </a:endParaRPr>
          </a:p>
          <a:p>
            <a:r>
              <a:rPr lang="pt-BR" sz="3600" dirty="0" err="1"/>
              <a:t>Var_Texto</a:t>
            </a:r>
            <a:r>
              <a:rPr lang="pt-BR" sz="3600" dirty="0" err="1">
                <a:sym typeface="Wingdings" panose="05000000000000000000" pitchFamily="2" charset="2"/>
              </a:rPr>
              <a:t>.toUpperCase</a:t>
            </a:r>
            <a:r>
              <a:rPr lang="pt-BR" sz="3600" dirty="0">
                <a:sym typeface="Wingdings" panose="05000000000000000000" pitchFamily="2" charset="2"/>
              </a:rPr>
              <a:t>()  Deixa uma </a:t>
            </a:r>
            <a:r>
              <a:rPr lang="pt-BR" sz="3600" dirty="0" err="1">
                <a:sym typeface="Wingdings" panose="05000000000000000000" pitchFamily="2" charset="2"/>
              </a:rPr>
              <a:t>String</a:t>
            </a:r>
            <a:r>
              <a:rPr lang="pt-BR" sz="3600" dirty="0">
                <a:sym typeface="Wingdings" panose="05000000000000000000" pitchFamily="2" charset="2"/>
              </a:rPr>
              <a:t> Maiúscula; 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4114563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78404884-E63B-4B77-A04D-BB1B267AB7B3}"/>
              </a:ext>
            </a:extLst>
          </p:cNvPr>
          <p:cNvSpPr txBox="1">
            <a:spLocks/>
          </p:cNvSpPr>
          <p:nvPr/>
        </p:nvSpPr>
        <p:spPr>
          <a:xfrm>
            <a:off x="0" y="3099559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Por que é importante fazer esta conversão?</a:t>
            </a:r>
          </a:p>
        </p:txBody>
      </p:sp>
    </p:spTree>
    <p:extLst>
      <p:ext uri="{BB962C8B-B14F-4D97-AF65-F5344CB8AC3E}">
        <p14:creationId xmlns:p14="http://schemas.microsoft.com/office/powerpoint/2010/main" val="251179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78404884-E63B-4B77-A04D-BB1B267AB7B3}"/>
              </a:ext>
            </a:extLst>
          </p:cNvPr>
          <p:cNvSpPr txBox="1">
            <a:spLocks/>
          </p:cNvSpPr>
          <p:nvPr/>
        </p:nvSpPr>
        <p:spPr>
          <a:xfrm>
            <a:off x="0" y="314795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Outro exemplo de Scanner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0F9C725-9830-40CC-891C-C84075506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426" y="1207942"/>
            <a:ext cx="10738068" cy="565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9349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78404884-E63B-4B77-A04D-BB1B267AB7B3}"/>
              </a:ext>
            </a:extLst>
          </p:cNvPr>
          <p:cNvSpPr txBox="1">
            <a:spLocks/>
          </p:cNvSpPr>
          <p:nvPr/>
        </p:nvSpPr>
        <p:spPr>
          <a:xfrm>
            <a:off x="0" y="314795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Outro exemplo de Scanner – Com método construtor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AB100CD-7F86-415B-9436-C2BD114DC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492" y="1146859"/>
            <a:ext cx="10328980" cy="557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6775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78404884-E63B-4B77-A04D-BB1B267AB7B3}"/>
              </a:ext>
            </a:extLst>
          </p:cNvPr>
          <p:cNvSpPr txBox="1">
            <a:spLocks/>
          </p:cNvSpPr>
          <p:nvPr/>
        </p:nvSpPr>
        <p:spPr>
          <a:xfrm>
            <a:off x="0" y="314795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Sistema de decisão   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2092BB7-09A8-4BD6-90DF-012869CF92FF}"/>
              </a:ext>
            </a:extLst>
          </p:cNvPr>
          <p:cNvSpPr txBox="1"/>
          <p:nvPr/>
        </p:nvSpPr>
        <p:spPr>
          <a:xfrm>
            <a:off x="5056910" y="1526447"/>
            <a:ext cx="667789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3200" b="0" i="0" dirty="0">
                <a:solidFill>
                  <a:srgbClr val="253A4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 estruturas de condição possibilitam ao programa tomar decisões e alterar o seu fluxo de execução. É por meio delas que podemos dizer ao sistema: “execute a instrução A caso a expressão X seja verdadeira; caso contrário, execute a instrução B”. </a:t>
            </a:r>
          </a:p>
          <a:p>
            <a:pPr algn="just"/>
            <a:endParaRPr lang="pt-BR" sz="3200" dirty="0">
              <a:solidFill>
                <a:srgbClr val="253A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b="0" i="0" dirty="0">
                <a:solidFill>
                  <a:srgbClr val="253A4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1851350-1FB3-428B-9F62-E15EC37AB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610" y="1034004"/>
            <a:ext cx="3954607" cy="530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8968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78404884-E63B-4B77-A04D-BB1B267AB7B3}"/>
              </a:ext>
            </a:extLst>
          </p:cNvPr>
          <p:cNvSpPr txBox="1">
            <a:spLocks/>
          </p:cNvSpPr>
          <p:nvPr/>
        </p:nvSpPr>
        <p:spPr>
          <a:xfrm>
            <a:off x="0" y="314795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Sistema de decisão   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B5F127F-6140-4A0A-A810-8A6A456B8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634" y="973676"/>
            <a:ext cx="7216378" cy="5884323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4E58D1F7-E919-4CD0-B1EB-BF3BF961FC00}"/>
              </a:ext>
            </a:extLst>
          </p:cNvPr>
          <p:cNvSpPr/>
          <p:nvPr/>
        </p:nvSpPr>
        <p:spPr>
          <a:xfrm>
            <a:off x="3726873" y="3311236"/>
            <a:ext cx="6346139" cy="1787237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93463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78404884-E63B-4B77-A04D-BB1B267AB7B3}"/>
              </a:ext>
            </a:extLst>
          </p:cNvPr>
          <p:cNvSpPr txBox="1">
            <a:spLocks/>
          </p:cNvSpPr>
          <p:nvPr/>
        </p:nvSpPr>
        <p:spPr>
          <a:xfrm>
            <a:off x="0" y="314795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OPERADORES LÓGICOS JAVA</a:t>
            </a: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72F5AFEE-9226-4DC6-8C0C-C2D1CC198F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9207945"/>
              </p:ext>
            </p:extLst>
          </p:nvPr>
        </p:nvGraphicFramePr>
        <p:xfrm>
          <a:off x="1353127" y="1250768"/>
          <a:ext cx="8128001" cy="540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4654">
                  <a:extLst>
                    <a:ext uri="{9D8B030D-6E8A-4147-A177-3AD203B41FA5}">
                      <a16:colId xmlns:a16="http://schemas.microsoft.com/office/drawing/2014/main" val="2642169762"/>
                    </a:ext>
                  </a:extLst>
                </a:gridCol>
                <a:gridCol w="1302328">
                  <a:extLst>
                    <a:ext uri="{9D8B030D-6E8A-4147-A177-3AD203B41FA5}">
                      <a16:colId xmlns:a16="http://schemas.microsoft.com/office/drawing/2014/main" val="1133326303"/>
                    </a:ext>
                  </a:extLst>
                </a:gridCol>
                <a:gridCol w="5491019">
                  <a:extLst>
                    <a:ext uri="{9D8B030D-6E8A-4147-A177-3AD203B41FA5}">
                      <a16:colId xmlns:a16="http://schemas.microsoft.com/office/drawing/2014/main" val="693383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OPERADOR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Descrição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Exemplos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736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Maior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if</a:t>
                      </a:r>
                      <a:r>
                        <a:rPr lang="pt-BR" dirty="0"/>
                        <a:t>(a &gt; b)</a:t>
                      </a:r>
                    </a:p>
                    <a:p>
                      <a:r>
                        <a:rPr lang="pt-BR" dirty="0"/>
                        <a:t>{</a:t>
                      </a:r>
                      <a:r>
                        <a:rPr lang="pt-BR" dirty="0" err="1"/>
                        <a:t>System.out.println</a:t>
                      </a:r>
                      <a:r>
                        <a:rPr lang="pt-BR" dirty="0"/>
                        <a:t>(“”+a);}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002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&gt;=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Maior ou igual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if</a:t>
                      </a:r>
                      <a:r>
                        <a:rPr lang="pt-BR" dirty="0"/>
                        <a:t>(b&gt;= a)</a:t>
                      </a:r>
                    </a:p>
                    <a:p>
                      <a:r>
                        <a:rPr lang="pt-BR" dirty="0"/>
                        <a:t>{</a:t>
                      </a:r>
                      <a:r>
                        <a:rPr lang="pt-BR" dirty="0" err="1"/>
                        <a:t>System.out.println</a:t>
                      </a:r>
                      <a:r>
                        <a:rPr lang="pt-BR" dirty="0"/>
                        <a:t>(“”+b);}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060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&lt;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Menor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if</a:t>
                      </a:r>
                      <a:r>
                        <a:rPr lang="pt-BR" dirty="0"/>
                        <a:t>(b&lt;a)</a:t>
                      </a:r>
                    </a:p>
                    <a:p>
                      <a:r>
                        <a:rPr lang="pt-BR" dirty="0"/>
                        <a:t>{</a:t>
                      </a:r>
                      <a:r>
                        <a:rPr lang="pt-BR" dirty="0" err="1"/>
                        <a:t>System.out.println</a:t>
                      </a:r>
                      <a:r>
                        <a:rPr lang="pt-BR" dirty="0"/>
                        <a:t>(“”+b);}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532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&lt;=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Menor ou  igual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if</a:t>
                      </a:r>
                      <a:r>
                        <a:rPr lang="pt-BR" dirty="0"/>
                        <a:t>(a&lt;b)</a:t>
                      </a:r>
                    </a:p>
                    <a:p>
                      <a:r>
                        <a:rPr lang="pt-BR" dirty="0"/>
                        <a:t>{</a:t>
                      </a:r>
                      <a:r>
                        <a:rPr lang="pt-BR" dirty="0" err="1"/>
                        <a:t>System.out.println</a:t>
                      </a:r>
                      <a:r>
                        <a:rPr lang="pt-BR" dirty="0"/>
                        <a:t>(“”+a);}</a:t>
                      </a:r>
                    </a:p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214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Igual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if</a:t>
                      </a:r>
                      <a:r>
                        <a:rPr lang="pt-BR" dirty="0"/>
                        <a:t>(a==b)</a:t>
                      </a:r>
                    </a:p>
                    <a:p>
                      <a:r>
                        <a:rPr lang="pt-BR" dirty="0"/>
                        <a:t>{</a:t>
                      </a:r>
                      <a:r>
                        <a:rPr lang="pt-BR" dirty="0" err="1"/>
                        <a:t>System.out.println</a:t>
                      </a:r>
                      <a:r>
                        <a:rPr lang="pt-BR" dirty="0"/>
                        <a:t>(“”+b);}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783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!=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Diferente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if</a:t>
                      </a:r>
                      <a:r>
                        <a:rPr lang="pt-BR" dirty="0"/>
                        <a:t>(a!=b)</a:t>
                      </a:r>
                    </a:p>
                    <a:p>
                      <a:r>
                        <a:rPr lang="pt-BR" dirty="0"/>
                        <a:t>{</a:t>
                      </a:r>
                      <a:r>
                        <a:rPr lang="pt-BR" dirty="0" err="1"/>
                        <a:t>System.out.println</a:t>
                      </a:r>
                      <a:r>
                        <a:rPr lang="pt-BR" dirty="0"/>
                        <a:t>(“”+b);}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13014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pt-BR" dirty="0"/>
                        <a:t>Variáveis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 </a:t>
                      </a:r>
                      <a:r>
                        <a:rPr lang="pt-BR" dirty="0" err="1"/>
                        <a:t>int</a:t>
                      </a:r>
                      <a:r>
                        <a:rPr lang="pt-BR" dirty="0"/>
                        <a:t> a = 10; </a:t>
                      </a:r>
                    </a:p>
                    <a:p>
                      <a:r>
                        <a:rPr lang="pt-BR" dirty="0" err="1"/>
                        <a:t>Int</a:t>
                      </a:r>
                      <a:r>
                        <a:rPr lang="pt-BR" dirty="0"/>
                        <a:t> b =   4;</a:t>
                      </a:r>
                    </a:p>
                    <a:p>
                      <a:r>
                        <a:rPr lang="pt-BR" dirty="0" err="1"/>
                        <a:t>Int</a:t>
                      </a:r>
                      <a:r>
                        <a:rPr lang="pt-BR" dirty="0"/>
                        <a:t> c =    6;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427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59021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78404884-E63B-4B77-A04D-BB1B267AB7B3}"/>
              </a:ext>
            </a:extLst>
          </p:cNvPr>
          <p:cNvSpPr txBox="1">
            <a:spLocks/>
          </p:cNvSpPr>
          <p:nvPr/>
        </p:nvSpPr>
        <p:spPr>
          <a:xfrm>
            <a:off x="0" y="314795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Operador de comparação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2C8EB31-C22E-412E-A2EC-1A98BE649F84}"/>
              </a:ext>
            </a:extLst>
          </p:cNvPr>
          <p:cNvSpPr txBox="1"/>
          <p:nvPr/>
        </p:nvSpPr>
        <p:spPr>
          <a:xfrm>
            <a:off x="685800" y="1330037"/>
            <a:ext cx="10820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Este operador retorna o resto de uma divisão. </a:t>
            </a:r>
          </a:p>
          <a:p>
            <a:endParaRPr lang="pt-BR" sz="3200" dirty="0"/>
          </a:p>
          <a:p>
            <a:r>
              <a:rPr lang="pt-BR" sz="3200" dirty="0"/>
              <a:t>Exemplos:</a:t>
            </a:r>
          </a:p>
          <a:p>
            <a:endParaRPr lang="pt-BR" sz="3200" dirty="0"/>
          </a:p>
          <a:p>
            <a:r>
              <a:rPr lang="pt-BR" sz="3200" dirty="0"/>
              <a:t>3 % 4 = 4</a:t>
            </a:r>
          </a:p>
          <a:p>
            <a:endParaRPr lang="pt-BR" sz="3200" dirty="0"/>
          </a:p>
          <a:p>
            <a:r>
              <a:rPr lang="pt-BR" sz="3200" dirty="0"/>
              <a:t>6 % 5 = 1 </a:t>
            </a:r>
          </a:p>
          <a:p>
            <a:endParaRPr lang="pt-BR" sz="3200" dirty="0"/>
          </a:p>
          <a:p>
            <a:r>
              <a:rPr lang="pt-BR" sz="3200" dirty="0"/>
              <a:t>38 % 3 = 2</a:t>
            </a:r>
          </a:p>
        </p:txBody>
      </p:sp>
    </p:spTree>
    <p:extLst>
      <p:ext uri="{BB962C8B-B14F-4D97-AF65-F5344CB8AC3E}">
        <p14:creationId xmlns:p14="http://schemas.microsoft.com/office/powerpoint/2010/main" val="12618705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78404884-E63B-4B77-A04D-BB1B267AB7B3}"/>
              </a:ext>
            </a:extLst>
          </p:cNvPr>
          <p:cNvSpPr txBox="1">
            <a:spLocks/>
          </p:cNvSpPr>
          <p:nvPr/>
        </p:nvSpPr>
        <p:spPr>
          <a:xfrm>
            <a:off x="0" y="314795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Operador %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2C8EB31-C22E-412E-A2EC-1A98BE649F84}"/>
              </a:ext>
            </a:extLst>
          </p:cNvPr>
          <p:cNvSpPr txBox="1"/>
          <p:nvPr/>
        </p:nvSpPr>
        <p:spPr>
          <a:xfrm>
            <a:off x="685800" y="1330037"/>
            <a:ext cx="10820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Este operador retorna o resto de uma divisão. </a:t>
            </a:r>
          </a:p>
          <a:p>
            <a:endParaRPr lang="pt-BR" sz="3200" dirty="0"/>
          </a:p>
          <a:p>
            <a:r>
              <a:rPr lang="pt-BR" sz="3200" dirty="0"/>
              <a:t>Exemplos:</a:t>
            </a:r>
          </a:p>
          <a:p>
            <a:endParaRPr lang="pt-BR" sz="3200" dirty="0"/>
          </a:p>
          <a:p>
            <a:r>
              <a:rPr lang="pt-BR" sz="3200" dirty="0"/>
              <a:t>3 % 4 = 4</a:t>
            </a:r>
          </a:p>
          <a:p>
            <a:endParaRPr lang="pt-BR" sz="3200" dirty="0"/>
          </a:p>
          <a:p>
            <a:r>
              <a:rPr lang="pt-BR" sz="3200" dirty="0"/>
              <a:t>6 % 5 = 1 </a:t>
            </a:r>
          </a:p>
          <a:p>
            <a:endParaRPr lang="pt-BR" sz="3200" dirty="0"/>
          </a:p>
          <a:p>
            <a:r>
              <a:rPr lang="pt-BR" sz="3200" dirty="0"/>
              <a:t>38 % 3 = 2</a:t>
            </a:r>
          </a:p>
        </p:txBody>
      </p:sp>
    </p:spTree>
    <p:extLst>
      <p:ext uri="{BB962C8B-B14F-4D97-AF65-F5344CB8AC3E}">
        <p14:creationId xmlns:p14="http://schemas.microsoft.com/office/powerpoint/2010/main" val="12179248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78404884-E63B-4B77-A04D-BB1B267AB7B3}"/>
              </a:ext>
            </a:extLst>
          </p:cNvPr>
          <p:cNvSpPr txBox="1">
            <a:spLocks/>
          </p:cNvSpPr>
          <p:nvPr/>
        </p:nvSpPr>
        <p:spPr>
          <a:xfrm>
            <a:off x="0" y="314795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Operadores aritméticos </a:t>
            </a:r>
          </a:p>
        </p:txBody>
      </p:sp>
      <p:graphicFrame>
        <p:nvGraphicFramePr>
          <p:cNvPr id="2" name="Tabela 3">
            <a:extLst>
              <a:ext uri="{FF2B5EF4-FFF2-40B4-BE49-F238E27FC236}">
                <a16:creationId xmlns:a16="http://schemas.microsoft.com/office/drawing/2014/main" id="{C13A3638-C056-4681-B8B5-947D6BF24D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039245"/>
              </p:ext>
            </p:extLst>
          </p:nvPr>
        </p:nvGraphicFramePr>
        <p:xfrm>
          <a:off x="1533237" y="1232285"/>
          <a:ext cx="8127999" cy="458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9127">
                  <a:extLst>
                    <a:ext uri="{9D8B030D-6E8A-4147-A177-3AD203B41FA5}">
                      <a16:colId xmlns:a16="http://schemas.microsoft.com/office/drawing/2014/main" val="3358771126"/>
                    </a:ext>
                  </a:extLst>
                </a:gridCol>
                <a:gridCol w="1925782">
                  <a:extLst>
                    <a:ext uri="{9D8B030D-6E8A-4147-A177-3AD203B41FA5}">
                      <a16:colId xmlns:a16="http://schemas.microsoft.com/office/drawing/2014/main" val="3131581687"/>
                    </a:ext>
                  </a:extLst>
                </a:gridCol>
                <a:gridCol w="5103090">
                  <a:extLst>
                    <a:ext uri="{9D8B030D-6E8A-4147-A177-3AD203B41FA5}">
                      <a16:colId xmlns:a16="http://schemas.microsoft.com/office/drawing/2014/main" val="2517017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Operador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Operação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Exemplo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752039"/>
                  </a:ext>
                </a:extLst>
              </a:tr>
              <a:tr h="185420">
                <a:tc gridSpan="2">
                  <a:txBody>
                    <a:bodyPr/>
                    <a:lstStyle/>
                    <a:p>
                      <a:pPr algn="r"/>
                      <a:r>
                        <a:rPr lang="pt-BR" dirty="0"/>
                        <a:t>Variáveis: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double</a:t>
                      </a:r>
                      <a:r>
                        <a:rPr lang="pt-BR" dirty="0"/>
                        <a:t> Res = 0; </a:t>
                      </a:r>
                    </a:p>
                    <a:p>
                      <a:r>
                        <a:rPr lang="pt-BR" dirty="0" err="1"/>
                        <a:t>int</a:t>
                      </a:r>
                      <a:r>
                        <a:rPr lang="pt-BR" dirty="0"/>
                        <a:t> x = 3, </a:t>
                      </a:r>
                      <a:r>
                        <a:rPr lang="pt-BR" dirty="0" err="1"/>
                        <a:t>int</a:t>
                      </a:r>
                      <a:r>
                        <a:rPr lang="pt-BR" dirty="0"/>
                        <a:t> y =9;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582466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r>
                        <a:rPr lang="pt-BR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Soma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Res = x + y;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87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Subtração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Res = x – y;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972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Multiplicação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Res = x * y;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56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Divisão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Res = y / x; </a:t>
                      </a:r>
                    </a:p>
                    <a:p>
                      <a:r>
                        <a:rPr lang="pt-BR" dirty="0"/>
                        <a:t>Res = 108 / 4;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58143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pt-BR" dirty="0"/>
                        <a:t>^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Exponenciação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Res = 3^4; </a:t>
                      </a:r>
                    </a:p>
                    <a:p>
                      <a:r>
                        <a:rPr lang="pt-BR" dirty="0"/>
                        <a:t>Res = 2^10;</a:t>
                      </a:r>
                    </a:p>
                    <a:p>
                      <a:r>
                        <a:rPr lang="pt-BR" dirty="0"/>
                        <a:t>Res = 10^2;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67974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pt-BR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Resto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Res = x % y;</a:t>
                      </a:r>
                    </a:p>
                    <a:p>
                      <a:r>
                        <a:rPr lang="pt-BR" dirty="0"/>
                        <a:t>Res = y % x; </a:t>
                      </a:r>
                    </a:p>
                    <a:p>
                      <a:r>
                        <a:rPr lang="pt-BR" dirty="0"/>
                        <a:t>Res =10%4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5516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90566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78404884-E63B-4B77-A04D-BB1B267AB7B3}"/>
              </a:ext>
            </a:extLst>
          </p:cNvPr>
          <p:cNvSpPr txBox="1">
            <a:spLocks/>
          </p:cNvSpPr>
          <p:nvPr/>
        </p:nvSpPr>
        <p:spPr>
          <a:xfrm>
            <a:off x="0" y="314795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Operadores aritméticos </a:t>
            </a:r>
          </a:p>
        </p:txBody>
      </p:sp>
      <p:graphicFrame>
        <p:nvGraphicFramePr>
          <p:cNvPr id="2" name="Tabela 3">
            <a:extLst>
              <a:ext uri="{FF2B5EF4-FFF2-40B4-BE49-F238E27FC236}">
                <a16:creationId xmlns:a16="http://schemas.microsoft.com/office/drawing/2014/main" id="{C13A3638-C056-4681-B8B5-947D6BF24D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000256"/>
              </p:ext>
            </p:extLst>
          </p:nvPr>
        </p:nvGraphicFramePr>
        <p:xfrm>
          <a:off x="9452956" y="1435485"/>
          <a:ext cx="20828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5877112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752039"/>
                  </a:ext>
                </a:extLst>
              </a:tr>
            </a:tbl>
          </a:graphicData>
        </a:graphic>
      </p:graphicFrame>
      <p:pic>
        <p:nvPicPr>
          <p:cNvPr id="3" name="Imagem 2">
            <a:extLst>
              <a:ext uri="{FF2B5EF4-FFF2-40B4-BE49-F238E27FC236}">
                <a16:creationId xmlns:a16="http://schemas.microsoft.com/office/drawing/2014/main" id="{E33A9B79-4BB2-431B-A831-D2A895B25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37" y="1199283"/>
            <a:ext cx="11942364" cy="410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097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961E05A-3C76-46C8-8609-5751CE41F0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2931" y="0"/>
            <a:ext cx="9712539" cy="685800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09F2FBC7-319D-413A-8A83-19788ED93CCC}"/>
              </a:ext>
            </a:extLst>
          </p:cNvPr>
          <p:cNvSpPr txBox="1">
            <a:spLocks/>
          </p:cNvSpPr>
          <p:nvPr/>
        </p:nvSpPr>
        <p:spPr>
          <a:xfrm rot="16200000">
            <a:off x="-3099558" y="3099560"/>
            <a:ext cx="6858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Exemplo de código com </a:t>
            </a:r>
            <a:r>
              <a:rPr lang="pt-BR" dirty="0" err="1">
                <a:solidFill>
                  <a:schemeClr val="bg1"/>
                </a:solidFill>
              </a:rPr>
              <a:t>if</a:t>
            </a:r>
            <a:r>
              <a:rPr lang="pt-BR" dirty="0">
                <a:solidFill>
                  <a:schemeClr val="bg1"/>
                </a:solidFill>
              </a:rPr>
              <a:t>/</a:t>
            </a:r>
            <a:r>
              <a:rPr lang="pt-BR" dirty="0" err="1">
                <a:solidFill>
                  <a:schemeClr val="bg1"/>
                </a:solidFill>
              </a:rPr>
              <a:t>else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781162A-61B1-42AE-8E3A-61B844F8397C}"/>
              </a:ext>
            </a:extLst>
          </p:cNvPr>
          <p:cNvSpPr/>
          <p:nvPr/>
        </p:nvSpPr>
        <p:spPr>
          <a:xfrm>
            <a:off x="2382982" y="2798618"/>
            <a:ext cx="8825345" cy="3006437"/>
          </a:xfrm>
          <a:prstGeom prst="rect">
            <a:avLst/>
          </a:prstGeom>
          <a:noFill/>
          <a:ln>
            <a:solidFill>
              <a:schemeClr val="accent2">
                <a:alpha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84431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09F2FBC7-319D-413A-8A83-19788ED93CCC}"/>
              </a:ext>
            </a:extLst>
          </p:cNvPr>
          <p:cNvSpPr txBox="1">
            <a:spLocks/>
          </p:cNvSpPr>
          <p:nvPr/>
        </p:nvSpPr>
        <p:spPr>
          <a:xfrm rot="16200000">
            <a:off x="-3099558" y="3099560"/>
            <a:ext cx="6858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Exercício 01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40603A6-1CC8-4095-853C-359A6C5F7314}"/>
              </a:ext>
            </a:extLst>
          </p:cNvPr>
          <p:cNvSpPr txBox="1"/>
          <p:nvPr/>
        </p:nvSpPr>
        <p:spPr>
          <a:xfrm>
            <a:off x="2161309" y="3311237"/>
            <a:ext cx="929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600" dirty="0"/>
              <a:t>Elabore o algoritmo anterior com inserção de  dos valores a, b e c através do teclado</a:t>
            </a:r>
          </a:p>
        </p:txBody>
      </p:sp>
    </p:spTree>
    <p:extLst>
      <p:ext uri="{BB962C8B-B14F-4D97-AF65-F5344CB8AC3E}">
        <p14:creationId xmlns:p14="http://schemas.microsoft.com/office/powerpoint/2010/main" val="24959594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09F2FBC7-319D-413A-8A83-19788ED93CCC}"/>
              </a:ext>
            </a:extLst>
          </p:cNvPr>
          <p:cNvSpPr txBox="1">
            <a:spLocks/>
          </p:cNvSpPr>
          <p:nvPr/>
        </p:nvSpPr>
        <p:spPr>
          <a:xfrm rot="16200000">
            <a:off x="-3099558" y="3099560"/>
            <a:ext cx="6858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Exercício 02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EC2F5B3-6BEB-4655-A695-48E811574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4886" y="886691"/>
            <a:ext cx="6920710" cy="555220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D2E119C-76A5-4723-A1A6-B7C5F973B562}"/>
              </a:ext>
            </a:extLst>
          </p:cNvPr>
          <p:cNvSpPr txBox="1"/>
          <p:nvPr/>
        </p:nvSpPr>
        <p:spPr>
          <a:xfrm>
            <a:off x="942109" y="138545"/>
            <a:ext cx="1087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CRIE O ALGORITMO ABAIXO E MOSTRE QUAL O RESULTADO DE SUA EXECUÇÃO</a:t>
            </a:r>
          </a:p>
        </p:txBody>
      </p:sp>
    </p:spTree>
    <p:extLst>
      <p:ext uri="{BB962C8B-B14F-4D97-AF65-F5344CB8AC3E}">
        <p14:creationId xmlns:p14="http://schemas.microsoft.com/office/powerpoint/2010/main" val="14292144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09F2FBC7-319D-413A-8A83-19788ED93CCC}"/>
              </a:ext>
            </a:extLst>
          </p:cNvPr>
          <p:cNvSpPr txBox="1">
            <a:spLocks/>
          </p:cNvSpPr>
          <p:nvPr/>
        </p:nvSpPr>
        <p:spPr>
          <a:xfrm rot="16200000">
            <a:off x="-3099558" y="3099560"/>
            <a:ext cx="6858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Exercício 03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D2E119C-76A5-4723-A1A6-B7C5F973B562}"/>
              </a:ext>
            </a:extLst>
          </p:cNvPr>
          <p:cNvSpPr txBox="1"/>
          <p:nvPr/>
        </p:nvSpPr>
        <p:spPr>
          <a:xfrm>
            <a:off x="942109" y="138545"/>
            <a:ext cx="1087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CRIE O ALGORITMO ABAIXO E MOSTRE QUAL O RESULTADO DE SUA EXECUÇÃO</a:t>
            </a:r>
          </a:p>
        </p:txBody>
      </p:sp>
      <p:graphicFrame>
        <p:nvGraphicFramePr>
          <p:cNvPr id="2" name="Tabela 4">
            <a:extLst>
              <a:ext uri="{FF2B5EF4-FFF2-40B4-BE49-F238E27FC236}">
                <a16:creationId xmlns:a16="http://schemas.microsoft.com/office/drawing/2014/main" id="{F928AC35-7206-40E4-9748-21697F6CB5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356790"/>
              </p:ext>
            </p:extLst>
          </p:nvPr>
        </p:nvGraphicFramePr>
        <p:xfrm>
          <a:off x="2031999" y="728980"/>
          <a:ext cx="8128001" cy="540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4654">
                  <a:extLst>
                    <a:ext uri="{9D8B030D-6E8A-4147-A177-3AD203B41FA5}">
                      <a16:colId xmlns:a16="http://schemas.microsoft.com/office/drawing/2014/main" val="2642169762"/>
                    </a:ext>
                  </a:extLst>
                </a:gridCol>
                <a:gridCol w="1302328">
                  <a:extLst>
                    <a:ext uri="{9D8B030D-6E8A-4147-A177-3AD203B41FA5}">
                      <a16:colId xmlns:a16="http://schemas.microsoft.com/office/drawing/2014/main" val="1133326303"/>
                    </a:ext>
                  </a:extLst>
                </a:gridCol>
                <a:gridCol w="5491019">
                  <a:extLst>
                    <a:ext uri="{9D8B030D-6E8A-4147-A177-3AD203B41FA5}">
                      <a16:colId xmlns:a16="http://schemas.microsoft.com/office/drawing/2014/main" val="693383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OPERADOR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Descrição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Exemplos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736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Maior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if</a:t>
                      </a:r>
                      <a:r>
                        <a:rPr lang="pt-BR" dirty="0"/>
                        <a:t>(a &gt; b)</a:t>
                      </a:r>
                    </a:p>
                    <a:p>
                      <a:r>
                        <a:rPr lang="pt-BR" dirty="0"/>
                        <a:t>{</a:t>
                      </a:r>
                      <a:r>
                        <a:rPr lang="pt-BR" dirty="0" err="1"/>
                        <a:t>System.out.println</a:t>
                      </a:r>
                      <a:r>
                        <a:rPr lang="pt-BR" dirty="0"/>
                        <a:t>(“”+(</a:t>
                      </a:r>
                      <a:r>
                        <a:rPr lang="pt-BR" dirty="0" err="1"/>
                        <a:t>a+b</a:t>
                      </a:r>
                      <a:r>
                        <a:rPr lang="pt-BR" dirty="0"/>
                        <a:t>));}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002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&gt;=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Maior ou igual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if</a:t>
                      </a:r>
                      <a:r>
                        <a:rPr lang="pt-BR" dirty="0"/>
                        <a:t>(b&gt;= a)</a:t>
                      </a:r>
                    </a:p>
                    <a:p>
                      <a:r>
                        <a:rPr lang="pt-BR" dirty="0"/>
                        <a:t>{</a:t>
                      </a:r>
                      <a:r>
                        <a:rPr lang="pt-BR" dirty="0" err="1"/>
                        <a:t>System.out.println</a:t>
                      </a:r>
                      <a:r>
                        <a:rPr lang="pt-BR" dirty="0"/>
                        <a:t>(“”+(b-10));}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060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&lt;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Menor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if</a:t>
                      </a:r>
                      <a:r>
                        <a:rPr lang="pt-BR" dirty="0"/>
                        <a:t>(b&lt;a)</a:t>
                      </a:r>
                    </a:p>
                    <a:p>
                      <a:r>
                        <a:rPr lang="pt-BR" dirty="0"/>
                        <a:t>{</a:t>
                      </a:r>
                      <a:r>
                        <a:rPr lang="pt-BR" dirty="0" err="1"/>
                        <a:t>System.out.println</a:t>
                      </a:r>
                      <a:r>
                        <a:rPr lang="pt-BR" dirty="0"/>
                        <a:t>(“”+b+20);}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532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&lt;=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Menor ou  igual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if</a:t>
                      </a:r>
                      <a:r>
                        <a:rPr lang="pt-BR" dirty="0"/>
                        <a:t>(a&lt;b)</a:t>
                      </a:r>
                    </a:p>
                    <a:p>
                      <a:r>
                        <a:rPr lang="pt-BR" dirty="0"/>
                        <a:t>{</a:t>
                      </a:r>
                      <a:r>
                        <a:rPr lang="pt-BR" dirty="0" err="1"/>
                        <a:t>System.out.println</a:t>
                      </a:r>
                      <a:r>
                        <a:rPr lang="pt-BR" dirty="0"/>
                        <a:t>(“”+a-50);}</a:t>
                      </a:r>
                    </a:p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214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Igual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if</a:t>
                      </a:r>
                      <a:r>
                        <a:rPr lang="pt-BR" dirty="0"/>
                        <a:t>(a==b)</a:t>
                      </a:r>
                    </a:p>
                    <a:p>
                      <a:r>
                        <a:rPr lang="pt-BR" dirty="0"/>
                        <a:t>{</a:t>
                      </a:r>
                      <a:r>
                        <a:rPr lang="pt-BR" dirty="0" err="1"/>
                        <a:t>System.out.println</a:t>
                      </a:r>
                      <a:r>
                        <a:rPr lang="pt-BR" dirty="0"/>
                        <a:t>(“”+b+100);}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783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!=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Diferente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err="1"/>
                        <a:t>if</a:t>
                      </a:r>
                      <a:r>
                        <a:rPr lang="pt-BR" dirty="0"/>
                        <a:t>(a!=b)</a:t>
                      </a:r>
                    </a:p>
                    <a:p>
                      <a:r>
                        <a:rPr lang="pt-BR" dirty="0"/>
                        <a:t>{</a:t>
                      </a:r>
                      <a:r>
                        <a:rPr lang="pt-BR" dirty="0" err="1"/>
                        <a:t>System.out.println</a:t>
                      </a:r>
                      <a:r>
                        <a:rPr lang="pt-BR" dirty="0"/>
                        <a:t>(“”+(b = </a:t>
                      </a:r>
                      <a:r>
                        <a:rPr lang="pt-BR" dirty="0" err="1"/>
                        <a:t>b-a</a:t>
                      </a:r>
                      <a:r>
                        <a:rPr lang="pt-BR" dirty="0"/>
                        <a:t>));}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13014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pt-BR" dirty="0"/>
                        <a:t>Variáveis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 </a:t>
                      </a:r>
                      <a:r>
                        <a:rPr lang="pt-BR" dirty="0" err="1"/>
                        <a:t>int</a:t>
                      </a:r>
                      <a:r>
                        <a:rPr lang="pt-BR" dirty="0"/>
                        <a:t> a = Inserir via teclado;</a:t>
                      </a:r>
                    </a:p>
                    <a:p>
                      <a:r>
                        <a:rPr lang="pt-BR" dirty="0" err="1"/>
                        <a:t>Int</a:t>
                      </a:r>
                      <a:r>
                        <a:rPr lang="pt-BR" dirty="0"/>
                        <a:t> b =   4;</a:t>
                      </a:r>
                    </a:p>
                    <a:p>
                      <a:r>
                        <a:rPr lang="pt-BR" dirty="0" err="1"/>
                        <a:t>Int</a:t>
                      </a:r>
                      <a:r>
                        <a:rPr lang="pt-BR" dirty="0"/>
                        <a:t> c =    6;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427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81002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09F2FBC7-319D-413A-8A83-19788ED93CCC}"/>
              </a:ext>
            </a:extLst>
          </p:cNvPr>
          <p:cNvSpPr txBox="1">
            <a:spLocks/>
          </p:cNvSpPr>
          <p:nvPr/>
        </p:nvSpPr>
        <p:spPr>
          <a:xfrm rot="16200000">
            <a:off x="-3099558" y="3099560"/>
            <a:ext cx="6858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Exercício 04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D2E119C-76A5-4723-A1A6-B7C5F973B562}"/>
              </a:ext>
            </a:extLst>
          </p:cNvPr>
          <p:cNvSpPr txBox="1"/>
          <p:nvPr/>
        </p:nvSpPr>
        <p:spPr>
          <a:xfrm>
            <a:off x="942109" y="138545"/>
            <a:ext cx="1087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CRIE O ALGORITMO ABAIXO E MOSTRE QUAL O RESULTADO DE SUA EXECUÇÃO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B611797-ADF1-496B-8401-F8DADCD61FBD}"/>
              </a:ext>
            </a:extLst>
          </p:cNvPr>
          <p:cNvSpPr txBox="1"/>
          <p:nvPr/>
        </p:nvSpPr>
        <p:spPr>
          <a:xfrm>
            <a:off x="1634836" y="1914390"/>
            <a:ext cx="1018309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3600" b="0" i="0" dirty="0">
                <a:solidFill>
                  <a:srgbClr val="434343"/>
                </a:solidFill>
                <a:effectLst/>
                <a:latin typeface="verdana" panose="020B0604030504040204" pitchFamily="34" charset="0"/>
              </a:rPr>
              <a:t>Faça um algoritmo para ler dois números inteiros e informar se estes são iguais</a:t>
            </a:r>
            <a:br>
              <a:rPr lang="pt-BR" sz="3600" dirty="0"/>
            </a:br>
            <a:r>
              <a:rPr lang="pt-BR" sz="3600" b="0" i="0" dirty="0">
                <a:solidFill>
                  <a:srgbClr val="434343"/>
                </a:solidFill>
                <a:effectLst/>
                <a:latin typeface="verdana" panose="020B0604030504040204" pitchFamily="34" charset="0"/>
              </a:rPr>
              <a:t>ou diferentes.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41635660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09F2FBC7-319D-413A-8A83-19788ED93CCC}"/>
              </a:ext>
            </a:extLst>
          </p:cNvPr>
          <p:cNvSpPr txBox="1">
            <a:spLocks/>
          </p:cNvSpPr>
          <p:nvPr/>
        </p:nvSpPr>
        <p:spPr>
          <a:xfrm rot="16200000">
            <a:off x="-3099558" y="3099560"/>
            <a:ext cx="6858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Exercício 05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D2E119C-76A5-4723-A1A6-B7C5F973B562}"/>
              </a:ext>
            </a:extLst>
          </p:cNvPr>
          <p:cNvSpPr txBox="1"/>
          <p:nvPr/>
        </p:nvSpPr>
        <p:spPr>
          <a:xfrm>
            <a:off x="942109" y="138545"/>
            <a:ext cx="1087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CRIE O ALGORITMO ABAIXO E MOSTRE QUAL O RESULTADO DE SUA EXECUÇÃO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B611797-ADF1-496B-8401-F8DADCD61FBD}"/>
              </a:ext>
            </a:extLst>
          </p:cNvPr>
          <p:cNvSpPr txBox="1"/>
          <p:nvPr/>
        </p:nvSpPr>
        <p:spPr>
          <a:xfrm>
            <a:off x="1316182" y="1886680"/>
            <a:ext cx="1050174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3600" b="0" i="0" dirty="0">
                <a:solidFill>
                  <a:srgbClr val="434343"/>
                </a:solidFill>
                <a:effectLst/>
                <a:latin typeface="verdana" panose="020B0604030504040204" pitchFamily="34" charset="0"/>
              </a:rPr>
              <a:t>Escrever um programa em Linguagem Java para ler um número inteiro e informar se ele é divisível por 5. (Dica use o operador %)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12385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4732</TotalTime>
  <Words>1151</Words>
  <Application>Microsoft Office PowerPoint</Application>
  <PresentationFormat>Widescreen</PresentationFormat>
  <Paragraphs>210</Paragraphs>
  <Slides>35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35</vt:i4>
      </vt:variant>
    </vt:vector>
  </HeadingPairs>
  <TitlesOfParts>
    <vt:vector size="43" baseType="lpstr">
      <vt:lpstr>Arial</vt:lpstr>
      <vt:lpstr>Calibri</vt:lpstr>
      <vt:lpstr>Calibri Light</vt:lpstr>
      <vt:lpstr>ITCGaramondStd-BdCond</vt:lpstr>
      <vt:lpstr>ITCGaramondStd-BkNarrow</vt:lpstr>
      <vt:lpstr>ITCGaramondStd-BkNarrowIta</vt:lpstr>
      <vt:lpstr>verdana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</dc:creator>
  <cp:lastModifiedBy>Andre Silva</cp:lastModifiedBy>
  <cp:revision>131</cp:revision>
  <dcterms:created xsi:type="dcterms:W3CDTF">2020-05-11T19:49:04Z</dcterms:created>
  <dcterms:modified xsi:type="dcterms:W3CDTF">2020-08-13T19:17:52Z</dcterms:modified>
</cp:coreProperties>
</file>