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01" r:id="rId4"/>
    <p:sldId id="302" r:id="rId5"/>
    <p:sldId id="342" r:id="rId6"/>
    <p:sldId id="303" r:id="rId7"/>
    <p:sldId id="308" r:id="rId8"/>
    <p:sldId id="304" r:id="rId9"/>
    <p:sldId id="343" r:id="rId10"/>
    <p:sldId id="300" r:id="rId11"/>
    <p:sldId id="344" r:id="rId12"/>
    <p:sldId id="345" r:id="rId13"/>
    <p:sldId id="330" r:id="rId14"/>
    <p:sldId id="331" r:id="rId15"/>
    <p:sldId id="347" r:id="rId16"/>
    <p:sldId id="350" r:id="rId17"/>
    <p:sldId id="349" r:id="rId18"/>
    <p:sldId id="351" r:id="rId19"/>
    <p:sldId id="353" r:id="rId20"/>
    <p:sldId id="352" r:id="rId21"/>
    <p:sldId id="354" r:id="rId22"/>
    <p:sldId id="355" r:id="rId23"/>
    <p:sldId id="356" r:id="rId24"/>
    <p:sldId id="346" r:id="rId25"/>
    <p:sldId id="357" r:id="rId26"/>
    <p:sldId id="358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96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09/08/2020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aulas/java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youtube.com/watch?v=6Q-jaWUBlrg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acle.com/technetwork/pt/java/javase/downloads/index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://www.jcreator.org/download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INSTALAÇÃO DO JAVA JKD E DO JCREATOR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http://www.oxnar.com.br/aulas/java</a:t>
            </a:r>
            <a:r>
              <a:rPr lang="pt-BR" dirty="0"/>
              <a:t> 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8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LINGUAGEM DE PROGRAMAÇÃO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28574" y="5362138"/>
            <a:ext cx="1110119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1 da aula: </a:t>
            </a:r>
            <a:r>
              <a:rPr lang="pt-BR" dirty="0">
                <a:hlinkClick r:id="rId4"/>
              </a:rPr>
              <a:t>https://www.youtube.com/watch?v=6Q-jaWUBlrg</a:t>
            </a:r>
            <a:endParaRPr lang="pt-BR" dirty="0"/>
          </a:p>
          <a:p>
            <a:r>
              <a:rPr lang="pt-BR" dirty="0"/>
              <a:t>Continuação: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7913" y="2843212"/>
            <a:ext cx="13525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Acesse o site da Oracle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135CBCD-7EC1-4D85-BEAA-15748258A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350" y="1772194"/>
            <a:ext cx="9197130" cy="500452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75EE0DE-E3B9-4605-947B-EB8543FC8AC3}"/>
              </a:ext>
            </a:extLst>
          </p:cNvPr>
          <p:cNvSpPr txBox="1"/>
          <p:nvPr/>
        </p:nvSpPr>
        <p:spPr>
          <a:xfrm>
            <a:off x="3825380" y="1484142"/>
            <a:ext cx="8305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pt-BR" dirty="0">
                <a:hlinkClick r:id="rId3"/>
              </a:rPr>
              <a:t>https://www.oracle.com/technetwork/pt/java/javase/downloads/index.html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4916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Escolha a versão voltada para o seu sistema operacional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42D62E4-CC02-408A-9EDC-97E5FDECAD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0991" y="1047278"/>
            <a:ext cx="7381009" cy="5841895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EEC75C97-3245-4100-AED2-6A45DE2D71CD}"/>
              </a:ext>
            </a:extLst>
          </p:cNvPr>
          <p:cNvSpPr/>
          <p:nvPr/>
        </p:nvSpPr>
        <p:spPr>
          <a:xfrm>
            <a:off x="5039591" y="3564082"/>
            <a:ext cx="6878782" cy="77931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090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223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Após  a instalação será necessário </a:t>
            </a:r>
            <a:r>
              <a:rPr lang="pt-BR" dirty="0" err="1">
                <a:solidFill>
                  <a:schemeClr val="bg1"/>
                </a:solidFill>
              </a:rPr>
              <a:t>setar</a:t>
            </a:r>
            <a:r>
              <a:rPr lang="pt-BR" dirty="0">
                <a:solidFill>
                  <a:schemeClr val="bg1"/>
                </a:solidFill>
              </a:rPr>
              <a:t> as variáveis de ambiente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CAF21F3-C42F-4E4E-800C-8CBFD6AB2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158" y="981213"/>
            <a:ext cx="10196542" cy="574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40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223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Após  a instalação será necessário </a:t>
            </a:r>
            <a:r>
              <a:rPr lang="pt-BR" dirty="0" err="1">
                <a:solidFill>
                  <a:schemeClr val="bg1"/>
                </a:solidFill>
              </a:rPr>
              <a:t>setar</a:t>
            </a:r>
            <a:r>
              <a:rPr lang="pt-BR" dirty="0">
                <a:solidFill>
                  <a:schemeClr val="bg1"/>
                </a:solidFill>
              </a:rPr>
              <a:t> as variáveis de ambiente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10ABEE3-A2E4-4A15-AAFE-1394753BC891}"/>
              </a:ext>
            </a:extLst>
          </p:cNvPr>
          <p:cNvSpPr txBox="1"/>
          <p:nvPr/>
        </p:nvSpPr>
        <p:spPr>
          <a:xfrm>
            <a:off x="0" y="276728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/>
              <a:t>Aperte as teclas Windows + (pause break para acessar as configurações avançadas do sistema.</a:t>
            </a:r>
          </a:p>
        </p:txBody>
      </p:sp>
    </p:spTree>
    <p:extLst>
      <p:ext uri="{BB962C8B-B14F-4D97-AF65-F5344CB8AC3E}">
        <p14:creationId xmlns:p14="http://schemas.microsoft.com/office/powerpoint/2010/main" val="3925607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Baixar e instalar o </a:t>
            </a:r>
            <a:r>
              <a:rPr lang="pt-BR" dirty="0" err="1">
                <a:solidFill>
                  <a:schemeClr val="bg1"/>
                </a:solidFill>
              </a:rPr>
              <a:t>JCreator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526DFF6-D5D1-489B-B54B-90C7FD75CED4}"/>
              </a:ext>
            </a:extLst>
          </p:cNvPr>
          <p:cNvSpPr txBox="1"/>
          <p:nvPr/>
        </p:nvSpPr>
        <p:spPr>
          <a:xfrm>
            <a:off x="88900" y="1107479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dirty="0">
                <a:hlinkClick r:id="rId2"/>
              </a:rPr>
              <a:t>http://www.jcreator.org/download.htm</a:t>
            </a:r>
            <a:r>
              <a:rPr lang="pt-BR" sz="3200" dirty="0"/>
              <a:t>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B61E7C9-1A6C-4867-AE35-376AFB359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600" y="1852547"/>
            <a:ext cx="8534400" cy="491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33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Agora vamos criar a nosso primeiro programa no </a:t>
            </a:r>
            <a:r>
              <a:rPr lang="pt-BR" dirty="0" err="1">
                <a:solidFill>
                  <a:schemeClr val="bg1"/>
                </a:solidFill>
              </a:rPr>
              <a:t>java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76471F5-C431-4ECB-8055-BC88F894D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8531" y="1155700"/>
            <a:ext cx="6853469" cy="5702300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95B7D8BA-F67A-40E3-AEF8-68DE6DA22479}"/>
              </a:ext>
            </a:extLst>
          </p:cNvPr>
          <p:cNvSpPr/>
          <p:nvPr/>
        </p:nvSpPr>
        <p:spPr>
          <a:xfrm>
            <a:off x="5643331" y="1460500"/>
            <a:ext cx="1163869" cy="1905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8174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Nosso código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9808439-0926-46C4-BCF2-32844F7C884F}"/>
              </a:ext>
            </a:extLst>
          </p:cNvPr>
          <p:cNvSpPr txBox="1"/>
          <p:nvPr/>
        </p:nvSpPr>
        <p:spPr>
          <a:xfrm>
            <a:off x="1371600" y="1859340"/>
            <a:ext cx="777240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Ola</a:t>
            </a:r>
            <a:r>
              <a:rPr lang="pt-BR" dirty="0"/>
              <a:t> </a:t>
            </a:r>
          </a:p>
          <a:p>
            <a:r>
              <a:rPr lang="pt-BR" dirty="0"/>
              <a:t>{</a:t>
            </a:r>
          </a:p>
          <a:p>
            <a:endParaRPr lang="pt-BR" dirty="0"/>
          </a:p>
          <a:p>
            <a:r>
              <a:rPr lang="pt-BR" dirty="0"/>
              <a:t>    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static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main</a:t>
            </a:r>
            <a:r>
              <a:rPr lang="pt-BR" dirty="0"/>
              <a:t> (</a:t>
            </a: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/>
              <a:t>args</a:t>
            </a:r>
            <a:r>
              <a:rPr lang="pt-BR" dirty="0"/>
              <a:t> []) </a:t>
            </a:r>
          </a:p>
          <a:p>
            <a:r>
              <a:rPr lang="pt-BR" dirty="0"/>
              <a:t>   	{</a:t>
            </a:r>
          </a:p>
          <a:p>
            <a:r>
              <a:rPr lang="pt-BR" dirty="0"/>
              <a:t>   			</a:t>
            </a:r>
            <a:r>
              <a:rPr lang="pt-BR" dirty="0" err="1"/>
              <a:t>System.out.println</a:t>
            </a:r>
            <a:r>
              <a:rPr lang="pt-BR" dirty="0"/>
              <a:t>("OLÁ PESSOAL DO CEP");</a:t>
            </a:r>
          </a:p>
          <a:p>
            <a:r>
              <a:rPr lang="pt-BR" dirty="0"/>
              <a:t>    	}</a:t>
            </a:r>
          </a:p>
          <a:p>
            <a:r>
              <a:rPr lang="pt-BR" dirty="0"/>
              <a:t>    </a:t>
            </a:r>
          </a:p>
          <a:p>
            <a:r>
              <a:rPr lang="pt-BR" dirty="0"/>
              <a:t>    </a:t>
            </a:r>
          </a:p>
          <a:p>
            <a:r>
              <a:rPr lang="pt-BR" dirty="0"/>
              <a:t>}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31189A54-DD26-49DD-AC1C-D51C365CF5E9}"/>
              </a:ext>
            </a:extLst>
          </p:cNvPr>
          <p:cNvCxnSpPr/>
          <p:nvPr/>
        </p:nvCxnSpPr>
        <p:spPr>
          <a:xfrm>
            <a:off x="1473200" y="2413000"/>
            <a:ext cx="0" cy="19558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4111BEC1-4675-4626-A381-539D4886CFBC}"/>
              </a:ext>
            </a:extLst>
          </p:cNvPr>
          <p:cNvCxnSpPr>
            <a:cxnSpLocks/>
          </p:cNvCxnSpPr>
          <p:nvPr/>
        </p:nvCxnSpPr>
        <p:spPr>
          <a:xfrm>
            <a:off x="2413000" y="3251200"/>
            <a:ext cx="0" cy="355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80182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Ola2.java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9808439-0926-46C4-BCF2-32844F7C884F}"/>
              </a:ext>
            </a:extLst>
          </p:cNvPr>
          <p:cNvSpPr txBox="1"/>
          <p:nvPr/>
        </p:nvSpPr>
        <p:spPr>
          <a:xfrm>
            <a:off x="1371600" y="1859340"/>
            <a:ext cx="7772400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Ola2 </a:t>
            </a:r>
          </a:p>
          <a:p>
            <a:r>
              <a:rPr lang="pt-BR" dirty="0"/>
              <a:t>{</a:t>
            </a:r>
          </a:p>
          <a:p>
            <a:endParaRPr lang="pt-BR" dirty="0"/>
          </a:p>
          <a:p>
            <a:r>
              <a:rPr lang="pt-BR" dirty="0"/>
              <a:t>    	</a:t>
            </a:r>
            <a:r>
              <a:rPr lang="pt-BR" dirty="0" err="1"/>
              <a:t>public</a:t>
            </a:r>
            <a:r>
              <a:rPr lang="pt-BR" dirty="0"/>
              <a:t> Ola2()</a:t>
            </a:r>
          </a:p>
          <a:p>
            <a:r>
              <a:rPr lang="pt-BR" dirty="0"/>
              <a:t>   	{</a:t>
            </a:r>
          </a:p>
          <a:p>
            <a:r>
              <a:rPr lang="pt-BR" dirty="0"/>
              <a:t>   		</a:t>
            </a:r>
            <a:r>
              <a:rPr lang="pt-BR" dirty="0" err="1"/>
              <a:t>System.out.println</a:t>
            </a:r>
            <a:r>
              <a:rPr lang="pt-BR" dirty="0"/>
              <a:t>("OLÁ PESSOAL DO CEP");</a:t>
            </a:r>
          </a:p>
          <a:p>
            <a:r>
              <a:rPr lang="pt-BR" dirty="0"/>
              <a:t>    	}</a:t>
            </a:r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static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main</a:t>
            </a:r>
            <a:r>
              <a:rPr lang="pt-BR" dirty="0"/>
              <a:t>(</a:t>
            </a: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/>
              <a:t>args</a:t>
            </a:r>
            <a:r>
              <a:rPr lang="pt-BR" dirty="0"/>
              <a:t>[])</a:t>
            </a:r>
          </a:p>
          <a:p>
            <a:r>
              <a:rPr lang="pt-BR" dirty="0"/>
              <a:t>   	{</a:t>
            </a:r>
          </a:p>
          <a:p>
            <a:r>
              <a:rPr lang="pt-BR" dirty="0"/>
              <a:t>   		new Ola2();</a:t>
            </a:r>
          </a:p>
          <a:p>
            <a:r>
              <a:rPr lang="pt-BR" dirty="0"/>
              <a:t>    	}   </a:t>
            </a:r>
          </a:p>
          <a:p>
            <a:r>
              <a:rPr lang="pt-BR" dirty="0"/>
              <a:t>    </a:t>
            </a:r>
          </a:p>
          <a:p>
            <a:r>
              <a:rPr lang="pt-BR" dirty="0"/>
              <a:t>}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31189A54-DD26-49DD-AC1C-D51C365CF5E9}"/>
              </a:ext>
            </a:extLst>
          </p:cNvPr>
          <p:cNvCxnSpPr>
            <a:cxnSpLocks/>
          </p:cNvCxnSpPr>
          <p:nvPr/>
        </p:nvCxnSpPr>
        <p:spPr>
          <a:xfrm>
            <a:off x="1473200" y="2413000"/>
            <a:ext cx="0" cy="28321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4111BEC1-4675-4626-A381-539D4886CFBC}"/>
              </a:ext>
            </a:extLst>
          </p:cNvPr>
          <p:cNvCxnSpPr>
            <a:cxnSpLocks/>
          </p:cNvCxnSpPr>
          <p:nvPr/>
        </p:nvCxnSpPr>
        <p:spPr>
          <a:xfrm>
            <a:off x="2413000" y="3251200"/>
            <a:ext cx="0" cy="355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CAA30C65-1267-43BB-8244-A42C866E67E4}"/>
              </a:ext>
            </a:extLst>
          </p:cNvPr>
          <p:cNvCxnSpPr>
            <a:cxnSpLocks/>
          </p:cNvCxnSpPr>
          <p:nvPr/>
        </p:nvCxnSpPr>
        <p:spPr>
          <a:xfrm>
            <a:off x="2413000" y="4368800"/>
            <a:ext cx="0" cy="35560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6292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Algumas considerações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795130" y="2551837"/>
            <a:ext cx="10601739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// Podem ser utilizados para comentários de apenas uma linha</a:t>
            </a:r>
          </a:p>
          <a:p>
            <a:pPr algn="just"/>
            <a:endParaRPr lang="pt-BR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/*</a:t>
            </a:r>
          </a:p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Comentários mais use barra asterisco para começar e asterisco barra da finalizar; 	</a:t>
            </a:r>
          </a:p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*/</a:t>
            </a:r>
          </a:p>
        </p:txBody>
      </p:sp>
    </p:spTree>
    <p:extLst>
      <p:ext uri="{BB962C8B-B14F-4D97-AF65-F5344CB8AC3E}">
        <p14:creationId xmlns:p14="http://schemas.microsoft.com/office/powerpoint/2010/main" val="24233006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Algumas considerações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795130" y="2551837"/>
            <a:ext cx="106017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Inicio e fim de blocos de instruções são demarcados por abre e fecha chaves</a:t>
            </a:r>
          </a:p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{</a:t>
            </a:r>
          </a:p>
          <a:p>
            <a:pPr algn="just"/>
            <a:endParaRPr lang="pt-BR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75901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Algumas considerações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795130" y="1116737"/>
            <a:ext cx="1139687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instruções são finalizadas com ponto e virgula </a:t>
            </a:r>
          </a:p>
          <a:p>
            <a:pPr algn="just"/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class</a:t>
            </a:r>
            <a:r>
              <a:rPr lang="pt-BR" sz="3600" dirty="0"/>
              <a:t> </a:t>
            </a:r>
            <a:r>
              <a:rPr lang="pt-BR" sz="3600" dirty="0" err="1"/>
              <a:t>OxnarX</a:t>
            </a:r>
            <a:r>
              <a:rPr lang="pt-BR" sz="3600" dirty="0"/>
              <a:t> </a:t>
            </a:r>
          </a:p>
          <a:p>
            <a:pPr algn="just"/>
            <a:r>
              <a:rPr lang="pt-BR" sz="3600" dirty="0"/>
              <a:t>{ </a:t>
            </a:r>
          </a:p>
          <a:p>
            <a:pPr algn="just"/>
            <a:r>
              <a:rPr lang="pt-BR" sz="3600" dirty="0"/>
              <a:t>	</a:t>
            </a:r>
            <a:r>
              <a:rPr lang="pt-BR" sz="3600" dirty="0" err="1"/>
              <a:t>public</a:t>
            </a:r>
            <a:r>
              <a:rPr lang="pt-BR" sz="3600" dirty="0"/>
              <a:t> </a:t>
            </a:r>
            <a:r>
              <a:rPr lang="pt-BR" sz="3600" dirty="0" err="1"/>
              <a:t>static</a:t>
            </a:r>
            <a:r>
              <a:rPr lang="pt-BR" sz="3600" dirty="0"/>
              <a:t> </a:t>
            </a:r>
            <a:r>
              <a:rPr lang="pt-BR" sz="3600" dirty="0" err="1"/>
              <a:t>void</a:t>
            </a:r>
            <a:r>
              <a:rPr lang="pt-BR" sz="3600" dirty="0"/>
              <a:t> </a:t>
            </a:r>
            <a:r>
              <a:rPr lang="pt-BR" sz="3600" dirty="0" err="1"/>
              <a:t>main</a:t>
            </a:r>
            <a:r>
              <a:rPr lang="pt-BR" sz="3600" dirty="0"/>
              <a:t> (</a:t>
            </a:r>
            <a:r>
              <a:rPr lang="pt-BR" sz="3600" dirty="0" err="1"/>
              <a:t>String</a:t>
            </a:r>
            <a:r>
              <a:rPr lang="pt-BR" sz="3600" dirty="0"/>
              <a:t>[] </a:t>
            </a:r>
            <a:r>
              <a:rPr lang="pt-BR" sz="3600" dirty="0" err="1"/>
              <a:t>args</a:t>
            </a:r>
            <a:r>
              <a:rPr lang="pt-BR" sz="3600" dirty="0"/>
              <a:t>) </a:t>
            </a:r>
          </a:p>
          <a:p>
            <a:pPr algn="just"/>
            <a:r>
              <a:rPr lang="pt-BR" sz="3600" dirty="0"/>
              <a:t>	{ </a:t>
            </a:r>
          </a:p>
          <a:p>
            <a:pPr algn="just"/>
            <a:r>
              <a:rPr lang="pt-BR" sz="3600" dirty="0"/>
              <a:t>			</a:t>
            </a:r>
            <a:r>
              <a:rPr lang="pt-BR" sz="3600" dirty="0" err="1"/>
              <a:t>System.out.println</a:t>
            </a:r>
            <a:r>
              <a:rPr lang="pt-BR" sz="3600" dirty="0"/>
              <a:t>("Falta ponto e vírgula") </a:t>
            </a:r>
          </a:p>
          <a:p>
            <a:pPr algn="just"/>
            <a:r>
              <a:rPr lang="pt-BR" sz="3600" dirty="0"/>
              <a:t>	}</a:t>
            </a:r>
          </a:p>
          <a:p>
            <a:pPr algn="just"/>
            <a:r>
              <a:rPr lang="pt-BR" sz="3600" dirty="0"/>
              <a:t> } </a:t>
            </a:r>
          </a:p>
          <a:p>
            <a:pPr algn="just"/>
            <a:endParaRPr lang="pt-BR" sz="3600" dirty="0"/>
          </a:p>
          <a:p>
            <a:pPr algn="just"/>
            <a:r>
              <a:rPr lang="pt-BR" sz="3600" dirty="0"/>
              <a:t>Erro: X.java:4: ';' </a:t>
            </a:r>
            <a:r>
              <a:rPr lang="pt-BR" sz="3600" dirty="0" err="1"/>
              <a:t>expected</a:t>
            </a:r>
            <a:r>
              <a:rPr lang="pt-BR" sz="3600" dirty="0"/>
              <a:t> } ^ 1 </a:t>
            </a:r>
            <a:r>
              <a:rPr lang="pt-BR" sz="3600" dirty="0" err="1"/>
              <a:t>error</a:t>
            </a:r>
            <a:endParaRPr lang="pt-BR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7317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PALAVRAS RESERVADAS</a:t>
            </a:r>
          </a:p>
        </p:txBody>
      </p:sp>
      <p:pic>
        <p:nvPicPr>
          <p:cNvPr id="2050" name="Picture 2" descr="Palavras chave: transient e volatile - Java - GUJ">
            <a:extLst>
              <a:ext uri="{FF2B5EF4-FFF2-40B4-BE49-F238E27FC236}">
                <a16:creationId xmlns:a16="http://schemas.microsoft.com/office/drawing/2014/main" id="{7F97FD44-8759-4BD2-AFC6-D909DF852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167" y="1557269"/>
            <a:ext cx="11543666" cy="4356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725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229679A-DC93-43C7-9BAD-7C3218E49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7437"/>
            <a:ext cx="11963400" cy="5770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2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- Lógico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C972260-170B-4790-A849-E479EBA37D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3312"/>
            <a:ext cx="11963400" cy="162877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D890EF9-2279-4CB8-9874-FF9497CAE63B}"/>
              </a:ext>
            </a:extLst>
          </p:cNvPr>
          <p:cNvSpPr txBox="1"/>
          <p:nvPr/>
        </p:nvSpPr>
        <p:spPr>
          <a:xfrm>
            <a:off x="1676400" y="3022600"/>
            <a:ext cx="6388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 err="1"/>
              <a:t>boolean</a:t>
            </a:r>
            <a:r>
              <a:rPr lang="pt-BR" sz="5400" dirty="0"/>
              <a:t> a = false; </a:t>
            </a:r>
          </a:p>
          <a:p>
            <a:r>
              <a:rPr lang="pt-BR" sz="5400" dirty="0" err="1"/>
              <a:t>boolean</a:t>
            </a:r>
            <a:r>
              <a:rPr lang="pt-BR" sz="5400" dirty="0"/>
              <a:t> b = </a:t>
            </a:r>
            <a:r>
              <a:rPr lang="pt-BR" sz="5400" dirty="0" err="1"/>
              <a:t>true</a:t>
            </a:r>
            <a:r>
              <a:rPr lang="pt-BR" sz="5400" dirty="0"/>
              <a:t>;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4581FF-1007-4C32-A14F-3F51F5D7B60E}"/>
              </a:ext>
            </a:extLst>
          </p:cNvPr>
          <p:cNvSpPr txBox="1"/>
          <p:nvPr/>
        </p:nvSpPr>
        <p:spPr>
          <a:xfrm>
            <a:off x="0" y="5118100"/>
            <a:ext cx="12192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Assume o valor 0 para false e 1 para verdadeiro;</a:t>
            </a:r>
          </a:p>
        </p:txBody>
      </p:sp>
    </p:spTree>
    <p:extLst>
      <p:ext uri="{BB962C8B-B14F-4D97-AF65-F5344CB8AC3E}">
        <p14:creationId xmlns:p14="http://schemas.microsoft.com/office/powerpoint/2010/main" val="31574554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- char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D890EF9-2279-4CB8-9874-FF9497CAE63B}"/>
              </a:ext>
            </a:extLst>
          </p:cNvPr>
          <p:cNvSpPr txBox="1"/>
          <p:nvPr/>
        </p:nvSpPr>
        <p:spPr>
          <a:xfrm>
            <a:off x="1676400" y="3022600"/>
            <a:ext cx="63881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/>
              <a:t>char tipo = ‘a’;</a:t>
            </a:r>
          </a:p>
          <a:p>
            <a:r>
              <a:rPr lang="pt-BR" sz="5400" dirty="0"/>
              <a:t>char categoria = ‘2’;</a:t>
            </a:r>
          </a:p>
          <a:p>
            <a:endParaRPr lang="pt-BR" sz="5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4581FF-1007-4C32-A14F-3F51F5D7B60E}"/>
              </a:ext>
            </a:extLst>
          </p:cNvPr>
          <p:cNvSpPr txBox="1"/>
          <p:nvPr/>
        </p:nvSpPr>
        <p:spPr>
          <a:xfrm>
            <a:off x="0" y="5118100"/>
            <a:ext cx="12192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Armazena apenas 1 caractere  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E7A8DF2-3EFD-4FF3-B241-89D8626FB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032014"/>
            <a:ext cx="11963400" cy="162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475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- byte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D890EF9-2279-4CB8-9874-FF9497CAE63B}"/>
              </a:ext>
            </a:extLst>
          </p:cNvPr>
          <p:cNvSpPr txBox="1"/>
          <p:nvPr/>
        </p:nvSpPr>
        <p:spPr>
          <a:xfrm>
            <a:off x="1676400" y="3022600"/>
            <a:ext cx="63881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400" dirty="0"/>
              <a:t>byte Idade = 13;</a:t>
            </a:r>
          </a:p>
          <a:p>
            <a:r>
              <a:rPr lang="pt-BR" sz="5400" dirty="0"/>
              <a:t>byte </a:t>
            </a:r>
            <a:r>
              <a:rPr lang="pt-BR" sz="5400" dirty="0" err="1"/>
              <a:t>Codigo</a:t>
            </a:r>
            <a:r>
              <a:rPr lang="pt-BR" sz="5400" dirty="0"/>
              <a:t> = 7;</a:t>
            </a:r>
          </a:p>
          <a:p>
            <a:endParaRPr lang="pt-BR" sz="54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4581FF-1007-4C32-A14F-3F51F5D7B60E}"/>
              </a:ext>
            </a:extLst>
          </p:cNvPr>
          <p:cNvSpPr txBox="1"/>
          <p:nvPr/>
        </p:nvSpPr>
        <p:spPr>
          <a:xfrm>
            <a:off x="0" y="5118100"/>
            <a:ext cx="12192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Armazena números de -128 a 127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C1A791-3D35-4B5D-B9E5-639032886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178005"/>
            <a:ext cx="11963400" cy="1533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648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- short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4581FF-1007-4C32-A14F-3F51F5D7B60E}"/>
              </a:ext>
            </a:extLst>
          </p:cNvPr>
          <p:cNvSpPr txBox="1"/>
          <p:nvPr/>
        </p:nvSpPr>
        <p:spPr>
          <a:xfrm>
            <a:off x="0" y="5118100"/>
            <a:ext cx="12192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Armazena números de -32768 a 32767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C1A791-3D35-4B5D-B9E5-6390328865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178005"/>
            <a:ext cx="11963400" cy="1533525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197EBBE-325F-49A8-AE8F-E223E3AF51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2711530"/>
            <a:ext cx="11129529" cy="220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34542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- short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4581FF-1007-4C32-A14F-3F51F5D7B60E}"/>
              </a:ext>
            </a:extLst>
          </p:cNvPr>
          <p:cNvSpPr txBox="1"/>
          <p:nvPr/>
        </p:nvSpPr>
        <p:spPr>
          <a:xfrm>
            <a:off x="0" y="3774209"/>
            <a:ext cx="12192000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short </a:t>
            </a:r>
            <a:r>
              <a:rPr lang="pt-BR" sz="4000" dirty="0" err="1"/>
              <a:t>Numero_Aluno</a:t>
            </a:r>
            <a:r>
              <a:rPr lang="pt-BR" sz="4000" dirty="0"/>
              <a:t> = 736; </a:t>
            </a:r>
          </a:p>
          <a:p>
            <a:pPr algn="ctr"/>
            <a:r>
              <a:rPr lang="pt-BR" sz="4000" dirty="0"/>
              <a:t>short </a:t>
            </a:r>
            <a:r>
              <a:rPr lang="pt-BR" sz="4000" dirty="0" err="1"/>
              <a:t>Numero_Romano</a:t>
            </a:r>
            <a:r>
              <a:rPr lang="pt-BR" sz="4000" dirty="0"/>
              <a:t> =1257;  </a:t>
            </a:r>
          </a:p>
        </p:txBody>
      </p:sp>
    </p:spTree>
    <p:extLst>
      <p:ext uri="{BB962C8B-B14F-4D97-AF65-F5344CB8AC3E}">
        <p14:creationId xmlns:p14="http://schemas.microsoft.com/office/powerpoint/2010/main" val="2425193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- </a:t>
            </a:r>
            <a:r>
              <a:rPr lang="pt-BR" dirty="0" err="1">
                <a:solidFill>
                  <a:schemeClr val="bg1"/>
                </a:solidFill>
              </a:rPr>
              <a:t>int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4581FF-1007-4C32-A14F-3F51F5D7B60E}"/>
              </a:ext>
            </a:extLst>
          </p:cNvPr>
          <p:cNvSpPr txBox="1"/>
          <p:nvPr/>
        </p:nvSpPr>
        <p:spPr>
          <a:xfrm>
            <a:off x="0" y="5118100"/>
            <a:ext cx="12192000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Armazena números de -2.147.483.648 a 2.147.483.647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A28B99F-751A-46BA-9B47-7631F5357F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120" y="1032014"/>
            <a:ext cx="12192000" cy="221381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F5B2178-706B-42FA-9AAC-2D8DE43DC08F}"/>
              </a:ext>
            </a:extLst>
          </p:cNvPr>
          <p:cNvSpPr txBox="1"/>
          <p:nvPr/>
        </p:nvSpPr>
        <p:spPr>
          <a:xfrm>
            <a:off x="924560" y="3612176"/>
            <a:ext cx="91338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err="1"/>
              <a:t>int</a:t>
            </a:r>
            <a:r>
              <a:rPr lang="pt-BR" sz="3600" dirty="0"/>
              <a:t> </a:t>
            </a:r>
            <a:r>
              <a:rPr lang="pt-BR" sz="3600" dirty="0" err="1"/>
              <a:t>Votos_Validos</a:t>
            </a:r>
            <a:r>
              <a:rPr lang="pt-BR" sz="3600" dirty="0"/>
              <a:t> =132888;</a:t>
            </a:r>
          </a:p>
          <a:p>
            <a:r>
              <a:rPr lang="pt-BR" sz="3600" dirty="0" err="1"/>
              <a:t>Int</a:t>
            </a:r>
            <a:r>
              <a:rPr lang="pt-BR" sz="3600" dirty="0"/>
              <a:t> </a:t>
            </a:r>
            <a:r>
              <a:rPr lang="pt-BR" sz="3600" dirty="0" err="1"/>
              <a:t>Votos_Nulos</a:t>
            </a:r>
            <a:r>
              <a:rPr lang="pt-BR" sz="3600" dirty="0"/>
              <a:t> = 328222; </a:t>
            </a:r>
          </a:p>
        </p:txBody>
      </p:sp>
    </p:spTree>
    <p:extLst>
      <p:ext uri="{BB962C8B-B14F-4D97-AF65-F5344CB8AC3E}">
        <p14:creationId xmlns:p14="http://schemas.microsoft.com/office/powerpoint/2010/main" val="35074024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- </a:t>
            </a:r>
            <a:r>
              <a:rPr lang="pt-BR" dirty="0" err="1">
                <a:solidFill>
                  <a:schemeClr val="bg1"/>
                </a:solidFill>
              </a:rPr>
              <a:t>long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8B8060E-3047-4ED9-90D2-A9298739E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0905"/>
            <a:ext cx="10737276" cy="155690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22FFEB9-B789-4AB6-8DDD-A8E8FE9113B7}"/>
              </a:ext>
            </a:extLst>
          </p:cNvPr>
          <p:cNvSpPr txBox="1"/>
          <p:nvPr/>
        </p:nvSpPr>
        <p:spPr>
          <a:xfrm>
            <a:off x="845128" y="3371637"/>
            <a:ext cx="110143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-9.223.372.036.854.775.808L e 9.223.372.036.854.775.807L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756204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- </a:t>
            </a:r>
            <a:r>
              <a:rPr lang="pt-BR" dirty="0" err="1">
                <a:solidFill>
                  <a:schemeClr val="bg1"/>
                </a:solidFill>
              </a:rPr>
              <a:t>long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A8B8060E-3047-4ED9-90D2-A9298739E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0905"/>
            <a:ext cx="10737276" cy="155690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22FFEB9-B789-4AB6-8DDD-A8E8FE9113B7}"/>
              </a:ext>
            </a:extLst>
          </p:cNvPr>
          <p:cNvSpPr txBox="1"/>
          <p:nvPr/>
        </p:nvSpPr>
        <p:spPr>
          <a:xfrm>
            <a:off x="845128" y="3371637"/>
            <a:ext cx="110143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-9.223.372.036.854.775.808L e 9.223.372.036.854.775.807L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57023401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TIPOS PRIMITIVOS – </a:t>
            </a:r>
            <a:r>
              <a:rPr lang="pt-BR" dirty="0" err="1">
                <a:solidFill>
                  <a:schemeClr val="bg1"/>
                </a:solidFill>
              </a:rPr>
              <a:t>float</a:t>
            </a:r>
            <a:r>
              <a:rPr lang="pt-BR" dirty="0">
                <a:solidFill>
                  <a:schemeClr val="bg1"/>
                </a:solidFill>
              </a:rPr>
              <a:t> /</a:t>
            </a:r>
            <a:r>
              <a:rPr lang="pt-BR" dirty="0" err="1">
                <a:solidFill>
                  <a:schemeClr val="bg1"/>
                </a:solidFill>
              </a:rPr>
              <a:t>double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5126D43-01E9-4716-B86F-91B740F59E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162050"/>
            <a:ext cx="11963400" cy="226695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C89C264C-A6E9-4AAC-BA42-4532DEC80A9A}"/>
              </a:ext>
            </a:extLst>
          </p:cNvPr>
          <p:cNvSpPr txBox="1"/>
          <p:nvPr/>
        </p:nvSpPr>
        <p:spPr>
          <a:xfrm>
            <a:off x="512618" y="3713018"/>
            <a:ext cx="1052945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/>
              <a:t>Exemplos: </a:t>
            </a:r>
          </a:p>
          <a:p>
            <a:endParaRPr lang="pt-BR" sz="2800" dirty="0"/>
          </a:p>
          <a:p>
            <a:endParaRPr lang="pt-BR" sz="2800" dirty="0"/>
          </a:p>
          <a:p>
            <a:r>
              <a:rPr lang="pt-BR" sz="2800" dirty="0" err="1"/>
              <a:t>float</a:t>
            </a:r>
            <a:r>
              <a:rPr lang="pt-BR" sz="2800" dirty="0"/>
              <a:t> Salario = 44521.27; </a:t>
            </a:r>
          </a:p>
          <a:p>
            <a:r>
              <a:rPr lang="pt-BR" sz="2800" dirty="0" err="1"/>
              <a:t>double</a:t>
            </a:r>
            <a:r>
              <a:rPr lang="pt-BR" sz="2800" dirty="0"/>
              <a:t> divida = 63123.81;  </a:t>
            </a:r>
          </a:p>
        </p:txBody>
      </p:sp>
    </p:spTree>
    <p:extLst>
      <p:ext uri="{BB962C8B-B14F-4D97-AF65-F5344CB8AC3E}">
        <p14:creationId xmlns:p14="http://schemas.microsoft.com/office/powerpoint/2010/main" val="494164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 as </a:t>
            </a:r>
            <a:r>
              <a:rPr lang="pt-BR" dirty="0" err="1">
                <a:solidFill>
                  <a:schemeClr val="bg1"/>
                </a:solidFill>
              </a:rPr>
              <a:t>String</a:t>
            </a:r>
            <a:r>
              <a:rPr lang="pt-BR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79606F35-8AF5-461D-9CA3-879BE648F003}"/>
              </a:ext>
            </a:extLst>
          </p:cNvPr>
          <p:cNvSpPr txBox="1"/>
          <p:nvPr/>
        </p:nvSpPr>
        <p:spPr>
          <a:xfrm>
            <a:off x="438912" y="1859340"/>
            <a:ext cx="108813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Diferentemente dos tipos primitivos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int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double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char e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boolean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o tipo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é "objetos". O tipo 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, com S maiúsculo, é um dos objetos mais utilizados.</a:t>
            </a:r>
          </a:p>
          <a:p>
            <a:pPr algn="just"/>
            <a:endParaRPr lang="pt-BR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Exemplos: </a:t>
            </a:r>
          </a:p>
          <a:p>
            <a:pPr algn="just"/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Nome = “André Aparecido da Silva”; </a:t>
            </a:r>
          </a:p>
          <a:p>
            <a:pPr algn="just"/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Turma = “Turma 2º TI”;</a:t>
            </a:r>
          </a:p>
          <a:p>
            <a:pPr algn="just"/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Site = “www.oxnar.com.br”; </a:t>
            </a:r>
          </a:p>
          <a:p>
            <a:pPr algn="just"/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200" dirty="0" err="1">
                <a:latin typeface="Arial" panose="020B0604020202020204" pitchFamily="34" charset="0"/>
                <a:cs typeface="Arial" panose="020B0604020202020204" pitchFamily="34" charset="0"/>
              </a:rPr>
              <a:t>Numero_Romano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 = “</a:t>
            </a:r>
            <a:r>
              <a:rPr lang="pt-BR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MMMCMXCIX</a:t>
            </a:r>
            <a:r>
              <a:rPr lang="pt-BR" sz="3200" dirty="0">
                <a:latin typeface="Arial" panose="020B0604020202020204" pitchFamily="34" charset="0"/>
                <a:cs typeface="Arial" panose="020B0604020202020204" pitchFamily="34" charset="0"/>
              </a:rPr>
              <a:t>”;</a:t>
            </a:r>
          </a:p>
        </p:txBody>
      </p:sp>
    </p:spTree>
    <p:extLst>
      <p:ext uri="{BB962C8B-B14F-4D97-AF65-F5344CB8AC3E}">
        <p14:creationId xmlns:p14="http://schemas.microsoft.com/office/powerpoint/2010/main" val="31657468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FA3A94-54D6-4DD5-85A7-F029BAF760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</a:t>
            </a:r>
            <a:r>
              <a:rPr lang="pt-BR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 variável final uma vez atribuído um valor a ela esse valor não pode ser modificado e se não me engano você pode atribuir um valor a ela apenas na sua declaração ou no construtor da classe.</a:t>
            </a:r>
          </a:p>
          <a:p>
            <a:pPr marL="0" indent="0" algn="just">
              <a:buNone/>
            </a:pPr>
            <a:endParaRPr lang="pt-BR" dirty="0">
              <a:solidFill>
                <a:srgbClr val="22222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pt-B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pt-BR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String</a:t>
            </a:r>
            <a:r>
              <a:rPr lang="pt-B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Nome = “André Aparecido da Silva”; </a:t>
            </a:r>
          </a:p>
          <a:p>
            <a:pPr marL="0" indent="0" algn="just">
              <a:buNone/>
            </a:pPr>
            <a:r>
              <a:rPr lang="pt-B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 </a:t>
            </a:r>
            <a:r>
              <a:rPr lang="pt-BR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double</a:t>
            </a:r>
            <a:r>
              <a:rPr lang="pt-B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dirty="0" err="1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</a:t>
            </a:r>
            <a:r>
              <a:rPr lang="pt-BR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3.141592653589; 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98C80217-8106-4AD0-9900-631C663F0AE7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Variável final </a:t>
            </a:r>
          </a:p>
        </p:txBody>
      </p:sp>
    </p:spTree>
    <p:extLst>
      <p:ext uri="{BB962C8B-B14F-4D97-AF65-F5344CB8AC3E}">
        <p14:creationId xmlns:p14="http://schemas.microsoft.com/office/powerpoint/2010/main" val="25413782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98C80217-8106-4AD0-9900-631C663F0AE7}"/>
              </a:ext>
            </a:extLst>
          </p:cNvPr>
          <p:cNvSpPr txBox="1">
            <a:spLocks/>
          </p:cNvSpPr>
          <p:nvPr/>
        </p:nvSpPr>
        <p:spPr>
          <a:xfrm rot="16200000">
            <a:off x="-3099558" y="3099560"/>
            <a:ext cx="6858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Exemplos de códigos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BE537FB-9115-45B3-81CF-FE4DB6E607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532" y="0"/>
            <a:ext cx="82324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72814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3547</TotalTime>
  <Words>646</Words>
  <Application>Microsoft Office PowerPoint</Application>
  <PresentationFormat>Widescreen</PresentationFormat>
  <Paragraphs>111</Paragraphs>
  <Slides>26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1" baseType="lpstr">
      <vt:lpstr>Arial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 Silva</cp:lastModifiedBy>
  <cp:revision>93</cp:revision>
  <dcterms:created xsi:type="dcterms:W3CDTF">2020-05-11T19:49:04Z</dcterms:created>
  <dcterms:modified xsi:type="dcterms:W3CDTF">2020-08-10T22:28:48Z</dcterms:modified>
</cp:coreProperties>
</file>