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1" r:id="rId4"/>
    <p:sldId id="282" r:id="rId5"/>
    <p:sldId id="283" r:id="rId6"/>
    <p:sldId id="285" r:id="rId7"/>
    <p:sldId id="284" r:id="rId8"/>
    <p:sldId id="286" r:id="rId9"/>
    <p:sldId id="287" r:id="rId10"/>
    <p:sldId id="288" r:id="rId11"/>
    <p:sldId id="289" r:id="rId12"/>
    <p:sldId id="290" r:id="rId13"/>
    <p:sldId id="291" r:id="rId14"/>
    <p:sldId id="293" r:id="rId15"/>
    <p:sldId id="294" r:id="rId16"/>
    <p:sldId id="295" r:id="rId17"/>
    <p:sldId id="296" r:id="rId18"/>
    <p:sldId id="297" r:id="rId19"/>
    <p:sldId id="300" r:id="rId20"/>
    <p:sldId id="299" r:id="rId21"/>
    <p:sldId id="301" r:id="rId22"/>
    <p:sldId id="298" r:id="rId23"/>
    <p:sldId id="303" r:id="rId24"/>
    <p:sldId id="304" r:id="rId25"/>
    <p:sldId id="305" r:id="rId26"/>
    <p:sldId id="306" r:id="rId27"/>
    <p:sldId id="302" r:id="rId28"/>
    <p:sldId id="311" r:id="rId29"/>
    <p:sldId id="312" r:id="rId30"/>
    <p:sldId id="314" r:id="rId31"/>
    <p:sldId id="316" r:id="rId32"/>
    <p:sldId id="315" r:id="rId33"/>
    <p:sldId id="313" r:id="rId34"/>
    <p:sldId id="310" r:id="rId35"/>
    <p:sldId id="309" r:id="rId36"/>
    <p:sldId id="307" r:id="rId37"/>
    <p:sldId id="308" r:id="rId3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6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4-10T15:11:40.256" idx="1">
    <p:pos x="4071" y="1274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434" y="0"/>
            <a:ext cx="860566" cy="81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2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201" y="0"/>
            <a:ext cx="916799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01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3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63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29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5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00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73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75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873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66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A4D3E-3EA1-4667-8A05-507D86AE36E5}" type="datetimeFigureOut">
              <a:rPr lang="pt-BR" smtClean="0"/>
              <a:t>08/04/2018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3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java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38087"/>
            <a:ext cx="12192000" cy="362616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39240" y="3995351"/>
            <a:ext cx="11293475" cy="2181997"/>
          </a:xfrm>
        </p:spPr>
        <p:txBody>
          <a:bodyPr>
            <a:normAutofit/>
          </a:bodyPr>
          <a:lstStyle/>
          <a:p>
            <a:r>
              <a:rPr lang="en-US" sz="4000" dirty="0" smtClean="0">
                <a:ea typeface="ＭＳ Ｐゴシック" panose="020B0600070205080204" pitchFamily="34" charset="-128"/>
              </a:rPr>
              <a:t>Interface Java: </a:t>
            </a:r>
            <a:r>
              <a:rPr lang="en-US" sz="4000" dirty="0">
                <a:ea typeface="ＭＳ Ｐゴシック" panose="020B0600070205080204" pitchFamily="34" charset="-128"/>
              </a:rPr>
              <a:t/>
            </a:r>
            <a:br>
              <a:rPr lang="en-US" sz="4000" dirty="0">
                <a:ea typeface="ＭＳ Ｐゴシック" panose="020B0600070205080204" pitchFamily="34" charset="-128"/>
              </a:rPr>
            </a:br>
            <a:r>
              <a:rPr lang="en-US" sz="4000" dirty="0" err="1">
                <a:ea typeface="ＭＳ Ｐゴシック" panose="020B0600070205080204" pitchFamily="34" charset="-128"/>
              </a:rPr>
              <a:t>JFrame</a:t>
            </a:r>
            <a:r>
              <a:rPr lang="en-US" sz="4000" dirty="0">
                <a:ea typeface="ＭＳ Ｐゴシック" panose="020B0600070205080204" pitchFamily="34" charset="-128"/>
              </a:rPr>
              <a:t>, </a:t>
            </a:r>
            <a:r>
              <a:rPr lang="en-US" sz="4000" dirty="0" err="1">
                <a:ea typeface="ＭＳ Ｐゴシック" panose="020B0600070205080204" pitchFamily="34" charset="-128"/>
              </a:rPr>
              <a:t>JPanel</a:t>
            </a:r>
            <a:r>
              <a:rPr lang="en-US" sz="4000" dirty="0">
                <a:ea typeface="ＭＳ Ｐゴシック" panose="020B0600070205080204" pitchFamily="34" charset="-128"/>
              </a:rPr>
              <a:t>, </a:t>
            </a:r>
            <a:r>
              <a:rPr lang="en-US" sz="4000" dirty="0" err="1">
                <a:ea typeface="ＭＳ Ｐゴシック" panose="020B0600070205080204" pitchFamily="34" charset="-128"/>
              </a:rPr>
              <a:t>JButton</a:t>
            </a:r>
            <a:r>
              <a:rPr lang="en-US" sz="4000" dirty="0" smtClean="0">
                <a:ea typeface="ＭＳ Ｐゴシック" panose="020B0600070205080204" pitchFamily="34" charset="-128"/>
              </a:rPr>
              <a:t>,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JLabel</a:t>
            </a:r>
            <a:r>
              <a:rPr lang="en-US" sz="4000" dirty="0" smtClean="0">
                <a:ea typeface="ＭＳ Ｐゴシック" panose="020B0600070205080204" pitchFamily="34" charset="-128"/>
              </a:rPr>
              <a:t>,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JMenuBar</a:t>
            </a:r>
            <a:r>
              <a:rPr lang="en-US" sz="4000" dirty="0" smtClean="0">
                <a:ea typeface="ＭＳ Ｐゴシック" panose="020B0600070205080204" pitchFamily="34" charset="-128"/>
              </a:rPr>
              <a:t>,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Jmenu</a:t>
            </a:r>
            <a:r>
              <a:rPr lang="en-US" sz="4000" dirty="0" smtClean="0">
                <a:ea typeface="ＭＳ Ｐゴシック" panose="020B0600070205080204" pitchFamily="34" charset="-128"/>
              </a:rPr>
              <a:t>,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JMenuItem</a:t>
            </a:r>
            <a:r>
              <a:rPr lang="en-US" sz="4000" dirty="0" smtClean="0">
                <a:ea typeface="ＭＳ Ｐゴシック" panose="020B0600070205080204" pitchFamily="34" charset="-128"/>
              </a:rPr>
              <a:t>,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addSeparator</a:t>
            </a:r>
            <a:r>
              <a:rPr lang="en-US" sz="4000" dirty="0" smtClean="0">
                <a:ea typeface="ＭＳ Ｐゴシック" panose="020B0600070205080204" pitchFamily="34" charset="-128"/>
              </a:rPr>
              <a:t>() e a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biblioteca</a:t>
            </a:r>
            <a:r>
              <a:rPr lang="en-US" sz="4000" dirty="0" smtClean="0">
                <a:ea typeface="ＭＳ Ｐゴシック" panose="020B0600070205080204" pitchFamily="34" charset="-128"/>
              </a:rPr>
              <a:t> </a:t>
            </a:r>
            <a:r>
              <a:rPr lang="en-US" sz="4000" dirty="0" err="1" smtClean="0">
                <a:ea typeface="ＭＳ Ｐゴシック" panose="020B0600070205080204" pitchFamily="34" charset="-128"/>
              </a:rPr>
              <a:t>Java.Math</a:t>
            </a:r>
            <a:endParaRPr lang="en-US" sz="4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438775" y="6324600"/>
            <a:ext cx="6753225" cy="533400"/>
          </a:xfrm>
        </p:spPr>
        <p:txBody>
          <a:bodyPr>
            <a:normAutofit fontScale="85000" lnSpcReduction="20000"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smtClean="0">
                <a:ea typeface="ＭＳ Ｐゴシック" panose="020B0600070205080204" pitchFamily="34" charset="-128"/>
              </a:rPr>
              <a:t>Prof</a:t>
            </a:r>
            <a:r>
              <a:rPr lang="en-US" dirty="0" smtClean="0">
                <a:ea typeface="ＭＳ Ｐゴシック" panose="020B0600070205080204" pitchFamily="34" charset="-128"/>
              </a:rPr>
              <a:t>. Esp. André </a:t>
            </a:r>
            <a:r>
              <a:rPr lang="en-US" dirty="0" err="1" smtClean="0">
                <a:ea typeface="ＭＳ Ｐゴシック" panose="020B0600070205080204" pitchFamily="34" charset="-128"/>
              </a:rPr>
              <a:t>Aparecido</a:t>
            </a:r>
            <a:r>
              <a:rPr lang="en-US" dirty="0" smtClean="0">
                <a:ea typeface="ＭＳ Ｐゴシック" panose="020B0600070205080204" pitchFamily="34" charset="-128"/>
              </a:rPr>
              <a:t> da </a:t>
            </a:r>
            <a:r>
              <a:rPr lang="en-US" dirty="0" smtClean="0">
                <a:ea typeface="ＭＳ Ｐゴシック" panose="020B0600070205080204" pitchFamily="34" charset="-128"/>
              </a:rPr>
              <a:t>Silva (</a:t>
            </a:r>
            <a:r>
              <a:rPr lang="en-US" dirty="0" err="1" smtClean="0">
                <a:ea typeface="ＭＳ Ｐゴシック" panose="020B0600070205080204" pitchFamily="34" charset="-128"/>
              </a:rPr>
              <a:t>Aulas</a:t>
            </a:r>
            <a:r>
              <a:rPr lang="en-US" dirty="0" smtClean="0">
                <a:ea typeface="ＭＳ Ｐゴシック" panose="020B0600070205080204" pitchFamily="34" charset="-128"/>
              </a:rPr>
              <a:t> 19 a 21) </a:t>
            </a:r>
            <a:endParaRPr lang="en-US" dirty="0" smtClean="0">
              <a:ea typeface="ＭＳ Ｐゴシック" panose="020B0600070205080204" pitchFamily="34" charset="-128"/>
            </a:endParaRPr>
          </a:p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err="1" smtClean="0">
                <a:ea typeface="ＭＳ Ｐゴシック" panose="020B0600070205080204" pitchFamily="34" charset="-128"/>
              </a:rPr>
              <a:t>Disponível</a:t>
            </a:r>
            <a:r>
              <a:rPr lang="en-US" dirty="0" smtClean="0">
                <a:ea typeface="ＭＳ Ｐゴシック" panose="020B0600070205080204" pitchFamily="34" charset="-128"/>
              </a:rPr>
              <a:t> </a:t>
            </a:r>
            <a:r>
              <a:rPr lang="en-US" dirty="0" err="1" smtClean="0">
                <a:ea typeface="ＭＳ Ｐゴシック" panose="020B0600070205080204" pitchFamily="34" charset="-128"/>
              </a:rPr>
              <a:t>em</a:t>
            </a:r>
            <a:r>
              <a:rPr lang="en-US" dirty="0" smtClean="0">
                <a:ea typeface="ＭＳ Ｐゴシック" panose="020B0600070205080204" pitchFamily="34" charset="-128"/>
              </a:rPr>
              <a:t>: </a:t>
            </a:r>
            <a:r>
              <a:rPr lang="en-US" dirty="0" smtClean="0">
                <a:ea typeface="ＭＳ Ｐゴシック" panose="020B0600070205080204" pitchFamily="34" charset="-128"/>
                <a:hlinkClick r:id="rId3"/>
              </a:rPr>
              <a:t>http://www.oxnar.com.br/aulas/java/</a:t>
            </a:r>
            <a:r>
              <a:rPr lang="en-US" dirty="0" smtClean="0">
                <a:ea typeface="ＭＳ Ｐゴシック" panose="020B0600070205080204" pitchFamily="34" charset="-128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3728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6191" y="2632464"/>
            <a:ext cx="10515600" cy="1325563"/>
          </a:xfrm>
        </p:spPr>
        <p:txBody>
          <a:bodyPr/>
          <a:lstStyle/>
          <a:p>
            <a:r>
              <a:rPr lang="pt-BR" dirty="0" err="1" smtClean="0"/>
              <a:t>javax.swing.JFrame</a:t>
            </a:r>
            <a:r>
              <a:rPr lang="pt-BR" dirty="0" smtClean="0"/>
              <a:t>.*;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1924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600" dirty="0"/>
              <a:t>Cada objeto que criamos é um frame, ou janela, diferente. Uma aplicação normal tem dezenas ou centenas de frames.</a:t>
            </a: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>Nessa seção vamos criar alguns objetos da classe </a:t>
            </a:r>
            <a:r>
              <a:rPr lang="pt-BR" sz="3600" dirty="0" err="1"/>
              <a:t>JFrame</a:t>
            </a:r>
            <a:r>
              <a:rPr lang="pt-BR" sz="3600" dirty="0"/>
              <a:t> passando uma </a:t>
            </a:r>
            <a:r>
              <a:rPr lang="pt-BR" sz="3600" dirty="0" err="1"/>
              <a:t>String</a:t>
            </a:r>
            <a:r>
              <a:rPr lang="pt-BR" sz="3600" dirty="0"/>
              <a:t> argumento para o construtor padrão, essa </a:t>
            </a:r>
            <a:r>
              <a:rPr lang="pt-BR" sz="3600" dirty="0" err="1"/>
              <a:t>string</a:t>
            </a:r>
            <a:r>
              <a:rPr lang="pt-BR" sz="3600" dirty="0"/>
              <a:t> será o título de nossa aplicação.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786355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4632" y="565236"/>
            <a:ext cx="10515600" cy="4351338"/>
          </a:xfrm>
        </p:spPr>
        <p:txBody>
          <a:bodyPr>
            <a:noAutofit/>
          </a:bodyPr>
          <a:lstStyle/>
          <a:p>
            <a:pPr algn="just"/>
            <a:r>
              <a:rPr lang="pt-BR" sz="3600" dirty="0"/>
              <a:t>Esses </a:t>
            </a:r>
            <a:r>
              <a:rPr lang="pt-BR" sz="3600" dirty="0" err="1"/>
              <a:t>JFrames</a:t>
            </a:r>
            <a:r>
              <a:rPr lang="pt-BR" sz="3600" dirty="0"/>
              <a:t>, porém, possuem dezenas de funcionalidades e opções, usaremos as funcionalidades: o que ocorre quando clicamos no 'x' de close, adicionar </a:t>
            </a:r>
            <a:r>
              <a:rPr lang="pt-BR" sz="3600" dirty="0" err="1"/>
              <a:t>panels</a:t>
            </a:r>
            <a:r>
              <a:rPr lang="pt-BR" sz="3600" dirty="0"/>
              <a:t>, definir o tamanho do frame e se ele será visível ou não.</a:t>
            </a: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>Como dissemos, o </a:t>
            </a:r>
            <a:r>
              <a:rPr lang="pt-BR" sz="3600" dirty="0" err="1"/>
              <a:t>JFrame</a:t>
            </a:r>
            <a:r>
              <a:rPr lang="pt-BR" sz="3600" dirty="0"/>
              <a:t> é uma Classe. E para criar uma classe, criamos um objeto.</a:t>
            </a:r>
            <a:r>
              <a:rPr lang="pt-BR" sz="3600" dirty="0"/>
              <a:t/>
            </a:r>
            <a:br>
              <a:rPr lang="pt-BR" sz="3600" dirty="0"/>
            </a:br>
            <a:r>
              <a:rPr lang="pt-BR" sz="3600" dirty="0"/>
              <a:t>Assim, nossa janela será um objeto chamado "janela".</a:t>
            </a:r>
            <a:r>
              <a:rPr lang="pt-BR" sz="3600" dirty="0"/>
              <a:t/>
            </a:r>
            <a:br>
              <a:rPr lang="pt-BR" sz="3600" dirty="0"/>
            </a:b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794581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696995" y="2273643"/>
            <a:ext cx="5741773" cy="45308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4889241" y="2743200"/>
            <a:ext cx="3760237" cy="2230016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686800" y="4655976"/>
            <a:ext cx="3396343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CRIA UM OBJETO DO TIPO FRAME E ATRIBUIU UM TÍTULO.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365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684176" y="2743200"/>
            <a:ext cx="4026160" cy="26125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4945224" y="3004458"/>
            <a:ext cx="3704254" cy="1968758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686800" y="4655976"/>
            <a:ext cx="339634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Define o layout do frame, ou seja, como os objetos serão distribuídos dentro do </a:t>
            </a:r>
            <a:r>
              <a:rPr lang="pt-BR" dirty="0" err="1" smtClean="0"/>
              <a:t>JFrame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035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538374" y="2949476"/>
            <a:ext cx="5741773" cy="8014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5075853" y="3750906"/>
            <a:ext cx="3573625" cy="122231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686800" y="4655976"/>
            <a:ext cx="3396343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Adiciona novos componentes do tipo painéis  a tela. 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753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538374" y="2949476"/>
            <a:ext cx="5741773" cy="8014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5075853" y="3760237"/>
            <a:ext cx="3573625" cy="1212979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686800" y="4655976"/>
            <a:ext cx="3396343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Adiciona novos componentes a tela. 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686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473060" y="3667933"/>
            <a:ext cx="5741773" cy="8014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>
            <a:endCxn id="8" idx="1"/>
          </p:cNvCxnSpPr>
          <p:nvPr/>
        </p:nvCxnSpPr>
        <p:spPr>
          <a:xfrm flipV="1">
            <a:off x="7214833" y="3413058"/>
            <a:ext cx="1434645" cy="65559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649478" y="3228392"/>
            <a:ext cx="222068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Adiciona </a:t>
            </a:r>
            <a:r>
              <a:rPr lang="pt-BR" dirty="0" err="1" smtClean="0"/>
              <a:t>JLabel</a:t>
            </a:r>
            <a:r>
              <a:rPr lang="pt-BR" dirty="0" smtClean="0"/>
              <a:t> a tela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998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623527" y="4470365"/>
            <a:ext cx="3582955" cy="5495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>
            <a:stCxn id="5" idx="3"/>
          </p:cNvCxnSpPr>
          <p:nvPr/>
        </p:nvCxnSpPr>
        <p:spPr>
          <a:xfrm flipV="1">
            <a:off x="5206482" y="4674637"/>
            <a:ext cx="2108718" cy="7048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315200" y="1957351"/>
            <a:ext cx="4721290" cy="507831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Muda as cores dos </a:t>
            </a:r>
            <a:r>
              <a:rPr lang="pt-BR" dirty="0" err="1" smtClean="0"/>
              <a:t>Paineis</a:t>
            </a:r>
            <a:r>
              <a:rPr lang="pt-BR" dirty="0" smtClean="0"/>
              <a:t>. </a:t>
            </a:r>
          </a:p>
          <a:p>
            <a:r>
              <a:rPr lang="pt-BR" dirty="0" smtClean="0"/>
              <a:t>As opções são: </a:t>
            </a:r>
          </a:p>
          <a:p>
            <a:r>
              <a:rPr lang="en-US" dirty="0" smtClean="0"/>
              <a:t>* </a:t>
            </a:r>
            <a:r>
              <a:rPr lang="en-US" dirty="0" err="1" smtClean="0"/>
              <a:t>Color.white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black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blue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cyan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darkGray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gray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green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lightGray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magenta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orange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pink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red</a:t>
            </a:r>
            <a:endParaRPr lang="en-US" dirty="0"/>
          </a:p>
          <a:p>
            <a:r>
              <a:rPr lang="en-US" dirty="0" smtClean="0"/>
              <a:t>* </a:t>
            </a:r>
            <a:r>
              <a:rPr lang="en-US" dirty="0" err="1"/>
              <a:t>Color.</a:t>
            </a:r>
            <a:r>
              <a:rPr lang="en-US" dirty="0" err="1" smtClean="0"/>
              <a:t>Yellow</a:t>
            </a:r>
            <a:endParaRPr lang="en-US" dirty="0" smtClean="0"/>
          </a:p>
          <a:p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qualquer</a:t>
            </a:r>
            <a:r>
              <a:rPr lang="en-US" dirty="0" smtClean="0"/>
              <a:t> </a:t>
            </a:r>
            <a:r>
              <a:rPr lang="en-US" dirty="0" err="1" smtClean="0"/>
              <a:t>cor</a:t>
            </a:r>
            <a:r>
              <a:rPr lang="en-US" dirty="0" smtClean="0"/>
              <a:t> do </a:t>
            </a:r>
            <a:r>
              <a:rPr lang="en-US" dirty="0" err="1" smtClean="0"/>
              <a:t>padrão</a:t>
            </a:r>
            <a:r>
              <a:rPr lang="en-US" dirty="0" smtClean="0"/>
              <a:t> RGB:</a:t>
            </a:r>
          </a:p>
          <a:p>
            <a:r>
              <a:rPr lang="pt-BR" dirty="0"/>
              <a:t>Color </a:t>
            </a:r>
            <a:r>
              <a:rPr lang="pt-BR" dirty="0" err="1"/>
              <a:t>vermelhoEscuro</a:t>
            </a:r>
            <a:r>
              <a:rPr lang="pt-BR" dirty="0"/>
              <a:t> = new Color(235,50,50); </a:t>
            </a:r>
            <a:endParaRPr lang="en-US" dirty="0"/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416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623527" y="5030202"/>
            <a:ext cx="3582955" cy="5495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>
            <a:stCxn id="5" idx="3"/>
          </p:cNvCxnSpPr>
          <p:nvPr/>
        </p:nvCxnSpPr>
        <p:spPr>
          <a:xfrm flipV="1">
            <a:off x="5206482" y="5234474"/>
            <a:ext cx="2108718" cy="7048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315200" y="4379377"/>
            <a:ext cx="4721290" cy="230832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* </a:t>
            </a:r>
            <a:r>
              <a:rPr lang="pt-BR" dirty="0" err="1" smtClean="0"/>
              <a:t>Janela.setSize</a:t>
            </a:r>
            <a:r>
              <a:rPr lang="pt-BR" dirty="0" smtClean="0"/>
              <a:t>(600,500); </a:t>
            </a:r>
          </a:p>
          <a:p>
            <a:r>
              <a:rPr lang="en-US" dirty="0" smtClean="0"/>
              <a:t>Define o </a:t>
            </a:r>
            <a:r>
              <a:rPr lang="en-US" dirty="0" err="1" smtClean="0"/>
              <a:t>tamanho</a:t>
            </a:r>
            <a:r>
              <a:rPr lang="en-US" dirty="0" smtClean="0"/>
              <a:t> da </a:t>
            </a:r>
            <a:r>
              <a:rPr lang="en-US" dirty="0" err="1" smtClean="0"/>
              <a:t>tela</a:t>
            </a:r>
            <a:r>
              <a:rPr lang="en-US" dirty="0" smtClean="0"/>
              <a:t>,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seja</a:t>
            </a:r>
            <a:r>
              <a:rPr lang="en-US" dirty="0" smtClean="0"/>
              <a:t>,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tela</a:t>
            </a:r>
            <a:r>
              <a:rPr lang="en-US" dirty="0" smtClean="0"/>
              <a:t> </a:t>
            </a:r>
            <a:r>
              <a:rPr lang="en-US" dirty="0" err="1" smtClean="0"/>
              <a:t>terá</a:t>
            </a:r>
            <a:r>
              <a:rPr lang="en-US" dirty="0" smtClean="0"/>
              <a:t> 600 pixels de </a:t>
            </a:r>
            <a:r>
              <a:rPr lang="en-US" dirty="0" err="1" smtClean="0"/>
              <a:t>largura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500 pixels de </a:t>
            </a:r>
            <a:r>
              <a:rPr lang="en-US" dirty="0" err="1" smtClean="0"/>
              <a:t>altura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*</a:t>
            </a:r>
            <a:r>
              <a:rPr lang="en-US" dirty="0" err="1" smtClean="0"/>
              <a:t>janela.setVisible</a:t>
            </a:r>
            <a:r>
              <a:rPr lang="en-US" dirty="0" smtClean="0"/>
              <a:t>(true);</a:t>
            </a:r>
          </a:p>
          <a:p>
            <a:r>
              <a:rPr lang="en-US" dirty="0" smtClean="0"/>
              <a:t>Define a </a:t>
            </a:r>
            <a:r>
              <a:rPr lang="en-US" dirty="0" err="1" smtClean="0"/>
              <a:t>tela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visivel</a:t>
            </a:r>
            <a:r>
              <a:rPr lang="en-US" dirty="0" smtClean="0"/>
              <a:t>. </a:t>
            </a:r>
            <a:r>
              <a:rPr lang="en-US" dirty="0" err="1" smtClean="0"/>
              <a:t>Poderia</a:t>
            </a:r>
            <a:r>
              <a:rPr lang="en-US" dirty="0" smtClean="0"/>
              <a:t> </a:t>
            </a:r>
            <a:r>
              <a:rPr lang="en-US" dirty="0" err="1" smtClean="0"/>
              <a:t>aparecer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 </a:t>
            </a:r>
            <a:r>
              <a:rPr lang="en-US" dirty="0" err="1" smtClean="0"/>
              <a:t>janela.setVisible</a:t>
            </a:r>
            <a:r>
              <a:rPr lang="en-US" dirty="0" smtClean="0"/>
              <a:t>(false); e a </a:t>
            </a:r>
            <a:r>
              <a:rPr lang="en-US" dirty="0" err="1" smtClean="0"/>
              <a:t>janela</a:t>
            </a:r>
            <a:r>
              <a:rPr lang="en-US" dirty="0" smtClean="0"/>
              <a:t> </a:t>
            </a:r>
            <a:r>
              <a:rPr lang="en-US" dirty="0" err="1" smtClean="0"/>
              <a:t>poderia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exibida</a:t>
            </a:r>
            <a:r>
              <a:rPr lang="en-US" dirty="0" smtClean="0"/>
              <a:t> </a:t>
            </a:r>
            <a:r>
              <a:rPr lang="en-US" dirty="0" err="1" smtClean="0"/>
              <a:t>quando</a:t>
            </a:r>
            <a:r>
              <a:rPr lang="en-US" dirty="0" smtClean="0"/>
              <a:t> </a:t>
            </a:r>
            <a:r>
              <a:rPr lang="en-US" dirty="0" err="1" smtClean="0"/>
              <a:t>necessário</a:t>
            </a:r>
            <a:r>
              <a:rPr lang="en-US" dirty="0" smtClean="0"/>
              <a:t>. 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1920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623527" y="5468741"/>
            <a:ext cx="5626359" cy="54950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 flipV="1">
            <a:off x="4730788" y="4683967"/>
            <a:ext cx="2388469" cy="784776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520780" y="2352088"/>
            <a:ext cx="6394412" cy="230832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* </a:t>
            </a:r>
            <a:r>
              <a:rPr lang="pt-BR" dirty="0" err="1"/>
              <a:t>janela.setDefaultCloseOperation</a:t>
            </a:r>
            <a:r>
              <a:rPr lang="pt-BR" dirty="0"/>
              <a:t>( </a:t>
            </a:r>
            <a:r>
              <a:rPr lang="pt-BR" dirty="0" err="1"/>
              <a:t>JFrame.EXIT_ON_CLOSE</a:t>
            </a:r>
            <a:r>
              <a:rPr lang="pt-BR" dirty="0"/>
              <a:t> </a:t>
            </a:r>
            <a:r>
              <a:rPr lang="pt-BR" dirty="0" smtClean="0"/>
              <a:t>); </a:t>
            </a:r>
          </a:p>
          <a:p>
            <a:r>
              <a:rPr lang="en-US" dirty="0" smtClean="0"/>
              <a:t>Define que </a:t>
            </a:r>
            <a:r>
              <a:rPr lang="en-US" dirty="0" err="1" smtClean="0"/>
              <a:t>quando</a:t>
            </a:r>
            <a:r>
              <a:rPr lang="en-US" dirty="0" smtClean="0"/>
              <a:t> </a:t>
            </a:r>
            <a:r>
              <a:rPr lang="en-US" dirty="0" err="1" smtClean="0"/>
              <a:t>clicado</a:t>
            </a:r>
            <a:r>
              <a:rPr lang="en-US" dirty="0" smtClean="0"/>
              <a:t> no X da </a:t>
            </a:r>
            <a:r>
              <a:rPr lang="en-US" dirty="0" err="1" smtClean="0"/>
              <a:t>tela</a:t>
            </a:r>
            <a:r>
              <a:rPr lang="en-US" dirty="0" smtClean="0"/>
              <a:t> o </a:t>
            </a:r>
            <a:r>
              <a:rPr lang="en-US" dirty="0" err="1" smtClean="0"/>
              <a:t>programa</a:t>
            </a:r>
            <a:r>
              <a:rPr lang="en-US" dirty="0" smtClean="0"/>
              <a:t> </a:t>
            </a:r>
            <a:r>
              <a:rPr lang="en-US" dirty="0" err="1" smtClean="0"/>
              <a:t>seja</a:t>
            </a:r>
            <a:r>
              <a:rPr lang="en-US" dirty="0" smtClean="0"/>
              <a:t> </a:t>
            </a:r>
            <a:r>
              <a:rPr lang="en-US" dirty="0" err="1" smtClean="0"/>
              <a:t>finalizado</a:t>
            </a:r>
            <a:r>
              <a:rPr lang="en-US" dirty="0" smtClean="0"/>
              <a:t>.  </a:t>
            </a:r>
          </a:p>
          <a:p>
            <a:r>
              <a:rPr lang="en-US" dirty="0" err="1" smtClean="0"/>
              <a:t>Você</a:t>
            </a:r>
            <a:r>
              <a:rPr lang="en-US" dirty="0" smtClean="0"/>
              <a:t> </a:t>
            </a:r>
            <a:r>
              <a:rPr lang="en-US" dirty="0" err="1" smtClean="0"/>
              <a:t>tambem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usar</a:t>
            </a:r>
            <a:r>
              <a:rPr lang="en-US" dirty="0" smtClean="0"/>
              <a:t>:   </a:t>
            </a:r>
            <a:r>
              <a:rPr lang="en-US" dirty="0" err="1" smtClean="0"/>
              <a:t>janela.setDefaultCloseOperation</a:t>
            </a:r>
            <a:r>
              <a:rPr lang="en-US" dirty="0" smtClean="0"/>
              <a:t>(</a:t>
            </a:r>
            <a:r>
              <a:rPr lang="en-US" dirty="0" err="1" smtClean="0"/>
              <a:t>JFrame.DISPOSE_ON_CLOSE</a:t>
            </a:r>
            <a:r>
              <a:rPr lang="en-US" dirty="0" smtClean="0"/>
              <a:t> );</a:t>
            </a:r>
          </a:p>
          <a:p>
            <a:r>
              <a:rPr lang="en-US" dirty="0" smtClean="0"/>
              <a:t>Para </a:t>
            </a:r>
            <a:r>
              <a:rPr lang="en-US" dirty="0" err="1" smtClean="0"/>
              <a:t>fechar</a:t>
            </a:r>
            <a:r>
              <a:rPr lang="en-US" dirty="0" smtClean="0"/>
              <a:t> a </a:t>
            </a:r>
            <a:r>
              <a:rPr lang="en-US" dirty="0" err="1" smtClean="0"/>
              <a:t>janela</a:t>
            </a:r>
            <a:r>
              <a:rPr lang="en-US" dirty="0" smtClean="0"/>
              <a:t> </a:t>
            </a:r>
            <a:r>
              <a:rPr lang="en-US" dirty="0" err="1" smtClean="0"/>
              <a:t>atual</a:t>
            </a:r>
            <a:r>
              <a:rPr lang="en-US" dirty="0" smtClean="0"/>
              <a:t>, mas </a:t>
            </a:r>
            <a:r>
              <a:rPr lang="en-US" dirty="0" err="1" smtClean="0"/>
              <a:t>nao</a:t>
            </a:r>
            <a:r>
              <a:rPr lang="en-US" dirty="0" smtClean="0"/>
              <a:t> finalizer a </a:t>
            </a:r>
            <a:r>
              <a:rPr lang="en-US" dirty="0" err="1" smtClean="0"/>
              <a:t>execução</a:t>
            </a:r>
            <a:r>
              <a:rPr lang="en-US" dirty="0" smtClean="0"/>
              <a:t> do </a:t>
            </a:r>
            <a:r>
              <a:rPr lang="en-US" dirty="0" err="1" smtClean="0"/>
              <a:t>programa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*</a:t>
            </a:r>
            <a:r>
              <a:rPr lang="en-US" dirty="0" err="1" smtClean="0"/>
              <a:t>janela.Resizable</a:t>
            </a:r>
            <a:r>
              <a:rPr lang="en-US" dirty="0" smtClean="0"/>
              <a:t>(true);</a:t>
            </a:r>
          </a:p>
          <a:p>
            <a:r>
              <a:rPr lang="en-US" dirty="0" smtClean="0"/>
              <a:t>Define se a </a:t>
            </a:r>
            <a:r>
              <a:rPr lang="en-US" dirty="0" err="1" smtClean="0"/>
              <a:t>tela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redimensionada</a:t>
            </a:r>
            <a:r>
              <a:rPr lang="en-US" dirty="0" smtClean="0"/>
              <a:t>.  </a:t>
            </a:r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620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TEMOS ENTÃO ESTA TELA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449160"/>
            <a:ext cx="6402355" cy="534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58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6" y="69506"/>
            <a:ext cx="7432460" cy="666610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933061" y="6114046"/>
            <a:ext cx="3816220" cy="4826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 flipV="1">
            <a:off x="3769567" y="4383413"/>
            <a:ext cx="3209731" cy="1730633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520780" y="2352088"/>
            <a:ext cx="6394412" cy="20313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LEMBRANDO!!!</a:t>
            </a:r>
          </a:p>
          <a:p>
            <a:r>
              <a:rPr lang="pt-BR" dirty="0" smtClean="0"/>
              <a:t>Para execução será necessária esta instrução</a:t>
            </a:r>
          </a:p>
          <a:p>
            <a:endParaRPr lang="pt-BR" dirty="0" smtClean="0"/>
          </a:p>
          <a:p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 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r>
              <a:rPr lang="pt-BR" dirty="0" smtClean="0"/>
              <a:t>{</a:t>
            </a:r>
          </a:p>
          <a:p>
            <a:r>
              <a:rPr lang="pt-BR" dirty="0" smtClean="0"/>
              <a:t>	new </a:t>
            </a:r>
            <a:r>
              <a:rPr lang="pt-BR" dirty="0" err="1" smtClean="0"/>
              <a:t>OxnarEmploJrame</a:t>
            </a:r>
            <a:r>
              <a:rPr lang="pt-BR" dirty="0" smtClean="0"/>
              <a:t>();</a:t>
            </a:r>
            <a:endParaRPr lang="pt-BR" dirty="0"/>
          </a:p>
          <a:p>
            <a:r>
              <a:rPr lang="pt-BR" dirty="0" smtClean="0"/>
              <a:t>}</a:t>
            </a:r>
            <a:endParaRPr lang="en-US" dirty="0" smtClean="0"/>
          </a:p>
        </p:txBody>
      </p:sp>
      <p:sp>
        <p:nvSpPr>
          <p:cNvPr id="9" name="Retângulo 8"/>
          <p:cNvSpPr/>
          <p:nvPr/>
        </p:nvSpPr>
        <p:spPr>
          <a:xfrm>
            <a:off x="933061" y="1390261"/>
            <a:ext cx="1502229" cy="2052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9232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AGORA COM LAYOUT EM LINHAS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138" y="1383847"/>
            <a:ext cx="5205315" cy="434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39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ORDEM DA ADIÇÃO DOS COMPONENTES NO GRIDLAYOUT()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648" y="1757070"/>
            <a:ext cx="4234931" cy="3538583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710335" y="2412151"/>
            <a:ext cx="4721290" cy="175432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1º) Linha 1, Coluna 1; </a:t>
            </a:r>
          </a:p>
          <a:p>
            <a:r>
              <a:rPr lang="pt-BR" dirty="0" smtClean="0"/>
              <a:t>2º) Linha 2. Coluna 1;</a:t>
            </a:r>
          </a:p>
          <a:p>
            <a:r>
              <a:rPr lang="pt-BR" dirty="0" smtClean="0"/>
              <a:t>3º) Linha 3, Coluna 1; </a:t>
            </a:r>
          </a:p>
          <a:p>
            <a:r>
              <a:rPr lang="pt-BR" dirty="0" smtClean="0"/>
              <a:t>4º) Linha 1, Coluna 2; </a:t>
            </a:r>
          </a:p>
          <a:p>
            <a:r>
              <a:rPr lang="pt-BR" dirty="0" smtClean="0"/>
              <a:t>5°) Linha 2, Coluna 2; </a:t>
            </a:r>
          </a:p>
          <a:p>
            <a:r>
              <a:rPr lang="pt-BR" dirty="0" smtClean="0"/>
              <a:t>6º) Linha 3. Coluna 2;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3570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Mais um exemplo com mais containers e componentes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340" y="2580011"/>
            <a:ext cx="6503805" cy="320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37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Detalhando  - componentes </a:t>
            </a:r>
            <a:r>
              <a:rPr lang="pt-BR" dirty="0" err="1" smtClean="0"/>
              <a:t>JLabel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71" y="2635995"/>
            <a:ext cx="6503805" cy="3204968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4635271" y="2920482"/>
            <a:ext cx="2437334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4635271" y="3256384"/>
            <a:ext cx="1647342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4635271" y="3592286"/>
            <a:ext cx="1647342" cy="4012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4635271" y="4044820"/>
            <a:ext cx="1647342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4635271" y="4542258"/>
            <a:ext cx="1647342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4635271" y="4934143"/>
            <a:ext cx="1647342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de seta reta 10"/>
          <p:cNvCxnSpPr>
            <a:stCxn id="3" idx="1"/>
          </p:cNvCxnSpPr>
          <p:nvPr/>
        </p:nvCxnSpPr>
        <p:spPr>
          <a:xfrm flipH="1">
            <a:off x="1548882" y="3088433"/>
            <a:ext cx="3086389" cy="1042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261257" y="4131128"/>
            <a:ext cx="173549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JLabel</a:t>
            </a:r>
            <a:endParaRPr lang="pt-BR" dirty="0"/>
          </a:p>
        </p:txBody>
      </p:sp>
      <p:cxnSp>
        <p:nvCxnSpPr>
          <p:cNvPr id="14" name="Conector de seta reta 13"/>
          <p:cNvCxnSpPr/>
          <p:nvPr/>
        </p:nvCxnSpPr>
        <p:spPr>
          <a:xfrm flipH="1">
            <a:off x="1996751" y="3417920"/>
            <a:ext cx="2638521" cy="769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H="1">
            <a:off x="1996751" y="3718541"/>
            <a:ext cx="2638522" cy="483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 flipH="1" flipV="1">
            <a:off x="1996750" y="4167139"/>
            <a:ext cx="2638522" cy="3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>
            <a:endCxn id="12" idx="3"/>
          </p:cNvCxnSpPr>
          <p:nvPr/>
        </p:nvCxnSpPr>
        <p:spPr>
          <a:xfrm flipH="1" flipV="1">
            <a:off x="1996751" y="4315794"/>
            <a:ext cx="2638521" cy="398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/>
          <p:nvPr/>
        </p:nvCxnSpPr>
        <p:spPr>
          <a:xfrm flipH="1" flipV="1">
            <a:off x="1996751" y="4507364"/>
            <a:ext cx="2638520" cy="666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717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 DO </a:t>
            </a:r>
            <a:r>
              <a:rPr lang="pt-BR" dirty="0" err="1" smtClean="0"/>
              <a:t>JLabel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 smtClean="0"/>
              <a:t>JLabel</a:t>
            </a:r>
            <a:r>
              <a:rPr lang="pt-BR" dirty="0" smtClean="0"/>
              <a:t> </a:t>
            </a:r>
            <a:r>
              <a:rPr lang="pt-BR" dirty="0" err="1" smtClean="0"/>
              <a:t>lbl_Nome</a:t>
            </a:r>
            <a:r>
              <a:rPr lang="pt-BR" dirty="0" smtClean="0"/>
              <a:t> = new </a:t>
            </a:r>
            <a:r>
              <a:rPr lang="pt-BR" dirty="0" err="1" smtClean="0"/>
              <a:t>JLabel</a:t>
            </a:r>
            <a:r>
              <a:rPr lang="pt-BR" dirty="0" smtClean="0"/>
              <a:t> (“NOME”);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Ou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n</a:t>
            </a:r>
            <a:r>
              <a:rPr lang="pt-BR" dirty="0" smtClean="0"/>
              <a:t>ew </a:t>
            </a:r>
            <a:r>
              <a:rPr lang="pt-BR" dirty="0" err="1" smtClean="0"/>
              <a:t>JLabel</a:t>
            </a:r>
            <a:r>
              <a:rPr lang="pt-BR" dirty="0" smtClean="0"/>
              <a:t> (“NOME”);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3729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Detalhando  - componentes </a:t>
            </a:r>
            <a:r>
              <a:rPr lang="pt-BR" dirty="0" err="1" smtClean="0"/>
              <a:t>JTextField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71" y="2635995"/>
            <a:ext cx="6503805" cy="320496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193482" y="3245304"/>
            <a:ext cx="3939563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6193482" y="3581206"/>
            <a:ext cx="3939563" cy="4012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6193483" y="4033740"/>
            <a:ext cx="3137130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6193483" y="4531178"/>
            <a:ext cx="3137130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6193483" y="4923063"/>
            <a:ext cx="3137130" cy="3359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261257" y="4131128"/>
            <a:ext cx="173549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JTextField</a:t>
            </a:r>
            <a:endParaRPr lang="pt-BR" dirty="0"/>
          </a:p>
        </p:txBody>
      </p:sp>
      <p:cxnSp>
        <p:nvCxnSpPr>
          <p:cNvPr id="14" name="Conector de seta reta 13"/>
          <p:cNvCxnSpPr/>
          <p:nvPr/>
        </p:nvCxnSpPr>
        <p:spPr>
          <a:xfrm flipH="1">
            <a:off x="1996752" y="3387012"/>
            <a:ext cx="4196729" cy="800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H="1">
            <a:off x="1996751" y="3718541"/>
            <a:ext cx="2638522" cy="483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>
            <a:stCxn id="6" idx="1"/>
          </p:cNvCxnSpPr>
          <p:nvPr/>
        </p:nvCxnSpPr>
        <p:spPr>
          <a:xfrm flipH="1">
            <a:off x="1996750" y="3781814"/>
            <a:ext cx="4196732" cy="385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>
            <a:endCxn id="12" idx="3"/>
          </p:cNvCxnSpPr>
          <p:nvPr/>
        </p:nvCxnSpPr>
        <p:spPr>
          <a:xfrm flipH="1">
            <a:off x="1996751" y="4201691"/>
            <a:ext cx="4196730" cy="1141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>
            <a:stCxn id="8" idx="1"/>
          </p:cNvCxnSpPr>
          <p:nvPr/>
        </p:nvCxnSpPr>
        <p:spPr>
          <a:xfrm flipH="1" flipV="1">
            <a:off x="1996751" y="4507365"/>
            <a:ext cx="4196732" cy="191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>
            <a:stCxn id="9" idx="1"/>
          </p:cNvCxnSpPr>
          <p:nvPr/>
        </p:nvCxnSpPr>
        <p:spPr>
          <a:xfrm flipH="1" flipV="1">
            <a:off x="1912776" y="4531178"/>
            <a:ext cx="4280707" cy="559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537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 PARA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158685"/>
            <a:ext cx="9009326" cy="550132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5713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JTextField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tf_NomeCliente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= new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JTextField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(20);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-1" y="5929792"/>
            <a:ext cx="374157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Declaração Objeto do tipo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544147" y="5151433"/>
            <a:ext cx="3551853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Nome do Objeto do tipo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096000" y="4164168"/>
            <a:ext cx="252859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Nova Instancia do objeto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8624596" y="3116509"/>
            <a:ext cx="207761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Tamanho do objeto</a:t>
            </a:r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9190653" y="2708817"/>
            <a:ext cx="0" cy="37961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7318310" y="2590629"/>
            <a:ext cx="0" cy="1496179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>
            <a:endCxn id="6" idx="0"/>
          </p:cNvCxnSpPr>
          <p:nvPr/>
        </p:nvCxnSpPr>
        <p:spPr>
          <a:xfrm flipH="1">
            <a:off x="4320074" y="2590629"/>
            <a:ext cx="6220" cy="256080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>
            <a:off x="1632857" y="2590629"/>
            <a:ext cx="24882" cy="3194351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249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Mais um exemplo com mais containers e componentes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340" y="2580011"/>
            <a:ext cx="6503805" cy="320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33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 PARA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24777" y="2144647"/>
            <a:ext cx="11742445" cy="550132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5713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JTextField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tf_NomeCliente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= new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JTextField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 (“Julia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Bertoldi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Monaco"/>
              </a:rPr>
              <a:t>”, 20);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-1" y="5929792"/>
            <a:ext cx="374157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Declaração Objeto do tipo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544147" y="5151433"/>
            <a:ext cx="3551853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Nome do Objeto do tipo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096000" y="4164168"/>
            <a:ext cx="252859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Nova Instancia do objeto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8624595" y="3116509"/>
            <a:ext cx="281473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Texto e Tamanho do objeto</a:t>
            </a:r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9190653" y="2708817"/>
            <a:ext cx="0" cy="37961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7318310" y="2590629"/>
            <a:ext cx="0" cy="1496179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>
            <a:endCxn id="6" idx="0"/>
          </p:cNvCxnSpPr>
          <p:nvPr/>
        </p:nvCxnSpPr>
        <p:spPr>
          <a:xfrm flipH="1">
            <a:off x="4320074" y="2590629"/>
            <a:ext cx="6220" cy="256080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>
            <a:off x="1632857" y="2590629"/>
            <a:ext cx="24882" cy="3194351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2565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Propriedades para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550506" y="1847460"/>
            <a:ext cx="1052493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Background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cor de fundo do  componente.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Editable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Propriedade que se estiver marcada permite a inserção/remoção  pelo teclado.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Font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Definir fonte tamanho e estilo de texto.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Forenground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Cor do texto.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horizontalAlignment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    Alinhamento do texto dentro do componente</a:t>
            </a: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.</a:t>
            </a:r>
            <a:endParaRPr lang="pt-BR" sz="3200" dirty="0">
              <a:solidFill>
                <a:srgbClr val="1D202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126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Propriedades para </a:t>
            </a:r>
            <a:r>
              <a:rPr lang="pt-BR" dirty="0" err="1" smtClean="0"/>
              <a:t>JTextField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550506" y="1847460"/>
            <a:ext cx="1052493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Text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texto que está dentro do campo.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toolTipText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  texto que aparece sobre cursor quando é posicionado sobre o componente.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Cursor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define o cursor que aparece sobre o componente.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Border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define a borda para o componente.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selectedTextColor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         cor do texto quando estiver selecionado.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srgbClr val="1D2021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 smtClean="0">
                <a:solidFill>
                  <a:srgbClr val="1D2021"/>
                </a:solidFill>
                <a:latin typeface="Arial" panose="020B0604020202020204" pitchFamily="34" charset="0"/>
              </a:rPr>
              <a:t>selectionColor</a:t>
            </a:r>
            <a:r>
              <a:rPr lang="pt-BR" sz="3200" dirty="0">
                <a:solidFill>
                  <a:srgbClr val="1D2021"/>
                </a:solidFill>
                <a:latin typeface="Arial" panose="020B0604020202020204" pitchFamily="34" charset="0"/>
              </a:rPr>
              <a:t>: cor da seleção do texto.</a:t>
            </a:r>
            <a:endParaRPr lang="pt-BR" sz="3200" b="0" i="0" dirty="0">
              <a:solidFill>
                <a:srgbClr val="1D202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264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44" y="251439"/>
            <a:ext cx="8061358" cy="631731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118049" y="3368351"/>
            <a:ext cx="6531429" cy="363894"/>
          </a:xfrm>
          <a:prstGeom prst="rect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171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912" y="2028825"/>
            <a:ext cx="3686175" cy="280035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127380" y="522514"/>
            <a:ext cx="7557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EXEMPLO DA PROPRIEDADE </a:t>
            </a:r>
            <a:r>
              <a:rPr lang="pt-BR" dirty="0" err="1" smtClean="0"/>
              <a:t>setTooTipText</a:t>
            </a:r>
            <a:r>
              <a:rPr lang="pt-BR" dirty="0" smtClean="0"/>
              <a:t>(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7350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BOTÕES NO JAVA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sz="3600" dirty="0" smtClean="0"/>
          </a:p>
          <a:p>
            <a:pPr marL="0" indent="0" algn="just">
              <a:buNone/>
            </a:pPr>
            <a:r>
              <a:rPr lang="pt-BR" sz="3600" dirty="0" smtClean="0"/>
              <a:t>Botões </a:t>
            </a:r>
            <a:r>
              <a:rPr lang="pt-BR" sz="3600" dirty="0"/>
              <a:t>nada mais são que uma região gráfica (geralmente um retângulo) que ao ser clicado (ou selecionado pelo teclado) disparam um evento. É como se tivéssemos que dar um </a:t>
            </a:r>
            <a:r>
              <a:rPr lang="pt-BR" sz="3600" dirty="0" err="1"/>
              <a:t>enter</a:t>
            </a:r>
            <a:r>
              <a:rPr lang="pt-BR" sz="3600" dirty="0"/>
              <a:t> quando estamos no terminal de comando.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7569165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 PARA BOTÕES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JButton</a:t>
            </a:r>
            <a:r>
              <a:rPr lang="pt-BR" dirty="0" smtClean="0"/>
              <a:t> </a:t>
            </a:r>
            <a:r>
              <a:rPr lang="pt-BR" dirty="0" err="1" smtClean="0"/>
              <a:t>bt_Execurar</a:t>
            </a:r>
            <a:r>
              <a:rPr lang="pt-BR" dirty="0" smtClean="0"/>
              <a:t> = new </a:t>
            </a:r>
            <a:r>
              <a:rPr lang="pt-BR" dirty="0" err="1" smtClean="0"/>
              <a:t>JButton</a:t>
            </a:r>
            <a:r>
              <a:rPr lang="pt-BR" dirty="0" smtClean="0"/>
              <a:t> (“EXECUTAR”);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bt_Execurar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smtClean="0"/>
              <a:t>(</a:t>
            </a:r>
            <a:r>
              <a:rPr lang="pt-BR" dirty="0"/>
              <a:t>new </a:t>
            </a:r>
            <a:r>
              <a:rPr lang="pt-BR" dirty="0" err="1" smtClean="0"/>
              <a:t>ImageIcon</a:t>
            </a:r>
            <a:r>
              <a:rPr lang="pt-BR" dirty="0" smtClean="0"/>
              <a:t>(</a:t>
            </a:r>
            <a:r>
              <a:rPr lang="pt-BR" dirty="0"/>
              <a:t>new </a:t>
            </a:r>
            <a:r>
              <a:rPr lang="pt-BR" dirty="0" err="1"/>
              <a:t>ImageIcon</a:t>
            </a:r>
            <a:r>
              <a:rPr lang="pt-BR" dirty="0" smtClean="0"/>
              <a:t>(“executar.jpg")));</a:t>
            </a:r>
          </a:p>
        </p:txBody>
      </p:sp>
    </p:spTree>
    <p:extLst>
      <p:ext uri="{BB962C8B-B14F-4D97-AF65-F5344CB8AC3E}">
        <p14:creationId xmlns:p14="http://schemas.microsoft.com/office/powerpoint/2010/main" val="1474685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74" y="-37042"/>
            <a:ext cx="9505877" cy="681037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84174" y="1423903"/>
            <a:ext cx="6061782" cy="533840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00375" y="543370"/>
            <a:ext cx="3457224" cy="880532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6880348" y="3631962"/>
            <a:ext cx="3741577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INSTANCIA DOS FRAMES E OUTRAS BIBLIOTECAS GRÁFICAS</a:t>
            </a:r>
            <a:endParaRPr lang="pt-BR" dirty="0"/>
          </a:p>
        </p:txBody>
      </p:sp>
      <p:cxnSp>
        <p:nvCxnSpPr>
          <p:cNvPr id="10" name="Conector de seta reta 9"/>
          <p:cNvCxnSpPr>
            <a:stCxn id="9" idx="1"/>
          </p:cNvCxnSpPr>
          <p:nvPr/>
        </p:nvCxnSpPr>
        <p:spPr>
          <a:xfrm flipH="1" flipV="1">
            <a:off x="2483556" y="2004314"/>
            <a:ext cx="4396792" cy="195081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 flipV="1">
            <a:off x="3694520" y="982336"/>
            <a:ext cx="4218991" cy="2649626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45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74" y="-37042"/>
            <a:ext cx="9505877" cy="6810375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569155" y="5725407"/>
            <a:ext cx="4154311" cy="880533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1569155" y="5046133"/>
            <a:ext cx="5046134" cy="611805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001887" y="2319866"/>
            <a:ext cx="3457224" cy="611805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502189" y="3330686"/>
            <a:ext cx="374157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DECLARAÇÃO E ADIÇÃO DOS BOTOES</a:t>
            </a:r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 flipH="1">
            <a:off x="6615289" y="3805150"/>
            <a:ext cx="2844800" cy="1600593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H="1" flipV="1">
            <a:off x="4459111" y="2734316"/>
            <a:ext cx="3043079" cy="777487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748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Execução dos comandos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9541307" cy="474627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065866" y="2246489"/>
            <a:ext cx="8477956" cy="3815644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7173859" y="1044357"/>
            <a:ext cx="374157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TRATAMENTO DE EVENTOS</a:t>
            </a:r>
            <a:endParaRPr lang="pt-BR" dirty="0"/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7173859" y="1418624"/>
            <a:ext cx="2355836" cy="827865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9655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197" y="2222676"/>
            <a:ext cx="5105048" cy="255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723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ATIVIDADE AVALIATIVA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TRABALHO: FAZER E ENTREGAR ATÉ A PRÓIMA 3ª-FEIRA (17/04/18)</a:t>
            </a:r>
          </a:p>
          <a:p>
            <a:pPr marL="0" indent="0">
              <a:buNone/>
            </a:pPr>
            <a:r>
              <a:rPr lang="pt-BR" dirty="0" smtClean="0"/>
              <a:t>VALOR: 4,0 PONTOS.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70899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Para o Yuri e o João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798" y="2022994"/>
            <a:ext cx="3438525" cy="245745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457245" y="2585156"/>
            <a:ext cx="57347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Cálculo do </a:t>
            </a:r>
            <a:r>
              <a:rPr lang="pt-BR" dirty="0" err="1" smtClean="0"/>
              <a:t>Imc</a:t>
            </a:r>
            <a:r>
              <a:rPr lang="pt-BR" dirty="0" smtClean="0"/>
              <a:t> = </a:t>
            </a:r>
            <a:r>
              <a:rPr lang="pt-BR" b="1" dirty="0" smtClean="0"/>
              <a:t>peso / (altura * altura)</a:t>
            </a:r>
            <a:r>
              <a:rPr lang="pt-BR" dirty="0" smtClean="0"/>
              <a:t>. </a:t>
            </a:r>
          </a:p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Se </a:t>
            </a:r>
            <a:r>
              <a:rPr lang="pt-BR" dirty="0" err="1" smtClean="0"/>
              <a:t>imc</a:t>
            </a:r>
            <a:r>
              <a:rPr lang="pt-BR" dirty="0" smtClean="0"/>
              <a:t> menor que 19, mostrar a mensagem: </a:t>
            </a:r>
            <a:r>
              <a:rPr lang="pt-BR" b="1" dirty="0" smtClean="0"/>
              <a:t>IMC abaixo do esperado.</a:t>
            </a:r>
          </a:p>
          <a:p>
            <a:r>
              <a:rPr lang="pt-BR" dirty="0" smtClean="0"/>
              <a:t>Se  IMV &lt;=25, mostrar a mensagem:</a:t>
            </a:r>
            <a:r>
              <a:rPr lang="pt-BR" b="1" dirty="0" smtClean="0"/>
              <a:t> IMC dentro dos padrões aceitáveis. </a:t>
            </a:r>
          </a:p>
          <a:p>
            <a:r>
              <a:rPr lang="pt-BR" dirty="0" smtClean="0"/>
              <a:t>Se IMC &lt;= 30, mostrar a mensagem: </a:t>
            </a:r>
            <a:r>
              <a:rPr lang="pt-BR" b="1" dirty="0" smtClean="0"/>
              <a:t>IMC acima do esperado</a:t>
            </a:r>
            <a:r>
              <a:rPr lang="pt-BR" dirty="0" smtClean="0"/>
              <a:t>.</a:t>
            </a:r>
          </a:p>
          <a:p>
            <a:r>
              <a:rPr lang="pt-BR" dirty="0" smtClean="0"/>
              <a:t>Se IMC &gt; 30, mostrar a mensagem:</a:t>
            </a:r>
            <a:r>
              <a:rPr lang="pt-BR" b="1" dirty="0" smtClean="0"/>
              <a:t> Valores muito acima do esperado</a:t>
            </a:r>
            <a:r>
              <a:rPr lang="pt-BR" dirty="0" smtClean="0"/>
              <a:t>. 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0691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Elaborar esta tela que calcula a equação do 2º Grau (Leticia e </a:t>
            </a:r>
            <a:r>
              <a:rPr lang="pt-BR" dirty="0" err="1" smtClean="0"/>
              <a:t>Wisnel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0" y="2155857"/>
            <a:ext cx="5782258" cy="423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19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Elaborar esta calculadora (os três rapazes)</a:t>
            </a:r>
            <a:endParaRPr lang="pt-BR" dirty="0"/>
          </a:p>
        </p:txBody>
      </p:sp>
      <p:pic>
        <p:nvPicPr>
          <p:cNvPr id="2050" name="Picture 2" descr="Resultado de imagem para calculado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072" y="1800807"/>
            <a:ext cx="4969619" cy="496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9086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6234</TotalTime>
  <Words>676</Words>
  <Application>Microsoft Office PowerPoint</Application>
  <PresentationFormat>Widescreen</PresentationFormat>
  <Paragraphs>125</Paragraphs>
  <Slides>37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3" baseType="lpstr">
      <vt:lpstr>MS PGothic</vt:lpstr>
      <vt:lpstr>Arial</vt:lpstr>
      <vt:lpstr>Calibri</vt:lpstr>
      <vt:lpstr>Calibri Light</vt:lpstr>
      <vt:lpstr>Monaco</vt:lpstr>
      <vt:lpstr>Tema do Office</vt:lpstr>
      <vt:lpstr>Interface Java:  JFrame, JPanel, JButton, JLabel, JMenuBar, Jmenu, JMenuItem, addSeparator() e a biblioteca Java.Math</vt:lpstr>
      <vt:lpstr>javax.swing.JFrame.*;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TEMOS ENTÃO ESTA TELA</vt:lpstr>
      <vt:lpstr>Apresentação do PowerPoint</vt:lpstr>
      <vt:lpstr>AGORA COM LAYOUT EM LINHAS</vt:lpstr>
      <vt:lpstr>ORDEM DA ADIÇÃO DOS COMPONENTES NO GRIDLAYOUT()</vt:lpstr>
      <vt:lpstr>Mais um exemplo com mais containers e componentes</vt:lpstr>
      <vt:lpstr>Detalhando  - componentes JLabel</vt:lpstr>
      <vt:lpstr>CONSTRUTOR DO JLabel</vt:lpstr>
      <vt:lpstr>Detalhando  - componentes JTextField</vt:lpstr>
      <vt:lpstr>CONSTRUTOR PARA JTextField</vt:lpstr>
      <vt:lpstr>Mais um exemplo com mais containers e componentes</vt:lpstr>
      <vt:lpstr>CONSTRUTOR PARA JTextField</vt:lpstr>
      <vt:lpstr>Propriedades para JTextField</vt:lpstr>
      <vt:lpstr>Propriedades para JTextField</vt:lpstr>
      <vt:lpstr>Apresentação do PowerPoint</vt:lpstr>
      <vt:lpstr>Apresentação do PowerPoint</vt:lpstr>
      <vt:lpstr>BOTÕES NO JAVA</vt:lpstr>
      <vt:lpstr>CONSTRUTOR PARA BOTÕES </vt:lpstr>
      <vt:lpstr>Apresentação do PowerPoint</vt:lpstr>
      <vt:lpstr>Apresentação do PowerPoint</vt:lpstr>
      <vt:lpstr>Execução dos comandos</vt:lpstr>
      <vt:lpstr>Exemplo</vt:lpstr>
      <vt:lpstr>ATIVIDADE AVALIATIVA</vt:lpstr>
      <vt:lpstr>Para o Yuri e o João</vt:lpstr>
      <vt:lpstr>Elaborar esta tela que calcula a equação do 2º Grau (Leticia e Wisnel)</vt:lpstr>
      <vt:lpstr>Elaborar esta calculadora (os três rapazes)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Leitura do teclado e Interface gráfica</dc:title>
  <dc:creator>Usuário do Windows</dc:creator>
  <cp:lastModifiedBy>Usuário do Windows</cp:lastModifiedBy>
  <cp:revision>43</cp:revision>
  <dcterms:created xsi:type="dcterms:W3CDTF">2017-03-05T19:08:26Z</dcterms:created>
  <dcterms:modified xsi:type="dcterms:W3CDTF">2018-04-10T19:36:29Z</dcterms:modified>
</cp:coreProperties>
</file>