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8" r:id="rId2"/>
    <p:sldId id="260" r:id="rId3"/>
    <p:sldId id="263" r:id="rId4"/>
    <p:sldId id="261" r:id="rId5"/>
    <p:sldId id="273" r:id="rId6"/>
    <p:sldId id="259" r:id="rId7"/>
    <p:sldId id="272" r:id="rId8"/>
    <p:sldId id="278" r:id="rId9"/>
    <p:sldId id="262" r:id="rId10"/>
    <p:sldId id="265" r:id="rId11"/>
    <p:sldId id="264" r:id="rId12"/>
    <p:sldId id="266" r:id="rId13"/>
    <p:sldId id="267" r:id="rId14"/>
    <p:sldId id="277" r:id="rId15"/>
    <p:sldId id="268" r:id="rId16"/>
    <p:sldId id="271" r:id="rId17"/>
    <p:sldId id="270" r:id="rId18"/>
    <p:sldId id="275" r:id="rId19"/>
    <p:sldId id="276" r:id="rId20"/>
    <p:sldId id="274" r:id="rId21"/>
    <p:sldId id="269" r:id="rId2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54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01/04/2017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01/04/2017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01/04/2017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01/04/2017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01/04/2017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01/04/2017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01/04/2017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01/04/2017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43608" y="2132856"/>
            <a:ext cx="7772400" cy="1470025"/>
          </a:xfrm>
        </p:spPr>
        <p:txBody>
          <a:bodyPr/>
          <a:lstStyle/>
          <a:p>
            <a:r>
              <a:rPr lang="pt-BR" dirty="0" smtClean="0"/>
              <a:t>Elaborando Interfaces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  <a:endParaRPr lang="pt-BR" sz="1600" dirty="0" smtClean="0">
              <a:solidFill>
                <a:schemeClr val="tx1"/>
              </a:solidFill>
            </a:endParaRPr>
          </a:p>
          <a:p>
            <a:r>
              <a:rPr lang="pt-BR" sz="1600" dirty="0" smtClean="0">
                <a:solidFill>
                  <a:schemeClr val="tx1"/>
                </a:solidFill>
              </a:rPr>
              <a:t>Aulas 16, 17, e 18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Pensando nesta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204864"/>
            <a:ext cx="7326650" cy="27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1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Etiquetas ou rótulos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57" y="1916832"/>
            <a:ext cx="5838486" cy="2160240"/>
          </a:xfrm>
          <a:prstGeom prst="rect">
            <a:avLst/>
          </a:prstGeom>
        </p:spPr>
      </p:pic>
      <p:cxnSp>
        <p:nvCxnSpPr>
          <p:cNvPr id="12" name="Conector reto 11"/>
          <p:cNvCxnSpPr/>
          <p:nvPr/>
        </p:nvCxnSpPr>
        <p:spPr>
          <a:xfrm flipV="1">
            <a:off x="2674836" y="3429000"/>
            <a:ext cx="3471946" cy="1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1652757" y="3879593"/>
            <a:ext cx="4503419" cy="1229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3275856" y="3950820"/>
            <a:ext cx="1159909" cy="1782437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2282337" y="5667573"/>
            <a:ext cx="2001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err="1" smtClean="0"/>
              <a:t>JLabel</a:t>
            </a:r>
            <a:endParaRPr lang="pt-BR" sz="3200" b="1" dirty="0"/>
          </a:p>
        </p:txBody>
      </p:sp>
      <p:cxnSp>
        <p:nvCxnSpPr>
          <p:cNvPr id="18" name="Conector reto 17"/>
          <p:cNvCxnSpPr/>
          <p:nvPr/>
        </p:nvCxnSpPr>
        <p:spPr>
          <a:xfrm>
            <a:off x="2699791" y="2467718"/>
            <a:ext cx="1" cy="96128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1652757" y="2453690"/>
            <a:ext cx="0" cy="14619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>
            <a:off x="6156176" y="3380399"/>
            <a:ext cx="0" cy="53520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to 27"/>
          <p:cNvCxnSpPr/>
          <p:nvPr/>
        </p:nvCxnSpPr>
        <p:spPr>
          <a:xfrm flipV="1">
            <a:off x="1675597" y="2467718"/>
            <a:ext cx="1024194" cy="1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810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caixas de textos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757" y="1916832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6019800" y="234888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2699792" y="2360319"/>
            <a:ext cx="335113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>
            <a:off x="2699792" y="3501008"/>
            <a:ext cx="3320008" cy="1143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3275856" y="3501008"/>
            <a:ext cx="690206" cy="223224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2282337" y="5667573"/>
            <a:ext cx="2721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 smtClean="0"/>
              <a:t>JTextField</a:t>
            </a:r>
            <a:endParaRPr lang="pt-BR" sz="3200" b="1" dirty="0"/>
          </a:p>
        </p:txBody>
      </p:sp>
      <p:cxnSp>
        <p:nvCxnSpPr>
          <p:cNvPr id="18" name="Conector reto 17"/>
          <p:cNvCxnSpPr/>
          <p:nvPr/>
        </p:nvCxnSpPr>
        <p:spPr>
          <a:xfrm>
            <a:off x="2703012" y="2360319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1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Pensando nesta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2996952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6038426" y="3356829"/>
            <a:ext cx="31124" cy="1716753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/>
          <p:cNvCxnSpPr/>
          <p:nvPr/>
        </p:nvCxnSpPr>
        <p:spPr>
          <a:xfrm>
            <a:off x="7478745" y="3368268"/>
            <a:ext cx="31124" cy="1716753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6038426" y="3368268"/>
            <a:ext cx="1440319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6060838" y="5085021"/>
            <a:ext cx="1417906" cy="186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flipV="1">
            <a:off x="5454722" y="5085021"/>
            <a:ext cx="1224136" cy="72008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654835" y="5702610"/>
            <a:ext cx="16837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err="1" smtClean="0"/>
              <a:t>JButtom</a:t>
            </a:r>
            <a:endParaRPr lang="pt-BR" sz="3200" b="1" dirty="0"/>
          </a:p>
        </p:txBody>
      </p:sp>
      <p:sp>
        <p:nvSpPr>
          <p:cNvPr id="20" name="Retângulo 19"/>
          <p:cNvSpPr/>
          <p:nvPr/>
        </p:nvSpPr>
        <p:spPr>
          <a:xfrm>
            <a:off x="457200" y="148427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</a:t>
            </a:r>
            <a:r>
              <a:rPr lang="pt-BR" dirty="0" smtClean="0"/>
              <a:t>, </a:t>
            </a:r>
            <a:r>
              <a:rPr lang="pt-BR" dirty="0" err="1" smtClean="0"/>
              <a:t>bt_Limpar</a:t>
            </a:r>
            <a:r>
              <a:rPr lang="pt-BR" dirty="0"/>
              <a:t>;</a:t>
            </a:r>
            <a:endParaRPr lang="pt-BR" dirty="0"/>
          </a:p>
        </p:txBody>
      </p:sp>
      <p:cxnSp>
        <p:nvCxnSpPr>
          <p:cNvPr id="38" name="Conector de seta reta 37"/>
          <p:cNvCxnSpPr/>
          <p:nvPr/>
        </p:nvCxnSpPr>
        <p:spPr>
          <a:xfrm flipH="1" flipV="1">
            <a:off x="2627784" y="1817519"/>
            <a:ext cx="3817956" cy="1864632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/>
          <p:nvPr/>
        </p:nvCxnSpPr>
        <p:spPr>
          <a:xfrm flipH="1" flipV="1">
            <a:off x="3779912" y="1789013"/>
            <a:ext cx="3461670" cy="189313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 flipH="1" flipV="1">
            <a:off x="7620002" y="1817520"/>
            <a:ext cx="86754" cy="305164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>
            <a:off x="7129295" y="4869160"/>
            <a:ext cx="577461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28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Pensando nesta tela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2204864"/>
            <a:ext cx="5838486" cy="2160240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457200" y="1273805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 smtClean="0"/>
              <a:t>Mais a frente no código os botões serão adicionados aos painéis e instanciados.</a:t>
            </a:r>
            <a:endParaRPr lang="pt-BR" sz="2400" dirty="0"/>
          </a:p>
        </p:txBody>
      </p:sp>
      <p:sp>
        <p:nvSpPr>
          <p:cNvPr id="57" name="Retângulo 56"/>
          <p:cNvSpPr/>
          <p:nvPr/>
        </p:nvSpPr>
        <p:spPr>
          <a:xfrm>
            <a:off x="457200" y="4507587"/>
            <a:ext cx="858938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Painel_Leste1.add(</a:t>
            </a:r>
            <a:r>
              <a:rPr lang="pt-BR" dirty="0" err="1" smtClean="0"/>
              <a:t>bt_Somar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("+"));</a:t>
            </a:r>
          </a:p>
          <a:p>
            <a:r>
              <a:rPr lang="pt-BR" dirty="0" smtClean="0"/>
              <a:t>Painel_Leste1.add(</a:t>
            </a:r>
            <a:r>
              <a:rPr lang="pt-BR" dirty="0" err="1" smtClean="0"/>
              <a:t>bt_Diminuir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 smtClean="0"/>
              <a:t>("-"));    </a:t>
            </a:r>
            <a:r>
              <a:rPr lang="pt-BR" dirty="0"/>
              <a:t>	</a:t>
            </a:r>
            <a:r>
              <a:rPr lang="pt-BR" dirty="0" smtClean="0"/>
              <a:t>   </a:t>
            </a:r>
            <a:r>
              <a:rPr lang="pt-BR" dirty="0" err="1" smtClean="0"/>
              <a:t>Painel_Leste.add</a:t>
            </a:r>
            <a:r>
              <a:rPr lang="pt-BR" dirty="0" smtClean="0"/>
              <a:t>(Painel_Leste2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r>
              <a:rPr lang="pt-BR" dirty="0" smtClean="0"/>
              <a:t>Painel_Leste2.add(</a:t>
            </a:r>
            <a:r>
              <a:rPr lang="pt-BR" dirty="0" err="1" smtClean="0"/>
              <a:t>bt_Dividir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("/"));</a:t>
            </a:r>
          </a:p>
          <a:p>
            <a:r>
              <a:rPr lang="pt-BR" dirty="0" smtClean="0"/>
              <a:t>Painel_Leste2.add(</a:t>
            </a:r>
            <a:r>
              <a:rPr lang="pt-BR" dirty="0" err="1" smtClean="0"/>
              <a:t>bt_Multiplicar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 smtClean="0"/>
              <a:t>("*"));</a:t>
            </a:r>
          </a:p>
          <a:p>
            <a:r>
              <a:rPr lang="pt-BR" dirty="0" err="1" smtClean="0"/>
              <a:t>Painel_Leste.add</a:t>
            </a:r>
            <a:r>
              <a:rPr lang="pt-BR" dirty="0" smtClean="0"/>
              <a:t>(Painel_Leste3 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r>
              <a:rPr lang="pt-BR" dirty="0" smtClean="0"/>
              <a:t>Painel_Leste3.add(</a:t>
            </a:r>
            <a:r>
              <a:rPr lang="pt-BR" dirty="0" err="1" smtClean="0"/>
              <a:t>bt_Limpar</a:t>
            </a:r>
            <a:r>
              <a:rPr lang="pt-BR" dirty="0" smtClean="0"/>
              <a:t> </a:t>
            </a:r>
            <a:r>
              <a:rPr lang="pt-BR" dirty="0"/>
              <a:t>= new </a:t>
            </a:r>
            <a:r>
              <a:rPr lang="pt-BR" dirty="0" err="1"/>
              <a:t>JButton</a:t>
            </a:r>
            <a:r>
              <a:rPr lang="pt-BR" dirty="0"/>
              <a:t>("Limpar</a:t>
            </a:r>
            <a:r>
              <a:rPr lang="pt-BR" dirty="0" smtClean="0"/>
              <a:t>"));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478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</a:t>
            </a:r>
            <a:r>
              <a:rPr lang="pt-BR" sz="4800" dirty="0" smtClean="0"/>
              <a:t>código – os botões</a:t>
            </a:r>
            <a:endParaRPr lang="pt-BR" sz="48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1115616" y="522920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115616" y="486916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 flipV="1">
            <a:off x="1115616" y="4869160"/>
            <a:ext cx="4972" cy="348299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183860" y="4869160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0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Note que...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Os objetos são criados aqui mas não são instanciados.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539552" y="27809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 smtClean="0"/>
              <a:t>class</a:t>
            </a:r>
            <a:r>
              <a:rPr lang="pt-BR" sz="1800" dirty="0" smtClean="0"/>
              <a:t> </a:t>
            </a:r>
            <a:r>
              <a:rPr lang="pt-BR" sz="1800" dirty="0" err="1" smtClean="0"/>
              <a:t>CalculadoraSimples</a:t>
            </a:r>
            <a:r>
              <a:rPr lang="pt-BR" sz="1800" dirty="0" smtClean="0"/>
              <a:t> </a:t>
            </a:r>
            <a:r>
              <a:rPr lang="pt-BR" sz="1800" dirty="0" err="1" smtClean="0"/>
              <a:t>extends</a:t>
            </a:r>
            <a:r>
              <a:rPr lang="pt-BR" sz="1800" dirty="0" smtClean="0"/>
              <a:t> </a:t>
            </a:r>
            <a:r>
              <a:rPr lang="pt-BR" sz="1800" dirty="0" err="1" smtClean="0"/>
              <a:t>JFrame</a:t>
            </a:r>
            <a:r>
              <a:rPr lang="pt-BR" sz="1800" dirty="0" smtClean="0"/>
              <a:t> </a:t>
            </a:r>
            <a:r>
              <a:rPr lang="pt-BR" sz="1800" dirty="0" err="1" smtClean="0"/>
              <a:t>implements</a:t>
            </a:r>
            <a:r>
              <a:rPr lang="pt-BR" sz="1800" dirty="0" smtClean="0"/>
              <a:t> </a:t>
            </a:r>
            <a:r>
              <a:rPr lang="pt-BR" sz="1800" dirty="0" err="1" smtClean="0"/>
              <a:t>ActionListener</a:t>
            </a:r>
            <a:endParaRPr lang="pt-BR" sz="18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</a:t>
            </a:r>
            <a:r>
              <a:rPr lang="pt-BR" sz="1800" dirty="0" err="1" smtClean="0"/>
              <a:t>Painel_Norte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Painel_Sul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Painel_Centro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Painel_Leste</a:t>
            </a:r>
            <a:r>
              <a:rPr lang="pt-BR" sz="1800" dirty="0" smtClean="0"/>
              <a:t>, </a:t>
            </a:r>
            <a:r>
              <a:rPr lang="pt-BR" sz="1800" dirty="0" err="1" smtClean="0"/>
              <a:t>Painel_Oeste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Painel_Oeste1,Painel_Oeste2, Painel_Oeste3;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Painel_Leste1, Painel_Leste2, Painel_Leste3;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JPanel</a:t>
            </a:r>
            <a:r>
              <a:rPr lang="pt-BR" sz="1800" dirty="0" smtClean="0"/>
              <a:t> Painel_Centro1, Painel_Centro2, Painel_Centro3;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JButton</a:t>
            </a:r>
            <a:r>
              <a:rPr lang="pt-BR" sz="1800" dirty="0" smtClean="0"/>
              <a:t> </a:t>
            </a:r>
            <a:r>
              <a:rPr lang="pt-BR" sz="1800" dirty="0" err="1" smtClean="0"/>
              <a:t>bt_Somar</a:t>
            </a:r>
            <a:r>
              <a:rPr lang="pt-BR" sz="1800" dirty="0" smtClean="0"/>
              <a:t>, </a:t>
            </a:r>
            <a:r>
              <a:rPr lang="pt-BR" sz="1800" dirty="0" err="1" smtClean="0"/>
              <a:t>bt_Diminuir</a:t>
            </a:r>
            <a:r>
              <a:rPr lang="pt-BR" sz="1800" dirty="0" smtClean="0"/>
              <a:t>, </a:t>
            </a:r>
            <a:r>
              <a:rPr lang="pt-BR" sz="1800" dirty="0" err="1" smtClean="0"/>
              <a:t>bt_Dividir</a:t>
            </a:r>
            <a:r>
              <a:rPr lang="pt-BR" sz="1800" dirty="0" smtClean="0"/>
              <a:t>, </a:t>
            </a:r>
            <a:r>
              <a:rPr lang="pt-BR" sz="1800" dirty="0" err="1" smtClean="0"/>
              <a:t>bt_Multiplicar,bt_Limpar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JLabel</a:t>
            </a:r>
            <a:r>
              <a:rPr lang="pt-BR" sz="1800" dirty="0" smtClean="0"/>
              <a:t> </a:t>
            </a:r>
            <a:r>
              <a:rPr lang="pt-BR" sz="1800" dirty="0" err="1" smtClean="0"/>
              <a:t>lbl_Resultado</a:t>
            </a:r>
            <a:r>
              <a:rPr lang="pt-BR" sz="1800" dirty="0" smtClean="0"/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sz="1800" dirty="0" smtClean="0"/>
              <a:t>	</a:t>
            </a:r>
            <a:r>
              <a:rPr lang="pt-BR" sz="1800" dirty="0" err="1" smtClean="0"/>
              <a:t>JTextField</a:t>
            </a:r>
            <a:r>
              <a:rPr lang="pt-BR" sz="1800" dirty="0" smtClean="0"/>
              <a:t> txt_Valor1, txt_Valor2;</a:t>
            </a:r>
            <a:endParaRPr lang="pt-BR" sz="1800" dirty="0"/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4750631" y="5770934"/>
            <a:ext cx="4012786" cy="48803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 smtClean="0">
                <a:solidFill>
                  <a:srgbClr val="C00000"/>
                </a:solidFill>
              </a:rPr>
              <a:t>Por que foi feito assim?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174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 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3491880" y="2780928"/>
            <a:ext cx="15121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3491880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3491880" y="3429000"/>
            <a:ext cx="151216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339752" y="2065709"/>
            <a:ext cx="2376264" cy="9454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to 26"/>
          <p:cNvCxnSpPr/>
          <p:nvPr/>
        </p:nvCxnSpPr>
        <p:spPr>
          <a:xfrm flipV="1">
            <a:off x="5004048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367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  <a:endParaRPr lang="pt-BR" dirty="0" smtClean="0"/>
          </a:p>
          <a:p>
            <a:pPr marL="0" indent="0">
              <a:buNone/>
            </a:pPr>
            <a:r>
              <a:rPr lang="pt-BR" dirty="0" err="1" smtClean="0"/>
              <a:t>import</a:t>
            </a:r>
            <a:r>
              <a:rPr lang="pt-BR" dirty="0" smtClean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 smtClean="0"/>
              <a:t>JFrame</a:t>
            </a:r>
            <a:r>
              <a:rPr lang="pt-BR" dirty="0" smtClean="0"/>
              <a:t>      </a:t>
            </a:r>
            <a:r>
              <a:rPr lang="pt-BR" dirty="0" err="1" smtClean="0"/>
              <a:t>implements</a:t>
            </a:r>
            <a:r>
              <a:rPr lang="pt-BR" dirty="0" smtClean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5076056" y="2780928"/>
            <a:ext cx="280831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5076056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5076056" y="3429000"/>
            <a:ext cx="2808312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 flipV="1">
            <a:off x="7884368" y="2780928"/>
            <a:ext cx="0" cy="648072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de seta reta 20"/>
          <p:cNvCxnSpPr/>
          <p:nvPr/>
        </p:nvCxnSpPr>
        <p:spPr>
          <a:xfrm>
            <a:off x="2555776" y="1844824"/>
            <a:ext cx="2880320" cy="10801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04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javax.swing.event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</a:t>
            </a:r>
            <a:r>
              <a:rPr lang="pt-BR" dirty="0"/>
              <a:t>.*;</a:t>
            </a:r>
          </a:p>
          <a:p>
            <a:pPr marL="0" indent="0">
              <a:buNone/>
            </a:pPr>
            <a:r>
              <a:rPr lang="pt-BR" dirty="0" err="1"/>
              <a:t>import</a:t>
            </a:r>
            <a:r>
              <a:rPr lang="pt-BR" dirty="0"/>
              <a:t> </a:t>
            </a:r>
            <a:r>
              <a:rPr lang="pt-BR" dirty="0" err="1"/>
              <a:t>java.awt.event</a:t>
            </a:r>
            <a:r>
              <a:rPr lang="pt-BR" dirty="0"/>
              <a:t>.*;</a:t>
            </a:r>
          </a:p>
          <a:p>
            <a:endParaRPr lang="pt-BR" dirty="0"/>
          </a:p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 </a:t>
            </a:r>
            <a:r>
              <a:rPr lang="pt-BR" dirty="0" err="1"/>
              <a:t>extends</a:t>
            </a:r>
            <a:r>
              <a:rPr lang="pt-BR" dirty="0"/>
              <a:t> </a:t>
            </a:r>
            <a:r>
              <a:rPr lang="pt-BR" dirty="0" err="1"/>
              <a:t>JFrame</a:t>
            </a:r>
            <a:r>
              <a:rPr lang="pt-BR" dirty="0"/>
              <a:t> </a:t>
            </a:r>
            <a:r>
              <a:rPr lang="pt-BR" dirty="0" err="1"/>
              <a:t>implements</a:t>
            </a:r>
            <a:r>
              <a:rPr lang="pt-BR" dirty="0"/>
              <a:t> </a:t>
            </a:r>
            <a:r>
              <a:rPr lang="pt-BR" dirty="0" err="1"/>
              <a:t>ActionListener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</a:t>
            </a:r>
            <a:r>
              <a:rPr lang="pt-BR" dirty="0" err="1"/>
              <a:t>Painel_Norte</a:t>
            </a:r>
            <a:r>
              <a:rPr lang="pt-BR" dirty="0"/>
              <a:t>, </a:t>
            </a:r>
            <a:r>
              <a:rPr lang="pt-BR" dirty="0" err="1"/>
              <a:t>Painel_Sul</a:t>
            </a:r>
            <a:r>
              <a:rPr lang="pt-BR" dirty="0"/>
              <a:t>, </a:t>
            </a:r>
            <a:r>
              <a:rPr lang="pt-BR" dirty="0" err="1"/>
              <a:t>Painel_Centro</a:t>
            </a:r>
            <a:r>
              <a:rPr lang="pt-BR" dirty="0"/>
              <a:t>, </a:t>
            </a:r>
            <a:r>
              <a:rPr lang="pt-BR" dirty="0" err="1"/>
              <a:t>Painel_Leste</a:t>
            </a:r>
            <a:r>
              <a:rPr lang="pt-BR" dirty="0"/>
              <a:t>, </a:t>
            </a:r>
            <a:r>
              <a:rPr lang="pt-BR" dirty="0" err="1"/>
              <a:t>Painel_Oeste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Painel_Oeste1,Painel_Oeste2, Painel_Oeste3;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Painel_Leste1, Painel_Leste2, Painel_Leste3;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JPanel</a:t>
            </a:r>
            <a:r>
              <a:rPr lang="pt-BR" dirty="0"/>
              <a:t> Painel_Centro1, Painel_Centro2, Painel_Centro3</a:t>
            </a:r>
            <a:r>
              <a:rPr lang="pt-BR" dirty="0" smtClean="0"/>
              <a:t>;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JButton</a:t>
            </a:r>
            <a:r>
              <a:rPr lang="pt-BR" dirty="0"/>
              <a:t> </a:t>
            </a:r>
            <a:r>
              <a:rPr lang="pt-BR" dirty="0" err="1"/>
              <a:t>bt_Somar</a:t>
            </a:r>
            <a:r>
              <a:rPr lang="pt-BR" dirty="0"/>
              <a:t>, </a:t>
            </a:r>
            <a:r>
              <a:rPr lang="pt-BR" dirty="0" err="1"/>
              <a:t>bt_Diminuir</a:t>
            </a:r>
            <a:r>
              <a:rPr lang="pt-BR" dirty="0"/>
              <a:t>, </a:t>
            </a:r>
            <a:r>
              <a:rPr lang="pt-BR" dirty="0" err="1"/>
              <a:t>bt_Dividir</a:t>
            </a:r>
            <a:r>
              <a:rPr lang="pt-BR" dirty="0"/>
              <a:t>, </a:t>
            </a:r>
            <a:r>
              <a:rPr lang="pt-BR" dirty="0" err="1"/>
              <a:t>bt_Multiplicar,bt_Limpar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JLabel</a:t>
            </a:r>
            <a:r>
              <a:rPr lang="pt-BR" dirty="0"/>
              <a:t> </a:t>
            </a:r>
            <a:r>
              <a:rPr lang="pt-BR" dirty="0" err="1"/>
              <a:t>lbl_Resultado</a:t>
            </a:r>
            <a:r>
              <a:rPr lang="pt-BR" dirty="0"/>
              <a:t>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JTextField</a:t>
            </a:r>
            <a:r>
              <a:rPr lang="pt-BR" dirty="0"/>
              <a:t> txt_Valor1, txt_Valor2;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1115616" y="6021288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115616" y="4869160"/>
            <a:ext cx="7068244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1115616" y="486916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8183860" y="4869160"/>
            <a:ext cx="0" cy="1152128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0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989" y="5013175"/>
            <a:ext cx="4986012" cy="184482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/>
              <a:t>class</a:t>
            </a:r>
            <a:r>
              <a:rPr lang="pt-BR" sz="1800" dirty="0"/>
              <a:t> </a:t>
            </a:r>
            <a:r>
              <a:rPr lang="pt-BR" sz="1800" dirty="0" err="1"/>
              <a:t>CalculadoraSimples</a:t>
            </a:r>
            <a:r>
              <a:rPr lang="pt-BR" sz="1800" dirty="0"/>
              <a:t> </a:t>
            </a:r>
            <a:r>
              <a:rPr lang="pt-BR" sz="1800" dirty="0" err="1"/>
              <a:t>extends</a:t>
            </a:r>
            <a:r>
              <a:rPr lang="pt-BR" sz="1800" dirty="0"/>
              <a:t> </a:t>
            </a:r>
            <a:r>
              <a:rPr lang="pt-BR" sz="1800" dirty="0" err="1"/>
              <a:t>JFrame</a:t>
            </a:r>
            <a:r>
              <a:rPr lang="pt-BR" sz="1800" dirty="0"/>
              <a:t> </a:t>
            </a:r>
            <a:r>
              <a:rPr lang="pt-BR" sz="1800" dirty="0" err="1"/>
              <a:t>implements</a:t>
            </a:r>
            <a:r>
              <a:rPr lang="pt-BR" sz="1800" dirty="0"/>
              <a:t> </a:t>
            </a:r>
            <a:r>
              <a:rPr lang="pt-BR" sz="1800" dirty="0" err="1"/>
              <a:t>ActionListener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{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</a:t>
            </a:r>
            <a:r>
              <a:rPr lang="pt-BR" sz="1800" dirty="0" err="1"/>
              <a:t>Painel_Norte</a:t>
            </a:r>
            <a:r>
              <a:rPr lang="pt-BR" sz="1800" dirty="0"/>
              <a:t>, </a:t>
            </a:r>
            <a:r>
              <a:rPr lang="pt-BR" sz="1800" dirty="0" err="1"/>
              <a:t>Painel_Sul</a:t>
            </a:r>
            <a:r>
              <a:rPr lang="pt-BR" sz="1800" dirty="0"/>
              <a:t>, </a:t>
            </a:r>
            <a:r>
              <a:rPr lang="pt-BR" sz="1800" dirty="0" err="1"/>
              <a:t>Painel_Centro</a:t>
            </a:r>
            <a:r>
              <a:rPr lang="pt-BR" sz="1800" dirty="0"/>
              <a:t>, </a:t>
            </a:r>
            <a:r>
              <a:rPr lang="pt-BR" sz="1800" dirty="0" err="1"/>
              <a:t>Painel_Leste</a:t>
            </a:r>
            <a:r>
              <a:rPr lang="pt-BR" sz="1800" dirty="0"/>
              <a:t>, </a:t>
            </a:r>
            <a:r>
              <a:rPr lang="pt-BR" sz="1800" dirty="0" err="1"/>
              <a:t>Painel_Oeste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Painel_Oeste1,Painel_Oeste2, Painel_Oeste3;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Painel_Leste1, Painel_Leste2, Painel_Leste3;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Painel_Centro1, Painel_Centro2, Painel_Centro3</a:t>
            </a:r>
            <a:r>
              <a:rPr lang="pt-BR" sz="1800" dirty="0" smtClean="0"/>
              <a:t>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JButton</a:t>
            </a:r>
            <a:r>
              <a:rPr lang="pt-BR" sz="1800" dirty="0"/>
              <a:t> </a:t>
            </a:r>
            <a:r>
              <a:rPr lang="pt-BR" sz="1800" dirty="0" err="1"/>
              <a:t>bt_Somar</a:t>
            </a:r>
            <a:r>
              <a:rPr lang="pt-BR" sz="1800" dirty="0"/>
              <a:t>, </a:t>
            </a:r>
            <a:r>
              <a:rPr lang="pt-BR" sz="1800" dirty="0" err="1"/>
              <a:t>bt_Diminuir</a:t>
            </a:r>
            <a:r>
              <a:rPr lang="pt-BR" sz="1800" dirty="0"/>
              <a:t>, </a:t>
            </a:r>
            <a:r>
              <a:rPr lang="pt-BR" sz="1800" dirty="0" err="1"/>
              <a:t>bt_Dividir</a:t>
            </a:r>
            <a:r>
              <a:rPr lang="pt-BR" sz="1800" dirty="0"/>
              <a:t>, </a:t>
            </a:r>
            <a:r>
              <a:rPr lang="pt-BR" sz="1800" dirty="0" err="1"/>
              <a:t>bt_Multiplicar,bt_Limpar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JLabel</a:t>
            </a:r>
            <a:r>
              <a:rPr lang="pt-BR" sz="1800" dirty="0"/>
              <a:t> </a:t>
            </a:r>
            <a:r>
              <a:rPr lang="pt-BR" sz="1800" dirty="0" err="1"/>
              <a:t>lbl_Resultado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JTextField</a:t>
            </a:r>
            <a:r>
              <a:rPr lang="pt-BR" sz="1800" dirty="0"/>
              <a:t> txt_Valor1, txt_Valor2;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>
          <a:xfrm>
            <a:off x="5099720" y="6698283"/>
            <a:ext cx="252028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5105170" y="6351841"/>
            <a:ext cx="2520280" cy="9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V="1">
            <a:off x="5105170" y="633852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 flipV="1">
            <a:off x="7648824" y="633852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to 18"/>
          <p:cNvCxnSpPr/>
          <p:nvPr/>
        </p:nvCxnSpPr>
        <p:spPr>
          <a:xfrm>
            <a:off x="1259632" y="4590144"/>
            <a:ext cx="2520280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1259632" y="4221088"/>
            <a:ext cx="2520280" cy="901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V="1">
            <a:off x="1259632" y="4230104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3779912" y="4221088"/>
            <a:ext cx="0" cy="36004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3779912" y="4401108"/>
            <a:ext cx="230425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V="1">
            <a:off x="6084168" y="4410125"/>
            <a:ext cx="0" cy="1942294"/>
          </a:xfrm>
          <a:prstGeom prst="line">
            <a:avLst/>
          </a:prstGeom>
          <a:ln w="31750">
            <a:solidFill>
              <a:srgbClr val="C00000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to 45"/>
          <p:cNvCxnSpPr/>
          <p:nvPr/>
        </p:nvCxnSpPr>
        <p:spPr>
          <a:xfrm flipH="1">
            <a:off x="4157989" y="5381272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 reto 47"/>
          <p:cNvCxnSpPr/>
          <p:nvPr/>
        </p:nvCxnSpPr>
        <p:spPr>
          <a:xfrm flipH="1">
            <a:off x="4157989" y="5733256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to 48"/>
          <p:cNvCxnSpPr/>
          <p:nvPr/>
        </p:nvCxnSpPr>
        <p:spPr>
          <a:xfrm flipH="1">
            <a:off x="4157988" y="5947918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/>
          <p:cNvCxnSpPr/>
          <p:nvPr/>
        </p:nvCxnSpPr>
        <p:spPr>
          <a:xfrm flipH="1">
            <a:off x="4157988" y="6299902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to 50"/>
          <p:cNvCxnSpPr/>
          <p:nvPr/>
        </p:nvCxnSpPr>
        <p:spPr>
          <a:xfrm flipH="1">
            <a:off x="4157987" y="6369491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reto 51"/>
          <p:cNvCxnSpPr/>
          <p:nvPr/>
        </p:nvCxnSpPr>
        <p:spPr>
          <a:xfrm flipH="1">
            <a:off x="4157987" y="6721475"/>
            <a:ext cx="941731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 flipV="1">
            <a:off x="4157987" y="5381272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to 56"/>
          <p:cNvCxnSpPr/>
          <p:nvPr/>
        </p:nvCxnSpPr>
        <p:spPr>
          <a:xfrm flipV="1">
            <a:off x="5099718" y="5377395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/>
          <p:cNvCxnSpPr/>
          <p:nvPr/>
        </p:nvCxnSpPr>
        <p:spPr>
          <a:xfrm flipV="1">
            <a:off x="4157987" y="5944041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to 58"/>
          <p:cNvCxnSpPr/>
          <p:nvPr/>
        </p:nvCxnSpPr>
        <p:spPr>
          <a:xfrm flipV="1">
            <a:off x="5099718" y="5940164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to 59"/>
          <p:cNvCxnSpPr/>
          <p:nvPr/>
        </p:nvCxnSpPr>
        <p:spPr>
          <a:xfrm flipV="1">
            <a:off x="4157987" y="6369491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/>
          <p:cNvCxnSpPr/>
          <p:nvPr/>
        </p:nvCxnSpPr>
        <p:spPr>
          <a:xfrm flipV="1">
            <a:off x="5099718" y="6365614"/>
            <a:ext cx="0" cy="355861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de seta reta 62"/>
          <p:cNvCxnSpPr/>
          <p:nvPr/>
        </p:nvCxnSpPr>
        <p:spPr>
          <a:xfrm flipH="1">
            <a:off x="2051720" y="5555325"/>
            <a:ext cx="2106267" cy="177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de seta reta 63"/>
          <p:cNvCxnSpPr/>
          <p:nvPr/>
        </p:nvCxnSpPr>
        <p:spPr>
          <a:xfrm flipH="1" flipV="1">
            <a:off x="2039886" y="5847357"/>
            <a:ext cx="2133261" cy="325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de seta reta 65"/>
          <p:cNvCxnSpPr/>
          <p:nvPr/>
        </p:nvCxnSpPr>
        <p:spPr>
          <a:xfrm flipH="1" flipV="1">
            <a:off x="2051720" y="5986692"/>
            <a:ext cx="2077444" cy="609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ixaDeTexto 67"/>
          <p:cNvSpPr txBox="1"/>
          <p:nvPr/>
        </p:nvSpPr>
        <p:spPr>
          <a:xfrm>
            <a:off x="107504" y="5123278"/>
            <a:ext cx="2088231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Também são </a:t>
            </a:r>
            <a:r>
              <a:rPr lang="pt-BR" dirty="0" err="1" smtClean="0"/>
              <a:t>JLabel</a:t>
            </a:r>
            <a:r>
              <a:rPr lang="pt-BR" dirty="0" smtClean="0"/>
              <a:t> mas não serão declaradas neste momento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754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dirty="0"/>
              <a:t>O código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 err="1" smtClean="0"/>
              <a:t>public</a:t>
            </a:r>
            <a:r>
              <a:rPr lang="pt-BR" sz="1800" dirty="0" smtClean="0"/>
              <a:t> </a:t>
            </a:r>
            <a:r>
              <a:rPr lang="pt-BR" sz="1800" dirty="0" err="1"/>
              <a:t>class</a:t>
            </a:r>
            <a:r>
              <a:rPr lang="pt-BR" sz="1800" dirty="0"/>
              <a:t> </a:t>
            </a:r>
            <a:r>
              <a:rPr lang="pt-BR" sz="1800" dirty="0" err="1"/>
              <a:t>CalculadoraSimples</a:t>
            </a:r>
            <a:r>
              <a:rPr lang="pt-BR" sz="1800" dirty="0"/>
              <a:t> </a:t>
            </a:r>
            <a:r>
              <a:rPr lang="pt-BR" sz="1800" dirty="0" err="1"/>
              <a:t>extends</a:t>
            </a:r>
            <a:r>
              <a:rPr lang="pt-BR" sz="1800" dirty="0"/>
              <a:t> </a:t>
            </a:r>
            <a:r>
              <a:rPr lang="pt-BR" sz="1800" dirty="0" err="1"/>
              <a:t>JFrame</a:t>
            </a:r>
            <a:r>
              <a:rPr lang="pt-BR" sz="1800" dirty="0"/>
              <a:t> </a:t>
            </a:r>
            <a:r>
              <a:rPr lang="pt-BR" sz="1800" dirty="0" err="1"/>
              <a:t>implements</a:t>
            </a:r>
            <a:r>
              <a:rPr lang="pt-BR" sz="1800" dirty="0"/>
              <a:t> </a:t>
            </a:r>
            <a:r>
              <a:rPr lang="pt-BR" sz="1800" dirty="0" err="1"/>
              <a:t>ActionListener</a:t>
            </a:r>
            <a:endParaRPr lang="pt-BR" sz="1800" dirty="0"/>
          </a:p>
          <a:p>
            <a:pPr marL="0" indent="0">
              <a:buNone/>
            </a:pPr>
            <a:r>
              <a:rPr lang="pt-BR" sz="1800" dirty="0"/>
              <a:t>{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</a:t>
            </a:r>
            <a:r>
              <a:rPr lang="pt-BR" sz="1800" dirty="0" err="1"/>
              <a:t>Painel_Norte</a:t>
            </a:r>
            <a:r>
              <a:rPr lang="pt-BR" sz="1800" dirty="0"/>
              <a:t>, </a:t>
            </a:r>
            <a:r>
              <a:rPr lang="pt-BR" sz="1800" dirty="0" err="1"/>
              <a:t>Painel_Sul</a:t>
            </a:r>
            <a:r>
              <a:rPr lang="pt-BR" sz="1800" dirty="0"/>
              <a:t>, </a:t>
            </a:r>
            <a:r>
              <a:rPr lang="pt-BR" sz="1800" dirty="0" err="1"/>
              <a:t>Painel_Centro</a:t>
            </a:r>
            <a:r>
              <a:rPr lang="pt-BR" sz="1800" dirty="0"/>
              <a:t>, </a:t>
            </a:r>
            <a:r>
              <a:rPr lang="pt-BR" sz="1800" dirty="0" err="1"/>
              <a:t>Painel_Leste</a:t>
            </a:r>
            <a:r>
              <a:rPr lang="pt-BR" sz="1800" dirty="0"/>
              <a:t>, </a:t>
            </a:r>
            <a:r>
              <a:rPr lang="pt-BR" sz="1800" dirty="0" err="1"/>
              <a:t>Painel_Oeste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Painel_Oeste1,Painel_Oeste2, Painel_Oeste3;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Painel_Leste1, Painel_Leste2, Painel_Leste3;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JPanel</a:t>
            </a:r>
            <a:r>
              <a:rPr lang="pt-BR" sz="1800" dirty="0"/>
              <a:t> Painel_Centro1, Painel_Centro2, Painel_Centro3</a:t>
            </a:r>
            <a:r>
              <a:rPr lang="pt-BR" sz="1800" dirty="0" smtClean="0"/>
              <a:t>;</a:t>
            </a:r>
          </a:p>
          <a:p>
            <a:pPr marL="0" indent="0">
              <a:buNone/>
            </a:pPr>
            <a:endParaRPr lang="pt-BR" sz="1800" dirty="0"/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JButton</a:t>
            </a:r>
            <a:r>
              <a:rPr lang="pt-BR" sz="1800" dirty="0"/>
              <a:t> </a:t>
            </a:r>
            <a:r>
              <a:rPr lang="pt-BR" sz="1800" dirty="0" err="1"/>
              <a:t>bt_Somar</a:t>
            </a:r>
            <a:r>
              <a:rPr lang="pt-BR" sz="1800" dirty="0"/>
              <a:t>, </a:t>
            </a:r>
            <a:r>
              <a:rPr lang="pt-BR" sz="1800" dirty="0" err="1"/>
              <a:t>bt_Diminuir</a:t>
            </a:r>
            <a:r>
              <a:rPr lang="pt-BR" sz="1800" dirty="0"/>
              <a:t>, </a:t>
            </a:r>
            <a:r>
              <a:rPr lang="pt-BR" sz="1800" dirty="0" err="1"/>
              <a:t>bt_Dividir</a:t>
            </a:r>
            <a:r>
              <a:rPr lang="pt-BR" sz="1800" dirty="0"/>
              <a:t>, </a:t>
            </a:r>
            <a:r>
              <a:rPr lang="pt-BR" sz="1800" dirty="0" err="1"/>
              <a:t>bt_Multiplicar,bt_Limpar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JLabel</a:t>
            </a:r>
            <a:r>
              <a:rPr lang="pt-BR" sz="1800" dirty="0"/>
              <a:t> </a:t>
            </a:r>
            <a:r>
              <a:rPr lang="pt-BR" sz="1800" dirty="0" err="1"/>
              <a:t>lbl_Resultado</a:t>
            </a:r>
            <a:r>
              <a:rPr lang="pt-BR" sz="1800" dirty="0"/>
              <a:t>;</a:t>
            </a:r>
          </a:p>
          <a:p>
            <a:pPr marL="0" indent="0">
              <a:buNone/>
            </a:pPr>
            <a:r>
              <a:rPr lang="pt-BR" sz="1800" dirty="0"/>
              <a:t>	</a:t>
            </a:r>
            <a:r>
              <a:rPr lang="pt-BR" sz="1800" dirty="0" err="1"/>
              <a:t>JTextField</a:t>
            </a:r>
            <a:r>
              <a:rPr lang="pt-BR" sz="1800" dirty="0"/>
              <a:t> txt_Valor1, txt_Valor2;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/>
          </a:p>
        </p:txBody>
      </p:sp>
      <p:cxnSp>
        <p:nvCxnSpPr>
          <p:cNvPr id="36" name="Conector reto 35"/>
          <p:cNvCxnSpPr/>
          <p:nvPr/>
        </p:nvCxnSpPr>
        <p:spPr>
          <a:xfrm>
            <a:off x="1331640" y="3717032"/>
            <a:ext cx="727280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1331640" y="2132856"/>
            <a:ext cx="7272808" cy="0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to 37"/>
          <p:cNvCxnSpPr/>
          <p:nvPr/>
        </p:nvCxnSpPr>
        <p:spPr>
          <a:xfrm flipV="1">
            <a:off x="1331640" y="2132856"/>
            <a:ext cx="5116" cy="158417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 flipV="1">
            <a:off x="8604448" y="2132856"/>
            <a:ext cx="0" cy="1584176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angulado 25"/>
          <p:cNvCxnSpPr/>
          <p:nvPr/>
        </p:nvCxnSpPr>
        <p:spPr>
          <a:xfrm rot="16200000" flipH="1">
            <a:off x="-316619" y="3413995"/>
            <a:ext cx="2925763" cy="1428800"/>
          </a:xfrm>
          <a:prstGeom prst="bentConnector3">
            <a:avLst>
              <a:gd name="adj1" fmla="val 101062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to 61"/>
          <p:cNvCxnSpPr/>
          <p:nvPr/>
        </p:nvCxnSpPr>
        <p:spPr>
          <a:xfrm flipV="1">
            <a:off x="431862" y="2665513"/>
            <a:ext cx="899778" cy="5695"/>
          </a:xfrm>
          <a:prstGeom prst="line">
            <a:avLst/>
          </a:prstGeom>
          <a:ln w="349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/>
          <p:cNvSpPr txBox="1"/>
          <p:nvPr/>
        </p:nvSpPr>
        <p:spPr>
          <a:xfrm>
            <a:off x="1901011" y="529516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Por que tantos </a:t>
            </a:r>
            <a:r>
              <a:rPr lang="pt-BR" sz="4800" dirty="0" err="1" smtClean="0"/>
              <a:t>Paineis</a:t>
            </a:r>
            <a:r>
              <a:rPr lang="pt-BR" sz="4800" dirty="0" smtClean="0"/>
              <a:t>?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53486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pt-BR" dirty="0" smtClean="0"/>
              <a:t>Aplicação dos Layout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097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48780" y="332656"/>
            <a:ext cx="8229600" cy="590465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t-BR" dirty="0"/>
              <a:t>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CalculadoraSimples</a:t>
            </a:r>
            <a:r>
              <a:rPr lang="pt-BR" dirty="0"/>
              <a:t>() </a:t>
            </a:r>
          </a:p>
          <a:p>
            <a:pPr marL="0" indent="0">
              <a:buNone/>
            </a:pPr>
            <a:r>
              <a:rPr lang="pt-BR" dirty="0"/>
              <a:t>    {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setLayout</a:t>
            </a:r>
            <a:r>
              <a:rPr lang="pt-BR" dirty="0"/>
              <a:t>(new </a:t>
            </a:r>
            <a:r>
              <a:rPr lang="pt-BR" dirty="0" err="1"/>
              <a:t>BorderLayout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</a:t>
            </a:r>
            <a:r>
              <a:rPr lang="pt-BR" dirty="0" err="1"/>
              <a:t>East</a:t>
            </a:r>
            <a:r>
              <a:rPr lang="pt-BR" dirty="0"/>
              <a:t>", </a:t>
            </a:r>
            <a:r>
              <a:rPr lang="pt-BR" dirty="0" err="1"/>
              <a:t>Painel_Leste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(3,1)) );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Painel_Leste.add</a:t>
            </a:r>
            <a:r>
              <a:rPr lang="pt-BR" dirty="0"/>
              <a:t>(Painel_Leste1 = new </a:t>
            </a:r>
            <a:r>
              <a:rPr lang="pt-BR" dirty="0" err="1"/>
              <a:t>JPanel</a:t>
            </a:r>
            <a:r>
              <a:rPr lang="pt-BR" dirty="0" smtClean="0"/>
              <a:t>(</a:t>
            </a:r>
          </a:p>
          <a:p>
            <a:pPr marL="0" indent="0">
              <a:buNone/>
            </a:pPr>
            <a:r>
              <a:rPr lang="pt-BR" dirty="0" smtClean="0"/>
              <a:t>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pPr marL="0" indent="0">
              <a:buNone/>
            </a:pPr>
            <a:r>
              <a:rPr lang="pt-BR" dirty="0"/>
              <a:t>    	Painel_Leste1.add(</a:t>
            </a:r>
            <a:r>
              <a:rPr lang="pt-BR" dirty="0" err="1"/>
              <a:t>bt_Somar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("+"));</a:t>
            </a:r>
          </a:p>
          <a:p>
            <a:pPr marL="0" indent="0">
              <a:buNone/>
            </a:pPr>
            <a:r>
              <a:rPr lang="pt-BR" dirty="0"/>
              <a:t>    	Painel_Leste1.add(</a:t>
            </a:r>
            <a:r>
              <a:rPr lang="pt-BR" dirty="0" err="1"/>
              <a:t>bt_Diminuir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("-"));</a:t>
            </a:r>
          </a:p>
          <a:p>
            <a:pPr marL="0" indent="0">
              <a:buNone/>
            </a:pPr>
            <a:r>
              <a:rPr lang="pt-BR" dirty="0"/>
              <a:t>    	</a:t>
            </a:r>
          </a:p>
          <a:p>
            <a:pPr marL="0" indent="0">
              <a:buNone/>
            </a:pPr>
            <a:r>
              <a:rPr lang="pt-BR" dirty="0"/>
              <a:t>    	</a:t>
            </a:r>
            <a:r>
              <a:rPr lang="pt-BR" dirty="0" err="1"/>
              <a:t>Painel_Leste.add</a:t>
            </a:r>
            <a:r>
              <a:rPr lang="pt-BR" dirty="0"/>
              <a:t>(Painel_Leste2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FlowLayout.CENTER</a:t>
            </a:r>
            <a:r>
              <a:rPr lang="pt-BR" dirty="0"/>
              <a:t>)));</a:t>
            </a:r>
          </a:p>
          <a:p>
            <a:pPr marL="0" indent="0">
              <a:buNone/>
            </a:pPr>
            <a:r>
              <a:rPr lang="pt-BR" dirty="0"/>
              <a:t>    	Painel_Leste2.add(</a:t>
            </a:r>
            <a:r>
              <a:rPr lang="pt-BR" dirty="0" err="1"/>
              <a:t>bt_Dividir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("/"));</a:t>
            </a:r>
          </a:p>
          <a:p>
            <a:pPr marL="0" indent="0">
              <a:buNone/>
            </a:pPr>
            <a:r>
              <a:rPr lang="pt-BR" dirty="0"/>
              <a:t>    	Painel_Leste2.add(</a:t>
            </a:r>
            <a:r>
              <a:rPr lang="pt-BR" dirty="0" err="1"/>
              <a:t>bt_Multiplicar</a:t>
            </a:r>
            <a:r>
              <a:rPr lang="pt-BR" dirty="0"/>
              <a:t> = new </a:t>
            </a:r>
            <a:r>
              <a:rPr lang="pt-BR" dirty="0" err="1"/>
              <a:t>JButton</a:t>
            </a:r>
            <a:r>
              <a:rPr lang="pt-BR" dirty="0"/>
              <a:t>("*"));</a:t>
            </a:r>
          </a:p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/>
          </a:p>
        </p:txBody>
      </p:sp>
      <p:cxnSp>
        <p:nvCxnSpPr>
          <p:cNvPr id="7" name="Conector reto 6"/>
          <p:cNvCxnSpPr/>
          <p:nvPr/>
        </p:nvCxnSpPr>
        <p:spPr>
          <a:xfrm>
            <a:off x="979240" y="1484784"/>
            <a:ext cx="504056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979240" y="1052736"/>
            <a:ext cx="504056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 flipV="1">
            <a:off x="979240" y="105273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 flipV="1">
            <a:off x="6008440" y="105273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1288522" y="1772816"/>
            <a:ext cx="285143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1288522" y="2204864"/>
            <a:ext cx="285143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 flipV="1">
            <a:off x="1288522" y="177281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 flipV="1">
            <a:off x="4146521" y="177281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 flipV="1">
            <a:off x="5508104" y="249289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 flipV="1">
            <a:off x="539552" y="2492896"/>
            <a:ext cx="0" cy="43204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to 22"/>
          <p:cNvCxnSpPr/>
          <p:nvPr/>
        </p:nvCxnSpPr>
        <p:spPr>
          <a:xfrm>
            <a:off x="539552" y="2492895"/>
            <a:ext cx="4968552" cy="2763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to 24"/>
          <p:cNvCxnSpPr/>
          <p:nvPr/>
        </p:nvCxnSpPr>
        <p:spPr>
          <a:xfrm>
            <a:off x="539552" y="2897304"/>
            <a:ext cx="4968552" cy="27638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de seta reta 26"/>
          <p:cNvCxnSpPr/>
          <p:nvPr/>
        </p:nvCxnSpPr>
        <p:spPr>
          <a:xfrm flipH="1">
            <a:off x="6026805" y="1268760"/>
            <a:ext cx="2577644" cy="0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/>
          <p:cNvCxnSpPr/>
          <p:nvPr/>
        </p:nvCxnSpPr>
        <p:spPr>
          <a:xfrm>
            <a:off x="8604448" y="1268760"/>
            <a:ext cx="0" cy="49685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to 34"/>
          <p:cNvCxnSpPr/>
          <p:nvPr/>
        </p:nvCxnSpPr>
        <p:spPr>
          <a:xfrm>
            <a:off x="6732240" y="6237312"/>
            <a:ext cx="1872208" cy="16681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4588514" y="6011996"/>
            <a:ext cx="21602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Layout do programa</a:t>
            </a:r>
          </a:p>
          <a:p>
            <a:r>
              <a:rPr lang="pt-BR" dirty="0" smtClean="0"/>
              <a:t>(</a:t>
            </a:r>
            <a:r>
              <a:rPr lang="pt-BR" dirty="0" err="1" smtClean="0"/>
              <a:t>JFrame</a:t>
            </a:r>
            <a:r>
              <a:rPr lang="pt-BR" dirty="0" smtClean="0"/>
              <a:t>)</a:t>
            </a:r>
            <a:endParaRPr lang="pt-BR" dirty="0"/>
          </a:p>
        </p:txBody>
      </p:sp>
      <p:cxnSp>
        <p:nvCxnSpPr>
          <p:cNvPr id="39" name="Conector reto 38"/>
          <p:cNvCxnSpPr/>
          <p:nvPr/>
        </p:nvCxnSpPr>
        <p:spPr>
          <a:xfrm>
            <a:off x="323528" y="1248925"/>
            <a:ext cx="0" cy="4968552"/>
          </a:xfrm>
          <a:prstGeom prst="line">
            <a:avLst/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 flipH="1">
            <a:off x="323528" y="1268760"/>
            <a:ext cx="65571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 flipH="1">
            <a:off x="323528" y="2132856"/>
            <a:ext cx="96499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to 43"/>
          <p:cNvCxnSpPr/>
          <p:nvPr/>
        </p:nvCxnSpPr>
        <p:spPr>
          <a:xfrm flipH="1">
            <a:off x="323529" y="2704018"/>
            <a:ext cx="216023" cy="4902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/>
          <p:cNvCxnSpPr/>
          <p:nvPr/>
        </p:nvCxnSpPr>
        <p:spPr>
          <a:xfrm flipH="1">
            <a:off x="323528" y="6217477"/>
            <a:ext cx="96499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CaixaDeTexto 47"/>
          <p:cNvSpPr txBox="1"/>
          <p:nvPr/>
        </p:nvSpPr>
        <p:spPr>
          <a:xfrm>
            <a:off x="1276146" y="5937405"/>
            <a:ext cx="21602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Layout dos </a:t>
            </a:r>
            <a:r>
              <a:rPr lang="pt-BR" dirty="0" err="1" smtClean="0"/>
              <a:t>Paineis</a:t>
            </a:r>
            <a:endParaRPr lang="pt-BR" dirty="0" smtClean="0"/>
          </a:p>
          <a:p>
            <a:r>
              <a:rPr lang="pt-BR" dirty="0" smtClean="0"/>
              <a:t>(</a:t>
            </a:r>
            <a:r>
              <a:rPr lang="pt-BR" dirty="0" err="1" smtClean="0"/>
              <a:t>JPanel</a:t>
            </a:r>
            <a:r>
              <a:rPr lang="pt-BR" dirty="0" smtClean="0"/>
              <a:t>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3301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Layouts usados na linguagem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err="1" smtClean="0"/>
              <a:t>BorderLayout</a:t>
            </a:r>
            <a:r>
              <a:rPr lang="pt-BR" dirty="0" smtClean="0"/>
              <a:t>()</a:t>
            </a:r>
          </a:p>
          <a:p>
            <a:r>
              <a:rPr lang="pt-BR" dirty="0" err="1" smtClean="0"/>
              <a:t>GridLayout</a:t>
            </a:r>
            <a:r>
              <a:rPr lang="pt-BR" dirty="0" smtClean="0"/>
              <a:t>(Linhas, Colunas)</a:t>
            </a:r>
          </a:p>
          <a:p>
            <a:r>
              <a:rPr lang="pt-BR" dirty="0" err="1" smtClean="0"/>
              <a:t>FlowLayout</a:t>
            </a:r>
            <a:r>
              <a:rPr lang="pt-BR" dirty="0" smtClean="0"/>
              <a:t>()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8217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BorderLayout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/>
          </a:p>
        </p:txBody>
      </p:sp>
      <p:pic>
        <p:nvPicPr>
          <p:cNvPr id="7170" name="Picture 2" descr="Resultado de imagem para GridLayout Ja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460851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390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5029"/>
            <a:ext cx="8229600" cy="1143000"/>
          </a:xfrm>
        </p:spPr>
        <p:txBody>
          <a:bodyPr/>
          <a:lstStyle/>
          <a:p>
            <a:r>
              <a:rPr lang="pt-BR" dirty="0" err="1" smtClean="0"/>
              <a:t>FlowLayout</a:t>
            </a:r>
            <a:r>
              <a:rPr lang="pt-BR" dirty="0" smtClean="0"/>
              <a:t>()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/>
          </a:p>
        </p:txBody>
      </p:sp>
      <p:pic>
        <p:nvPicPr>
          <p:cNvPr id="21506" name="Picture 2" descr="Resultado de imagem para flowLayou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025" y="980728"/>
            <a:ext cx="31527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38806" y="3916651"/>
            <a:ext cx="8431091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 err="1" smtClean="0"/>
              <a:t>setLayout</a:t>
            </a:r>
            <a:r>
              <a:rPr lang="pt-BR" sz="3200" dirty="0" smtClean="0"/>
              <a:t>(new </a:t>
            </a:r>
            <a:r>
              <a:rPr lang="pt-BR" sz="3200" dirty="0" err="1"/>
              <a:t>FlowLayout</a:t>
            </a:r>
            <a:r>
              <a:rPr lang="pt-BR" sz="3200" dirty="0" smtClean="0"/>
              <a:t>());</a:t>
            </a:r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/>
              <a:t>FlowLayout</a:t>
            </a:r>
            <a:r>
              <a:rPr lang="pt-BR" sz="3200" dirty="0"/>
              <a:t>(</a:t>
            </a:r>
            <a:r>
              <a:rPr lang="pt-BR" sz="3200" dirty="0" err="1"/>
              <a:t>FlowLayout.CENTER</a:t>
            </a:r>
            <a:r>
              <a:rPr lang="pt-BR" sz="3200" dirty="0"/>
              <a:t>));</a:t>
            </a:r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 smtClean="0"/>
              <a:t>FlowLayout</a:t>
            </a:r>
            <a:r>
              <a:rPr lang="pt-BR" sz="3200" dirty="0" smtClean="0"/>
              <a:t>(</a:t>
            </a:r>
            <a:r>
              <a:rPr lang="pt-BR" sz="3200" dirty="0" err="1" smtClean="0"/>
              <a:t>FlowLayout.LEFT</a:t>
            </a:r>
            <a:r>
              <a:rPr lang="pt-BR" sz="3200" dirty="0" smtClean="0"/>
              <a:t>));</a:t>
            </a:r>
            <a:endParaRPr lang="pt-BR" sz="3200" dirty="0"/>
          </a:p>
          <a:p>
            <a:r>
              <a:rPr lang="pt-BR" sz="3200" dirty="0" err="1"/>
              <a:t>setLayout</a:t>
            </a:r>
            <a:r>
              <a:rPr lang="pt-BR" sz="3200" dirty="0"/>
              <a:t>(new </a:t>
            </a:r>
            <a:r>
              <a:rPr lang="pt-BR" sz="3200" dirty="0" err="1" smtClean="0"/>
              <a:t>FlowLayout</a:t>
            </a:r>
            <a:r>
              <a:rPr lang="pt-BR" sz="3200" dirty="0" smtClean="0"/>
              <a:t>(</a:t>
            </a:r>
            <a:r>
              <a:rPr lang="pt-BR" sz="3200" dirty="0" err="1" smtClean="0"/>
              <a:t>FlowLayout.RIFHT</a:t>
            </a:r>
            <a:r>
              <a:rPr lang="pt-BR" sz="3200" dirty="0" smtClean="0"/>
              <a:t>));</a:t>
            </a:r>
          </a:p>
        </p:txBody>
      </p:sp>
    </p:spTree>
    <p:extLst>
      <p:ext uri="{BB962C8B-B14F-4D97-AF65-F5344CB8AC3E}">
        <p14:creationId xmlns:p14="http://schemas.microsoft.com/office/powerpoint/2010/main" val="4178755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GridLayout</a:t>
            </a:r>
            <a:r>
              <a:rPr lang="pt-BR" dirty="0" smtClean="0"/>
              <a:t>(Linhas, Colunas)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/>
          </a:p>
        </p:txBody>
      </p:sp>
      <p:sp>
        <p:nvSpPr>
          <p:cNvPr id="6" name="AutoShape 2" descr="Resultado de imagem para gridlayou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1340768"/>
            <a:ext cx="2592288" cy="2228082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55576" y="4021477"/>
            <a:ext cx="8388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u="sng" dirty="0" smtClean="0"/>
              <a:t>Exemplo no nosso programa: </a:t>
            </a:r>
          </a:p>
          <a:p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("West", </a:t>
            </a:r>
            <a:r>
              <a:rPr lang="pt-BR" dirty="0" err="1"/>
              <a:t>Painel_Oeste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 1)));</a:t>
            </a:r>
          </a:p>
        </p:txBody>
      </p:sp>
    </p:spTree>
    <p:extLst>
      <p:ext uri="{BB962C8B-B14F-4D97-AF65-F5344CB8AC3E}">
        <p14:creationId xmlns:p14="http://schemas.microsoft.com/office/powerpoint/2010/main" val="372777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Para que ser serve o método </a:t>
            </a:r>
            <a:r>
              <a:rPr lang="pt-BR" dirty="0" err="1"/>
              <a:t>getContentPane</a:t>
            </a:r>
            <a:r>
              <a:rPr lang="pt-BR" dirty="0"/>
              <a:t>() </a:t>
            </a:r>
            <a:r>
              <a:rPr lang="pt-BR" dirty="0" smtClean="0"/>
              <a:t>?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/>
          </a:p>
        </p:txBody>
      </p:sp>
      <p:pic>
        <p:nvPicPr>
          <p:cNvPr id="18434" name="Picture 2" descr="http://download.oracle.com/javase/tutorial/figures/ui/ui-rootPan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531" y="1717044"/>
            <a:ext cx="5046937" cy="391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827584" y="5877272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222222"/>
                </a:solidFill>
                <a:latin typeface="Helvetica" panose="020B0604020202020204" pitchFamily="34" charset="0"/>
              </a:rPr>
              <a:t>O </a:t>
            </a:r>
            <a:r>
              <a:rPr lang="pt-BR" dirty="0" err="1">
                <a:solidFill>
                  <a:srgbClr val="222222"/>
                </a:solidFill>
                <a:latin typeface="Helvetica" panose="020B0604020202020204" pitchFamily="34" charset="0"/>
              </a:rPr>
              <a:t>getContentPane</a:t>
            </a:r>
            <a:r>
              <a:rPr lang="pt-BR" dirty="0">
                <a:solidFill>
                  <a:srgbClr val="222222"/>
                </a:solidFill>
                <a:latin typeface="Helvetica" panose="020B0604020202020204" pitchFamily="34" charset="0"/>
              </a:rPr>
              <a:t>() serve para retornar o painel principal da </a:t>
            </a:r>
            <a:r>
              <a:rPr lang="pt-BR" dirty="0" err="1">
                <a:solidFill>
                  <a:srgbClr val="222222"/>
                </a:solidFill>
                <a:latin typeface="Helvetica" panose="020B0604020202020204" pitchFamily="34" charset="0"/>
              </a:rPr>
              <a:t>JPanel</a:t>
            </a:r>
            <a:r>
              <a:rPr lang="pt-BR" dirty="0" smtClean="0">
                <a:solidFill>
                  <a:srgbClr val="222222"/>
                </a:solidFill>
                <a:latin typeface="Helvetica" panose="020B0604020202020204" pitchFamily="34" charset="0"/>
              </a:rPr>
              <a:t>.</a:t>
            </a:r>
            <a:endParaRPr lang="pt-BR" dirty="0">
              <a:solidFill>
                <a:srgbClr val="222222"/>
              </a:solidFill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5549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Aplicando o </a:t>
            </a:r>
            <a:r>
              <a:rPr lang="pt-BR" dirty="0" err="1" smtClean="0"/>
              <a:t>BorderLayout</a:t>
            </a:r>
            <a:r>
              <a:rPr lang="pt-BR" dirty="0" smtClean="0"/>
              <a:t> na nossa tela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417638"/>
            <a:ext cx="5838486" cy="2160240"/>
          </a:xfrm>
          <a:prstGeom prst="rect">
            <a:avLst/>
          </a:prstGeom>
        </p:spPr>
      </p:pic>
      <p:cxnSp>
        <p:nvCxnSpPr>
          <p:cNvPr id="8" name="Conector reto 7"/>
          <p:cNvCxnSpPr/>
          <p:nvPr/>
        </p:nvCxnSpPr>
        <p:spPr>
          <a:xfrm>
            <a:off x="2195736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/>
        </p:nvCxnSpPr>
        <p:spPr>
          <a:xfrm>
            <a:off x="1259632" y="1849686"/>
            <a:ext cx="0" cy="158417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1259632" y="1849686"/>
            <a:ext cx="93610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1259632" y="3433862"/>
            <a:ext cx="93610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/>
          <p:cNvSpPr/>
          <p:nvPr/>
        </p:nvSpPr>
        <p:spPr>
          <a:xfrm>
            <a:off x="457200" y="3865910"/>
            <a:ext cx="83632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 smtClean="0"/>
              <a:t>getContentPane</a:t>
            </a:r>
            <a:r>
              <a:rPr lang="pt-BR" dirty="0"/>
              <a:t>().</a:t>
            </a:r>
            <a:r>
              <a:rPr lang="pt-BR" dirty="0" err="1"/>
              <a:t>add</a:t>
            </a:r>
            <a:r>
              <a:rPr lang="pt-BR" dirty="0"/>
              <a:t>("West", </a:t>
            </a:r>
            <a:r>
              <a:rPr lang="pt-BR" dirty="0" err="1"/>
              <a:t>Painel_Oeste</a:t>
            </a:r>
            <a:r>
              <a:rPr lang="pt-BR" dirty="0"/>
              <a:t> = new </a:t>
            </a:r>
            <a:r>
              <a:rPr lang="pt-BR" dirty="0" err="1"/>
              <a:t>JPanel</a:t>
            </a:r>
            <a:r>
              <a:rPr lang="pt-BR" dirty="0"/>
              <a:t>(new </a:t>
            </a:r>
            <a:r>
              <a:rPr lang="pt-BR" dirty="0" err="1"/>
              <a:t>GridLayout</a:t>
            </a:r>
            <a:r>
              <a:rPr lang="pt-BR" dirty="0"/>
              <a:t>(3, 1)));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(Painel_Oeste1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</a:t>
            </a:r>
          </a:p>
          <a:p>
            <a:r>
              <a:rPr lang="pt-BR" dirty="0" smtClean="0"/>
              <a:t>Painel_Oeste1.add(new </a:t>
            </a:r>
            <a:r>
              <a:rPr lang="pt-BR" dirty="0" err="1"/>
              <a:t>JLabel</a:t>
            </a:r>
            <a:r>
              <a:rPr lang="pt-BR" dirty="0"/>
              <a:t>("Valor 1:"));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(Painel_Oeste2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</a:t>
            </a:r>
          </a:p>
          <a:p>
            <a:r>
              <a:rPr lang="pt-BR" dirty="0" smtClean="0"/>
              <a:t>Painel_Oeste2.add(new </a:t>
            </a:r>
            <a:r>
              <a:rPr lang="pt-BR" dirty="0" err="1"/>
              <a:t>JLabel</a:t>
            </a:r>
            <a:r>
              <a:rPr lang="pt-BR" dirty="0"/>
              <a:t>("Valor 2:"));</a:t>
            </a:r>
          </a:p>
          <a:p>
            <a:r>
              <a:rPr lang="pt-BR" dirty="0" err="1" smtClean="0"/>
              <a:t>Painel_Oeste.add</a:t>
            </a:r>
            <a:r>
              <a:rPr lang="pt-BR" dirty="0" smtClean="0"/>
              <a:t>(Painel_Oeste3 </a:t>
            </a:r>
            <a:r>
              <a:rPr lang="pt-BR" dirty="0"/>
              <a:t>= new </a:t>
            </a:r>
            <a:r>
              <a:rPr lang="pt-BR" dirty="0" err="1"/>
              <a:t>JPanel</a:t>
            </a:r>
            <a:r>
              <a:rPr lang="pt-BR" dirty="0"/>
              <a:t> (new </a:t>
            </a:r>
            <a:r>
              <a:rPr lang="pt-BR" dirty="0" err="1"/>
              <a:t>FlowLayout</a:t>
            </a:r>
            <a:r>
              <a:rPr lang="pt-BR" dirty="0"/>
              <a:t>(</a:t>
            </a:r>
            <a:r>
              <a:rPr lang="pt-BR" dirty="0" err="1"/>
              <a:t>FlowLayout.RIGHT</a:t>
            </a:r>
            <a:r>
              <a:rPr lang="pt-BR" dirty="0"/>
              <a:t>))); </a:t>
            </a:r>
          </a:p>
          <a:p>
            <a:r>
              <a:rPr lang="pt-BR" dirty="0" smtClean="0"/>
              <a:t>Painel_Oeste3.add(new </a:t>
            </a:r>
            <a:r>
              <a:rPr lang="pt-BR" dirty="0" err="1"/>
              <a:t>JLabel</a:t>
            </a:r>
            <a:r>
              <a:rPr lang="pt-BR" dirty="0"/>
              <a:t>("Resultado:"));    		   	</a:t>
            </a:r>
          </a:p>
          <a:p>
            <a:r>
              <a:rPr lang="pt-BR" dirty="0"/>
              <a:t> </a:t>
            </a:r>
          </a:p>
        </p:txBody>
      </p:sp>
      <p:cxnSp>
        <p:nvCxnSpPr>
          <p:cNvPr id="15" name="Conector reto 14"/>
          <p:cNvCxnSpPr/>
          <p:nvPr/>
        </p:nvCxnSpPr>
        <p:spPr>
          <a:xfrm>
            <a:off x="5580112" y="1849686"/>
            <a:ext cx="0" cy="158417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2267744" y="1849686"/>
            <a:ext cx="0" cy="1584176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2267744" y="1849686"/>
            <a:ext cx="331236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2267744" y="3433862"/>
            <a:ext cx="331236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67484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2608</TotalTime>
  <Words>392</Words>
  <Application>Microsoft Office PowerPoint</Application>
  <PresentationFormat>Apresentação na tela (4:3)</PresentationFormat>
  <Paragraphs>183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Helvetica</vt:lpstr>
      <vt:lpstr>Tema do Office</vt:lpstr>
      <vt:lpstr>Elaborando Interfaces </vt:lpstr>
      <vt:lpstr>Pensando nesta tela</vt:lpstr>
      <vt:lpstr>As Etiquetas ou rótulos </vt:lpstr>
      <vt:lpstr>As caixas de textos</vt:lpstr>
      <vt:lpstr>Pensando nesta tela</vt:lpstr>
      <vt:lpstr>Pensando nesta tela</vt:lpstr>
      <vt:lpstr>O código – os botões</vt:lpstr>
      <vt:lpstr>Note que...</vt:lpstr>
      <vt:lpstr>O código</vt:lpstr>
      <vt:lpstr>O código</vt:lpstr>
      <vt:lpstr>O código</vt:lpstr>
      <vt:lpstr>O código</vt:lpstr>
      <vt:lpstr>O código</vt:lpstr>
      <vt:lpstr>Aplicação dos Layout</vt:lpstr>
      <vt:lpstr>Apresentação do PowerPoint</vt:lpstr>
      <vt:lpstr>Layouts usados na linguagem Java</vt:lpstr>
      <vt:lpstr>BorderLayout</vt:lpstr>
      <vt:lpstr>FlowLayout()</vt:lpstr>
      <vt:lpstr>GridLayout(Linhas, Colunas) </vt:lpstr>
      <vt:lpstr>Para que ser serve o método getContentPane() ?</vt:lpstr>
      <vt:lpstr>Aplicando o BorderLayout na nossa tela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Usuário do Windows</cp:lastModifiedBy>
  <cp:revision>56</cp:revision>
  <dcterms:created xsi:type="dcterms:W3CDTF">2015-09-21T11:15:04Z</dcterms:created>
  <dcterms:modified xsi:type="dcterms:W3CDTF">2017-04-02T17:09:26Z</dcterms:modified>
</cp:coreProperties>
</file>