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8" r:id="rId2"/>
    <p:sldId id="278" r:id="rId3"/>
    <p:sldId id="271" r:id="rId4"/>
    <p:sldId id="272" r:id="rId5"/>
    <p:sldId id="273" r:id="rId6"/>
    <p:sldId id="275" r:id="rId7"/>
    <p:sldId id="276" r:id="rId8"/>
    <p:sldId id="277" r:id="rId9"/>
    <p:sldId id="274" r:id="rId10"/>
    <p:sldId id="28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7" r:id="rId19"/>
    <p:sldId id="268" r:id="rId20"/>
    <p:sldId id="269" r:id="rId21"/>
    <p:sldId id="270" r:id="rId22"/>
    <p:sldId id="279" r:id="rId23"/>
    <p:sldId id="280" r:id="rId24"/>
    <p:sldId id="281" r:id="rId25"/>
    <p:sldId id="285" r:id="rId26"/>
    <p:sldId id="282" r:id="rId27"/>
    <p:sldId id="283" r:id="rId28"/>
    <p:sldId id="284" r:id="rId29"/>
    <p:sldId id="286" r:id="rId30"/>
    <p:sldId id="289" r:id="rId31"/>
    <p:sldId id="290" r:id="rId32"/>
    <p:sldId id="266" r:id="rId33"/>
    <p:sldId id="287" r:id="rId3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99" autoAdjust="0"/>
    <p:restoredTop sz="94660"/>
  </p:normalViewPr>
  <p:slideViewPr>
    <p:cSldViewPr>
      <p:cViewPr>
        <p:scale>
          <a:sx n="70" d="100"/>
          <a:sy n="70" d="100"/>
        </p:scale>
        <p:origin x="600" y="2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7B4B9-D419-40BB-B91F-A3FF7C539545}" type="datetimeFigureOut">
              <a:rPr lang="pt-BR" smtClean="0"/>
              <a:t>24/08/2017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655FB-393E-4F9C-80ED-587874E858A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27873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24/08/2017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IBREOFFICE CAL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694" y="92076"/>
            <a:ext cx="1121066" cy="112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9" name="Picture 2" descr="Resultado de imagem para LIBREOFFICE CALC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694" y="92076"/>
            <a:ext cx="1121066" cy="112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24/08/2017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1026" name="Picture 2" descr="Resultado de imagem para LIBREOFFICE CALC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6694" y="92076"/>
            <a:ext cx="1121066" cy="112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7/2ahanoite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>
                <a:solidFill>
                  <a:schemeClr val="tx1"/>
                </a:solidFill>
                <a:hlinkClick r:id="rId2"/>
              </a:rPr>
              <a:t>http://www.oxnar.com.br/2017/2ahanoite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/</a:t>
            </a:r>
            <a:r>
              <a:rPr lang="pt-BR" sz="1600" dirty="0" smtClean="0">
                <a:solidFill>
                  <a:schemeClr val="tx1"/>
                </a:solidFill>
              </a:rPr>
              <a:t> </a:t>
            </a:r>
            <a:endParaRPr lang="pt-BR" sz="1600" dirty="0" smtClean="0">
              <a:solidFill>
                <a:schemeClr val="tx1"/>
              </a:solidFill>
            </a:endParaRPr>
          </a:p>
          <a:p>
            <a:r>
              <a:rPr lang="pt-BR" sz="1600" dirty="0" smtClean="0">
                <a:solidFill>
                  <a:schemeClr val="tx1"/>
                </a:solidFill>
              </a:rPr>
              <a:t>Aulas </a:t>
            </a:r>
            <a:r>
              <a:rPr lang="pt-BR" sz="1600" dirty="0" smtClean="0">
                <a:solidFill>
                  <a:schemeClr val="tx1"/>
                </a:solidFill>
              </a:rPr>
              <a:t>05 e 06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395536" y="2620198"/>
            <a:ext cx="8373098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  </a:t>
            </a:r>
            <a:r>
              <a:rPr lang="pt-BR" dirty="0" smtClean="0"/>
              <a:t>ALGUMAS FORMULAS  E </a:t>
            </a:r>
          </a:p>
          <a:p>
            <a:r>
              <a:rPr lang="pt-BR" dirty="0" smtClean="0"/>
              <a:t>TRABALHOS ENTRE PLANILHAS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AUTO SOMA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612" y="1236618"/>
            <a:ext cx="8486775" cy="5324475"/>
          </a:xfrm>
          <a:prstGeom prst="rect">
            <a:avLst/>
          </a:prstGeom>
        </p:spPr>
      </p:pic>
      <p:cxnSp>
        <p:nvCxnSpPr>
          <p:cNvPr id="9" name="Conector de seta reta 8"/>
          <p:cNvCxnSpPr/>
          <p:nvPr/>
        </p:nvCxnSpPr>
        <p:spPr>
          <a:xfrm flipH="1">
            <a:off x="3995936" y="1236618"/>
            <a:ext cx="4176464" cy="341651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58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b="1" cap="all" dirty="0"/>
              <a:t>FUNÇÃO SE – </a:t>
            </a:r>
            <a:r>
              <a:rPr lang="pt-BR" b="1" cap="all" dirty="0" smtClean="0"/>
              <a:t>LIBREOFFICE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pt-BR" dirty="0"/>
              <a:t>Outra função muito interessante dentro </a:t>
            </a:r>
            <a:r>
              <a:rPr lang="pt-BR" dirty="0" smtClean="0"/>
              <a:t>das planilhas</a:t>
            </a:r>
            <a:r>
              <a:rPr lang="pt-BR" dirty="0"/>
              <a:t> é a função SE, função é usada para testar condições. Para melhor entendermos, vou dar um exemplo</a:t>
            </a:r>
            <a:r>
              <a:rPr lang="pt-BR" dirty="0" smtClean="0"/>
              <a:t>:</a:t>
            </a:r>
          </a:p>
          <a:p>
            <a:pPr marL="0" indent="0" algn="just">
              <a:buNone/>
            </a:pPr>
            <a:r>
              <a:rPr lang="pt-BR" dirty="0"/>
              <a:t/>
            </a:r>
            <a:br>
              <a:rPr lang="pt-BR" dirty="0"/>
            </a:br>
            <a:r>
              <a:rPr lang="pt-BR" dirty="0"/>
              <a:t>Imagine um boletim escolar, com as diversas disciplinas como Química, Física, Português, Matemática, etc.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035413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PLANILHA DE NOTAS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  <p:sp>
        <p:nvSpPr>
          <p:cNvPr id="6" name="AutoShape 2" descr="http://www.ubuntudicas.com.br/blog/wp-content/uploads/2011/11/Sele%C3%A7%C3%A3o_051-500x22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AutoShape 4" descr="http://www.ubuntudicas.com.br/blog/wp-content/uploads/2011/11/Sele%C3%A7%C3%A3o_051-500x223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57" y="1916832"/>
            <a:ext cx="7653085" cy="3719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87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686800" cy="3340967"/>
          </a:xfrm>
        </p:spPr>
        <p:txBody>
          <a:bodyPr>
            <a:normAutofit/>
          </a:bodyPr>
          <a:lstStyle/>
          <a:p>
            <a:r>
              <a:rPr lang="pt-BR" dirty="0"/>
              <a:t>D</a:t>
            </a:r>
            <a:r>
              <a:rPr lang="pt-BR" dirty="0" smtClean="0"/>
              <a:t>igitei </a:t>
            </a:r>
            <a:r>
              <a:rPr lang="pt-BR" dirty="0"/>
              <a:t>as notas e fiz a </a:t>
            </a:r>
            <a:r>
              <a:rPr lang="pt-BR" i="1" dirty="0"/>
              <a:t>Média</a:t>
            </a:r>
            <a:r>
              <a:rPr lang="pt-BR" dirty="0"/>
              <a:t> dos 4 Bimestres com a função =média. </a:t>
            </a:r>
            <a:endParaRPr lang="pt-BR" dirty="0"/>
          </a:p>
          <a:p>
            <a:r>
              <a:rPr lang="pt-BR" dirty="0" smtClean="0"/>
              <a:t>Para </a:t>
            </a:r>
            <a:r>
              <a:rPr lang="pt-BR" dirty="0"/>
              <a:t>fazer a situação, é bem simples, digite </a:t>
            </a:r>
            <a:endParaRPr lang="pt-BR" dirty="0" smtClean="0"/>
          </a:p>
          <a:p>
            <a:endParaRPr lang="pt-BR" dirty="0"/>
          </a:p>
          <a:p>
            <a:pPr marL="0" indent="0">
              <a:buNone/>
            </a:pPr>
            <a:r>
              <a:rPr lang="pt-BR" sz="4000" dirty="0" smtClean="0">
                <a:solidFill>
                  <a:srgbClr val="C00000"/>
                </a:solidFill>
              </a:rPr>
              <a:t>=se (</a:t>
            </a:r>
            <a:r>
              <a:rPr lang="pt-BR" sz="4000" dirty="0">
                <a:solidFill>
                  <a:srgbClr val="C00000"/>
                </a:solidFill>
              </a:rPr>
              <a:t>f3&gt;=</a:t>
            </a:r>
            <a:r>
              <a:rPr lang="pt-BR" sz="4000" dirty="0" smtClean="0">
                <a:solidFill>
                  <a:srgbClr val="C00000"/>
                </a:solidFill>
              </a:rPr>
              <a:t>7  ;”</a:t>
            </a:r>
            <a:r>
              <a:rPr lang="pt-BR" sz="4000" dirty="0">
                <a:solidFill>
                  <a:srgbClr val="C00000"/>
                </a:solidFill>
              </a:rPr>
              <a:t>aprovado</a:t>
            </a:r>
            <a:r>
              <a:rPr lang="pt-BR" sz="4000" dirty="0" smtClean="0">
                <a:solidFill>
                  <a:srgbClr val="C00000"/>
                </a:solidFill>
              </a:rPr>
              <a:t>”;  ”</a:t>
            </a:r>
            <a:r>
              <a:rPr lang="pt-BR" sz="4000" dirty="0">
                <a:solidFill>
                  <a:srgbClr val="C00000"/>
                </a:solidFill>
              </a:rPr>
              <a:t>recuperação</a:t>
            </a:r>
            <a:r>
              <a:rPr lang="pt-BR" sz="4000" dirty="0" smtClean="0">
                <a:solidFill>
                  <a:srgbClr val="C00000"/>
                </a:solidFill>
              </a:rPr>
              <a:t>”).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1345770" y="3861670"/>
            <a:ext cx="1498038" cy="7200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3124200" y="3835270"/>
            <a:ext cx="2348408" cy="7200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5580112" y="3835270"/>
            <a:ext cx="3456384" cy="72008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048236" y="3157064"/>
            <a:ext cx="200588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CONDIÇÃO</a:t>
            </a:r>
            <a:endParaRPr lang="pt-BR" sz="3200" dirty="0"/>
          </a:p>
        </p:txBody>
      </p:sp>
      <p:cxnSp>
        <p:nvCxnSpPr>
          <p:cNvPr id="11" name="Conector angulado 10"/>
          <p:cNvCxnSpPr/>
          <p:nvPr/>
        </p:nvCxnSpPr>
        <p:spPr>
          <a:xfrm rot="10800000" flipV="1">
            <a:off x="2051720" y="3356990"/>
            <a:ext cx="1996516" cy="478279"/>
          </a:xfrm>
          <a:prstGeom prst="bentConnector3">
            <a:avLst>
              <a:gd name="adj1" fmla="val 99901"/>
            </a:avLst>
          </a:prstGeom>
          <a:ln w="254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0" y="5328429"/>
            <a:ext cx="2857456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SE VERDADEIRO</a:t>
            </a:r>
            <a:endParaRPr lang="pt-BR" sz="3200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7045817" y="5328428"/>
            <a:ext cx="2005880" cy="58477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SE FALSO</a:t>
            </a:r>
          </a:p>
        </p:txBody>
      </p:sp>
      <p:cxnSp>
        <p:nvCxnSpPr>
          <p:cNvPr id="21" name="Conector angulado 20"/>
          <p:cNvCxnSpPr/>
          <p:nvPr/>
        </p:nvCxnSpPr>
        <p:spPr>
          <a:xfrm rot="10800000" flipV="1">
            <a:off x="2839878" y="4555349"/>
            <a:ext cx="1960722" cy="1103237"/>
          </a:xfrm>
          <a:prstGeom prst="bentConnector3">
            <a:avLst>
              <a:gd name="adj1" fmla="val -812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angulado 24"/>
          <p:cNvCxnSpPr>
            <a:endCxn id="20" idx="1"/>
          </p:cNvCxnSpPr>
          <p:nvPr/>
        </p:nvCxnSpPr>
        <p:spPr>
          <a:xfrm>
            <a:off x="5913151" y="4602467"/>
            <a:ext cx="1132666" cy="1018349"/>
          </a:xfrm>
          <a:prstGeom prst="bentConnector3">
            <a:avLst>
              <a:gd name="adj1" fmla="val -1812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88154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51520" y="28636"/>
            <a:ext cx="889248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USANDO ASSISTENTE PARA ESTA FUNÇÃO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619" y="1007474"/>
            <a:ext cx="8823569" cy="58505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835696" y="3429000"/>
            <a:ext cx="2592288" cy="288032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5243736" y="6356350"/>
            <a:ext cx="2376264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ATALHO: </a:t>
            </a:r>
            <a:r>
              <a:rPr lang="pt-BR" dirty="0" err="1" smtClean="0"/>
              <a:t>Ctrl</a:t>
            </a:r>
            <a:r>
              <a:rPr lang="pt-BR" dirty="0" smtClean="0"/>
              <a:t> + F12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flipH="1" flipV="1">
            <a:off x="4427984" y="3717032"/>
            <a:ext cx="2087574" cy="263931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8529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SELECIONE A FUNÇÃO SE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664" y="1628800"/>
            <a:ext cx="5695950" cy="5381625"/>
          </a:xfrm>
          <a:prstGeom prst="rect">
            <a:avLst/>
          </a:prstGeom>
        </p:spPr>
      </p:pic>
      <p:sp>
        <p:nvSpPr>
          <p:cNvPr id="7" name="Retângulo 6"/>
          <p:cNvSpPr/>
          <p:nvPr/>
        </p:nvSpPr>
        <p:spPr>
          <a:xfrm>
            <a:off x="1547664" y="3433840"/>
            <a:ext cx="1800200" cy="35519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/>
          <p:cNvCxnSpPr/>
          <p:nvPr/>
        </p:nvCxnSpPr>
        <p:spPr>
          <a:xfrm flipH="1">
            <a:off x="3419872" y="1417638"/>
            <a:ext cx="3528392" cy="21553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35290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19" y="193605"/>
            <a:ext cx="6527948" cy="6167710"/>
          </a:xfrm>
          <a:prstGeom prst="rect">
            <a:avLst/>
          </a:prstGeom>
        </p:spPr>
      </p:pic>
      <p:cxnSp>
        <p:nvCxnSpPr>
          <p:cNvPr id="9" name="Conector de seta reta 8"/>
          <p:cNvCxnSpPr>
            <a:endCxn id="12" idx="1"/>
          </p:cNvCxnSpPr>
          <p:nvPr/>
        </p:nvCxnSpPr>
        <p:spPr>
          <a:xfrm flipV="1">
            <a:off x="4932040" y="1965326"/>
            <a:ext cx="1935117" cy="743594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>
            <a:off x="4932040" y="3068960"/>
            <a:ext cx="1944216" cy="0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de seta reta 10"/>
          <p:cNvCxnSpPr/>
          <p:nvPr/>
        </p:nvCxnSpPr>
        <p:spPr>
          <a:xfrm>
            <a:off x="4932040" y="3429000"/>
            <a:ext cx="1935117" cy="648072"/>
          </a:xfrm>
          <a:prstGeom prst="straightConnector1">
            <a:avLst/>
          </a:prstGeom>
          <a:ln w="190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/>
          <p:cNvSpPr txBox="1"/>
          <p:nvPr/>
        </p:nvSpPr>
        <p:spPr>
          <a:xfrm>
            <a:off x="6867157" y="1780660"/>
            <a:ext cx="2267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CONDIÇÃO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6876256" y="2911484"/>
            <a:ext cx="2267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 VERDADEIRO</a:t>
            </a:r>
            <a:endParaRPr lang="pt-BR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6896656" y="3857642"/>
            <a:ext cx="2267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SE FALSO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2267744" y="4633917"/>
            <a:ext cx="2664296" cy="398128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480483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D</a:t>
            </a:r>
            <a:r>
              <a:rPr lang="pt-BR" dirty="0" smtClean="0"/>
              <a:t>igitei </a:t>
            </a:r>
            <a:r>
              <a:rPr lang="pt-BR" dirty="0"/>
              <a:t>as notas e fiz a </a:t>
            </a:r>
            <a:r>
              <a:rPr lang="pt-BR" i="1" dirty="0"/>
              <a:t>Média</a:t>
            </a:r>
            <a:r>
              <a:rPr lang="pt-BR" dirty="0"/>
              <a:t> dos 4 Bimestres com a função =média. </a:t>
            </a:r>
            <a:endParaRPr lang="pt-BR" dirty="0" smtClean="0"/>
          </a:p>
          <a:p>
            <a:endParaRPr lang="pt-BR" dirty="0"/>
          </a:p>
          <a:p>
            <a:r>
              <a:rPr lang="pt-BR" dirty="0" smtClean="0"/>
              <a:t>Para </a:t>
            </a:r>
            <a:r>
              <a:rPr lang="pt-BR" dirty="0"/>
              <a:t>fazer a situação, é bem simples, digite =se(f3&gt;=7;”aprovado”;”recuperação”). </a:t>
            </a:r>
            <a:endParaRPr lang="pt-BR" dirty="0" smtClean="0"/>
          </a:p>
          <a:p>
            <a:pPr marL="0" indent="0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Agora</a:t>
            </a:r>
            <a:r>
              <a:rPr lang="pt-BR" dirty="0"/>
              <a:t>, vou explicar cada informação:</a:t>
            </a:r>
            <a:r>
              <a:rPr lang="pt-BR" dirty="0"/>
              <a:t/>
            </a:r>
            <a:br>
              <a:rPr lang="pt-BR" dirty="0"/>
            </a:br>
            <a:r>
              <a:rPr lang="pt-BR" dirty="0"/>
              <a:t>Então: =se(Teste;”Valor1”;”Valor2”) Ou seja: =se (função é usada para testar condições). Teste, a situação que deseja ser submetida. Valor1: Sendo a primeira situação verdadeira.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257216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16832"/>
            <a:ext cx="9713079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4257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 </a:t>
            </a:r>
            <a:r>
              <a:rPr lang="pt-BR" dirty="0" err="1" smtClean="0"/>
              <a:t>inter</a:t>
            </a:r>
            <a:r>
              <a:rPr lang="pt-BR" dirty="0" smtClean="0"/>
              <a:t> planilha?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endParaRPr lang="pt-BR" dirty="0" smtClean="0"/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Vínculo </a:t>
            </a:r>
            <a:r>
              <a:rPr lang="pt-BR" dirty="0"/>
              <a:t>nada mais é do que a referência ou o endereço de uma célula, de uma planilha ou de uma pasta de trabalho externa àquela que estamos utilizando no momento. </a:t>
            </a:r>
            <a:endParaRPr lang="pt-BR" dirty="0" smtClean="0"/>
          </a:p>
          <a:p>
            <a:pPr algn="just"/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55386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que é?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dirty="0" smtClean="0"/>
              <a:t> 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 smtClean="0"/>
              <a:t>Em </a:t>
            </a:r>
            <a:r>
              <a:rPr lang="pt-BR" dirty="0"/>
              <a:t>geral, os vínculos são usados quando é necessário recuperar dados externos para a execução de cálculos, inclusão de gráficos entre outros.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25394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4525963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Em nossa pasta de trabalho temos três diferentes planilhas, nas quais estão armazenadas informações sobre exportações, importações e saldo comercial do Brasil para alguns produtos.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  <p:pic>
        <p:nvPicPr>
          <p:cNvPr id="2050" name="Picture 2" descr="http://www.cavalcanteassociados.com.br/files/01vi_15b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9620" y="2773589"/>
            <a:ext cx="7236668" cy="3952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3083133" y="5661249"/>
            <a:ext cx="6060867" cy="80300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1937529" y="6464256"/>
            <a:ext cx="1145604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24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2405"/>
            <a:ext cx="8229600" cy="2290266"/>
          </a:xfrm>
        </p:spPr>
        <p:txBody>
          <a:bodyPr>
            <a:normAutofit/>
          </a:bodyPr>
          <a:lstStyle/>
          <a:p>
            <a:pPr algn="just"/>
            <a:r>
              <a:rPr lang="pt-BR" sz="3600" dirty="0"/>
              <a:t>Na planilha </a:t>
            </a:r>
            <a:r>
              <a:rPr lang="pt-BR" sz="3600" i="1" dirty="0"/>
              <a:t>Saldo</a:t>
            </a:r>
            <a:r>
              <a:rPr lang="pt-BR" sz="3600" dirty="0"/>
              <a:t> iremos calcular a subtração das exportações e importações para cada um dos produtos disponíveis.</a:t>
            </a:r>
            <a:endParaRPr lang="pt-BR" sz="3600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5122" name="Picture 2" descr="http://www.cavalcanteassociados.com.br/files/02vi_bd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09908"/>
            <a:ext cx="6732612" cy="4648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ector de seta reta 6"/>
          <p:cNvCxnSpPr/>
          <p:nvPr/>
        </p:nvCxnSpPr>
        <p:spPr>
          <a:xfrm flipH="1">
            <a:off x="4133429" y="5589240"/>
            <a:ext cx="5010571" cy="791503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ipse 7"/>
          <p:cNvSpPr/>
          <p:nvPr/>
        </p:nvSpPr>
        <p:spPr>
          <a:xfrm>
            <a:off x="2987824" y="6380743"/>
            <a:ext cx="1145604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05459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Para esta tarefa, siga os passos a </a:t>
            </a:r>
            <a:r>
              <a:rPr lang="pt-BR" dirty="0" smtClean="0"/>
              <a:t>seguir:</a:t>
            </a:r>
          </a:p>
          <a:p>
            <a:endParaRPr lang="pt-BR" dirty="0" smtClean="0"/>
          </a:p>
          <a:p>
            <a:pPr lvl="2"/>
            <a:r>
              <a:rPr lang="pt-BR" sz="3200" dirty="0"/>
              <a:t>Posicione o mouse sobre a célula </a:t>
            </a:r>
            <a:r>
              <a:rPr lang="pt-BR" sz="3200" b="1" dirty="0"/>
              <a:t>C6</a:t>
            </a:r>
            <a:r>
              <a:rPr lang="pt-BR" sz="3200" dirty="0"/>
              <a:t> da planilha </a:t>
            </a:r>
            <a:r>
              <a:rPr lang="pt-BR" sz="3200" i="1" dirty="0"/>
              <a:t>Saldo</a:t>
            </a:r>
            <a:r>
              <a:rPr lang="pt-BR" sz="3200" i="1" dirty="0" smtClean="0"/>
              <a:t>.</a:t>
            </a:r>
          </a:p>
          <a:p>
            <a:pPr marL="914400" lvl="2" indent="0">
              <a:buNone/>
            </a:pPr>
            <a:endParaRPr lang="pt-BR" sz="3200" dirty="0"/>
          </a:p>
          <a:p>
            <a:pPr lvl="2"/>
            <a:r>
              <a:rPr lang="pt-BR" sz="3200" dirty="0" smtClean="0"/>
              <a:t>Digite </a:t>
            </a:r>
            <a:r>
              <a:rPr lang="pt-BR" sz="3200" dirty="0"/>
              <a:t>um sinal de igual (=) para iniciar a fórmula para o cálculo de dados vinculados.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78471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6" name="Picture 2" descr="http://www.cavalcanteassociados.com.br/files/02vi_bde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65233"/>
            <a:ext cx="8580392" cy="592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de seta reta 7"/>
          <p:cNvCxnSpPr/>
          <p:nvPr/>
        </p:nvCxnSpPr>
        <p:spPr>
          <a:xfrm flipV="1">
            <a:off x="106408" y="2708920"/>
            <a:ext cx="5913392" cy="4149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ipse 10"/>
          <p:cNvSpPr/>
          <p:nvPr/>
        </p:nvSpPr>
        <p:spPr>
          <a:xfrm>
            <a:off x="5874668" y="2420888"/>
            <a:ext cx="1145604" cy="28803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7399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507288" cy="2650306"/>
          </a:xfrm>
        </p:spPr>
        <p:txBody>
          <a:bodyPr>
            <a:normAutofit fontScale="90000"/>
          </a:bodyPr>
          <a:lstStyle/>
          <a:p>
            <a:pPr algn="just"/>
            <a:r>
              <a:rPr lang="pt-BR" smtClean="0"/>
              <a:t>Ao retornar para a planilha </a:t>
            </a:r>
            <a:r>
              <a:rPr lang="pt-BR" i="1" smtClean="0"/>
              <a:t>Saldo</a:t>
            </a:r>
            <a:r>
              <a:rPr lang="pt-BR" smtClean="0"/>
              <a:t>, veja que a seleção da célula da planilha </a:t>
            </a:r>
            <a:r>
              <a:rPr lang="pt-BR" i="1" smtClean="0"/>
              <a:t>Exportações</a:t>
            </a:r>
            <a:r>
              <a:rPr lang="pt-BR" smtClean="0"/>
              <a:t> resultou na expressão: </a:t>
            </a:r>
            <a:r>
              <a:rPr lang="pt-BR" b="1" smtClean="0"/>
              <a:t>=exportações!C6</a:t>
            </a:r>
            <a:r>
              <a:rPr lang="pt-BR" smtClean="0"/>
              <a:t>.</a:t>
            </a:r>
            <a:br>
              <a:rPr lang="pt-BR" smtClean="0"/>
            </a:b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17</a:t>
            </a:fld>
            <a:endParaRPr lang="pt-BR" dirty="0"/>
          </a:p>
        </p:txBody>
      </p:sp>
      <p:pic>
        <p:nvPicPr>
          <p:cNvPr id="6146" name="Picture 2" descr="http://www.cavalcanteassociados.com.br/files/05vi_d6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2420888"/>
            <a:ext cx="7308676" cy="4501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Conector de seta reta 7"/>
          <p:cNvCxnSpPr/>
          <p:nvPr/>
        </p:nvCxnSpPr>
        <p:spPr>
          <a:xfrm flipH="1" flipV="1">
            <a:off x="6553200" y="3933056"/>
            <a:ext cx="2590800" cy="27884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3935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Para </a:t>
            </a:r>
            <a:r>
              <a:rPr lang="pt-BR" dirty="0"/>
              <a:t>concluir o cálculo do saldo comercial, temos que subtrair o valor das exportações pelas importações. Digite o sinal de subtração na célula </a:t>
            </a:r>
            <a:r>
              <a:rPr lang="pt-BR" b="1" dirty="0"/>
              <a:t>C6</a:t>
            </a:r>
            <a:r>
              <a:rPr lang="pt-BR" dirty="0"/>
              <a:t> da planilha </a:t>
            </a:r>
            <a:r>
              <a:rPr lang="pt-BR" i="1" dirty="0"/>
              <a:t>Saldo</a:t>
            </a:r>
            <a:r>
              <a:rPr lang="pt-BR" i="1" dirty="0" smtClean="0"/>
              <a:t>.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Clique sobre a planilha </a:t>
            </a:r>
            <a:r>
              <a:rPr lang="pt-BR" i="1" dirty="0"/>
              <a:t>Importações</a:t>
            </a:r>
            <a:r>
              <a:rPr lang="pt-BR" dirty="0"/>
              <a:t> e depois sobre a célula </a:t>
            </a:r>
            <a:r>
              <a:rPr lang="pt-BR" b="1" dirty="0"/>
              <a:t>C6</a:t>
            </a:r>
            <a:r>
              <a:rPr lang="pt-BR" dirty="0"/>
              <a:t> desta planilha.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191653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19</a:t>
            </a:fld>
            <a:endParaRPr lang="pt-BR" dirty="0"/>
          </a:p>
        </p:txBody>
      </p:sp>
      <p:pic>
        <p:nvPicPr>
          <p:cNvPr id="8194" name="Picture 2" descr="http://www.cavalcanteassociados.com.br/files/06vi_87f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57899"/>
            <a:ext cx="8363272" cy="6159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/>
          <p:cNvSpPr/>
          <p:nvPr/>
        </p:nvSpPr>
        <p:spPr>
          <a:xfrm>
            <a:off x="2699792" y="0"/>
            <a:ext cx="2952328" cy="764704"/>
          </a:xfrm>
          <a:prstGeom prst="rect">
            <a:avLst/>
          </a:pr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H="1" flipV="1">
            <a:off x="4644008" y="908720"/>
            <a:ext cx="4499992" cy="5949280"/>
          </a:xfrm>
          <a:prstGeom prst="straightConnector1">
            <a:avLst/>
          </a:prstGeom>
          <a:ln w="317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4916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20</a:t>
            </a:fld>
            <a:endParaRPr lang="pt-BR" dirty="0"/>
          </a:p>
        </p:txBody>
      </p:sp>
      <p:pic>
        <p:nvPicPr>
          <p:cNvPr id="9218" name="Picture 2" descr="http://www.cavalcanteassociados.com.br/files/07vi_cc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884" y="2579994"/>
            <a:ext cx="8653761" cy="374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28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9691" y="3356992"/>
            <a:ext cx="8229600" cy="1143000"/>
          </a:xfrm>
        </p:spPr>
        <p:txBody>
          <a:bodyPr/>
          <a:lstStyle/>
          <a:p>
            <a:r>
              <a:rPr lang="pt-BR" dirty="0" smtClean="0">
                <a:solidFill>
                  <a:srgbClr val="FF0000"/>
                </a:solidFill>
              </a:rPr>
              <a:t>=</a:t>
            </a:r>
            <a:r>
              <a:rPr lang="pt-BR" dirty="0" err="1" smtClean="0">
                <a:solidFill>
                  <a:srgbClr val="FF0000"/>
                </a:solidFill>
              </a:rPr>
              <a:t>NomeDaPasta!NomeDaCelula</a:t>
            </a:r>
            <a:endParaRPr lang="pt-BR" dirty="0">
              <a:solidFill>
                <a:srgbClr val="FF0000"/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21</a:t>
            </a:fld>
            <a:endParaRPr lang="pt-BR" dirty="0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51520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>
                <a:solidFill>
                  <a:srgbClr val="FF0000"/>
                </a:solidFill>
              </a:rPr>
              <a:t>A FORMULA FICARÁ ASSIM...</a:t>
            </a:r>
            <a:endParaRPr lang="pt-B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6377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 smtClean="0"/>
              <a:t>A MINHA PLANILHA – DESPESAS GERAIS</a:t>
            </a:r>
            <a:endParaRPr lang="pt-BR" sz="36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22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28" y="1417638"/>
            <a:ext cx="9886626" cy="532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78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MINHA PLANILHA - CARTÃO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23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5" y="1639988"/>
            <a:ext cx="9036335" cy="471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5595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SOMAS POR CRITÉRIO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24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700808"/>
            <a:ext cx="10417290" cy="5612830"/>
          </a:xfrm>
          <a:prstGeom prst="rect">
            <a:avLst/>
          </a:prstGeom>
        </p:spPr>
      </p:pic>
      <p:sp>
        <p:nvSpPr>
          <p:cNvPr id="6" name="Retângulo 5"/>
          <p:cNvSpPr/>
          <p:nvPr/>
        </p:nvSpPr>
        <p:spPr>
          <a:xfrm>
            <a:off x="0" y="1097558"/>
            <a:ext cx="9144000" cy="8309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sz="2400" dirty="0"/>
              <a:t>'=SOMASE('Controle de Entradas e </a:t>
            </a:r>
            <a:r>
              <a:rPr lang="pt-BR" sz="2400" dirty="0" err="1"/>
              <a:t>Saidas</a:t>
            </a:r>
            <a:r>
              <a:rPr lang="pt-BR" sz="2400" dirty="0"/>
              <a:t>'!$A$1:$A$2999;A11;'Controle de Entradas e </a:t>
            </a:r>
            <a:r>
              <a:rPr lang="pt-BR" sz="2400" dirty="0" err="1"/>
              <a:t>Saidas</a:t>
            </a:r>
            <a:r>
              <a:rPr lang="pt-BR" sz="2400" dirty="0"/>
              <a:t>'!$D$1:$D$2999)</a:t>
            </a:r>
          </a:p>
        </p:txBody>
      </p:sp>
    </p:spTree>
    <p:extLst>
      <p:ext uri="{BB962C8B-B14F-4D97-AF65-F5344CB8AC3E}">
        <p14:creationId xmlns:p14="http://schemas.microsoft.com/office/powerpoint/2010/main" val="25470794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 =SOMASE(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25</a:t>
            </a:fld>
            <a:endParaRPr lang="pt-BR" dirty="0"/>
          </a:p>
        </p:txBody>
      </p:sp>
      <p:pic>
        <p:nvPicPr>
          <p:cNvPr id="11266" name="Picture 2" descr="Resultado de imagem para EXEMPLO SOMA 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28441"/>
            <a:ext cx="7920880" cy="552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75802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OUTRA PLANILHA COM EMPRÉSTIMOS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26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5" y="1654914"/>
            <a:ext cx="9138015" cy="453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208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OUTRA COM VALORES NO BANCO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27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613863"/>
            <a:ext cx="9029700" cy="4543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479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COMPARATIVO RECEITAS / DESPESAS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28</a:t>
            </a:fld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458179"/>
            <a:ext cx="6336704" cy="54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1103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800" dirty="0" smtClean="0"/>
              <a:t>ELABORE A PLANILHA ABAIXO E DEFINA QUANTO VENDEU CADA VENDEDOR (não use o símbolo &lt;&gt;)</a:t>
            </a:r>
            <a:endParaRPr lang="pt-BR" sz="2800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29</a:t>
            </a:fld>
            <a:endParaRPr lang="pt-BR" dirty="0"/>
          </a:p>
        </p:txBody>
      </p:sp>
      <p:pic>
        <p:nvPicPr>
          <p:cNvPr id="5" name="Picture 2" descr="Resultado de imagem para EXEMPLO SOMA S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56852"/>
            <a:ext cx="7920880" cy="5528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77422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FÓRMULA DO CONTAR.VAZIO 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52736"/>
          </a:xfrm>
        </p:spPr>
        <p:txBody>
          <a:bodyPr/>
          <a:lstStyle/>
          <a:p>
            <a:r>
              <a:rPr lang="pt-BR" dirty="0"/>
              <a:t>Contar as células que estão vazias.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Exemplo</a:t>
            </a:r>
            <a:r>
              <a:rPr lang="pt-BR" dirty="0"/>
              <a:t>: 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30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334341"/>
            <a:ext cx="7038603" cy="438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1922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CONTA NÃO VAZIAS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31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20508"/>
            <a:ext cx="8185398" cy="5637492"/>
          </a:xfrm>
          <a:prstGeom prst="rect">
            <a:avLst/>
          </a:prstGeom>
        </p:spPr>
      </p:pic>
      <p:sp>
        <p:nvSpPr>
          <p:cNvPr id="7" name="Chave dupla 6"/>
          <p:cNvSpPr/>
          <p:nvPr/>
        </p:nvSpPr>
        <p:spPr>
          <a:xfrm>
            <a:off x="2771800" y="3645024"/>
            <a:ext cx="1440160" cy="864096"/>
          </a:xfrm>
          <a:prstGeom prst="bracePair">
            <a:avLst/>
          </a:prstGeom>
          <a:ln w="57150">
            <a:solidFill>
              <a:srgbClr val="C00000">
                <a:alpha val="99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de seta reta 8"/>
          <p:cNvCxnSpPr/>
          <p:nvPr/>
        </p:nvCxnSpPr>
        <p:spPr>
          <a:xfrm flipH="1" flipV="1">
            <a:off x="4139952" y="5949280"/>
            <a:ext cx="5004048" cy="908720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flipH="1" flipV="1">
            <a:off x="4499992" y="2996952"/>
            <a:ext cx="4644008" cy="3861048"/>
          </a:xfrm>
          <a:prstGeom prst="straightConnector1">
            <a:avLst/>
          </a:prstGeom>
          <a:ln w="3492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974649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5771" y="0"/>
            <a:ext cx="8229600" cy="1143000"/>
          </a:xfrm>
        </p:spPr>
        <p:txBody>
          <a:bodyPr/>
          <a:lstStyle/>
          <a:p>
            <a:r>
              <a:rPr lang="pt-BR" dirty="0" smtClean="0"/>
              <a:t>ATIVIDADE – VALOR 1,0 PONTO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805264"/>
          </a:xfrm>
        </p:spPr>
        <p:txBody>
          <a:bodyPr>
            <a:normAutofit/>
          </a:bodyPr>
          <a:lstStyle/>
          <a:p>
            <a:r>
              <a:rPr lang="pt-BR" dirty="0" smtClean="0"/>
              <a:t>ELABORE 03 PLANILHAS:</a:t>
            </a:r>
          </a:p>
          <a:p>
            <a:pPr lvl="1"/>
            <a:r>
              <a:rPr lang="pt-BR" dirty="0" smtClean="0"/>
              <a:t> UMA COM GASTOS MENSAIS (10 GASTOS QUE PODEM SER FICTICIOS).</a:t>
            </a:r>
          </a:p>
          <a:p>
            <a:pPr lvl="1"/>
            <a:endParaRPr lang="pt-BR" dirty="0" smtClean="0"/>
          </a:p>
          <a:p>
            <a:pPr lvl="1"/>
            <a:r>
              <a:rPr lang="pt-BR" dirty="0" smtClean="0"/>
              <a:t>UMA COM RECEBIMENTOS MENSAIS (10 RECEITAS QUE PODEM SER FICTICIOS).</a:t>
            </a:r>
          </a:p>
          <a:p>
            <a:pPr marL="457200" lvl="1" indent="0">
              <a:buNone/>
            </a:pPr>
            <a:endParaRPr lang="pt-BR" dirty="0" smtClean="0"/>
          </a:p>
          <a:p>
            <a:pPr lvl="1"/>
            <a:r>
              <a:rPr lang="pt-BR" dirty="0" smtClean="0"/>
              <a:t>UMA QUE CONTERÁ OS SEUS RESPECTIOS SALDOS E UM GRÁFICO (VOCÊ ESCOLHE O TIPO DE GRÁFICO). NESTA PLANILHA MOSTRE ATRAVÉS DA FORMULA SE(... QUAL O RESULTADO OBTIDO, LUCRO OU PREJUÍZO).</a:t>
            </a:r>
          </a:p>
          <a:p>
            <a:pPr lvl="1"/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013178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33</a:t>
            </a:fld>
            <a:endParaRPr lang="pt-BR" dirty="0"/>
          </a:p>
        </p:txBody>
      </p:sp>
      <p:pic>
        <p:nvPicPr>
          <p:cNvPr id="6" name="Picture 2" descr="Resultado de imagem para formulas exc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88" y="861644"/>
            <a:ext cx="8807624" cy="495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04115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13385</TotalTime>
  <Words>415</Words>
  <Application>Microsoft Office PowerPoint</Application>
  <PresentationFormat>Apresentação na tela (4:3)</PresentationFormat>
  <Paragraphs>105</Paragraphs>
  <Slides>33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33</vt:i4>
      </vt:variant>
    </vt:vector>
  </HeadingPairs>
  <TitlesOfParts>
    <vt:vector size="36" baseType="lpstr">
      <vt:lpstr>Arial</vt:lpstr>
      <vt:lpstr>Calibri</vt:lpstr>
      <vt:lpstr>Tema do Office</vt:lpstr>
      <vt:lpstr>Apresentação do PowerPoint</vt:lpstr>
      <vt:lpstr>AUTO SOMA </vt:lpstr>
      <vt:lpstr>FUNÇÃO SE – LIBREOFFICE</vt:lpstr>
      <vt:lpstr>A PLANILHA DE NOTAS</vt:lpstr>
      <vt:lpstr>Apresentação do PowerPoint</vt:lpstr>
      <vt:lpstr>USANDO ASSISTENTE PARA ESTA FUNÇÃO</vt:lpstr>
      <vt:lpstr>SELECIONE A FUNÇÃO SE</vt:lpstr>
      <vt:lpstr>Apresentação do PowerPoint</vt:lpstr>
      <vt:lpstr>Apresentação do PowerPoint</vt:lpstr>
      <vt:lpstr>Apresentação do PowerPoint</vt:lpstr>
      <vt:lpstr>O que é inter planilha?</vt:lpstr>
      <vt:lpstr>O que é?</vt:lpstr>
      <vt:lpstr>Apresentação do PowerPoint</vt:lpstr>
      <vt:lpstr>Na planilha Saldo iremos calcular a subtração das exportações e importações para cada um dos produtos disponíveis.</vt:lpstr>
      <vt:lpstr>Apresentação do PowerPoint</vt:lpstr>
      <vt:lpstr>Apresentação do PowerPoint</vt:lpstr>
      <vt:lpstr>Ao retornar para a planilha Saldo, veja que a seleção da célula da planilha Exportações resultou na expressão: =exportações!C6. </vt:lpstr>
      <vt:lpstr>Apresentação do PowerPoint</vt:lpstr>
      <vt:lpstr>Apresentação do PowerPoint</vt:lpstr>
      <vt:lpstr>Apresentação do PowerPoint</vt:lpstr>
      <vt:lpstr>=NomeDaPasta!NomeDaCelula</vt:lpstr>
      <vt:lpstr>A MINHA PLANILHA – DESPESAS GERAIS</vt:lpstr>
      <vt:lpstr>MINHA PLANILHA - CARTÃO</vt:lpstr>
      <vt:lpstr>SOMAS POR CRITÉRIO</vt:lpstr>
      <vt:lpstr>EXEMPLO =SOMASE(</vt:lpstr>
      <vt:lpstr>OUTRA PLANILHA COM EMPRÉSTIMOS</vt:lpstr>
      <vt:lpstr>OUTRA COM VALORES NO BANCO</vt:lpstr>
      <vt:lpstr>COMPARATIVO RECEITAS / DESPESAS</vt:lpstr>
      <vt:lpstr>ELABORE A PLANILHA ABAIXO E DEFINA QUANTO VENDEU CADA VENDEDOR (não use o símbolo &lt;&gt;)</vt:lpstr>
      <vt:lpstr>FÓRMULA DO CONTAR.VAZIO </vt:lpstr>
      <vt:lpstr>CONTA NÃO VAZIAS</vt:lpstr>
      <vt:lpstr>ATIVIDADE – VALOR 1,0 PONTO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</cp:lastModifiedBy>
  <cp:revision>314</cp:revision>
  <dcterms:created xsi:type="dcterms:W3CDTF">2015-09-21T11:15:04Z</dcterms:created>
  <dcterms:modified xsi:type="dcterms:W3CDTF">2017-08-24T21:04:17Z</dcterms:modified>
</cp:coreProperties>
</file>