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2"/>
  </p:notesMasterIdLst>
  <p:sldIdLst>
    <p:sldId id="256" r:id="rId2"/>
    <p:sldId id="259" r:id="rId3"/>
    <p:sldId id="260" r:id="rId4"/>
    <p:sldId id="261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89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90" r:id="rId24"/>
    <p:sldId id="282" r:id="rId25"/>
    <p:sldId id="283" r:id="rId26"/>
    <p:sldId id="291" r:id="rId27"/>
    <p:sldId id="284" r:id="rId28"/>
    <p:sldId id="285" r:id="rId29"/>
    <p:sldId id="286" r:id="rId30"/>
    <p:sldId id="287" r:id="rId31"/>
    <p:sldId id="292" r:id="rId32"/>
    <p:sldId id="288" r:id="rId33"/>
    <p:sldId id="293" r:id="rId34"/>
    <p:sldId id="294" r:id="rId35"/>
    <p:sldId id="262" r:id="rId36"/>
    <p:sldId id="295" r:id="rId37"/>
    <p:sldId id="298" r:id="rId38"/>
    <p:sldId id="301" r:id="rId39"/>
    <p:sldId id="297" r:id="rId40"/>
    <p:sldId id="299" r:id="rId41"/>
    <p:sldId id="296" r:id="rId42"/>
    <p:sldId id="264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263" r:id="rId51"/>
  </p:sldIdLst>
  <p:sldSz cx="9144000" cy="6858000" type="screen4x3"/>
  <p:notesSz cx="7099300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3084" y="-11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3264E3-AB2D-4602-836F-8EA15EDD3A2A}" type="doc">
      <dgm:prSet loTypeId="urn:microsoft.com/office/officeart/2005/8/layout/hProcess4" loCatId="process" qsTypeId="urn:microsoft.com/office/officeart/2005/8/quickstyle/simple5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AA62A553-4E34-421F-87BB-8613296C42E8}">
      <dgm:prSet phldrT="[Texto]"/>
      <dgm:spPr/>
      <dgm:t>
        <a:bodyPr/>
        <a:lstStyle/>
        <a:p>
          <a:r>
            <a:rPr lang="pt-BR" dirty="0" smtClean="0"/>
            <a:t>Ábaco</a:t>
          </a:r>
          <a:endParaRPr lang="pt-BR" dirty="0"/>
        </a:p>
      </dgm:t>
    </dgm:pt>
    <dgm:pt modelId="{CD32823C-DF22-41FB-9859-DBB257B727D8}" type="parTrans" cxnId="{959153CF-B95C-4289-A35C-167F9C78FF06}">
      <dgm:prSet/>
      <dgm:spPr/>
      <dgm:t>
        <a:bodyPr/>
        <a:lstStyle/>
        <a:p>
          <a:endParaRPr lang="pt-BR"/>
        </a:p>
      </dgm:t>
    </dgm:pt>
    <dgm:pt modelId="{BC8C1E39-37E7-483D-A288-C27E870702CA}" type="sibTrans" cxnId="{959153CF-B95C-4289-A35C-167F9C78FF06}">
      <dgm:prSet/>
      <dgm:spPr/>
      <dgm:t>
        <a:bodyPr/>
        <a:lstStyle/>
        <a:p>
          <a:endParaRPr lang="pt-BR"/>
        </a:p>
      </dgm:t>
    </dgm:pt>
    <dgm:pt modelId="{2E69DB0E-5C7E-4D72-8E13-E288F3A56CEF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 dirty="0"/>
        </a:p>
      </dgm:t>
    </dgm:pt>
    <dgm:pt modelId="{80AC34DC-348D-4563-912A-49851EE19691}" type="parTrans" cxnId="{531498A5-CA00-4D08-AE53-6FE7F79F5530}">
      <dgm:prSet/>
      <dgm:spPr/>
      <dgm:t>
        <a:bodyPr/>
        <a:lstStyle/>
        <a:p>
          <a:endParaRPr lang="pt-BR"/>
        </a:p>
      </dgm:t>
    </dgm:pt>
    <dgm:pt modelId="{6B426EC6-73B6-446D-9F78-7DAD897970DA}" type="sibTrans" cxnId="{531498A5-CA00-4D08-AE53-6FE7F79F5530}">
      <dgm:prSet/>
      <dgm:spPr/>
      <dgm:t>
        <a:bodyPr/>
        <a:lstStyle/>
        <a:p>
          <a:endParaRPr lang="pt-BR"/>
        </a:p>
      </dgm:t>
    </dgm:pt>
    <dgm:pt modelId="{DCFC0A9D-F9D1-4105-8E8A-5DB184F1F9EC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 dirty="0"/>
        </a:p>
      </dgm:t>
    </dgm:pt>
    <dgm:pt modelId="{668CFEE1-8D9D-482D-8F3A-74E10DE573FD}" type="parTrans" cxnId="{F5E0F1AF-987A-47B3-9C04-3D589254B7CC}">
      <dgm:prSet/>
      <dgm:spPr/>
      <dgm:t>
        <a:bodyPr/>
        <a:lstStyle/>
        <a:p>
          <a:endParaRPr lang="pt-BR"/>
        </a:p>
      </dgm:t>
    </dgm:pt>
    <dgm:pt modelId="{8D6E0D6E-D1DE-4CC6-B162-0C2F1EA22F35}" type="sibTrans" cxnId="{F5E0F1AF-987A-47B3-9C04-3D589254B7CC}">
      <dgm:prSet/>
      <dgm:spPr/>
      <dgm:t>
        <a:bodyPr/>
        <a:lstStyle/>
        <a:p>
          <a:endParaRPr lang="pt-BR"/>
        </a:p>
      </dgm:t>
    </dgm:pt>
    <dgm:pt modelId="{451E68CA-47C7-459E-B07B-B81F56708D62}">
      <dgm:prSet phldrT="[Texto]"/>
      <dgm:spPr/>
      <dgm:t>
        <a:bodyPr/>
        <a:lstStyle/>
        <a:p>
          <a:r>
            <a:rPr lang="pt-BR" dirty="0" smtClean="0"/>
            <a:t>PC</a:t>
          </a:r>
          <a:endParaRPr lang="pt-BR" dirty="0"/>
        </a:p>
      </dgm:t>
    </dgm:pt>
    <dgm:pt modelId="{35DDED37-49EB-4E44-A38F-0C4CC217E2E0}" type="parTrans" cxnId="{C1001107-4BFE-4A96-A588-D62796CFFD5E}">
      <dgm:prSet/>
      <dgm:spPr/>
      <dgm:t>
        <a:bodyPr/>
        <a:lstStyle/>
        <a:p>
          <a:endParaRPr lang="pt-BR"/>
        </a:p>
      </dgm:t>
    </dgm:pt>
    <dgm:pt modelId="{3DAF8C0F-0FE0-4598-9B1A-B5F54834EE28}" type="sibTrans" cxnId="{C1001107-4BFE-4A96-A588-D62796CFFD5E}">
      <dgm:prSet/>
      <dgm:spPr/>
      <dgm:t>
        <a:bodyPr/>
        <a:lstStyle/>
        <a:p>
          <a:endParaRPr lang="pt-BR"/>
        </a:p>
      </dgm:t>
    </dgm:pt>
    <dgm:pt modelId="{2D4F07E1-C702-48B5-B065-445AA382794D}">
      <dgm:prSet phldrT="[Texto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BR" dirty="0"/>
        </a:p>
      </dgm:t>
    </dgm:pt>
    <dgm:pt modelId="{29BEA390-6745-4FCE-A59F-F487EAE5B398}" type="parTrans" cxnId="{1E5CF0EC-0462-446A-9A72-CFE2B99AA37C}">
      <dgm:prSet/>
      <dgm:spPr/>
      <dgm:t>
        <a:bodyPr/>
        <a:lstStyle/>
        <a:p>
          <a:endParaRPr lang="pt-BR"/>
        </a:p>
      </dgm:t>
    </dgm:pt>
    <dgm:pt modelId="{6BEC0613-8220-461A-9877-15F96B0C8228}" type="sibTrans" cxnId="{1E5CF0EC-0462-446A-9A72-CFE2B99AA37C}">
      <dgm:prSet/>
      <dgm:spPr/>
      <dgm:t>
        <a:bodyPr/>
        <a:lstStyle/>
        <a:p>
          <a:endParaRPr lang="pt-BR"/>
        </a:p>
      </dgm:t>
    </dgm:pt>
    <dgm:pt modelId="{50F48EA9-77E4-4067-A238-D23B5A232CBD}">
      <dgm:prSet phldrT="[Texto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BR" dirty="0"/>
        </a:p>
      </dgm:t>
    </dgm:pt>
    <dgm:pt modelId="{565E4F73-8D9A-4CF0-96EA-89E9F0F3429B}" type="parTrans" cxnId="{6AEC52EF-8354-40BE-B883-E2BCD1A61611}">
      <dgm:prSet/>
      <dgm:spPr/>
      <dgm:t>
        <a:bodyPr/>
        <a:lstStyle/>
        <a:p>
          <a:endParaRPr lang="pt-BR"/>
        </a:p>
      </dgm:t>
    </dgm:pt>
    <dgm:pt modelId="{0533FCFB-8F03-4685-A5FF-B9E4C3F77F00}" type="sibTrans" cxnId="{6AEC52EF-8354-40BE-B883-E2BCD1A61611}">
      <dgm:prSet/>
      <dgm:spPr/>
      <dgm:t>
        <a:bodyPr/>
        <a:lstStyle/>
        <a:p>
          <a:endParaRPr lang="pt-BR"/>
        </a:p>
      </dgm:t>
    </dgm:pt>
    <dgm:pt modelId="{0A483CB5-B4B1-44B7-888F-26F419B8C1E2}">
      <dgm:prSet phldrT="[Texto]"/>
      <dgm:spPr/>
      <dgm:t>
        <a:bodyPr/>
        <a:lstStyle/>
        <a:p>
          <a:r>
            <a:rPr lang="pt-BR" dirty="0" err="1" smtClean="0"/>
            <a:t>Ipad</a:t>
          </a:r>
          <a:endParaRPr lang="pt-BR" dirty="0"/>
        </a:p>
      </dgm:t>
    </dgm:pt>
    <dgm:pt modelId="{DFD92F02-45B9-4A5A-842B-4E0BF3AC841B}" type="parTrans" cxnId="{5212FBC5-1086-49EF-8DB6-2383A47B8612}">
      <dgm:prSet/>
      <dgm:spPr/>
      <dgm:t>
        <a:bodyPr/>
        <a:lstStyle/>
        <a:p>
          <a:endParaRPr lang="pt-BR"/>
        </a:p>
      </dgm:t>
    </dgm:pt>
    <dgm:pt modelId="{4AB9B667-E5E8-4C9A-86AD-A09E64E6F98E}" type="sibTrans" cxnId="{5212FBC5-1086-49EF-8DB6-2383A47B8612}">
      <dgm:prSet/>
      <dgm:spPr/>
      <dgm:t>
        <a:bodyPr/>
        <a:lstStyle/>
        <a:p>
          <a:endParaRPr lang="pt-BR"/>
        </a:p>
      </dgm:t>
    </dgm:pt>
    <dgm:pt modelId="{0A32159E-6178-4BD9-A7FF-BEA748C45240}">
      <dgm:prSet phldrT="[Texto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BR" dirty="0"/>
        </a:p>
      </dgm:t>
    </dgm:pt>
    <dgm:pt modelId="{45D342F1-3B9D-43B7-9058-A07A79618A8F}" type="parTrans" cxnId="{923C7D89-BC9C-45D9-9384-35B3AC12452B}">
      <dgm:prSet/>
      <dgm:spPr/>
      <dgm:t>
        <a:bodyPr/>
        <a:lstStyle/>
        <a:p>
          <a:endParaRPr lang="pt-BR"/>
        </a:p>
      </dgm:t>
    </dgm:pt>
    <dgm:pt modelId="{258C6E38-3819-4748-954A-BC5A493702B5}" type="sibTrans" cxnId="{923C7D89-BC9C-45D9-9384-35B3AC12452B}">
      <dgm:prSet/>
      <dgm:spPr/>
      <dgm:t>
        <a:bodyPr/>
        <a:lstStyle/>
        <a:p>
          <a:endParaRPr lang="pt-BR"/>
        </a:p>
      </dgm:t>
    </dgm:pt>
    <dgm:pt modelId="{2CAC6AFF-7307-4FD6-8C2C-375C795D586F}">
      <dgm:prSet phldrT="[Texto]" phldr="1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BR" dirty="0"/>
        </a:p>
      </dgm:t>
    </dgm:pt>
    <dgm:pt modelId="{E327AAC6-1B48-433B-A173-A6FA9988FBBC}" type="parTrans" cxnId="{65F3DBC7-087B-4D23-A3A6-F8B211A6C993}">
      <dgm:prSet/>
      <dgm:spPr/>
      <dgm:t>
        <a:bodyPr/>
        <a:lstStyle/>
        <a:p>
          <a:endParaRPr lang="pt-BR"/>
        </a:p>
      </dgm:t>
    </dgm:pt>
    <dgm:pt modelId="{3A68A87D-0DED-4418-A973-C3C4586E2E6B}" type="sibTrans" cxnId="{65F3DBC7-087B-4D23-A3A6-F8B211A6C993}">
      <dgm:prSet/>
      <dgm:spPr/>
      <dgm:t>
        <a:bodyPr/>
        <a:lstStyle/>
        <a:p>
          <a:endParaRPr lang="pt-BR"/>
        </a:p>
      </dgm:t>
    </dgm:pt>
    <dgm:pt modelId="{C683DFA3-069F-4F32-ABFE-C9F4B5F5E8CC}" type="pres">
      <dgm:prSet presAssocID="{983264E3-AB2D-4602-836F-8EA15EDD3A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2BEAF298-DD4E-46F6-BEC7-0D84A420D7D8}" type="pres">
      <dgm:prSet presAssocID="{983264E3-AB2D-4602-836F-8EA15EDD3A2A}" presName="tSp" presStyleCnt="0"/>
      <dgm:spPr/>
    </dgm:pt>
    <dgm:pt modelId="{83212C66-0F4C-441C-85CC-313C81AD3F62}" type="pres">
      <dgm:prSet presAssocID="{983264E3-AB2D-4602-836F-8EA15EDD3A2A}" presName="bSp" presStyleCnt="0"/>
      <dgm:spPr/>
    </dgm:pt>
    <dgm:pt modelId="{ECE2CAA7-CE6A-416A-8982-145793D0EB6C}" type="pres">
      <dgm:prSet presAssocID="{983264E3-AB2D-4602-836F-8EA15EDD3A2A}" presName="process" presStyleCnt="0"/>
      <dgm:spPr/>
    </dgm:pt>
    <dgm:pt modelId="{F08F20C7-BA8A-48CC-8EB8-F83306998393}" type="pres">
      <dgm:prSet presAssocID="{AA62A553-4E34-421F-87BB-8613296C42E8}" presName="composite1" presStyleCnt="0"/>
      <dgm:spPr/>
    </dgm:pt>
    <dgm:pt modelId="{0403997F-4119-41F4-8944-899ED75A0F88}" type="pres">
      <dgm:prSet presAssocID="{AA62A553-4E34-421F-87BB-8613296C42E8}" presName="dummyNode1" presStyleLbl="node1" presStyleIdx="0" presStyleCnt="3"/>
      <dgm:spPr/>
    </dgm:pt>
    <dgm:pt modelId="{D71895DD-1939-4801-90BC-EB80CB9101B7}" type="pres">
      <dgm:prSet presAssocID="{AA62A553-4E34-421F-87BB-8613296C42E8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7418D49-6114-48A7-A11B-EB28995A4BA2}" type="pres">
      <dgm:prSet presAssocID="{AA62A553-4E34-421F-87BB-8613296C42E8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08DB9D1-F4E7-4533-97BF-3AA78E052C3D}" type="pres">
      <dgm:prSet presAssocID="{AA62A553-4E34-421F-87BB-8613296C42E8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19BB4D5-9AC3-4760-8762-6DB197DCDE94}" type="pres">
      <dgm:prSet presAssocID="{AA62A553-4E34-421F-87BB-8613296C42E8}" presName="connSite1" presStyleCnt="0"/>
      <dgm:spPr/>
    </dgm:pt>
    <dgm:pt modelId="{D7EB50E6-72C3-43B5-95F6-17EE6C82EB4F}" type="pres">
      <dgm:prSet presAssocID="{BC8C1E39-37E7-483D-A288-C27E870702CA}" presName="Name9" presStyleLbl="sibTrans2D1" presStyleIdx="0" presStyleCnt="2"/>
      <dgm:spPr/>
      <dgm:t>
        <a:bodyPr/>
        <a:lstStyle/>
        <a:p>
          <a:endParaRPr lang="pt-BR"/>
        </a:p>
      </dgm:t>
    </dgm:pt>
    <dgm:pt modelId="{9E6187B2-FDC9-4D80-A3FD-DF8F90E0D2FC}" type="pres">
      <dgm:prSet presAssocID="{451E68CA-47C7-459E-B07B-B81F56708D62}" presName="composite2" presStyleCnt="0"/>
      <dgm:spPr/>
    </dgm:pt>
    <dgm:pt modelId="{671936CF-5837-460F-94D7-370394A195AF}" type="pres">
      <dgm:prSet presAssocID="{451E68CA-47C7-459E-B07B-B81F56708D62}" presName="dummyNode2" presStyleLbl="node1" presStyleIdx="0" presStyleCnt="3"/>
      <dgm:spPr/>
    </dgm:pt>
    <dgm:pt modelId="{26E463D0-91FA-469C-A6F0-002C138B0623}" type="pres">
      <dgm:prSet presAssocID="{451E68CA-47C7-459E-B07B-B81F56708D62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7B9AE788-3513-4967-9887-9A3009FC9F1B}" type="pres">
      <dgm:prSet presAssocID="{451E68CA-47C7-459E-B07B-B81F56708D62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713F1A6-A358-438E-9CCA-26A6E3505F3F}" type="pres">
      <dgm:prSet presAssocID="{451E68CA-47C7-459E-B07B-B81F56708D62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E468520-361F-40E3-A35A-519D28AB9E59}" type="pres">
      <dgm:prSet presAssocID="{451E68CA-47C7-459E-B07B-B81F56708D62}" presName="connSite2" presStyleCnt="0"/>
      <dgm:spPr/>
    </dgm:pt>
    <dgm:pt modelId="{B42EDCD3-9E15-452C-8F81-4C262C109FA6}" type="pres">
      <dgm:prSet presAssocID="{3DAF8C0F-0FE0-4598-9B1A-B5F54834EE28}" presName="Name18" presStyleLbl="sibTrans2D1" presStyleIdx="1" presStyleCnt="2"/>
      <dgm:spPr/>
      <dgm:t>
        <a:bodyPr/>
        <a:lstStyle/>
        <a:p>
          <a:endParaRPr lang="pt-BR"/>
        </a:p>
      </dgm:t>
    </dgm:pt>
    <dgm:pt modelId="{E8950F09-5F56-4EBB-9D3D-9B3A8CB03150}" type="pres">
      <dgm:prSet presAssocID="{0A483CB5-B4B1-44B7-888F-26F419B8C1E2}" presName="composite1" presStyleCnt="0"/>
      <dgm:spPr/>
    </dgm:pt>
    <dgm:pt modelId="{F0CCF016-3AC6-49B9-B0D7-5ED641342AD0}" type="pres">
      <dgm:prSet presAssocID="{0A483CB5-B4B1-44B7-888F-26F419B8C1E2}" presName="dummyNode1" presStyleLbl="node1" presStyleIdx="1" presStyleCnt="3"/>
      <dgm:spPr/>
    </dgm:pt>
    <dgm:pt modelId="{003B0252-38E4-428D-88E5-3C4CCEC72AFC}" type="pres">
      <dgm:prSet presAssocID="{0A483CB5-B4B1-44B7-888F-26F419B8C1E2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271418CC-0996-46F6-9857-22DD04524750}" type="pres">
      <dgm:prSet presAssocID="{0A483CB5-B4B1-44B7-888F-26F419B8C1E2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723173C-1358-4BB7-AA07-2F9D0B773EF3}" type="pres">
      <dgm:prSet presAssocID="{0A483CB5-B4B1-44B7-888F-26F419B8C1E2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AAF2C0-A62D-495A-BF1E-58E91D1B0481}" type="pres">
      <dgm:prSet presAssocID="{0A483CB5-B4B1-44B7-888F-26F419B8C1E2}" presName="connSite1" presStyleCnt="0"/>
      <dgm:spPr/>
    </dgm:pt>
  </dgm:ptLst>
  <dgm:cxnLst>
    <dgm:cxn modelId="{4D0C3EEA-4C65-4B88-8890-169E2BC5C5FC}" type="presOf" srcId="{2CAC6AFF-7307-4FD6-8C2C-375C795D586F}" destId="{271418CC-0996-46F6-9857-22DD04524750}" srcOrd="1" destOrd="1" presId="urn:microsoft.com/office/officeart/2005/8/layout/hProcess4"/>
    <dgm:cxn modelId="{615BDD9C-2343-43B9-B6E0-17F8F8E9A15C}" type="presOf" srcId="{2E69DB0E-5C7E-4D72-8E13-E288F3A56CEF}" destId="{D7418D49-6114-48A7-A11B-EB28995A4BA2}" srcOrd="1" destOrd="0" presId="urn:microsoft.com/office/officeart/2005/8/layout/hProcess4"/>
    <dgm:cxn modelId="{0B86981F-03B4-432A-B6EC-D7CC0410C725}" type="presOf" srcId="{2CAC6AFF-7307-4FD6-8C2C-375C795D586F}" destId="{003B0252-38E4-428D-88E5-3C4CCEC72AFC}" srcOrd="0" destOrd="1" presId="urn:microsoft.com/office/officeart/2005/8/layout/hProcess4"/>
    <dgm:cxn modelId="{959153CF-B95C-4289-A35C-167F9C78FF06}" srcId="{983264E3-AB2D-4602-836F-8EA15EDD3A2A}" destId="{AA62A553-4E34-421F-87BB-8613296C42E8}" srcOrd="0" destOrd="0" parTransId="{CD32823C-DF22-41FB-9859-DBB257B727D8}" sibTransId="{BC8C1E39-37E7-483D-A288-C27E870702CA}"/>
    <dgm:cxn modelId="{923C7D89-BC9C-45D9-9384-35B3AC12452B}" srcId="{0A483CB5-B4B1-44B7-888F-26F419B8C1E2}" destId="{0A32159E-6178-4BD9-A7FF-BEA748C45240}" srcOrd="0" destOrd="0" parTransId="{45D342F1-3B9D-43B7-9058-A07A79618A8F}" sibTransId="{258C6E38-3819-4748-954A-BC5A493702B5}"/>
    <dgm:cxn modelId="{5212FBC5-1086-49EF-8DB6-2383A47B8612}" srcId="{983264E3-AB2D-4602-836F-8EA15EDD3A2A}" destId="{0A483CB5-B4B1-44B7-888F-26F419B8C1E2}" srcOrd="2" destOrd="0" parTransId="{DFD92F02-45B9-4A5A-842B-4E0BF3AC841B}" sibTransId="{4AB9B667-E5E8-4C9A-86AD-A09E64E6F98E}"/>
    <dgm:cxn modelId="{B57A8682-B107-435B-8C62-B1B57E955A6C}" type="presOf" srcId="{DCFC0A9D-F9D1-4105-8E8A-5DB184F1F9EC}" destId="{D7418D49-6114-48A7-A11B-EB28995A4BA2}" srcOrd="1" destOrd="1" presId="urn:microsoft.com/office/officeart/2005/8/layout/hProcess4"/>
    <dgm:cxn modelId="{531498A5-CA00-4D08-AE53-6FE7F79F5530}" srcId="{AA62A553-4E34-421F-87BB-8613296C42E8}" destId="{2E69DB0E-5C7E-4D72-8E13-E288F3A56CEF}" srcOrd="0" destOrd="0" parTransId="{80AC34DC-348D-4563-912A-49851EE19691}" sibTransId="{6B426EC6-73B6-446D-9F78-7DAD897970DA}"/>
    <dgm:cxn modelId="{144ECBD8-9802-4C88-8886-FED51EF47EC8}" type="presOf" srcId="{AA62A553-4E34-421F-87BB-8613296C42E8}" destId="{D08DB9D1-F4E7-4533-97BF-3AA78E052C3D}" srcOrd="0" destOrd="0" presId="urn:microsoft.com/office/officeart/2005/8/layout/hProcess4"/>
    <dgm:cxn modelId="{32169783-E2C5-434C-AB00-760EC0EE64C6}" type="presOf" srcId="{50F48EA9-77E4-4067-A238-D23B5A232CBD}" destId="{7B9AE788-3513-4967-9887-9A3009FC9F1B}" srcOrd="1" destOrd="1" presId="urn:microsoft.com/office/officeart/2005/8/layout/hProcess4"/>
    <dgm:cxn modelId="{7DFC6217-D49E-4424-A576-63AB9C26127E}" type="presOf" srcId="{0A32159E-6178-4BD9-A7FF-BEA748C45240}" destId="{003B0252-38E4-428D-88E5-3C4CCEC72AFC}" srcOrd="0" destOrd="0" presId="urn:microsoft.com/office/officeart/2005/8/layout/hProcess4"/>
    <dgm:cxn modelId="{0026709D-66EF-42A9-936F-B7F46692A63E}" type="presOf" srcId="{2D4F07E1-C702-48B5-B065-445AA382794D}" destId="{7B9AE788-3513-4967-9887-9A3009FC9F1B}" srcOrd="1" destOrd="0" presId="urn:microsoft.com/office/officeart/2005/8/layout/hProcess4"/>
    <dgm:cxn modelId="{C1001107-4BFE-4A96-A588-D62796CFFD5E}" srcId="{983264E3-AB2D-4602-836F-8EA15EDD3A2A}" destId="{451E68CA-47C7-459E-B07B-B81F56708D62}" srcOrd="1" destOrd="0" parTransId="{35DDED37-49EB-4E44-A38F-0C4CC217E2E0}" sibTransId="{3DAF8C0F-0FE0-4598-9B1A-B5F54834EE28}"/>
    <dgm:cxn modelId="{184D354C-4A3E-4A1C-BC36-1D7608673678}" type="presOf" srcId="{0A32159E-6178-4BD9-A7FF-BEA748C45240}" destId="{271418CC-0996-46F6-9857-22DD04524750}" srcOrd="1" destOrd="0" presId="urn:microsoft.com/office/officeart/2005/8/layout/hProcess4"/>
    <dgm:cxn modelId="{B19CB00F-E0AD-4893-A896-068875987504}" type="presOf" srcId="{2E69DB0E-5C7E-4D72-8E13-E288F3A56CEF}" destId="{D71895DD-1939-4801-90BC-EB80CB9101B7}" srcOrd="0" destOrd="0" presId="urn:microsoft.com/office/officeart/2005/8/layout/hProcess4"/>
    <dgm:cxn modelId="{B5B51E72-2E89-4464-BADD-83D667AEDDB7}" type="presOf" srcId="{451E68CA-47C7-459E-B07B-B81F56708D62}" destId="{9713F1A6-A358-438E-9CCA-26A6E3505F3F}" srcOrd="0" destOrd="0" presId="urn:microsoft.com/office/officeart/2005/8/layout/hProcess4"/>
    <dgm:cxn modelId="{10E80083-38EF-4393-BA89-5F5E9CC139BF}" type="presOf" srcId="{BC8C1E39-37E7-483D-A288-C27E870702CA}" destId="{D7EB50E6-72C3-43B5-95F6-17EE6C82EB4F}" srcOrd="0" destOrd="0" presId="urn:microsoft.com/office/officeart/2005/8/layout/hProcess4"/>
    <dgm:cxn modelId="{F5E0F1AF-987A-47B3-9C04-3D589254B7CC}" srcId="{AA62A553-4E34-421F-87BB-8613296C42E8}" destId="{DCFC0A9D-F9D1-4105-8E8A-5DB184F1F9EC}" srcOrd="1" destOrd="0" parTransId="{668CFEE1-8D9D-482D-8F3A-74E10DE573FD}" sibTransId="{8D6E0D6E-D1DE-4CC6-B162-0C2F1EA22F35}"/>
    <dgm:cxn modelId="{15EE9ACB-3276-4CFF-8041-19A7FCE9F72F}" type="presOf" srcId="{3DAF8C0F-0FE0-4598-9B1A-B5F54834EE28}" destId="{B42EDCD3-9E15-452C-8F81-4C262C109FA6}" srcOrd="0" destOrd="0" presId="urn:microsoft.com/office/officeart/2005/8/layout/hProcess4"/>
    <dgm:cxn modelId="{957492C7-A4DA-40F2-B041-30B742D776E4}" type="presOf" srcId="{50F48EA9-77E4-4067-A238-D23B5A232CBD}" destId="{26E463D0-91FA-469C-A6F0-002C138B0623}" srcOrd="0" destOrd="1" presId="urn:microsoft.com/office/officeart/2005/8/layout/hProcess4"/>
    <dgm:cxn modelId="{6AEC52EF-8354-40BE-B883-E2BCD1A61611}" srcId="{451E68CA-47C7-459E-B07B-B81F56708D62}" destId="{50F48EA9-77E4-4067-A238-D23B5A232CBD}" srcOrd="1" destOrd="0" parTransId="{565E4F73-8D9A-4CF0-96EA-89E9F0F3429B}" sibTransId="{0533FCFB-8F03-4685-A5FF-B9E4C3F77F00}"/>
    <dgm:cxn modelId="{195D11DB-D1F2-4E13-BB8F-FD4DAAAC7A2D}" type="presOf" srcId="{2D4F07E1-C702-48B5-B065-445AA382794D}" destId="{26E463D0-91FA-469C-A6F0-002C138B0623}" srcOrd="0" destOrd="0" presId="urn:microsoft.com/office/officeart/2005/8/layout/hProcess4"/>
    <dgm:cxn modelId="{1E5CF0EC-0462-446A-9A72-CFE2B99AA37C}" srcId="{451E68CA-47C7-459E-B07B-B81F56708D62}" destId="{2D4F07E1-C702-48B5-B065-445AA382794D}" srcOrd="0" destOrd="0" parTransId="{29BEA390-6745-4FCE-A59F-F487EAE5B398}" sibTransId="{6BEC0613-8220-461A-9877-15F96B0C8228}"/>
    <dgm:cxn modelId="{4E0D1D9D-4BA9-4A9D-934C-C2B5E2F8E2E4}" type="presOf" srcId="{983264E3-AB2D-4602-836F-8EA15EDD3A2A}" destId="{C683DFA3-069F-4F32-ABFE-C9F4B5F5E8CC}" srcOrd="0" destOrd="0" presId="urn:microsoft.com/office/officeart/2005/8/layout/hProcess4"/>
    <dgm:cxn modelId="{B99D52B2-3186-4A84-8805-DB3E896DE30B}" type="presOf" srcId="{0A483CB5-B4B1-44B7-888F-26F419B8C1E2}" destId="{1723173C-1358-4BB7-AA07-2F9D0B773EF3}" srcOrd="0" destOrd="0" presId="urn:microsoft.com/office/officeart/2005/8/layout/hProcess4"/>
    <dgm:cxn modelId="{65F3DBC7-087B-4D23-A3A6-F8B211A6C993}" srcId="{0A483CB5-B4B1-44B7-888F-26F419B8C1E2}" destId="{2CAC6AFF-7307-4FD6-8C2C-375C795D586F}" srcOrd="1" destOrd="0" parTransId="{E327AAC6-1B48-433B-A173-A6FA9988FBBC}" sibTransId="{3A68A87D-0DED-4418-A973-C3C4586E2E6B}"/>
    <dgm:cxn modelId="{A3BA0F0B-42EB-4452-AA58-4F4B6E9A17D7}" type="presOf" srcId="{DCFC0A9D-F9D1-4105-8E8A-5DB184F1F9EC}" destId="{D71895DD-1939-4801-90BC-EB80CB9101B7}" srcOrd="0" destOrd="1" presId="urn:microsoft.com/office/officeart/2005/8/layout/hProcess4"/>
    <dgm:cxn modelId="{FFEF0854-D9B7-4AFC-B707-B92EE2E446FE}" type="presParOf" srcId="{C683DFA3-069F-4F32-ABFE-C9F4B5F5E8CC}" destId="{2BEAF298-DD4E-46F6-BEC7-0D84A420D7D8}" srcOrd="0" destOrd="0" presId="urn:microsoft.com/office/officeart/2005/8/layout/hProcess4"/>
    <dgm:cxn modelId="{F5F7596C-9C10-4188-B633-0663E959B830}" type="presParOf" srcId="{C683DFA3-069F-4F32-ABFE-C9F4B5F5E8CC}" destId="{83212C66-0F4C-441C-85CC-313C81AD3F62}" srcOrd="1" destOrd="0" presId="urn:microsoft.com/office/officeart/2005/8/layout/hProcess4"/>
    <dgm:cxn modelId="{F74F66BF-5BAB-471A-A2C2-E6FB9ABFC049}" type="presParOf" srcId="{C683DFA3-069F-4F32-ABFE-C9F4B5F5E8CC}" destId="{ECE2CAA7-CE6A-416A-8982-145793D0EB6C}" srcOrd="2" destOrd="0" presId="urn:microsoft.com/office/officeart/2005/8/layout/hProcess4"/>
    <dgm:cxn modelId="{DC03B58B-F7B1-4E89-B3B9-E31B6FB97F8F}" type="presParOf" srcId="{ECE2CAA7-CE6A-416A-8982-145793D0EB6C}" destId="{F08F20C7-BA8A-48CC-8EB8-F83306998393}" srcOrd="0" destOrd="0" presId="urn:microsoft.com/office/officeart/2005/8/layout/hProcess4"/>
    <dgm:cxn modelId="{E721E312-1EBA-4852-9976-CE74D786493D}" type="presParOf" srcId="{F08F20C7-BA8A-48CC-8EB8-F83306998393}" destId="{0403997F-4119-41F4-8944-899ED75A0F88}" srcOrd="0" destOrd="0" presId="urn:microsoft.com/office/officeart/2005/8/layout/hProcess4"/>
    <dgm:cxn modelId="{2FC2A323-0630-4059-9526-B3EFAF4298D4}" type="presParOf" srcId="{F08F20C7-BA8A-48CC-8EB8-F83306998393}" destId="{D71895DD-1939-4801-90BC-EB80CB9101B7}" srcOrd="1" destOrd="0" presId="urn:microsoft.com/office/officeart/2005/8/layout/hProcess4"/>
    <dgm:cxn modelId="{806F6856-DD94-483B-B1F6-149EB91C2B83}" type="presParOf" srcId="{F08F20C7-BA8A-48CC-8EB8-F83306998393}" destId="{D7418D49-6114-48A7-A11B-EB28995A4BA2}" srcOrd="2" destOrd="0" presId="urn:microsoft.com/office/officeart/2005/8/layout/hProcess4"/>
    <dgm:cxn modelId="{B0388EC5-43F2-4118-98F9-4F6CF1295691}" type="presParOf" srcId="{F08F20C7-BA8A-48CC-8EB8-F83306998393}" destId="{D08DB9D1-F4E7-4533-97BF-3AA78E052C3D}" srcOrd="3" destOrd="0" presId="urn:microsoft.com/office/officeart/2005/8/layout/hProcess4"/>
    <dgm:cxn modelId="{EEEA8A40-AE26-4052-B777-C6DB362D7AA1}" type="presParOf" srcId="{F08F20C7-BA8A-48CC-8EB8-F83306998393}" destId="{619BB4D5-9AC3-4760-8762-6DB197DCDE94}" srcOrd="4" destOrd="0" presId="urn:microsoft.com/office/officeart/2005/8/layout/hProcess4"/>
    <dgm:cxn modelId="{E9C4F2C9-DB63-447E-B33F-D74CC848567D}" type="presParOf" srcId="{ECE2CAA7-CE6A-416A-8982-145793D0EB6C}" destId="{D7EB50E6-72C3-43B5-95F6-17EE6C82EB4F}" srcOrd="1" destOrd="0" presId="urn:microsoft.com/office/officeart/2005/8/layout/hProcess4"/>
    <dgm:cxn modelId="{F964EACB-99B1-4716-8C92-35DCE2CDAC2F}" type="presParOf" srcId="{ECE2CAA7-CE6A-416A-8982-145793D0EB6C}" destId="{9E6187B2-FDC9-4D80-A3FD-DF8F90E0D2FC}" srcOrd="2" destOrd="0" presId="urn:microsoft.com/office/officeart/2005/8/layout/hProcess4"/>
    <dgm:cxn modelId="{3906C9B7-3BEA-4923-9FAC-9169A0D9026B}" type="presParOf" srcId="{9E6187B2-FDC9-4D80-A3FD-DF8F90E0D2FC}" destId="{671936CF-5837-460F-94D7-370394A195AF}" srcOrd="0" destOrd="0" presId="urn:microsoft.com/office/officeart/2005/8/layout/hProcess4"/>
    <dgm:cxn modelId="{1C133161-9235-4B08-B205-1931E7CC41A2}" type="presParOf" srcId="{9E6187B2-FDC9-4D80-A3FD-DF8F90E0D2FC}" destId="{26E463D0-91FA-469C-A6F0-002C138B0623}" srcOrd="1" destOrd="0" presId="urn:microsoft.com/office/officeart/2005/8/layout/hProcess4"/>
    <dgm:cxn modelId="{BD729979-0F75-4CD4-80A4-36DD1900C19F}" type="presParOf" srcId="{9E6187B2-FDC9-4D80-A3FD-DF8F90E0D2FC}" destId="{7B9AE788-3513-4967-9887-9A3009FC9F1B}" srcOrd="2" destOrd="0" presId="urn:microsoft.com/office/officeart/2005/8/layout/hProcess4"/>
    <dgm:cxn modelId="{538C6B9B-5AFF-4B76-B6C4-5B53F022D418}" type="presParOf" srcId="{9E6187B2-FDC9-4D80-A3FD-DF8F90E0D2FC}" destId="{9713F1A6-A358-438E-9CCA-26A6E3505F3F}" srcOrd="3" destOrd="0" presId="urn:microsoft.com/office/officeart/2005/8/layout/hProcess4"/>
    <dgm:cxn modelId="{F02701D0-6E31-4781-BE76-3BF6740A9358}" type="presParOf" srcId="{9E6187B2-FDC9-4D80-A3FD-DF8F90E0D2FC}" destId="{BE468520-361F-40E3-A35A-519D28AB9E59}" srcOrd="4" destOrd="0" presId="urn:microsoft.com/office/officeart/2005/8/layout/hProcess4"/>
    <dgm:cxn modelId="{CD7CA0F3-AFBD-4C34-9297-07F2C7477CB8}" type="presParOf" srcId="{ECE2CAA7-CE6A-416A-8982-145793D0EB6C}" destId="{B42EDCD3-9E15-452C-8F81-4C262C109FA6}" srcOrd="3" destOrd="0" presId="urn:microsoft.com/office/officeart/2005/8/layout/hProcess4"/>
    <dgm:cxn modelId="{E4DDC808-DEAF-4804-BAC4-7268FE325C9D}" type="presParOf" srcId="{ECE2CAA7-CE6A-416A-8982-145793D0EB6C}" destId="{E8950F09-5F56-4EBB-9D3D-9B3A8CB03150}" srcOrd="4" destOrd="0" presId="urn:microsoft.com/office/officeart/2005/8/layout/hProcess4"/>
    <dgm:cxn modelId="{3F30B62A-EAFC-44EF-B1F5-8B86D35286A9}" type="presParOf" srcId="{E8950F09-5F56-4EBB-9D3D-9B3A8CB03150}" destId="{F0CCF016-3AC6-49B9-B0D7-5ED641342AD0}" srcOrd="0" destOrd="0" presId="urn:microsoft.com/office/officeart/2005/8/layout/hProcess4"/>
    <dgm:cxn modelId="{47CC4726-3369-4CA8-8DEF-6F6664BF1ECF}" type="presParOf" srcId="{E8950F09-5F56-4EBB-9D3D-9B3A8CB03150}" destId="{003B0252-38E4-428D-88E5-3C4CCEC72AFC}" srcOrd="1" destOrd="0" presId="urn:microsoft.com/office/officeart/2005/8/layout/hProcess4"/>
    <dgm:cxn modelId="{E1322601-A966-4042-BF20-F689C059A673}" type="presParOf" srcId="{E8950F09-5F56-4EBB-9D3D-9B3A8CB03150}" destId="{271418CC-0996-46F6-9857-22DD04524750}" srcOrd="2" destOrd="0" presId="urn:microsoft.com/office/officeart/2005/8/layout/hProcess4"/>
    <dgm:cxn modelId="{F6232739-9531-4BAA-8A1A-AD730FF64AF3}" type="presParOf" srcId="{E8950F09-5F56-4EBB-9D3D-9B3A8CB03150}" destId="{1723173C-1358-4BB7-AA07-2F9D0B773EF3}" srcOrd="3" destOrd="0" presId="urn:microsoft.com/office/officeart/2005/8/layout/hProcess4"/>
    <dgm:cxn modelId="{9664143B-955B-44A6-BEB3-5A47597A702C}" type="presParOf" srcId="{E8950F09-5F56-4EBB-9D3D-9B3A8CB03150}" destId="{14AAF2C0-A62D-495A-BF1E-58E91D1B0481}" srcOrd="4" destOrd="0" presId="urn:microsoft.com/office/officeart/2005/8/layout/hProcess4"/>
  </dgm:cxnLst>
  <dgm:bg>
    <a:solidFill>
      <a:schemeClr val="bg1"/>
    </a:solidFill>
  </dgm:bg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B94CC980-44FD-4FF5-A503-A929AC024564}" type="datetimeFigureOut">
              <a:rPr lang="pt-BR" smtClean="0"/>
              <a:t>17/10/2014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B8E20A0-9CAB-4EDA-9476-71943B3614C9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629BE-427F-4CEA-B095-E91D690F7FF5}" type="datetime1">
              <a:rPr lang="pt-BR" smtClean="0"/>
              <a:t>17/10/2014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/>
          <p:cNvSpPr txBox="1"/>
          <p:nvPr userDrawn="1"/>
        </p:nvSpPr>
        <p:spPr>
          <a:xfrm rot="-5400000">
            <a:off x="-2744292" y="3387210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Oxnar</a:t>
            </a:r>
            <a:r>
              <a:rPr lang="pt-BR" dirty="0" smtClean="0"/>
              <a:t>  - Tecnologias Educacionais</a:t>
            </a:r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434AA-B689-4AD6-882D-70644F2FCFA2}" type="datetime1">
              <a:rPr lang="pt-BR" smtClean="0"/>
              <a:t>17/10/2014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aixaDeTexto 10"/>
          <p:cNvSpPr txBox="1"/>
          <p:nvPr userDrawn="1"/>
        </p:nvSpPr>
        <p:spPr>
          <a:xfrm rot="-5400000">
            <a:off x="-2744292" y="3458648"/>
            <a:ext cx="5857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Oxnar</a:t>
            </a:r>
            <a:r>
              <a:rPr lang="pt-BR" dirty="0" smtClean="0"/>
              <a:t>  - Tecnologias Educacionais</a:t>
            </a:r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90732-75DC-433D-BB71-6CB905B194A4}" type="datetime1">
              <a:rPr lang="pt-BR" smtClean="0"/>
              <a:t>17/10/2014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1E974-2432-4200-BD76-10E6EF1BA4DB}" type="datetime1">
              <a:rPr lang="pt-BR" smtClean="0"/>
              <a:t>17/10/2014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FFA78-25CC-446D-BF5B-10B77BA3BDBF}" type="datetime1">
              <a:rPr lang="pt-BR" smtClean="0"/>
              <a:t>17/10/2014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1206D8-62F5-4846-A609-7E4DFE13F34F}" type="datetime1">
              <a:rPr lang="pt-BR" smtClean="0"/>
              <a:t>17/10/2014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53566-56DF-4C07-971F-12E1E289F82A}" type="datetime1">
              <a:rPr lang="pt-BR" smtClean="0"/>
              <a:t>17/10/2014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EF602-78CD-4B4B-9490-A0AF18CDD314}" type="datetime1">
              <a:rPr lang="pt-BR" smtClean="0"/>
              <a:t>17/10/2014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3E975-A72B-4F1C-B585-684435AAD88F}" type="datetime1">
              <a:rPr lang="pt-BR" smtClean="0"/>
              <a:t>17/10/2014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43591-1324-43B3-9975-039AFF9201E9}" type="datetime1">
              <a:rPr lang="pt-BR" smtClean="0"/>
              <a:t>17/10/2014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AA353-D456-4A17-BCFC-1DB6744F8C52}" type="datetime1">
              <a:rPr lang="pt-BR" smtClean="0"/>
              <a:t>17/10/2014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3B831-6274-42D7-9C88-FA0DF439AA74}" type="datetime1">
              <a:rPr lang="pt-BR" smtClean="0"/>
              <a:t>17/10/2014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1E782B-A22D-41E6-BE1B-4BB65E46ED0A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gif"/><Relationship Id="rId5" Type="http://schemas.openxmlformats.org/officeDocument/2006/relationships/image" Target="../media/image47.jpeg"/><Relationship Id="rId4" Type="http://schemas.openxmlformats.org/officeDocument/2006/relationships/image" Target="../media/image46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hyperlink" Target="http://av.rds.yahoo.com/_ylt=A0Je5XjboetIyF0ARVQPGqMX;_ylu=X3oDMTBvMmFkM29rBHBndANhdl9pbWdfcmVzdWx0BHNlYwNzcg--/SIG=12g99g9dr/EXP=1223488347/**http%3a/www.clantemplates.com/forums/showthread.php%3ft=56125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hyperlink" Target="http://av.rds.yahoo.com/_ylt=A0Je5W95outIPBUAxCMPGqMX;_ylu=X3oDMTBvMmFkM29rBHBndANhdl9pbWdfcmVzdWx0BHNlYwNzcg--/SIG=11s5p6rh1/EXP=1223488505/**http%3a/www.dmoz.ch/bilder.cgi%3fq=Mac_O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mailto:andre@oxnar.com.br" TargetMode="External"/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INFORMÁTICA BÁSICA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pt-BR" dirty="0" smtClean="0"/>
          </a:p>
          <a:p>
            <a:endParaRPr lang="pt-BR" dirty="0"/>
          </a:p>
          <a:p>
            <a:pPr algn="r"/>
            <a:r>
              <a:rPr lang="pt-BR" sz="1800" dirty="0" smtClean="0">
                <a:solidFill>
                  <a:schemeClr val="tx2"/>
                </a:solidFill>
              </a:rPr>
              <a:t>prof. Esp. André Aparecido da Silva.</a:t>
            </a:r>
          </a:p>
          <a:p>
            <a:pPr algn="r"/>
            <a:r>
              <a:rPr lang="pt-BR" sz="1800" dirty="0" smtClean="0">
                <a:solidFill>
                  <a:schemeClr val="tx2"/>
                </a:solidFill>
              </a:rPr>
              <a:t>anndrepr@yaoo.com.br</a:t>
            </a:r>
            <a:endParaRPr lang="pt-BR" sz="1800" dirty="0">
              <a:solidFill>
                <a:schemeClr val="tx2"/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1</a:t>
            </a:fld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tecnologia da informação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 </a:t>
            </a:r>
            <a:r>
              <a:rPr lang="pt-BR" dirty="0" smtClean="0"/>
              <a:t>tecnologia da informação e comunicação têm alcançado tal grau de desenvolvimento que está agora em todos os lugares e, se não todos, a maioria das atividades humanas: educação, indústria, comércio, finanças , pesquisa, </a:t>
            </a:r>
            <a:r>
              <a:rPr lang="pt-BR" dirty="0" smtClean="0"/>
              <a:t>etc... </a:t>
            </a:r>
            <a:endParaRPr lang="pt-BR" dirty="0" smtClean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tecnologia da informação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pt-BR" dirty="0" smtClean="0"/>
              <a:t>Hoje</a:t>
            </a:r>
            <a:r>
              <a:rPr lang="pt-BR" dirty="0" smtClean="0"/>
              <a:t>, conhecer o uso de tecnologia e já não é nenhum privilégio, </a:t>
            </a:r>
            <a:r>
              <a:rPr lang="pt-BR" dirty="0" smtClean="0"/>
              <a:t>mas sim,  </a:t>
            </a:r>
            <a:r>
              <a:rPr lang="pt-BR" dirty="0" smtClean="0"/>
              <a:t>uma necessidade.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</a:t>
            </a:r>
            <a:r>
              <a:rPr lang="pt-BR" dirty="0" smtClean="0"/>
              <a:t>uso da tecnologia é uma determinação dos níveis de eficiência e competitividade a nível empresarial como um fator pessoal.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tecnologia da informação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Nesta aula discutiremos alguns conceitos sobre informática e utilizaremos alguns programas de uso comum a maioria das pessoas.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28662" y="4857760"/>
            <a:ext cx="8072494" cy="139382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dirty="0" smtClean="0"/>
              <a:t>História da Informática </a:t>
            </a:r>
            <a:br>
              <a:rPr lang="pt-BR" dirty="0" smtClean="0"/>
            </a:br>
            <a:r>
              <a:rPr lang="pt-BR" dirty="0" smtClean="0"/>
              <a:t>e sua evolução </a:t>
            </a:r>
            <a:endParaRPr lang="pt-BR" dirty="0"/>
          </a:p>
        </p:txBody>
      </p:sp>
      <p:graphicFrame>
        <p:nvGraphicFramePr>
          <p:cNvPr id="6" name="Diagrama 5"/>
          <p:cNvGraphicFramePr/>
          <p:nvPr/>
        </p:nvGraphicFramePr>
        <p:xfrm>
          <a:off x="1214414" y="8572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5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principais marcos</a:t>
            </a:r>
            <a:endParaRPr lang="pt-BR" dirty="0"/>
          </a:p>
        </p:txBody>
      </p:sp>
      <p:sp>
        <p:nvSpPr>
          <p:cNvPr id="921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endParaRPr lang="pt-BR" smtClean="0"/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1500188"/>
            <a:ext cx="7715250" cy="5072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187DFB-90B3-4684-B6D5-09AFA79A0351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constantes da evolução</a:t>
            </a:r>
            <a:endParaRPr lang="pt-BR" dirty="0"/>
          </a:p>
        </p:txBody>
      </p:sp>
      <p:sp>
        <p:nvSpPr>
          <p:cNvPr id="1024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/>
            <a:endParaRPr lang="pt-BR" smtClean="0"/>
          </a:p>
        </p:txBody>
      </p:sp>
      <p:pic>
        <p:nvPicPr>
          <p:cNvPr id="1024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500188"/>
            <a:ext cx="743585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DAAD237-5137-4C66-A023-EFD13CAD3E7F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ábaco chinês</a:t>
            </a:r>
            <a:endParaRPr lang="pt-BR" dirty="0"/>
          </a:p>
        </p:txBody>
      </p:sp>
      <p:sp>
        <p:nvSpPr>
          <p:cNvPr id="11267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pt-BR" dirty="0" smtClean="0"/>
              <a:t>Inventado na China;</a:t>
            </a:r>
          </a:p>
          <a:p>
            <a:pPr eaLnBrk="1" hangingPunct="1"/>
            <a:r>
              <a:rPr lang="pt-BR" dirty="0" smtClean="0"/>
              <a:t>primeira calculadora que ajudou o homem a calcular de forma mais rápida;</a:t>
            </a:r>
          </a:p>
          <a:p>
            <a:pPr eaLnBrk="1" hangingPunct="1"/>
            <a:endParaRPr lang="pt-BR" dirty="0" smtClean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3643314"/>
            <a:ext cx="7180262" cy="261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44D30A-EF2C-4DF7-A3E8-106C19936CCF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58175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1642: máq. de somar de </a:t>
            </a:r>
            <a:r>
              <a:rPr lang="pt-BR" b="1" i="1" dirty="0" err="1" smtClean="0"/>
              <a:t>Blaise</a:t>
            </a:r>
            <a:r>
              <a:rPr lang="pt-BR" b="1" i="1" dirty="0" smtClean="0"/>
              <a:t> Pascal (</a:t>
            </a:r>
            <a:r>
              <a:rPr lang="pt-BR" b="1" i="1" dirty="0" err="1" smtClean="0"/>
              <a:t>Pascalina</a:t>
            </a:r>
            <a:r>
              <a:rPr lang="pt-BR" b="1" i="1" dirty="0" smtClean="0"/>
              <a:t>)</a:t>
            </a:r>
            <a:endParaRPr lang="pt-BR" dirty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0" y="1643063"/>
            <a:ext cx="459898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CaixaDeTexto 4"/>
          <p:cNvSpPr txBox="1">
            <a:spLocks noChangeArrowheads="1"/>
          </p:cNvSpPr>
          <p:nvPr/>
        </p:nvSpPr>
        <p:spPr bwMode="auto">
          <a:xfrm>
            <a:off x="4929190" y="1928813"/>
            <a:ext cx="4214810" cy="14779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BR" dirty="0">
                <a:latin typeface="Century Schoolbook" pitchFamily="18" charset="0"/>
              </a:rPr>
              <a:t>Desenvolvida por matemático</a:t>
            </a:r>
          </a:p>
          <a:p>
            <a:r>
              <a:rPr lang="pt-BR" dirty="0">
                <a:latin typeface="Century Schoolbook" pitchFamily="18" charset="0"/>
              </a:rPr>
              <a:t>francês de 19 anos, </a:t>
            </a:r>
            <a:r>
              <a:rPr lang="pt-BR" dirty="0" err="1">
                <a:latin typeface="Century Schoolbook" pitchFamily="18" charset="0"/>
              </a:rPr>
              <a:t>Blaise</a:t>
            </a:r>
            <a:r>
              <a:rPr lang="pt-BR" dirty="0">
                <a:latin typeface="Century Schoolbook" pitchFamily="18" charset="0"/>
              </a:rPr>
              <a:t> Pascal.</a:t>
            </a:r>
          </a:p>
          <a:p>
            <a:endParaRPr lang="pt-BR" dirty="0">
              <a:latin typeface="Century Schoolbook" pitchFamily="18" charset="0"/>
            </a:endParaRPr>
          </a:p>
          <a:p>
            <a:r>
              <a:rPr lang="pt-BR" dirty="0">
                <a:latin typeface="Century Schoolbook" pitchFamily="18" charset="0"/>
              </a:rPr>
              <a:t>Dispositivo mecânico para</a:t>
            </a:r>
          </a:p>
          <a:p>
            <a:r>
              <a:rPr lang="pt-BR" dirty="0">
                <a:latin typeface="Century Schoolbook" pitchFamily="18" charset="0"/>
              </a:rPr>
              <a:t>adicionar números.</a:t>
            </a:r>
          </a:p>
        </p:txBody>
      </p:sp>
      <p:pic>
        <p:nvPicPr>
          <p:cNvPr id="12294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5" y="3929063"/>
            <a:ext cx="3709988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5" name="Retângulo 6"/>
          <p:cNvSpPr>
            <a:spLocks noChangeArrowheads="1"/>
          </p:cNvSpPr>
          <p:nvPr/>
        </p:nvSpPr>
        <p:spPr bwMode="auto">
          <a:xfrm>
            <a:off x="285750" y="4572008"/>
            <a:ext cx="3857625" cy="1477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Conjunto de rodas dentadas colocadas lado a lado, cada uma marcada de 0 a 9 e com intervalos iguais em torno do</a:t>
            </a:r>
          </a:p>
          <a:p>
            <a:pPr algn="just"/>
            <a:r>
              <a:rPr lang="pt-BR" dirty="0">
                <a:latin typeface="Century Schoolbook" pitchFamily="18" charset="0"/>
              </a:rPr>
              <a:t>seu perímetro.</a:t>
            </a:r>
          </a:p>
        </p:txBody>
      </p:sp>
      <p:sp>
        <p:nvSpPr>
          <p:cNvPr id="12296" name="Espaço Reservado para Número de Slide 7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9F9016-5FA8-42C7-973C-F321CBEF4E80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1672: máquina de calcular de </a:t>
            </a:r>
            <a:r>
              <a:rPr lang="pt-BR" b="1" i="1" dirty="0" err="1" smtClean="0"/>
              <a:t>Leibnitz</a:t>
            </a:r>
            <a:endParaRPr lang="pt-BR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571625"/>
            <a:ext cx="43338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tângulo 4"/>
          <p:cNvSpPr>
            <a:spLocks noChangeArrowheads="1"/>
          </p:cNvSpPr>
          <p:nvPr/>
        </p:nvSpPr>
        <p:spPr bwMode="auto">
          <a:xfrm>
            <a:off x="4786312" y="1643063"/>
            <a:ext cx="3286149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Inspirada na </a:t>
            </a:r>
            <a:r>
              <a:rPr lang="pt-BR" dirty="0" err="1">
                <a:latin typeface="Century Schoolbook" pitchFamily="18" charset="0"/>
              </a:rPr>
              <a:t>Pascalina</a:t>
            </a:r>
            <a:r>
              <a:rPr lang="pt-BR" dirty="0">
                <a:latin typeface="Century Schoolbook" pitchFamily="18" charset="0"/>
              </a:rPr>
              <a:t> </a:t>
            </a:r>
          </a:p>
          <a:p>
            <a:pPr algn="just"/>
            <a:r>
              <a:rPr lang="pt-BR" dirty="0">
                <a:latin typeface="Century Schoolbook" pitchFamily="18" charset="0"/>
              </a:rPr>
              <a:t>(mas não tão </a:t>
            </a:r>
            <a:r>
              <a:rPr lang="pt-BR" dirty="0" smtClean="0">
                <a:latin typeface="Century Schoolbook" pitchFamily="18" charset="0"/>
              </a:rPr>
              <a:t>bem sucedida</a:t>
            </a:r>
            <a:r>
              <a:rPr lang="pt-BR" dirty="0">
                <a:latin typeface="Century Schoolbook" pitchFamily="18" charset="0"/>
              </a:rPr>
              <a:t>).</a:t>
            </a:r>
          </a:p>
        </p:txBody>
      </p:sp>
      <p:pic>
        <p:nvPicPr>
          <p:cNvPr id="13318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63" y="3857625"/>
            <a:ext cx="381000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Retângulo 6"/>
          <p:cNvSpPr>
            <a:spLocks noChangeArrowheads="1"/>
          </p:cNvSpPr>
          <p:nvPr/>
        </p:nvSpPr>
        <p:spPr bwMode="auto">
          <a:xfrm>
            <a:off x="1000125" y="5214938"/>
            <a:ext cx="5786438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Enumeras inovações mecânicas. (Inclui tambor de dentes que permite a multiplicação de números através de rotações sucessivas da manivela principal).</a:t>
            </a:r>
          </a:p>
        </p:txBody>
      </p:sp>
      <p:sp>
        <p:nvSpPr>
          <p:cNvPr id="13320" name="Espaço Reservado para Número de Slide 7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3B5FF10-F4C7-4858-899C-2A1F2C0478B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1791-1871: máquinas de Babbage</a:t>
            </a:r>
            <a:endParaRPr lang="pt-BR" dirty="0"/>
          </a:p>
        </p:txBody>
      </p:sp>
      <p:pic>
        <p:nvPicPr>
          <p:cNvPr id="1434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" y="1571625"/>
            <a:ext cx="37719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Retângulo 4"/>
          <p:cNvSpPr>
            <a:spLocks noChangeArrowheads="1"/>
          </p:cNvSpPr>
          <p:nvPr/>
        </p:nvSpPr>
        <p:spPr bwMode="auto">
          <a:xfrm>
            <a:off x="4357688" y="1571625"/>
            <a:ext cx="4143375" cy="28622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Charles Babbage (1791-1871) foi um inventor e matemático Britânico. Em</a:t>
            </a:r>
          </a:p>
          <a:p>
            <a:pPr algn="just"/>
            <a:r>
              <a:rPr lang="pt-BR" dirty="0">
                <a:latin typeface="Century Schoolbook" pitchFamily="18" charset="0"/>
              </a:rPr>
              <a:t>1821, frustrado com os muitos erros encontrados nos cálculos manuais, começou a pensar em formas de </a:t>
            </a:r>
            <a:r>
              <a:rPr lang="pt-BR" dirty="0" smtClean="0">
                <a:latin typeface="Century Schoolbook" pitchFamily="18" charset="0"/>
              </a:rPr>
              <a:t>efetuar </a:t>
            </a:r>
            <a:r>
              <a:rPr lang="pt-BR" dirty="0">
                <a:latin typeface="Century Schoolbook" pitchFamily="18" charset="0"/>
              </a:rPr>
              <a:t>cálculos com recurso a dispositivos mecânicos. Esta situação</a:t>
            </a:r>
          </a:p>
          <a:p>
            <a:pPr algn="just"/>
            <a:r>
              <a:rPr lang="pt-BR" dirty="0">
                <a:latin typeface="Century Schoolbook" pitchFamily="18" charset="0"/>
              </a:rPr>
              <a:t>levou-o a desenhar um conjunto de “</a:t>
            </a:r>
            <a:r>
              <a:rPr lang="pt-BR" i="1" dirty="0">
                <a:latin typeface="Century Schoolbook" pitchFamily="18" charset="0"/>
              </a:rPr>
              <a:t>motores” de calculo aritmético e “computacional”.</a:t>
            </a:r>
            <a:endParaRPr lang="pt-BR" dirty="0">
              <a:latin typeface="Century Schoolbook" pitchFamily="18" charset="0"/>
            </a:endParaRPr>
          </a:p>
        </p:txBody>
      </p:sp>
      <p:sp>
        <p:nvSpPr>
          <p:cNvPr id="14342" name="Retângulo 5"/>
          <p:cNvSpPr>
            <a:spLocks noChangeArrowheads="1"/>
          </p:cNvSpPr>
          <p:nvPr/>
        </p:nvSpPr>
        <p:spPr bwMode="auto">
          <a:xfrm>
            <a:off x="571500" y="5505450"/>
            <a:ext cx="7286625" cy="923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Em 1833 constrói a “</a:t>
            </a:r>
            <a:r>
              <a:rPr lang="pt-BR" dirty="0" err="1">
                <a:latin typeface="Century Schoolbook" pitchFamily="18" charset="0"/>
              </a:rPr>
              <a:t>analytical</a:t>
            </a:r>
            <a:r>
              <a:rPr lang="pt-BR" dirty="0">
                <a:latin typeface="Century Schoolbook" pitchFamily="18" charset="0"/>
              </a:rPr>
              <a:t> </a:t>
            </a:r>
            <a:r>
              <a:rPr lang="pt-BR" dirty="0" err="1">
                <a:latin typeface="Century Schoolbook" pitchFamily="18" charset="0"/>
              </a:rPr>
              <a:t>engine</a:t>
            </a:r>
            <a:r>
              <a:rPr lang="pt-BR" dirty="0">
                <a:latin typeface="Century Schoolbook" pitchFamily="18" charset="0"/>
              </a:rPr>
              <a:t>”, antepassado dos computadores. Era programada por cartões perfurados, tinha "memória" e um processador (designado moinho).</a:t>
            </a:r>
          </a:p>
        </p:txBody>
      </p:sp>
      <p:sp>
        <p:nvSpPr>
          <p:cNvPr id="14343" name="Espaço Reservado para Número de Slide 6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464D66A-DD6B-4622-A6FF-3996F88984D5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1890: cartões perfurados</a:t>
            </a:r>
            <a:endParaRPr lang="pt-BR" dirty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9425" y="1643063"/>
            <a:ext cx="3683000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CaixaDeTexto 4"/>
          <p:cNvSpPr txBox="1">
            <a:spLocks noChangeArrowheads="1"/>
          </p:cNvSpPr>
          <p:nvPr/>
        </p:nvSpPr>
        <p:spPr bwMode="auto">
          <a:xfrm>
            <a:off x="4214813" y="1643063"/>
            <a:ext cx="4357687" cy="203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Os cartões perfurados são utilizados no censo dos </a:t>
            </a:r>
            <a:r>
              <a:rPr lang="pt-BR" dirty="0" err="1">
                <a:latin typeface="Century Schoolbook" pitchFamily="18" charset="0"/>
              </a:rPr>
              <a:t>E.U.A.</a:t>
            </a:r>
            <a:r>
              <a:rPr lang="pt-BR" dirty="0">
                <a:latin typeface="Century Schoolbook" pitchFamily="18" charset="0"/>
              </a:rPr>
              <a:t>, tendo sido codificados um ano antes pelo estatístico </a:t>
            </a:r>
            <a:r>
              <a:rPr lang="pt-BR" dirty="0" err="1">
                <a:latin typeface="Century Schoolbook" pitchFamily="18" charset="0"/>
              </a:rPr>
              <a:t>Herman</a:t>
            </a:r>
            <a:r>
              <a:rPr lang="pt-BR" dirty="0">
                <a:latin typeface="Century Schoolbook" pitchFamily="18" charset="0"/>
              </a:rPr>
              <a:t> </a:t>
            </a:r>
            <a:r>
              <a:rPr lang="pt-BR" dirty="0" err="1">
                <a:latin typeface="Century Schoolbook" pitchFamily="18" charset="0"/>
              </a:rPr>
              <a:t>Hollerith</a:t>
            </a:r>
            <a:r>
              <a:rPr lang="pt-BR" dirty="0">
                <a:latin typeface="Century Schoolbook" pitchFamily="18" charset="0"/>
              </a:rPr>
              <a:t> que consegue reduzir dos tradicionais 8 anos para menos de 3, o processamento do censo norte americano;</a:t>
            </a:r>
          </a:p>
        </p:txBody>
      </p:sp>
      <p:sp>
        <p:nvSpPr>
          <p:cNvPr id="15366" name="Retângulo 5"/>
          <p:cNvSpPr>
            <a:spLocks noChangeArrowheads="1"/>
          </p:cNvSpPr>
          <p:nvPr/>
        </p:nvSpPr>
        <p:spPr bwMode="auto">
          <a:xfrm>
            <a:off x="214313" y="4000500"/>
            <a:ext cx="835818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i="1">
                <a:latin typeface="Century Schoolbook" pitchFamily="18" charset="0"/>
              </a:rPr>
              <a:t>1924: impressora de cartões perfurados IBM Carrol</a:t>
            </a:r>
            <a:endParaRPr lang="pt-BR" sz="2400">
              <a:latin typeface="Century Schoolbook" pitchFamily="18" charset="0"/>
            </a:endParaRPr>
          </a:p>
        </p:txBody>
      </p:sp>
      <p:pic>
        <p:nvPicPr>
          <p:cNvPr id="153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3" y="4500563"/>
            <a:ext cx="2762250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Retângulo 7"/>
          <p:cNvSpPr>
            <a:spLocks noChangeArrowheads="1"/>
          </p:cNvSpPr>
          <p:nvPr/>
        </p:nvSpPr>
        <p:spPr bwMode="auto">
          <a:xfrm>
            <a:off x="3429000" y="4572000"/>
            <a:ext cx="4572000" cy="17541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Este cilindro de impressão de três polegadas e meia pertence à primeira máquina que produziu comercialmente a alta velocidade cartões perfurados - a impressora Carroll desenvolvida pela IBM em 1924.</a:t>
            </a:r>
          </a:p>
        </p:txBody>
      </p:sp>
      <p:sp>
        <p:nvSpPr>
          <p:cNvPr id="15369" name="Espaço Reservado para Número de Slide 8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D37000-09E5-45FE-9400-A39CF6B78CFE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1944: Harvard Mark 1</a:t>
            </a:r>
            <a:endParaRPr lang="pt-BR" dirty="0"/>
          </a:p>
        </p:txBody>
      </p:sp>
      <p:pic>
        <p:nvPicPr>
          <p:cNvPr id="1638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643063"/>
            <a:ext cx="4637087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tângulo 4"/>
          <p:cNvSpPr>
            <a:spLocks noChangeArrowheads="1"/>
          </p:cNvSpPr>
          <p:nvPr/>
        </p:nvSpPr>
        <p:spPr bwMode="auto">
          <a:xfrm>
            <a:off x="5286375" y="2071688"/>
            <a:ext cx="3000375" cy="175418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pt-BR" dirty="0">
                <a:latin typeface="Century Schoolbook" pitchFamily="18" charset="0"/>
              </a:rPr>
              <a:t>Calculadora mecânica e </a:t>
            </a:r>
            <a:r>
              <a:rPr lang="pt-BR" dirty="0" smtClean="0">
                <a:latin typeface="Century Schoolbook" pitchFamily="18" charset="0"/>
              </a:rPr>
              <a:t>elétrica</a:t>
            </a:r>
            <a:r>
              <a:rPr lang="pt-BR" dirty="0">
                <a:latin typeface="Century Schoolbook" pitchFamily="18" charset="0"/>
              </a:rPr>
              <a:t>;</a:t>
            </a:r>
          </a:p>
          <a:p>
            <a:pPr>
              <a:buFont typeface="Arial" charset="0"/>
              <a:buChar char="•"/>
            </a:pPr>
            <a:r>
              <a:rPr lang="pt-BR" dirty="0">
                <a:latin typeface="Century Schoolbook" pitchFamily="18" charset="0"/>
              </a:rPr>
              <a:t>15 toneladas</a:t>
            </a:r>
          </a:p>
          <a:p>
            <a:pPr>
              <a:buFont typeface="Arial" charset="0"/>
              <a:buChar char="•"/>
            </a:pPr>
            <a:r>
              <a:rPr lang="pt-BR" dirty="0">
                <a:latin typeface="Century Schoolbook" pitchFamily="18" charset="0"/>
              </a:rPr>
              <a:t>15 anos em serviço</a:t>
            </a:r>
          </a:p>
          <a:p>
            <a:pPr>
              <a:buFont typeface="Arial" charset="0"/>
              <a:buChar char="•"/>
            </a:pPr>
            <a:r>
              <a:rPr lang="pt-BR" dirty="0">
                <a:latin typeface="Century Schoolbook" pitchFamily="18" charset="0"/>
              </a:rPr>
              <a:t>Produziu tabelas com</a:t>
            </a:r>
          </a:p>
          <a:p>
            <a:pPr>
              <a:buFont typeface="Arial" charset="0"/>
              <a:buChar char="•"/>
            </a:pPr>
            <a:r>
              <a:rPr lang="pt-BR" dirty="0">
                <a:latin typeface="Century Schoolbook" pitchFamily="18" charset="0"/>
              </a:rPr>
              <a:t>fins militares e científicos</a:t>
            </a:r>
          </a:p>
        </p:txBody>
      </p:sp>
      <p:sp>
        <p:nvSpPr>
          <p:cNvPr id="16390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200C33-B945-459B-8C52-1170C17CCE76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1ª geração </a:t>
            </a:r>
            <a:r>
              <a:rPr lang="pt-BR" dirty="0" smtClean="0"/>
              <a:t>(1946-1957)</a:t>
            </a:r>
            <a:endParaRPr lang="pt-BR" dirty="0"/>
          </a:p>
        </p:txBody>
      </p:sp>
      <p:sp>
        <p:nvSpPr>
          <p:cNvPr id="1741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pt-BR" b="1" dirty="0" smtClean="0"/>
              <a:t>Principais características</a:t>
            </a:r>
          </a:p>
          <a:p>
            <a:pPr eaLnBrk="1" hangingPunct="1"/>
            <a:r>
              <a:rPr lang="pt-BR" b="1" dirty="0" smtClean="0"/>
              <a:t>válvulas eletrônicas</a:t>
            </a:r>
          </a:p>
          <a:p>
            <a:pPr eaLnBrk="1" hangingPunct="1"/>
            <a:r>
              <a:rPr lang="pt-BR" dirty="0" smtClean="0"/>
              <a:t>armazenamento: banda magnética, disco magnético</a:t>
            </a:r>
          </a:p>
          <a:p>
            <a:pPr eaLnBrk="1" hangingPunct="1"/>
            <a:r>
              <a:rPr lang="pt-BR" dirty="0" smtClean="0"/>
              <a:t>memória principal: </a:t>
            </a:r>
            <a:r>
              <a:rPr lang="pt-BR" dirty="0" err="1" smtClean="0"/>
              <a:t>ferrite</a:t>
            </a:r>
            <a:r>
              <a:rPr lang="pt-BR" dirty="0" smtClean="0"/>
              <a:t> magnética</a:t>
            </a:r>
          </a:p>
          <a:p>
            <a:pPr eaLnBrk="1" hangingPunct="1"/>
            <a:r>
              <a:rPr lang="pt-BR" dirty="0" smtClean="0"/>
              <a:t>introdução da programação</a:t>
            </a:r>
          </a:p>
          <a:p>
            <a:pPr eaLnBrk="1" hangingPunct="1"/>
            <a:r>
              <a:rPr lang="pt-BR" dirty="0" smtClean="0"/>
              <a:t>introdução da comunicação</a:t>
            </a:r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F544B-F0EF-400E-B30C-7AD83FD5F8D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defRPr/>
            </a:pPr>
            <a:r>
              <a:rPr lang="pt-BR" dirty="0" err="1" smtClean="0"/>
              <a:t>Ferrite</a:t>
            </a:r>
            <a:r>
              <a:rPr lang="pt-BR" dirty="0" smtClean="0"/>
              <a:t> magnética ?</a:t>
            </a:r>
            <a:endParaRPr lang="pt-BR" dirty="0"/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DF544B-F0EF-400E-B30C-7AD83FD5F8D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pt-BR" smtClean="0"/>
          </a:p>
        </p:txBody>
      </p:sp>
      <p:pic>
        <p:nvPicPr>
          <p:cNvPr id="3074" name="Picture 2" descr="http://upload.wikimedia.org/wikipedia/commons/thumb/a/a6/Magnetic_core_memory_card.jpg/1024px-Magnetic_core_memory_c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2612590" cy="2500330"/>
          </a:xfrm>
          <a:prstGeom prst="rect">
            <a:avLst/>
          </a:prstGeom>
          <a:noFill/>
        </p:spPr>
      </p:pic>
      <p:sp>
        <p:nvSpPr>
          <p:cNvPr id="9" name="Retângulo 8"/>
          <p:cNvSpPr/>
          <p:nvPr/>
        </p:nvSpPr>
        <p:spPr>
          <a:xfrm>
            <a:off x="928662" y="4429132"/>
            <a:ext cx="7715304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dirty="0"/>
              <a:t>As memórias de </a:t>
            </a:r>
            <a:r>
              <a:rPr lang="pt-BR" dirty="0" err="1"/>
              <a:t>ferrite</a:t>
            </a:r>
            <a:r>
              <a:rPr lang="pt-BR" dirty="0"/>
              <a:t> eram utilizadas juntamente com os conhecidos cartões perfurados de </a:t>
            </a:r>
            <a:r>
              <a:rPr lang="pt-BR" dirty="0" err="1"/>
              <a:t>Herman</a:t>
            </a:r>
            <a:r>
              <a:rPr lang="pt-BR" dirty="0"/>
              <a:t> </a:t>
            </a:r>
            <a:r>
              <a:rPr lang="pt-BR" dirty="0" err="1"/>
              <a:t>Hollerith</a:t>
            </a:r>
            <a:r>
              <a:rPr lang="pt-BR" dirty="0"/>
              <a:t>. O primeiro computador a receber essa nova tecnologia foi o então conhecido como primeiro computador fabricado e comercializado nos EUA, o UNIVAC que foi criado na </a:t>
            </a:r>
            <a:r>
              <a:rPr lang="pt-BR" u="sng" dirty="0"/>
              <a:t>década de </a:t>
            </a:r>
            <a:r>
              <a:rPr lang="pt-BR" u="sng" dirty="0" smtClean="0"/>
              <a:t>50</a:t>
            </a:r>
            <a:r>
              <a:rPr lang="pt-BR" dirty="0" smtClean="0"/>
              <a:t>.</a:t>
            </a:r>
            <a:r>
              <a:rPr lang="pt-BR" dirty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1946: válvulas </a:t>
            </a:r>
            <a:r>
              <a:rPr lang="pt-BR" b="1" i="1" dirty="0" smtClean="0"/>
              <a:t>eletrônicas</a:t>
            </a:r>
            <a:endParaRPr lang="pt-BR" dirty="0"/>
          </a:p>
        </p:txBody>
      </p:sp>
      <p:pic>
        <p:nvPicPr>
          <p:cNvPr id="1843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5" y="1571625"/>
            <a:ext cx="923925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4714875"/>
            <a:ext cx="343852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74" y="1785926"/>
            <a:ext cx="248602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Retângulo 6"/>
          <p:cNvSpPr>
            <a:spLocks noChangeArrowheads="1"/>
          </p:cNvSpPr>
          <p:nvPr/>
        </p:nvSpPr>
        <p:spPr bwMode="auto">
          <a:xfrm>
            <a:off x="1500188" y="2286000"/>
            <a:ext cx="4572000" cy="147796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pt-BR" dirty="0">
                <a:latin typeface="Century Schoolbook" pitchFamily="18" charset="0"/>
              </a:rPr>
              <a:t>Inicialmente desenvolvida para a indústria </a:t>
            </a:r>
            <a:r>
              <a:rPr lang="pt-BR" dirty="0" err="1">
                <a:latin typeface="Century Schoolbook" pitchFamily="18" charset="0"/>
              </a:rPr>
              <a:t>radiofónica</a:t>
            </a:r>
            <a:r>
              <a:rPr lang="pt-BR" dirty="0">
                <a:latin typeface="Century Schoolbook" pitchFamily="18" charset="0"/>
              </a:rPr>
              <a:t>. Possibilitou cálculos milhares de vezes mais rápidos do que com os anteriores relés </a:t>
            </a:r>
            <a:r>
              <a:rPr lang="pt-BR" dirty="0" err="1">
                <a:latin typeface="Century Schoolbook" pitchFamily="18" charset="0"/>
              </a:rPr>
              <a:t>electromecânicos</a:t>
            </a:r>
            <a:r>
              <a:rPr lang="pt-BR" dirty="0">
                <a:latin typeface="Century Schoolbook" pitchFamily="18" charset="0"/>
              </a:rPr>
              <a:t>.</a:t>
            </a:r>
          </a:p>
        </p:txBody>
      </p:sp>
      <p:sp>
        <p:nvSpPr>
          <p:cNvPr id="18440" name="Espaço Reservado para Número de Slide 7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21B5225-7E29-4346-A0AC-0351047B11D2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1946: ENIAC (</a:t>
            </a:r>
            <a:r>
              <a:rPr lang="en-US" i="1" dirty="0" smtClean="0"/>
              <a:t>Electronic Numerical Integrator And Calculator)</a:t>
            </a:r>
            <a:endParaRPr lang="pt-BR" dirty="0"/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071688"/>
            <a:ext cx="285750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CaixaDeTexto 4"/>
          <p:cNvSpPr txBox="1">
            <a:spLocks noChangeArrowheads="1"/>
          </p:cNvSpPr>
          <p:nvPr/>
        </p:nvSpPr>
        <p:spPr bwMode="auto">
          <a:xfrm>
            <a:off x="3071813" y="2500313"/>
            <a:ext cx="5357812" cy="31393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b="1" dirty="0" smtClean="0">
                <a:latin typeface="Century Schoolbook" pitchFamily="18" charset="0"/>
              </a:rPr>
              <a:t>Primeiro </a:t>
            </a:r>
            <a:r>
              <a:rPr lang="pt-BR" b="1" dirty="0">
                <a:latin typeface="Century Schoolbook" pitchFamily="18" charset="0"/>
              </a:rPr>
              <a:t>computador digital </a:t>
            </a:r>
            <a:r>
              <a:rPr lang="pt-BR" b="1" dirty="0" err="1" smtClean="0">
                <a:latin typeface="Century Schoolbook" pitchFamily="18" charset="0"/>
              </a:rPr>
              <a:t>eletrónico</a:t>
            </a:r>
            <a:endParaRPr lang="pt-BR" b="1" dirty="0">
              <a:latin typeface="Century Schoolbook" pitchFamily="18" charset="0"/>
            </a:endParaRPr>
          </a:p>
          <a:p>
            <a:pPr algn="just">
              <a:buFont typeface="Arial" charset="0"/>
              <a:buChar char="•"/>
            </a:pPr>
            <a:endParaRPr lang="pt-BR" dirty="0" smtClean="0">
              <a:latin typeface="Century Schoolbook" pitchFamily="18" charset="0"/>
            </a:endParaRPr>
          </a:p>
          <a:p>
            <a:pPr algn="just"/>
            <a:r>
              <a:rPr lang="pt-BR" dirty="0" smtClean="0">
                <a:latin typeface="Century Schoolbook" pitchFamily="18" charset="0"/>
              </a:rPr>
              <a:t>Dezoito </a:t>
            </a:r>
            <a:r>
              <a:rPr lang="pt-BR" dirty="0">
                <a:latin typeface="Century Schoolbook" pitchFamily="18" charset="0"/>
              </a:rPr>
              <a:t>metros de comprimento por </a:t>
            </a:r>
            <a:r>
              <a:rPr lang="pt-BR" dirty="0" smtClean="0">
                <a:latin typeface="Century Schoolbook" pitchFamily="18" charset="0"/>
              </a:rPr>
              <a:t>dois metros </a:t>
            </a:r>
            <a:r>
              <a:rPr lang="pt-BR" dirty="0">
                <a:latin typeface="Century Schoolbook" pitchFamily="18" charset="0"/>
              </a:rPr>
              <a:t>e meio de largura (aproximadamente um terço da área de um campo de futebol</a:t>
            </a:r>
            <a:r>
              <a:rPr lang="pt-BR" dirty="0" smtClean="0">
                <a:latin typeface="Century Schoolbook" pitchFamily="18" charset="0"/>
              </a:rPr>
              <a:t>)</a:t>
            </a:r>
          </a:p>
          <a:p>
            <a:pPr algn="just"/>
            <a:endParaRPr lang="pt-BR" dirty="0">
              <a:latin typeface="Century Schoolbook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pt-BR" dirty="0" smtClean="0">
                <a:latin typeface="Century Schoolbook" pitchFamily="18" charset="0"/>
              </a:rPr>
              <a:t> Dezoito </a:t>
            </a:r>
            <a:r>
              <a:rPr lang="pt-BR" dirty="0">
                <a:latin typeface="Century Schoolbook" pitchFamily="18" charset="0"/>
              </a:rPr>
              <a:t>mil </a:t>
            </a:r>
            <a:r>
              <a:rPr lang="pt-BR" dirty="0" smtClean="0">
                <a:latin typeface="Century Schoolbook" pitchFamily="18" charset="0"/>
              </a:rPr>
              <a:t>válvulas, Trinta toneladas</a:t>
            </a:r>
          </a:p>
          <a:p>
            <a:pPr algn="just"/>
            <a:endParaRPr lang="pt-BR" dirty="0">
              <a:latin typeface="Century Schoolbook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pt-BR" dirty="0" smtClean="0">
                <a:latin typeface="Century Schoolbook" pitchFamily="18" charset="0"/>
              </a:rPr>
              <a:t> Capacidade </a:t>
            </a:r>
            <a:r>
              <a:rPr lang="pt-BR" dirty="0">
                <a:latin typeface="Century Schoolbook" pitchFamily="18" charset="0"/>
              </a:rPr>
              <a:t>para reter em memória setenta e quatro números de vinte e três </a:t>
            </a:r>
            <a:r>
              <a:rPr lang="pt-BR" dirty="0" smtClean="0">
                <a:latin typeface="Century Schoolbook" pitchFamily="18" charset="0"/>
              </a:rPr>
              <a:t>algarismos 5000 </a:t>
            </a:r>
            <a:r>
              <a:rPr lang="pt-BR" dirty="0">
                <a:latin typeface="Century Schoolbook" pitchFamily="18" charset="0"/>
              </a:rPr>
              <a:t>adições ou 300 multiplicações por segundo.</a:t>
            </a:r>
          </a:p>
        </p:txBody>
      </p:sp>
      <p:sp>
        <p:nvSpPr>
          <p:cNvPr id="19462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1D06AB-F25F-414D-BE69-12E654264FDF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1948: Manchester Mark1</a:t>
            </a:r>
            <a:endParaRPr lang="pt-BR" dirty="0"/>
          </a:p>
        </p:txBody>
      </p:sp>
      <p:sp>
        <p:nvSpPr>
          <p:cNvPr id="2048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72518" cy="511494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 eaLnBrk="1" hangingPunct="1"/>
            <a:r>
              <a:rPr lang="pt-BR" dirty="0" smtClean="0"/>
              <a:t>Primeiro computador a funcionar com um programa armazenado, de acordo com o modelo de </a:t>
            </a:r>
            <a:r>
              <a:rPr lang="pt-BR" i="1" dirty="0" smtClean="0"/>
              <a:t>Von Newman.</a:t>
            </a:r>
            <a:endParaRPr lang="pt-BR" dirty="0" smtClean="0"/>
          </a:p>
        </p:txBody>
      </p:sp>
      <p:sp>
        <p:nvSpPr>
          <p:cNvPr id="20484" name="Retângulo 3"/>
          <p:cNvSpPr>
            <a:spLocks noChangeArrowheads="1"/>
          </p:cNvSpPr>
          <p:nvPr/>
        </p:nvSpPr>
        <p:spPr bwMode="auto">
          <a:xfrm>
            <a:off x="428625" y="5715000"/>
            <a:ext cx="842965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pt-BR" b="1" i="1" dirty="0">
                <a:latin typeface="Century Schoolbook" pitchFamily="18" charset="0"/>
              </a:rPr>
              <a:t>Von Newman propôs que a memória do </a:t>
            </a:r>
            <a:r>
              <a:rPr lang="pt-BR" dirty="0">
                <a:latin typeface="Century Schoolbook" pitchFamily="18" charset="0"/>
              </a:rPr>
              <a:t>computador deveria desenvolver-se de forma a armazenar um programa, constituído por um conjunto de instruções codificadas.</a:t>
            </a:r>
          </a:p>
        </p:txBody>
      </p:sp>
      <p:pic>
        <p:nvPicPr>
          <p:cNvPr id="204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143248"/>
            <a:ext cx="3286125" cy="261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643314"/>
            <a:ext cx="32289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7" name="Espaço Reservado para Número de Slide 6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B65D0F4-E336-4366-A119-2D133AFAF1BB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1951: UNIVAC I</a:t>
            </a:r>
            <a:endParaRPr lang="pt-BR" dirty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857364"/>
            <a:ext cx="3471863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CaixaDeTexto 4"/>
          <p:cNvSpPr txBox="1">
            <a:spLocks noChangeArrowheads="1"/>
          </p:cNvSpPr>
          <p:nvPr/>
        </p:nvSpPr>
        <p:spPr bwMode="auto">
          <a:xfrm>
            <a:off x="4286248" y="2857496"/>
            <a:ext cx="4714875" cy="313932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pt-BR" dirty="0" smtClean="0">
                <a:latin typeface="Century Schoolbook" pitchFamily="18" charset="0"/>
              </a:rPr>
              <a:t> Primeiro </a:t>
            </a:r>
            <a:r>
              <a:rPr lang="pt-BR" dirty="0">
                <a:latin typeface="Century Schoolbook" pitchFamily="18" charset="0"/>
              </a:rPr>
              <a:t>computador de uso geral a ser</a:t>
            </a:r>
          </a:p>
          <a:p>
            <a:r>
              <a:rPr lang="pt-BR" dirty="0" smtClean="0">
                <a:latin typeface="Century Schoolbook" pitchFamily="18" charset="0"/>
              </a:rPr>
              <a:t>comercializado</a:t>
            </a:r>
            <a:r>
              <a:rPr lang="pt-BR" dirty="0">
                <a:latin typeface="Century Schoolbook" pitchFamily="18" charset="0"/>
              </a:rPr>
              <a:t>. </a:t>
            </a:r>
          </a:p>
          <a:p>
            <a:pPr>
              <a:buFont typeface="Arial" charset="0"/>
              <a:buChar char="•"/>
            </a:pPr>
            <a:endParaRPr lang="pt-BR" dirty="0" smtClean="0">
              <a:latin typeface="Century Schoolbook" pitchFamily="18" charset="0"/>
            </a:endParaRPr>
          </a:p>
          <a:p>
            <a:pPr>
              <a:buFont typeface="Arial" charset="0"/>
              <a:buChar char="•"/>
            </a:pPr>
            <a:r>
              <a:rPr lang="pt-BR" dirty="0">
                <a:latin typeface="Century Schoolbook" pitchFamily="18" charset="0"/>
              </a:rPr>
              <a:t> </a:t>
            </a:r>
            <a:r>
              <a:rPr lang="pt-BR" dirty="0" smtClean="0">
                <a:latin typeface="Century Schoolbook" pitchFamily="18" charset="0"/>
              </a:rPr>
              <a:t>Desenvolvido </a:t>
            </a:r>
            <a:r>
              <a:rPr lang="pt-BR" dirty="0">
                <a:latin typeface="Century Schoolbook" pitchFamily="18" charset="0"/>
              </a:rPr>
              <a:t>por </a:t>
            </a:r>
            <a:r>
              <a:rPr lang="pt-BR" dirty="0" err="1">
                <a:latin typeface="Century Schoolbook" pitchFamily="18" charset="0"/>
              </a:rPr>
              <a:t>Eckert</a:t>
            </a:r>
            <a:r>
              <a:rPr lang="pt-BR" dirty="0">
                <a:latin typeface="Century Schoolbook" pitchFamily="18" charset="0"/>
              </a:rPr>
              <a:t> e </a:t>
            </a:r>
            <a:r>
              <a:rPr lang="pt-BR" dirty="0" err="1">
                <a:latin typeface="Century Schoolbook" pitchFamily="18" charset="0"/>
              </a:rPr>
              <a:t>Mauchy</a:t>
            </a:r>
            <a:r>
              <a:rPr lang="pt-BR" dirty="0">
                <a:latin typeface="Century Schoolbook" pitchFamily="18" charset="0"/>
              </a:rPr>
              <a:t>. </a:t>
            </a:r>
          </a:p>
          <a:p>
            <a:r>
              <a:rPr lang="pt-BR" dirty="0" smtClean="0">
                <a:latin typeface="Century Schoolbook" pitchFamily="18" charset="0"/>
              </a:rPr>
              <a:t> </a:t>
            </a:r>
          </a:p>
          <a:p>
            <a:pPr>
              <a:buFont typeface="Arial" charset="0"/>
              <a:buChar char="•"/>
            </a:pPr>
            <a:r>
              <a:rPr lang="pt-BR" dirty="0" smtClean="0">
                <a:latin typeface="Century Schoolbook" pitchFamily="18" charset="0"/>
              </a:rPr>
              <a:t> Tinha 5000 </a:t>
            </a:r>
            <a:r>
              <a:rPr lang="pt-BR" dirty="0">
                <a:latin typeface="Century Schoolbook" pitchFamily="18" charset="0"/>
              </a:rPr>
              <a:t>válvulas. </a:t>
            </a:r>
          </a:p>
          <a:p>
            <a:pPr>
              <a:buFont typeface="Arial" charset="0"/>
              <a:buChar char="•"/>
            </a:pPr>
            <a:r>
              <a:rPr lang="pt-BR" dirty="0" smtClean="0"/>
              <a:t> </a:t>
            </a:r>
          </a:p>
          <a:p>
            <a:pPr>
              <a:buFont typeface="Arial" charset="0"/>
              <a:buChar char="•"/>
            </a:pPr>
            <a:r>
              <a:rPr lang="pt-BR" dirty="0" smtClean="0"/>
              <a:t> 1905 </a:t>
            </a:r>
            <a:r>
              <a:rPr lang="pt-BR" dirty="0"/>
              <a:t>operações por segundo</a:t>
            </a:r>
            <a:r>
              <a:rPr lang="pt-BR" dirty="0">
                <a:latin typeface="Century Schoolbook" pitchFamily="18" charset="0"/>
              </a:rPr>
              <a:t>.</a:t>
            </a:r>
          </a:p>
          <a:p>
            <a:pPr>
              <a:buFont typeface="Arial" charset="0"/>
              <a:buChar char="•"/>
            </a:pPr>
            <a:endParaRPr lang="pt-BR" dirty="0" smtClean="0">
              <a:latin typeface="Century Schoolbook" pitchFamily="18" charset="0"/>
            </a:endParaRPr>
          </a:p>
          <a:p>
            <a:pPr>
              <a:buFont typeface="Arial" charset="0"/>
              <a:buChar char="•"/>
            </a:pPr>
            <a:r>
              <a:rPr lang="pt-BR" dirty="0" smtClean="0">
                <a:latin typeface="Century Schoolbook" pitchFamily="18" charset="0"/>
              </a:rPr>
              <a:t>Entrada </a:t>
            </a:r>
            <a:r>
              <a:rPr lang="pt-BR" dirty="0">
                <a:latin typeface="Century Schoolbook" pitchFamily="18" charset="0"/>
              </a:rPr>
              <a:t>e saída de dados em banda magnética</a:t>
            </a:r>
          </a:p>
        </p:txBody>
      </p:sp>
      <p:sp>
        <p:nvSpPr>
          <p:cNvPr id="21510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347B5B-CD44-4F8A-9CB5-0EF12BB279BF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1955: banda magnética</a:t>
            </a:r>
            <a:endParaRPr lang="pt-BR" dirty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1643063"/>
            <a:ext cx="305752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571612"/>
            <a:ext cx="1924050" cy="515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tângulo 5"/>
          <p:cNvSpPr>
            <a:spLocks noChangeArrowheads="1"/>
          </p:cNvSpPr>
          <p:nvPr/>
        </p:nvSpPr>
        <p:spPr bwMode="auto">
          <a:xfrm>
            <a:off x="428625" y="5072063"/>
            <a:ext cx="5429250" cy="92392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pt-BR" dirty="0">
                <a:latin typeface="Century Schoolbook" pitchFamily="18" charset="0"/>
              </a:rPr>
              <a:t>Nos anos 50 foi necessário encontrar novos métodos para armazenamento de maior número de dados.</a:t>
            </a:r>
          </a:p>
        </p:txBody>
      </p:sp>
      <p:sp>
        <p:nvSpPr>
          <p:cNvPr id="22535" name="Espaço Reservado para Número de Slide 6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33BC08-2204-4806-9C43-0399A3169644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2ª geração </a:t>
            </a:r>
            <a:r>
              <a:rPr lang="pt-BR" dirty="0" smtClean="0"/>
              <a:t>(1957-1964)</a:t>
            </a:r>
            <a:endParaRPr lang="pt-BR" dirty="0"/>
          </a:p>
        </p:txBody>
      </p:sp>
      <p:sp>
        <p:nvSpPr>
          <p:cNvPr id="2355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pt-BR" b="1" dirty="0" smtClean="0"/>
              <a:t>Principais características :</a:t>
            </a:r>
          </a:p>
          <a:p>
            <a:pPr eaLnBrk="1" hangingPunct="1"/>
            <a:r>
              <a:rPr lang="pt-BR" dirty="0" smtClean="0"/>
              <a:t>Transistores</a:t>
            </a:r>
          </a:p>
          <a:p>
            <a:pPr eaLnBrk="1" hangingPunct="1"/>
            <a:endParaRPr lang="pt-BR" dirty="0" smtClean="0"/>
          </a:p>
          <a:p>
            <a:pPr eaLnBrk="1" hangingPunct="1"/>
            <a:r>
              <a:rPr lang="pt-BR" dirty="0"/>
              <a:t>E</a:t>
            </a:r>
            <a:r>
              <a:rPr lang="pt-BR" dirty="0" smtClean="0"/>
              <a:t>volução </a:t>
            </a:r>
            <a:r>
              <a:rPr lang="pt-BR" dirty="0" smtClean="0"/>
              <a:t>das soluções de equipamento</a:t>
            </a:r>
          </a:p>
          <a:p>
            <a:pPr eaLnBrk="1" hangingPunct="1"/>
            <a:endParaRPr lang="pt-BR" dirty="0" smtClean="0"/>
          </a:p>
          <a:p>
            <a:pPr eaLnBrk="1" hangingPunct="1"/>
            <a:r>
              <a:rPr lang="pt-BR" dirty="0" smtClean="0"/>
              <a:t>Evolução </a:t>
            </a:r>
            <a:r>
              <a:rPr lang="pt-BR" dirty="0" smtClean="0"/>
              <a:t>da programação</a:t>
            </a:r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414050-87DD-41D8-AE94-8AD0FB2F27F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1957: transistores</a:t>
            </a:r>
            <a:endParaRPr lang="pt-BR" dirty="0"/>
          </a:p>
        </p:txBody>
      </p:sp>
      <p:sp>
        <p:nvSpPr>
          <p:cNvPr id="2457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500034" y="1643050"/>
            <a:ext cx="8215370" cy="458787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 eaLnBrk="1" hangingPunct="1"/>
            <a:r>
              <a:rPr lang="pt-BR" dirty="0" smtClean="0"/>
              <a:t>Com apenas 1 – 4 cm de tamanho e consumindo menos energia que uma das primeiras válvulas, o transistor viu o seu uso generalizado nos computadores por volta de 1960. </a:t>
            </a:r>
            <a:endParaRPr lang="pt-BR" dirty="0" smtClean="0"/>
          </a:p>
          <a:p>
            <a:pPr algn="just" eaLnBrk="1" hangingPunct="1"/>
            <a:endParaRPr lang="pt-BR" dirty="0"/>
          </a:p>
          <a:p>
            <a:pPr algn="just" eaLnBrk="1" hangingPunct="1"/>
            <a:r>
              <a:rPr lang="pt-BR" dirty="0" smtClean="0"/>
              <a:t>A </a:t>
            </a:r>
            <a:r>
              <a:rPr lang="pt-BR" dirty="0" smtClean="0"/>
              <a:t>função básica do transistor num computador é o de um interruptor eletrônico para executar operações lógicas.</a:t>
            </a:r>
          </a:p>
        </p:txBody>
      </p:sp>
      <p:sp>
        <p:nvSpPr>
          <p:cNvPr id="24583" name="Espaço Reservado para Número de Slide 6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A69EE5-DB16-4390-A754-89E379C0651B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1957: transistores</a:t>
            </a:r>
            <a:endParaRPr lang="pt-BR" dirty="0"/>
          </a:p>
        </p:txBody>
      </p:sp>
      <p:pic>
        <p:nvPicPr>
          <p:cNvPr id="2458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643050"/>
            <a:ext cx="20669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68" y="3286124"/>
            <a:ext cx="2286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72330" y="4214818"/>
            <a:ext cx="1071563" cy="248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3" name="Espaço Reservado para Número de Slide 6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A69EE5-DB16-4390-A754-89E379C0651B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3ª geração </a:t>
            </a:r>
            <a:r>
              <a:rPr lang="pt-BR" dirty="0" smtClean="0"/>
              <a:t>(1964-1970)</a:t>
            </a:r>
            <a:endParaRPr lang="pt-BR" dirty="0"/>
          </a:p>
        </p:txBody>
      </p:sp>
      <p:sp>
        <p:nvSpPr>
          <p:cNvPr id="2560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pt-BR" b="1" dirty="0" smtClean="0"/>
              <a:t>Principais características</a:t>
            </a:r>
          </a:p>
          <a:p>
            <a:pPr eaLnBrk="1" hangingPunct="1"/>
            <a:r>
              <a:rPr lang="pt-BR" dirty="0" smtClean="0"/>
              <a:t>introdução dos </a:t>
            </a:r>
            <a:r>
              <a:rPr lang="pt-BR" b="1" dirty="0" smtClean="0"/>
              <a:t>circuitos integrados</a:t>
            </a:r>
          </a:p>
          <a:p>
            <a:pPr eaLnBrk="1" hangingPunct="1"/>
            <a:r>
              <a:rPr lang="pt-BR" dirty="0" smtClean="0"/>
              <a:t>criação de minicomputadores</a:t>
            </a:r>
          </a:p>
          <a:p>
            <a:pPr eaLnBrk="1" hangingPunct="1"/>
            <a:r>
              <a:rPr lang="pt-BR" dirty="0" smtClean="0"/>
              <a:t>introdução do conceito de compatibilidade</a:t>
            </a:r>
          </a:p>
          <a:p>
            <a:pPr eaLnBrk="1" hangingPunct="1"/>
            <a:r>
              <a:rPr lang="pt-BR" dirty="0" smtClean="0"/>
              <a:t>desenvolvimento de software</a:t>
            </a:r>
          </a:p>
          <a:p>
            <a:pPr eaLnBrk="1" hangingPunct="1"/>
            <a:r>
              <a:rPr lang="pt-BR" dirty="0" smtClean="0"/>
              <a:t>evolução dos diversos componentes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1643050"/>
            <a:ext cx="12382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72F308-3FFC-4A25-899A-41CDB4D4E81B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1964: “família” IBM/360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dirty="0" smtClean="0"/>
              <a:t>Primeira </a:t>
            </a:r>
            <a:r>
              <a:rPr lang="pt-BR" dirty="0" smtClean="0"/>
              <a:t>grande “família” de computadores</a:t>
            </a:r>
            <a:r>
              <a:rPr lang="pt-BR" dirty="0" smtClean="0"/>
              <a:t>.</a:t>
            </a:r>
          </a:p>
          <a:p>
            <a:pPr marL="274320" indent="-274320" algn="just" eaLnBrk="1" fontAlgn="auto" hangingPunct="1">
              <a:spcAft>
                <a:spcPts val="0"/>
              </a:spcAft>
              <a:buNone/>
              <a:defRPr/>
            </a:pPr>
            <a:endParaRPr lang="pt-BR" dirty="0" smtClean="0"/>
          </a:p>
          <a:p>
            <a:pPr marL="274320" indent="-274320" algn="just" eaLnBrk="1" fontAlgn="auto" hangingPunct="1">
              <a:spcAft>
                <a:spcPts val="0"/>
              </a:spcAft>
              <a:buNone/>
              <a:defRPr/>
            </a:pPr>
            <a:r>
              <a:rPr lang="pt-BR" dirty="0" smtClean="0"/>
              <a:t>* Compatibilidade </a:t>
            </a:r>
            <a:r>
              <a:rPr lang="pt-BR" dirty="0" smtClean="0"/>
              <a:t>entre máquinas da família.</a:t>
            </a:r>
            <a:endParaRPr lang="pt-BR" dirty="0" smtClean="0"/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 smtClean="0"/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 smtClean="0"/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 smtClean="0"/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 smtClean="0"/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 smtClean="0"/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pt-BR" dirty="0" smtClean="0"/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3786190"/>
            <a:ext cx="3286148" cy="231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929066"/>
            <a:ext cx="2390775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A8DD49-A036-4788-A50D-EF0FF695EBE7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1964: “família” IBM/360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186766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None/>
              <a:defRPr/>
            </a:pPr>
            <a:endParaRPr lang="pt-BR" sz="1800" dirty="0"/>
          </a:p>
          <a:p>
            <a:pPr marL="274320" indent="-274320" algn="just" eaLnBrk="1" fontAlgn="auto" hangingPunct="1">
              <a:spcAft>
                <a:spcPts val="0"/>
              </a:spcAft>
              <a:buNone/>
              <a:defRPr/>
            </a:pPr>
            <a:r>
              <a:rPr lang="pt-BR" sz="1800" dirty="0" smtClean="0"/>
              <a:t>     </a:t>
            </a:r>
            <a:r>
              <a:rPr lang="pt-BR" sz="2800" dirty="0" smtClean="0"/>
              <a:t>Usa </a:t>
            </a:r>
            <a:r>
              <a:rPr lang="pt-BR" sz="2800" dirty="0" smtClean="0"/>
              <a:t>tecnologia SLT(</a:t>
            </a:r>
            <a:r>
              <a:rPr lang="pt-BR" sz="2800" b="1" dirty="0" smtClean="0"/>
              <a:t>Tecnologia de lógica contínua)</a:t>
            </a:r>
            <a:r>
              <a:rPr lang="pt-BR" sz="2800" dirty="0" smtClean="0"/>
              <a:t>, primeira produção em micro miniatura automática, de grande volume, de circuitos com semi-condutores. </a:t>
            </a:r>
            <a:endParaRPr lang="pt-BR" sz="2800" dirty="0" smtClean="0"/>
          </a:p>
          <a:p>
            <a:pPr marL="274320" indent="-274320" algn="just" eaLnBrk="1" fontAlgn="auto" hangingPunct="1">
              <a:spcAft>
                <a:spcPts val="0"/>
              </a:spcAft>
              <a:buNone/>
              <a:defRPr/>
            </a:pPr>
            <a:r>
              <a:rPr lang="pt-BR" sz="2800" dirty="0"/>
              <a:t> </a:t>
            </a:r>
            <a:r>
              <a:rPr lang="pt-BR" sz="2800" dirty="0" smtClean="0"/>
              <a:t>  </a:t>
            </a:r>
          </a:p>
          <a:p>
            <a:pPr marL="274320" indent="-274320" algn="just" eaLnBrk="1" fontAlgn="auto" hangingPunct="1">
              <a:spcAft>
                <a:spcPts val="0"/>
              </a:spcAft>
              <a:buNone/>
              <a:defRPr/>
            </a:pPr>
            <a:r>
              <a:rPr lang="pt-BR" sz="2800" dirty="0"/>
              <a:t> </a:t>
            </a:r>
            <a:r>
              <a:rPr lang="pt-BR" sz="2800" dirty="0" smtClean="0"/>
              <a:t>  Montados </a:t>
            </a:r>
            <a:r>
              <a:rPr lang="pt-BR" sz="2800" dirty="0" smtClean="0"/>
              <a:t>em módulos de cerâmica de ½ polegada quadrada, os circuitos SLT eram mas compactos, mais rápidos e necessitavam de menos energia do que a geração anterior de transistores.</a:t>
            </a:r>
            <a:endParaRPr lang="pt-BR" sz="2800" dirty="0"/>
          </a:p>
        </p:txBody>
      </p:sp>
      <p:sp>
        <p:nvSpPr>
          <p:cNvPr id="26630" name="Espaço Reservado para Número de Slide 5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EA8DD49-A036-4788-A50D-EF0FF695EBE7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4ª geração </a:t>
            </a:r>
            <a:r>
              <a:rPr lang="pt-BR" dirty="0" smtClean="0"/>
              <a:t>(1970-presente-futuro)</a:t>
            </a:r>
            <a:endParaRPr lang="pt-BR" dirty="0"/>
          </a:p>
        </p:txBody>
      </p:sp>
      <p:sp>
        <p:nvSpPr>
          <p:cNvPr id="27651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 eaLnBrk="1" hangingPunct="1"/>
            <a:r>
              <a:rPr lang="pt-BR" b="1" dirty="0" smtClean="0"/>
              <a:t>Principais </a:t>
            </a:r>
            <a:r>
              <a:rPr lang="pt-BR" b="1" dirty="0" smtClean="0"/>
              <a:t>características</a:t>
            </a:r>
          </a:p>
          <a:p>
            <a:pPr algn="just" eaLnBrk="1" hangingPunct="1">
              <a:buNone/>
            </a:pPr>
            <a:endParaRPr lang="pt-BR" b="1" dirty="0" smtClean="0"/>
          </a:p>
          <a:p>
            <a:pPr algn="just" eaLnBrk="1" hangingPunct="1">
              <a:buFont typeface="Arial" charset="0"/>
              <a:buChar char="•"/>
            </a:pPr>
            <a:r>
              <a:rPr lang="pt-BR" dirty="0" smtClean="0"/>
              <a:t>introdução </a:t>
            </a:r>
            <a:r>
              <a:rPr lang="pt-BR" dirty="0" smtClean="0"/>
              <a:t>dos </a:t>
            </a:r>
            <a:r>
              <a:rPr lang="pt-BR" b="1" dirty="0" smtClean="0"/>
              <a:t>microprocessadores; </a:t>
            </a:r>
          </a:p>
          <a:p>
            <a:pPr algn="just" eaLnBrk="1" hangingPunct="1">
              <a:buFont typeface="Arial" charset="0"/>
              <a:buChar char="•"/>
            </a:pPr>
            <a:r>
              <a:rPr lang="pt-BR" dirty="0" smtClean="0"/>
              <a:t>desenvolvimento </a:t>
            </a:r>
            <a:r>
              <a:rPr lang="pt-BR" dirty="0" smtClean="0"/>
              <a:t>dos </a:t>
            </a:r>
            <a:r>
              <a:rPr lang="pt-BR" b="1" dirty="0" smtClean="0"/>
              <a:t>computadores pessoais</a:t>
            </a:r>
          </a:p>
          <a:p>
            <a:pPr algn="just" eaLnBrk="1" hangingPunct="1"/>
            <a:r>
              <a:rPr lang="pt-BR" dirty="0" smtClean="0"/>
              <a:t>evolução dos dispositivos diversos componentes (hardware e software)</a:t>
            </a:r>
          </a:p>
        </p:txBody>
      </p:sp>
      <p:sp>
        <p:nvSpPr>
          <p:cNvPr id="27652" name="Espaço Reservado para Número de Slide 3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9D27E7-50A7-41C4-93CE-DA761D47F56E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1970: microprocessadores</a:t>
            </a:r>
            <a:endParaRPr lang="pt-BR" dirty="0"/>
          </a:p>
        </p:txBody>
      </p:sp>
      <p:sp>
        <p:nvSpPr>
          <p:cNvPr id="28675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472518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pt-BR" dirty="0" smtClean="0"/>
              <a:t>Evolução vertiginosa desde a sua introdução</a:t>
            </a:r>
          </a:p>
        </p:txBody>
      </p:sp>
      <p:pic>
        <p:nvPicPr>
          <p:cNvPr id="2867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571744"/>
            <a:ext cx="23717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6116" y="3286124"/>
            <a:ext cx="2319337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198" y="4357694"/>
            <a:ext cx="2489200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Espaço Reservado para Número de Slide 7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4C59BBF-D11E-4525-8403-70F1DB9192B3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Computadores pessoais</a:t>
            </a:r>
            <a:endParaRPr lang="pt-BR" dirty="0"/>
          </a:p>
        </p:txBody>
      </p:sp>
      <p:sp>
        <p:nvSpPr>
          <p:cNvPr id="29699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pt-BR" dirty="0" smtClean="0"/>
              <a:t>               </a:t>
            </a:r>
            <a:endParaRPr lang="pt-BR" dirty="0" smtClean="0"/>
          </a:p>
        </p:txBody>
      </p:sp>
      <p:pic>
        <p:nvPicPr>
          <p:cNvPr id="2970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000240"/>
            <a:ext cx="3884613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3" y="2571751"/>
            <a:ext cx="2786055" cy="2361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4572008"/>
            <a:ext cx="2071702" cy="16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Espaço Reservado para Número de Slide 6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82A9AC-D1E5-44D6-B739-7E218F8294B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1971: discos flexíveis (</a:t>
            </a:r>
            <a:r>
              <a:rPr lang="pt-BR" b="1" i="1" dirty="0" err="1" smtClean="0"/>
              <a:t>floppy</a:t>
            </a:r>
            <a:r>
              <a:rPr lang="pt-BR" b="1" i="1" dirty="0" smtClean="0"/>
              <a:t> disks)</a:t>
            </a:r>
            <a:endParaRPr lang="pt-BR" dirty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 eaLnBrk="1" hangingPunct="1"/>
            <a:r>
              <a:rPr lang="pt-BR" dirty="0" smtClean="0"/>
              <a:t>O primeiro disco magnético flexível, ou «</a:t>
            </a:r>
            <a:r>
              <a:rPr lang="pt-BR" dirty="0" err="1" smtClean="0"/>
              <a:t>diskette</a:t>
            </a:r>
            <a:r>
              <a:rPr lang="pt-BR" dirty="0" smtClean="0"/>
              <a:t>», da indústria, foi apresentado pela IBM em 1971</a:t>
            </a:r>
            <a:r>
              <a:rPr lang="pt-BR" dirty="0" smtClean="0"/>
              <a:t>.</a:t>
            </a:r>
          </a:p>
          <a:p>
            <a:pPr algn="just" eaLnBrk="1" hangingPunct="1"/>
            <a:endParaRPr lang="pt-BR" dirty="0" smtClean="0"/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500438"/>
            <a:ext cx="2324100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CC397D-215B-4D24-8BB1-278A7B3E6CBF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i="1" dirty="0" smtClean="0"/>
              <a:t>1971: discos flexíveis (</a:t>
            </a:r>
            <a:r>
              <a:rPr lang="pt-BR" b="1" i="1" dirty="0" err="1" smtClean="0"/>
              <a:t>floppy</a:t>
            </a:r>
            <a:r>
              <a:rPr lang="pt-BR" b="1" i="1" dirty="0" smtClean="0"/>
              <a:t> disks)</a:t>
            </a:r>
            <a:endParaRPr lang="pt-BR" dirty="0"/>
          </a:p>
        </p:txBody>
      </p:sp>
      <p:sp>
        <p:nvSpPr>
          <p:cNvPr id="3072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just" eaLnBrk="1" hangingPunct="1"/>
            <a:r>
              <a:rPr lang="pt-BR" dirty="0" smtClean="0"/>
              <a:t>Estes </a:t>
            </a:r>
            <a:r>
              <a:rPr lang="pt-BR" dirty="0" smtClean="0"/>
              <a:t>discos flexíveis (</a:t>
            </a:r>
            <a:r>
              <a:rPr lang="pt-BR" dirty="0" err="1" smtClean="0"/>
              <a:t>floppy</a:t>
            </a:r>
            <a:r>
              <a:rPr lang="pt-BR" dirty="0" smtClean="0"/>
              <a:t> disks ) melhoravam consideravelmente o manuseamento dos dados. Hoje em dia são largamente utilizados em pequenos sistemas como meio de armazenamento básico.</a:t>
            </a:r>
          </a:p>
        </p:txBody>
      </p:sp>
      <p:pic>
        <p:nvPicPr>
          <p:cNvPr id="3072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572008"/>
            <a:ext cx="1643075" cy="1663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Espaço Reservado para Número de Slide 4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CC397D-215B-4D24-8BB1-278A7B3E6CBF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5ª geração </a:t>
            </a:r>
            <a:r>
              <a:rPr lang="pt-BR" dirty="0" smtClean="0"/>
              <a:t>(presente-futuro)</a:t>
            </a:r>
            <a:endParaRPr lang="pt-BR" dirty="0"/>
          </a:p>
        </p:txBody>
      </p:sp>
      <p:sp>
        <p:nvSpPr>
          <p:cNvPr id="31747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58204" cy="487362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hangingPunct="1"/>
            <a:r>
              <a:rPr lang="pt-BR" b="1" dirty="0" smtClean="0"/>
              <a:t>Principais características</a:t>
            </a:r>
          </a:p>
          <a:p>
            <a:pPr eaLnBrk="1" hangingPunct="1"/>
            <a:r>
              <a:rPr lang="pt-BR" b="1" dirty="0" smtClean="0"/>
              <a:t>inteligência artificial</a:t>
            </a:r>
          </a:p>
          <a:p>
            <a:pPr eaLnBrk="1" hangingPunct="1"/>
            <a:r>
              <a:rPr lang="pt-BR" dirty="0" smtClean="0"/>
              <a:t>reconhecimento de voz</a:t>
            </a:r>
          </a:p>
          <a:p>
            <a:pPr eaLnBrk="1" hangingPunct="1"/>
            <a:r>
              <a:rPr lang="pt-BR" dirty="0" smtClean="0"/>
              <a:t>sistemas inteligentes</a:t>
            </a:r>
          </a:p>
          <a:p>
            <a:pPr eaLnBrk="1" hangingPunct="1"/>
            <a:r>
              <a:rPr lang="pt-BR" dirty="0" smtClean="0"/>
              <a:t>redes</a:t>
            </a:r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F18-E003-426D-8F59-CC53CDD01F6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err="1" smtClean="0"/>
              <a:t>Smart</a:t>
            </a:r>
            <a:r>
              <a:rPr lang="pt-BR" b="1" dirty="0" smtClean="0"/>
              <a:t> </a:t>
            </a:r>
            <a:r>
              <a:rPr lang="pt-BR" b="1" dirty="0" err="1" smtClean="0"/>
              <a:t>Phone</a:t>
            </a:r>
            <a:endParaRPr lang="pt-BR" dirty="0"/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F18-E003-426D-8F59-CC53CDD01F6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pt-BR" smtClean="0"/>
          </a:p>
        </p:txBody>
      </p:sp>
      <p:pic>
        <p:nvPicPr>
          <p:cNvPr id="46082" name="Picture 2" descr="http://blog.beabyte.com.br/wp-content/uploads/2014/02/Descubra-qual-smartphone-tem-desempenho-ideal-para-voc%C3%AA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814" y="2643182"/>
            <a:ext cx="8501904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 smtClean="0"/>
              <a:t>O computador na cabeça das pessoas</a:t>
            </a:r>
            <a:endParaRPr lang="pt-BR" dirty="0"/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4BF18-E003-426D-8F59-CC53CDD01F69}" type="slidenum">
              <a:rPr lang="pt-B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pt-BR" smtClean="0"/>
          </a:p>
        </p:txBody>
      </p:sp>
      <p:pic>
        <p:nvPicPr>
          <p:cNvPr id="50178" name="Picture 2" descr="http://www.gazetadopovo.com.br/amazon/s3/protese_bracos_091112.jpg?w=311&amp;h=6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071678"/>
            <a:ext cx="2962275" cy="1981201"/>
          </a:xfrm>
          <a:prstGeom prst="rect">
            <a:avLst/>
          </a:prstGeom>
          <a:noFill/>
        </p:spPr>
      </p:pic>
      <p:pic>
        <p:nvPicPr>
          <p:cNvPr id="50180" name="Picture 4" descr="http://streaming.ig.com.br/v1/streams/a/156/1563700d3b1844bd580efcbd58dc6ab4/eb8621d4aad3c2d54b49de91d7ce674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4143380"/>
            <a:ext cx="3810025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Os programas de computadores podem ser categorizados como software de </a:t>
            </a:r>
            <a:r>
              <a:rPr lang="pt-BR" dirty="0" smtClean="0"/>
              <a:t>sistema </a:t>
            </a:r>
            <a:r>
              <a:rPr lang="pt-BR" dirty="0" smtClean="0"/>
              <a:t>e software de aplicativo. </a:t>
            </a:r>
            <a:endParaRPr lang="pt-BR" dirty="0" smtClean="0"/>
          </a:p>
          <a:p>
            <a:pPr algn="just">
              <a:buNone/>
            </a:pPr>
            <a:endParaRPr lang="pt-BR" dirty="0" smtClean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Sistemas Operacionais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algn="just">
              <a:buNone/>
            </a:pPr>
            <a:endParaRPr lang="pt-BR" dirty="0" smtClean="0"/>
          </a:p>
          <a:p>
            <a:pPr algn="just"/>
            <a:r>
              <a:rPr lang="pt-BR" dirty="0" smtClean="0"/>
              <a:t>E aquele </a:t>
            </a:r>
            <a:r>
              <a:rPr lang="pt-BR" dirty="0" smtClean="0"/>
              <a:t>que roda em segundo plano </a:t>
            </a:r>
            <a:r>
              <a:rPr lang="pt-BR" dirty="0" smtClean="0"/>
              <a:t>gerenciando </a:t>
            </a:r>
            <a:r>
              <a:rPr lang="pt-BR" dirty="0" smtClean="0"/>
              <a:t>o hardware e dando suporte aos aplicativos.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Este </a:t>
            </a:r>
            <a:r>
              <a:rPr lang="pt-BR" dirty="0" smtClean="0"/>
              <a:t>tipo de sistema é </a:t>
            </a:r>
            <a:r>
              <a:rPr lang="pt-BR" dirty="0" smtClean="0"/>
              <a:t>conhecido </a:t>
            </a:r>
            <a:r>
              <a:rPr lang="pt-BR" dirty="0" smtClean="0"/>
              <a:t>como Sistema Operacional (SO).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Temos </a:t>
            </a:r>
            <a:r>
              <a:rPr lang="pt-BR" dirty="0" smtClean="0"/>
              <a:t>como exemplo o Windows, </a:t>
            </a:r>
            <a:r>
              <a:rPr lang="pt-BR" dirty="0" smtClean="0"/>
              <a:t>Unix, Linux</a:t>
            </a:r>
            <a:r>
              <a:rPr lang="pt-BR" dirty="0" smtClean="0"/>
              <a:t>, Mac OS, OS2, AIX, entre outros diversos. O segundo é responsável por auxiliar </a:t>
            </a:r>
            <a:r>
              <a:rPr lang="pt-BR" dirty="0" smtClean="0"/>
              <a:t>o </a:t>
            </a:r>
            <a:r>
              <a:rPr lang="pt-BR" dirty="0" smtClean="0"/>
              <a:t>usuário a realizar as suas tarefas. Eles são bem mais específicos que um SO.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Sistemas Operacionais - Windows</a:t>
            </a:r>
            <a:endParaRPr lang="pt-BR" dirty="0"/>
          </a:p>
        </p:txBody>
      </p:sp>
      <p:pic>
        <p:nvPicPr>
          <p:cNvPr id="56322" name="Picture 2" descr="http://2.bp.blogspot.com/-1mEn2CFOcW8/UIBaMePiHuI/AAAAAAAAJq4/nlAKGo60h1g/s400/windows-evolu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1571612"/>
            <a:ext cx="6357982" cy="4959228"/>
          </a:xfrm>
          <a:prstGeom prst="rect">
            <a:avLst/>
          </a:prstGeom>
          <a:noFill/>
        </p:spPr>
      </p:pic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Sistemas Operacionais - Windows</a:t>
            </a:r>
            <a:endParaRPr lang="pt-BR" dirty="0"/>
          </a:p>
        </p:txBody>
      </p:sp>
      <p:pic>
        <p:nvPicPr>
          <p:cNvPr id="57346" name="Picture 2" descr="http://img.wonderhowto.com/img/10/37/63436525647115/0/share-local-drives-and-folders-using-oracle-vm-virtualbox-with-guest-windows-os.w6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2613731" cy="1714512"/>
          </a:xfrm>
          <a:prstGeom prst="rect">
            <a:avLst/>
          </a:prstGeom>
          <a:noFill/>
        </p:spPr>
      </p:pic>
      <p:pic>
        <p:nvPicPr>
          <p:cNvPr id="57348" name="Picture 4" descr="http://static.commentcamarche.net/www.commentcamarche.net/pictures/v7QClKww-accueil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3286125"/>
            <a:ext cx="2795384" cy="1571636"/>
          </a:xfrm>
          <a:prstGeom prst="rect">
            <a:avLst/>
          </a:prstGeom>
          <a:noFill/>
        </p:spPr>
      </p:pic>
      <p:pic>
        <p:nvPicPr>
          <p:cNvPr id="57350" name="Picture 6" descr="http://www.cursosemgoiania.com/wp-content/uploads/2013/04/windows-9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4786322"/>
            <a:ext cx="2425167" cy="1818875"/>
          </a:xfrm>
          <a:prstGeom prst="rect">
            <a:avLst/>
          </a:prstGeom>
          <a:noFill/>
        </p:spPr>
      </p:pic>
      <p:pic>
        <p:nvPicPr>
          <p:cNvPr id="57352" name="Picture 8" descr="https://encrypted-tbn0.gstatic.com/images?q=tbn:ANd9GcQOFy3r2kZBuF2bCiho2ysM7WoV3YYkTyRn0ISLtx2kp-puldF5dXI5IOS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1500174"/>
            <a:ext cx="2466975" cy="1847851"/>
          </a:xfrm>
          <a:prstGeom prst="rect">
            <a:avLst/>
          </a:prstGeom>
          <a:noFill/>
        </p:spPr>
      </p:pic>
      <p:pic>
        <p:nvPicPr>
          <p:cNvPr id="57354" name="Picture 10" descr="http://cdn-static.zdnet.com/i/story/50/00/459774/459783.gif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5" y="4357694"/>
            <a:ext cx="2667018" cy="2000264"/>
          </a:xfrm>
          <a:prstGeom prst="rect">
            <a:avLst/>
          </a:prstGeom>
          <a:noFill/>
        </p:spPr>
      </p:pic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Sistemas Operacionais - Linux</a:t>
            </a:r>
            <a:endParaRPr lang="pt-BR" dirty="0"/>
          </a:p>
        </p:txBody>
      </p:sp>
      <p:pic>
        <p:nvPicPr>
          <p:cNvPr id="11" name="Picture 12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285992"/>
            <a:ext cx="2714644" cy="3227126"/>
          </a:xfrm>
          <a:prstGeom prst="rect">
            <a:avLst/>
          </a:prstGeom>
          <a:noFill/>
        </p:spPr>
      </p:pic>
      <p:pic>
        <p:nvPicPr>
          <p:cNvPr id="51204" name="Picture 4" descr="http://walldevice.com/wp-content/uploads/2014/05/006jp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9322" y="1643050"/>
            <a:ext cx="2768555" cy="2076416"/>
          </a:xfrm>
          <a:prstGeom prst="rect">
            <a:avLst/>
          </a:prstGeom>
          <a:noFill/>
        </p:spPr>
      </p:pic>
      <p:pic>
        <p:nvPicPr>
          <p:cNvPr id="51206" name="Picture 6" descr="http://on-disk.com/images/screenshots/phoenixos-screenshot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72198" y="4071942"/>
            <a:ext cx="2667018" cy="2000264"/>
          </a:xfrm>
          <a:prstGeom prst="rect">
            <a:avLst/>
          </a:prstGeom>
          <a:noFill/>
        </p:spPr>
      </p:pic>
      <p:sp>
        <p:nvSpPr>
          <p:cNvPr id="14" name="Espaço Reservado para Número de Slid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Sistemas Operacionais – Mac OS</a:t>
            </a:r>
            <a:endParaRPr lang="pt-BR" dirty="0"/>
          </a:p>
        </p:txBody>
      </p:sp>
      <p:pic>
        <p:nvPicPr>
          <p:cNvPr id="7" name="Picture 8" descr="Go to fullsize image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72198" y="1785926"/>
            <a:ext cx="1238250" cy="1162050"/>
          </a:xfrm>
          <a:prstGeom prst="rect">
            <a:avLst/>
          </a:prstGeom>
          <a:noFill/>
        </p:spPr>
      </p:pic>
      <p:pic>
        <p:nvPicPr>
          <p:cNvPr id="55298" name="Picture 2" descr="http://i.guim.co.uk/static/w-620/h--/q-95/sys-images/Technology/Pix/pictures/2011/7/13/1310560680807/Mac-OS-X-Lion-00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643314"/>
            <a:ext cx="4381500" cy="2628900"/>
          </a:xfrm>
          <a:prstGeom prst="rect">
            <a:avLst/>
          </a:prstGeom>
          <a:noFill/>
        </p:spPr>
      </p:pic>
      <p:pic>
        <p:nvPicPr>
          <p:cNvPr id="55300" name="Picture 4" descr="http://yash1229.files.wordpress.com/2011/03/mac_os_x_leopard_perfection_by_nephron22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1714488"/>
            <a:ext cx="3714776" cy="2321735"/>
          </a:xfrm>
          <a:prstGeom prst="rect">
            <a:avLst/>
          </a:prstGeom>
          <a:noFill/>
        </p:spPr>
      </p:pic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PROGRAMAS - APLICATIVOS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/>
              <a:t> é um programa de computador que tem por objetivo ajudar o seu usuário a desempenhar uma tarefa específica, em geral ligada a processamento de dados. </a:t>
            </a:r>
            <a:endParaRPr lang="pt-BR" dirty="0" smtClean="0"/>
          </a:p>
          <a:p>
            <a:pPr algn="just"/>
            <a:endParaRPr lang="pt-BR" dirty="0"/>
          </a:p>
          <a:p>
            <a:pPr algn="just"/>
            <a:r>
              <a:rPr lang="pt-BR" dirty="0" smtClean="0"/>
              <a:t>Sua </a:t>
            </a:r>
            <a:r>
              <a:rPr lang="pt-BR" dirty="0"/>
              <a:t>natureza é diferente de outros tipos de software, como sistemas operacionais e ferramentas a eles ligadas, jogos e outros softwares lúdicos.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Software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Os programas de computadores podem ser categorizados como software de </a:t>
            </a:r>
            <a:r>
              <a:rPr lang="pt-BR" dirty="0" smtClean="0"/>
              <a:t>sistema </a:t>
            </a:r>
            <a:r>
              <a:rPr lang="pt-BR" dirty="0" smtClean="0"/>
              <a:t>e software de aplicativo.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</a:t>
            </a:r>
            <a:r>
              <a:rPr lang="pt-BR" dirty="0" smtClean="0"/>
              <a:t>primeiro é aquele que roda em segundo plano </a:t>
            </a:r>
            <a:r>
              <a:rPr lang="pt-BR" dirty="0" smtClean="0"/>
              <a:t>gerenciando </a:t>
            </a:r>
            <a:r>
              <a:rPr lang="pt-BR" dirty="0" smtClean="0"/>
              <a:t>o hardware e dando suporte aos aplicativos. Este tipo de sistema é </a:t>
            </a:r>
            <a:r>
              <a:rPr lang="pt-BR" dirty="0" smtClean="0"/>
              <a:t>conhecido </a:t>
            </a:r>
            <a:r>
              <a:rPr lang="pt-BR" dirty="0" smtClean="0"/>
              <a:t>como Sistema Operacional (SO).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Temos </a:t>
            </a:r>
            <a:r>
              <a:rPr lang="pt-BR" dirty="0" smtClean="0"/>
              <a:t>como exemplo o Windows, </a:t>
            </a:r>
            <a:r>
              <a:rPr lang="pt-BR" dirty="0" smtClean="0"/>
              <a:t>Unix, Linux</a:t>
            </a:r>
            <a:r>
              <a:rPr lang="pt-BR" dirty="0" smtClean="0"/>
              <a:t>, Mac OS, OS2, AIX, entre outros diversos. O segundo é responsável por auxiliar </a:t>
            </a:r>
            <a:r>
              <a:rPr lang="pt-BR" dirty="0" smtClean="0"/>
              <a:t>o </a:t>
            </a:r>
            <a:r>
              <a:rPr lang="pt-BR" dirty="0" smtClean="0"/>
              <a:t>usuário a realizar as suas tarefas. Eles são bem mais específicos que um SO.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PROCESSADOR DE TEXTOS</a:t>
            </a:r>
            <a:endParaRPr lang="pt-BR" dirty="0"/>
          </a:p>
        </p:txBody>
      </p:sp>
      <p:pic>
        <p:nvPicPr>
          <p:cNvPr id="58370" name="Picture 2" descr="http://www.tudodownloads.com.br/upload/imagens_upload/notepro-processador-texto-download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857364"/>
            <a:ext cx="5905500" cy="4295775"/>
          </a:xfrm>
          <a:prstGeom prst="rect">
            <a:avLst/>
          </a:prstGeom>
          <a:noFill/>
        </p:spPr>
      </p:pic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PLANILHAS ELETRÔNICAS</a:t>
            </a:r>
            <a:endParaRPr lang="pt-BR" dirty="0"/>
          </a:p>
        </p:txBody>
      </p:sp>
      <p:pic>
        <p:nvPicPr>
          <p:cNvPr id="59394" name="Picture 2" descr="http://juliobattisti.com.br/tutoriais/jorgeasantos/informaticaconcursos026_clip_image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71612"/>
            <a:ext cx="7143800" cy="4579359"/>
          </a:xfrm>
          <a:prstGeom prst="rect">
            <a:avLst/>
          </a:prstGeom>
          <a:noFill/>
        </p:spPr>
      </p:pic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Editor de Planilhas Eletrônicas</a:t>
            </a:r>
            <a:endParaRPr lang="pt-BR" dirty="0"/>
          </a:p>
        </p:txBody>
      </p:sp>
      <p:pic>
        <p:nvPicPr>
          <p:cNvPr id="59394" name="Picture 2" descr="http://juliobattisti.com.br/tutoriais/jorgeasantos/informaticaconcursos026_clip_image01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71612"/>
            <a:ext cx="7143800" cy="4579359"/>
          </a:xfrm>
          <a:prstGeom prst="rect">
            <a:avLst/>
          </a:prstGeom>
          <a:noFill/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Editor de Apresentações</a:t>
            </a:r>
            <a:endParaRPr lang="pt-BR" dirty="0"/>
          </a:p>
        </p:txBody>
      </p:sp>
      <p:sp>
        <p:nvSpPr>
          <p:cNvPr id="60418" name="AutoShape 2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0" name="AutoShape 4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2" name="AutoShape 6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4" name="AutoShape 8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0426" name="Picture 10" descr="http://www.filewin.net/images/msppoint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500174"/>
            <a:ext cx="7000924" cy="4827353"/>
          </a:xfrm>
          <a:prstGeom prst="rect">
            <a:avLst/>
          </a:prstGeom>
          <a:noFill/>
        </p:spPr>
      </p:pic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Editor de Imagens</a:t>
            </a:r>
            <a:endParaRPr lang="pt-BR" dirty="0"/>
          </a:p>
        </p:txBody>
      </p:sp>
      <p:sp>
        <p:nvSpPr>
          <p:cNvPr id="60418" name="AutoShape 2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0" name="AutoShape 4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2" name="AutoShape 6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4" name="AutoShape 8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2466" name="Picture 2" descr="http://img.ibxk.com.br/2014/4/programas/65659311546.jpg?quality=7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14422"/>
            <a:ext cx="3643338" cy="2265701"/>
          </a:xfrm>
          <a:prstGeom prst="rect">
            <a:avLst/>
          </a:prstGeom>
          <a:noFill/>
        </p:spPr>
      </p:pic>
      <p:pic>
        <p:nvPicPr>
          <p:cNvPr id="62468" name="Picture 4" descr="http://www.archicadbimcenter.com/uploads/importar-autocad-sketchup-curso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714752"/>
            <a:ext cx="4357718" cy="2672950"/>
          </a:xfrm>
          <a:prstGeom prst="rect">
            <a:avLst/>
          </a:prstGeom>
          <a:noFill/>
        </p:spPr>
      </p:pic>
      <p:sp>
        <p:nvSpPr>
          <p:cNvPr id="62470" name="AutoShape 6" descr="data:image/jpeg;base64,/9j/4AAQSkZJRgABAQAAAQABAAD/2wCEAAkGBxITEhUUExMVFhQXGCAYGBgYFx0YFhcVGBcYGBgWGhgYKCogGBwlIBYYITEiJSkrLi4uFyAzODM4NygtLisBCgoKDg0OFxAQFywjICUsLCwsKywsNyssLiw3NCwsListLCwsLCwrLCw3LCwsLCw1NSwsLCwrLC0rLCwsNCw3LP/AABEIALgBEgMBIgACEQEDEQH/xAAbAAACAwEBAQAAAAAAAAAAAAAABAIDBQEGB//EAEkQAAIBAgQBBQkOBQQCAwEBAAECEQADBBIhMUEFEyJRUhQVMmFykZKToQYWIzNCVGJxgaKxwdHSU3OCsuEks+LwNNNDRMKDB//EABgBAQEBAQEAAAAAAAAAAAAAAAABAgME/8QAMBEBAAECAwUGBAcAAAAAAAAAAAECEQMEUxIUITGhE1FSkeHwQWGisTJxgYLR4vH/2gAMAwEAAhEDEQA/AOct8v4u3yhiA2JazgrJQEi0jdJraMLYlSxJLEmJIHirKwXuoxt9V5vHhHa+6DnBYCrZRA4cgoGJOaNOydK+hcqcjYa45NzD27jM0nMoMkLE68YQD7BSfvZwXzKz6tK91GPgxEXo42iOUW/PvvPx/ThzvONrf683dx+ODz32sm3lU+DZ5wllOmi5R0huSNPHS2C5T5Sa7ct3OVLC5LYYMBZgvcRiokrsrLDETuI3r1nvYwXzKz6CUe9jBfMrPoJWozOFb8P0wzsy8hheXMeTcQ8oqXW6lsMFsrbAdZ5xs6ZioMKY2NX3MfyiqsTyvhyQpaAlr5LQQejvGuk8BXqPezgvmVn0ErvvZwXzKz6CVd6wfB9NJsz3vL3sbykqz31sFoYsMtkxlVCACFMzmYfWBE5tMHlL3Y8pWrr2+7A+RiuZbdoq0cQcu1fRvezgvmVn0Eo97OD+ZWfQStUZvAj8WHE/thmaKp5S+ZL7u+UvnR9Xa/ZU/f5yl85Pq7X7a+le9nB/MrPoJXfe1g/mVn0ErpvuV0o8oYnCr8T5sPd1yj85Pq7X7a77+uUfnB9Xb/bX0j3t4P5nZ9BK773cJ8zteglN9yulHlDPY4nifOB7uOUfnJ9Xb/bUh7uOUPnB9Xb/AG19FHudwnzO16CV33vYT5na9BKm+5bSjyhOwxfG+d+/XlD5wfV2/wBtSHu15Q+cH0Lf7a+he9/C/NLXoJXe8GF+aWvQSm+5bSjyhnsMXx/d8/8Afnj/AJwfQt/tqS+7LH/OD6Fv9te+7wYX5pa9BaO8OF+aWvQWm+5bSjyhN3xvH1l4P344/wDjn0Lf7akvuwx38c+hb/bXu+8WG+a2/QWjvFhvmtv0VpvuW0ukJu2NqdZeG99+O/jn0E/bUh7rsd/HPoW/217fvHhvmtv0VrveTDfNbforTfctpdITdcfU6y8QPddjf459BP21YPdZjf459BP217PvJh/mtv0Vo7y4f5tb9Fab7ltLpDM5TH1OsvGj3WY3+MfQT9tS99WM/jH0E/bXse82H+bW/RWu958P82T0VpvuW0ukM7pmNXrLxw91OM/jH0E/bU/fRjP4x9BP2167vPY+bJ6K0d6LHzZPRWm+ZbS6Qk5PM6vWXk190+M/jH0E/Spe+bF/xj6CfpXq+9Nj5unorR3qs/N09Fam+ZbS6Qm5ZnVnzl5Ye6XF/wAU+in7a3+Q+VHe1nu3nk3CgyheypGgQ9o67U33rs/N09Fai3I+HO+Ftn60Q/jXLGzOBXTami099odMHK49Fd68S8d15MYd3ZZ5254TD5Oy3XQa5dNFB89ZT8rXhh1fNcLHC88X6OQXOZa5lIycSNNdBMkEpnb7x4b5pZ9Xbqa8hYYyThbPDU20nj+leWK6bekPZsTf+0kzcY6kmTqdeJoqrEmHYDQBiB9U0V55iZmbPRExERd6LE+GPKP9rUmuLdmJUILSsVZmYgnLIdlEQArDLJOsNwAlzFeGPKP9rVg3sDfOdTaRrT5xkOMdVi7mzmFw8652MFiAWMcI60REsnzy3YAUlmGYkAG3cDkhQ5GTLm8EhttpPA1E8uWgzA5wAQAeauEMWEgKQvSnhE5uE0naw2JDZjatM5LEs2LaSWVU2GHAEKgGgHEmSTXUw+IGX4Cz0SpH+rb/AONCg/8Ar9R1rpsU+5hLn15YsEqAzHNEZbdxvCUuB0VMMVBbKelA2qnB8vWntWrhzrzqhgCjkqGC6khdEBcDOYXx0qcNiedFwWrQIcXcoxZym4LfNZj/AKbN4HRiY4761UnJ18W7dsWbeVLa2o7rbp20iFc9zeLXLG5GxpsU+5j5+hduWMbbdiqmSJmFaJVsrANGUkEQQCYO9LJygY505BYkwxLFyBorBQNmbQASSCDxiksHh8RbuPcWxYzXDLHunLxJE5MMM5EwC0mOO81LgMQFyi2mUABF7sbLbyurrlXuaDBVQM2aAI2JmbEX9YLncVy7bCEoWZtYHNXNCLnNnOMs2+kGHSy+Ceo1eeWLGZlz+DMkq2U5XVGCtEOQzqpCknM0b6VjLyViBmhEBfwz3Wen8I93WcNA6dy4ejHhkbARO7ybfYkm1aIKuoU4nMgW7cS465WwpDAsi+FOmla2KO/rBeWg/L9kNB5wLkZyxtXQAEYKZldNzr4vGKu772ej0m6RgDm7kg5gvSGWUEkCWga71mLgL4QILFmBbNsf6thCsysYjDwIygAAAAaAREWY2xirjZuatKSADlxZhsrZ1nNhjsxJ0jczNTYp9zBc0OWUNzKD8GLTuzFHGqPbQZSRDjpN4M7L1ibm5WsgAljJJAXI+fosFaUy5lALCSQBqKyBybf/AIVsgLkQHFmLYz27i5T3NJKtaSMxPgiu3OTr7FC1mySrF5OJli5IJbMcNKHSOgV00q7FPuYLn+UOVDbuFOgYVSFLRcuF2dcqDiRk9u43q1+WbAJGYmDGlu4QxBghCF+E106M66b1QrYoOX5ixmIC/wDlvEKXI/8Ar/TPspSzgcQrqwtW+hIVTizlVT8nTDSR9ZnQVmKI+P3gu1LXKtlmVVYksAR0HjpIbgBaIVioLZSQY4UsvKpN+5aBtgpcVIh2chrVq5m6IIUTdyydOjvS7YbE84H5q0IfPlGLOTPzfNZv/GzeCYiY41NbeLDs627S5mDsoxRKswVEk5sMSJW2o0I269auxHTvjmXNYflyw5ARySdvg7gXwS3hFcuytx3VhuCK53+sZQ2Z4OoHNXMxBXPIXLmIgEyAR0T1GkVweIUKBYs9BVA/1bfIS4iz/p+q4fZXOT8LikFstatM6oFlsURoEy5SEw8QJbr33NNin3MF2r31s5mUuAVUsSQQuVACxzkZSBmEwdJqLcsWREs2pI+LuSIiWIyyqjMvSMDUa1mJgL4a4Vs2hzhYsBitMzgyT/ppfckBywBO20VLyVfCZEtWkEFTkxIUEMc0BRhcqAGSAoA6RmZp2dPf1gu1eXOVRh0UxmZmyhZiQOlcafoort44A413Gcrpba4pDfB2mulilzm4VWYy4UiIXcT1AE6Unfw957ouvhcMzKpVQ2JYqoYyxAOH0Y6AnqEdc13MFiGttbNm0Q1g2Ce62zFCpUtPc/hanXbxUiim0X+8fyXa1zlK0okvEFlOhkFPC0ier68yxMibcLiVuLmWYkjVWQggkEFXAI1HEVi3sFeZnfuewHcCWGKaQVKkMs4ff4O1MyDzSdVaXJNl0Qi5AYuW0uc54UEnNkt7mTGXSd+AzVTER6wsSeork0TXNXaK5NE0HaK5NE0HakNj9Y//AFUJqS7H6x/+qDzOM+Mfyj+Jooxnxj+UfxNFRHpcQ5Dabk/kT+Vd+F/6ajiB0x5X/wCWpfGYbEG6ShASdOiSfCGY9R0n2bayDfwvi89E3OtR9bVlWsNjc6limWekAD4JIOnR8IQRPUR4yXOUsKzkQxUrrpxbKAJ8Q18dAxNztL6Yom52l9MVlWuTrymRfJl8zArvogga6eC3p+LUTk+7N2b0h1IAykFWKquaZ+jMCI4UGrNztL6YqNy66iSy7geFxYhQPtJA+2su9yffJ0vwsggZSYKsrDWZbYjWZmTJFSv4e4LcMxuE3bREDWBeszp9jH7frNBqfC+Lz134XxeespsPjF2hwWPAgiW6I22AAnUaEjgDV1vD4oFZykRr0TMww6tR4J4GZ1igf+F8Xno+F8XnrKt4TGZHDEZiwKETIHOZmUkKPkyoIHVoN6sbD4udCuWDHRMyJyzprOk7bnxUGj8L4vPUVa4QCIIIkGdwdQaTweGxIZQ5DKIkx0j0TJ8Hrjq4/VVOGwuIFqyFUjLZtCDIIYIocMMpkxAG0EGQdqDU+F8Xnrnwvi89ZOIwWOKMFZcxUAGCoBg5iOiSNTA8QB3mbrmFxUEgiTtuABAn5MTvrEbacKDQ+F8Xnrga4ZgjTQ68eqsoYXHZhqkDhDajQGejvxGvWN4IZu4W8ZyBh8JJmRKZANCAeMejQPfC+Lz1FmuASSAB46R7lxUk5hsNMukg3M0dGRIZOvVNo0K9/B4rmbgfpk230VTJcklQAFGgBI9HqJYNXnX6x5/8Uc4/WPP/AIqx7bSeid+o1zmm7LeY0EOcfrHn/wAUc4/WPP8A4qfNN2W8xo5puy3mNBDnH6x5/wDFHOP1jz/4qfNN2W8xo5puy3mNBDnH6x5/8Uc4/WPP/ip803ZbzGjmm7LeY0EOcfrHn/xRzj9Y8/8Aip803ZbzGjmm7LeY0EOcfrHn/wAUc4/WPP8A4qfNN2W8xo5puy3mNBDnH6x5/wDFdDMQZOmn5/p7alzTdlvMa4p0bxEA+IwTB6jBHnoPM4z4x/KP4mijGfGP5R/E0UHp2+NTy/yak7dkEbLudT9fiB6/ZTjfGp5f5NS9k6ef+6gy0xhKoe5zrBbqANprhjQEkFcmoGp+qbDjQN7FyIBkKD4XimdDv1b7U1Y5RtvqslYBzZTllspC9ebpr0d9Y30rtrlC2yBwZBE7agQCSeoAHU7UGY3Kw0K2WZRo4CzcV4BAIB6O8meDIflU498QDzZ+VuDMKY0gHU77gRxq48pWu1xg6HQ9R00PCOvTeppjbZbKG10OxgySAQdiJG/jXrEhn2+UQY+AuAH6Oo3mfNwk6jrAqxcXsDYYE6bSPAVjr/UF23nqrUilLfKNtjpJEFi2U5VAzeETt4LebxiQlh7YZQ2VVng0yPrgEeY1Z3MOpPb+2q7WPRhKydYyhTmmWEZd56Dei07GI987PbGm++gjNJ6hGs7QQeIkLu5h1J7f20dzDqT2/tqAx9stlDazGx36p24/9iuHlC1DHMOiCzdYCgk6fUCR1wYoLO5h1J7f20dzDqT2/tqleU7JjpgEiYOhjb8dPrI6xTFq8rTlMxof+/8Adj1UEO516l+yfzAqq9za5ZQweOXTafrMxpANNN/3zGq3sqxUlVYqAQSBK6DUFtvsoE0xdgz1AgA5DDSAQVgagzp1wYkCalbxWHaMpBkwIUmTvG2+h08R6jFKY6xoeb1WAOgJG+gOw+KnQ/JBGlUXMbgnWSqkcPgyD2oBA3gTAO1A1g8bYubAgkgZSAW1PRPQzAA6EGdiDsanZxOHZnUESglpEALlVs0n5MNvxgkaa1UmJw3P80EQPuDkA1VnJgxpBB162qq1ylhATChWMiOagkFtJMfK6LCTqGU0F9rH4ZssMvSAYAgzBXMDttGpPCDOxqS4mwRPDTXIw8IKQdRMdNddtah3VhzBKCSxglASWDMc3XqRM9bCdTVNzlPDdCVUo0EHLMEL0ejHUpg/R+qgvvY2wsGCQWykhdFM5elmgjWBoCZI01EuJZQgELIOo6J281VDkyzr8CmscEjSQIB0G5266ZRYAAWBoAAVgcAIBoICwvZ+6Z0MH26Ul3ZY0lSCSARlkrK5pJGgAXpHXQEdYFaCcPJb/eFLrbsJFsC0pOyDKpIIgwvHaNBwoKTi8PMFgDtqpGuhjUb6jTfzVXdx9hSsg5WnpZYVY7WaGkk5YAJzaGDTr4a0BqiBQOKiAAPMAAPZVRwOHTdLS5jEMFEsRlyqG6wNhvr46CvEYqwgzNAEkTlO4IB4bAkCeJIAkkCrGe0GVSPCBIMaaDMR1zGu21WtgrREG2hGpgoCJbRjEcePXXThLZMlEnTXKJ6Pg+bh1UFFi9YeMusiR0G1BBIOo20PmjemO5l7B9E/pQuGtgyEQEcQonbLv9Wn1VbQVHDr2Pun9K5gxriP55/sWrv1H4iqcHviP55/sWgwcZ8Y/lH8TRRjPjH8o/iaKD07fGp5f5NSmaEY9QY+2m2+NTy/yalkSVI68w85oPBXPdXfDvaGHw56YU9PLnJtgqxXKfkqoiSRljZZr0nuJs3cbziXLNrDZFt3VXILmYXTdUGOjlPwPjkEVoH3P4M6m05MzPP3R0oyyAGgaaacNKe9zuEw2Cz9zWcmcANLu2ilyoGcmNbjnTtGvTiV4M0WpptPv5pEScT3JMIi7bEbRY249uuJ7kCsEXbQjaMOBH1dPSnu/rdgeeg8ut2B568ysXGNkDkfJDR/TMfhVIwahXm6BCnOBh91QW5+XBAF4QDwJq/ErnDDYNP2Bp/WnVxNqINi2euVGs5ZJ6ySik+SOqgxr3J1q3Ia4qIM0scLCTaE+FngkgmBuelpvWpY9yeZQVu2srCf/HEFXAn5exEeYUwmNtgyLFsGWMgCZfwz9sa9dMLy4RoEEUCXvQMzztqS2ae59c3anPv46D7kTJPO2pIyn/T7qREHp6iNIp7v63YHno7+t2B56DPHuM3+Es6iD/pxqAQe11gH6xNW2vcs6zlvW1kyYsRJ+x6b7+t2B56O/rdgeegy8VhjbIQtmI3MZZ34SY0gb1Su/wDSPwFMY7Ec42aI/wCml13/AKR+AoOJhytpHcrmZQ2QIQbZIlkJk5oJjQcD11njHnLPMsTOwHDMgJHX4ZI4HLvTeEt3FtlrrAuYIUEMFGQFh0VEdIlYltFBnWAquNvZQeaBbqAZQQGtjQMNJDMRmIPR1G4AQTlUGPgLokAzl01A47jTTUa6ddTHKE5vgiQrMpKw2iNkGm8mCY8VRTlG9pOHYSBrJO8SCMsjjw6pgSQYnlN0uZTbkFoQgMJ2mdDmOs9ERA3LdGgawt8XM0oRlMdIaGRuJ3Hj6iPqq5LCCYUCTJ03JiT9eg8wqVtpAJEGNurxVOqornEeUPxFdrnEeUPxFBA+D/Q/+6KX5Tt2zozZTBCxppmtsTA4AoknQa760wdv6H/3RV9i+UdnUakFZg7Ez+VRGP3nshWtknpiCDkkweCxEa7RC8AKuTktVVUDOACY1GrMDxI1Iknr651rmLwRuPmLkLEEKpDEg5gc89fAiN+OtLNyDbJfpXYaNoGUAAQDG25g6dJtNTIMd5rcg9KRGvRlssQTI8WsaGB2VhyzfRxKkEbzGkHUEGNQeBGhquxhlVSozEMSTI16W+wFdxNoG2baDJJzTlLS5iWYE9KcokceNBesEAgAg6ggDUeLrrpHiHmH1VjXeQ1YMS9zOw1IELJnXJG3iJOgAmAALF5FtD+IdQdYOxBHydNhtEAADQAANSPFxHCOIqnB74j+ef7FowdgIgUTAIid/CB4ADjwFGD3xH88/wBi0GDjPjH8o/iaKMZ8Y/lH8TRQenb41PL/ACalkPRPDwtftplvjU8v8mpNhNtgN4b8aDJwz4gKvwswszzV1wxJBElkzEROubXTaCS/g8SwnnCx2iLbmNDmki2s8OHAnSYG5g7ONVVC3ragldGJLKkARBUgMBOggSo+lLto4s+Hds6qw6M+ERCkSsgTB3MdLeRlDz/da9T+qufto7rXqf1Vz9tbDWsbkKC/a2ADSQfAhjOUnUyd58HXQ5tFWuC7dbMhQqMgLnRgDwAgCfrOp10AoPLd1r1P6q5+2jutep/VXP2167k52VAt24rsCekNJBYkdHhpA3NM8+vaFB4jutep/VXP20d1r1P6q5+2vb8+vaFHPr2hQeI7rXqf1Vz9tHda9T+quftr2/Pr2hRz69oUHiO616n9Vc/bXDjU+n6u5+2vcc+vaFeY92N+TbC3LqGQxNuybsqDqhORwJ+w8frBK3dV1DKZBJ11HgllOh10KkfZUl3/AKR+Apbk0HmlkMJe8wDKVMNib7KcrAESCDqNjTK7/wBI/AUHVtBbSHMzXSgNzUFQ8dLKNIE8JGgG2pOct3EZR0Bm8eXUBk00ICyC/AxA+3QSyiWlClmu5RzjFmIa4F1Kh5Cgk8BHi0pADE5d1zbyRvDJAMbSM8xtOh0oILisVpNldQNmEjaZEx17ExPGIMsVicQrNlt5lkQdNtj0VOY9qdTpGXWRFGxeki1sJgGQdJ4wfZvVtt75noxDsJaOkmdirLl+iVGsaqfroGcFdZ0DMpVjupBBGpHygD49uNX1mjunIZyFpWCukiNdDtrw6p8VB7oEnQgDQHUnj0sg1/pHXE6Gg0q5xHlD8RWSHxZKmEVdCR8rjIOsbQYHyhEx0qawPPSOdj5Mx4ObPw49cz9HbUUDQMAH6Df7opbHYl7ZHRDLBLEEyIZFiIjZ532Q1efB/of/AHatWw9y4VDKihSxZlLA6gZRBEbnX2b0GYeVSUdltPKjQEGGOsRGpB4GrHx7QCttsuYhpBDABGeYj6OXWNTvUcdymLT5chYSACI+UHmRwAyDU6dLxa8HKvHmbo0nVRMaHaeqdN9Iigstcozl+DcZo+TtP/Y4bN1a1WOVSyOTbdSoJEq0HUhY0ngJ0014CSxhsZnzEKQANJ3JltOrgPPXbty5bsvcuBZALKuiyoWZksYB26WUiNRQLrymY1tXJGjabNpoJ3mYHjjrp3D3CyhtBPAzI9lZ9rlYkgc03S8EqQykZLbE5xpHwkCN8p8cX2+UQSoKOC0bgAAlQ32+Evn8RgHNfFuNp6x1gVVg98R/PP8AYtXD8x+IqnB74j+ef7FoMHGfGP5R/E0UYz4x/KP4mig9O3xqeX+TUsjgKSdAMxP1AyaZb41PL/JqULQjEbgMfbQL2+V7J3JB10iYgwZyyBuCRwGpoTleydid4JKlQDnCa5gPlSP6T1U1h+TreX/yb5dUBIW1huNtrmVSbYHyWG+81FMNZAM38UgUcbOGAnJngFbZGm3VmIHGgnh7yuoZdQZGxGqsVOh13BFWxVT4JAr81ir5KBvkYdEUgNlki1MMV0yhj4qEwy5MzYnE6W8/QTDsraJKpNoMSOcTdVmfrgLYoiqxhk+ViMYmjeFbwp8AkR0UO8NHk8NJmmCUsAuIxZGc2y2TChVZc2aZQGAEJJAO44yAHYoilrS22MLicUx6Pgphtrl5rKk5rYI1XXT6pg1qYLkNbqlkxmIIDFT0MPuP/wCWoIgg9RFApFEVp+9c/O7/AKGH/wDVR71z87v+hh//AFUGZFECtP3rn53f9DD/APqrI5e5OOHy/wCpxTZiF6NuwxkmBIFkwJ47DjQTI/79hpbG3HUKUXNpqMssQLZYAGRBJULx1cdUE5OdjbUsxZs91SxygkJfvW1kIAvgouwFVcp4gIFm6luVYAswXp82Ara+EBJ011K6cQFfd135u0RIMkmSswVKjY6b8J8QnbxzkmcO4hc3Egk5eiIXeG13MqQAdCc88oiSRi8OJJ051SACTliRrGg6tNqlb5UEMGxeFBIgMrqcpnVspiTB64kDbUkG7GNuG2payyvIBGRjrlBOkAgEyJOg4nQigY28RphzvADMVnokgnoSomBJExOk6UieVDr/AKvCDQx8Iuhjo8NQD9Ww8YMxykBtjMOekSSbqAlS10qNFjZrY0jwTvxBy1jrhcA4dwpjUzIktMgrAgZTvG8E9ENo5a8yOUWOVjisOHUkH4cBGBUSwQAqddswkENwKgb+DuZgWDBkYypBzAgKAYInTMG40F+WugV2iqqAEiPoN/uiukT8r7n/ACoTh5Lf7wqdvC27dhCuZr2QZ811nBfKJjMSF1nUCoivmxMyJ68mv91dg9r7n/Ks9BigRJtMM3SMEHL0YIH2tp9EbyagoxYJ8AguYJ3FuTlGkbaa6nfqGYNOD2vuf8q4U8f3P+VJEYkouqC5DZgNUmDl36RExtH6WYK3dDMbjSCFgdGFIWHiBME66k6kxpFA0Fjj9z/lRB7X3P8AlUqKK4B451HCOI8ZqnB74j+ef7Fq4/mPxFU4PfEfzz/YtEYOM+Mfyj+Jooxnxj+UfxNFB6dvjU8v8mpZFlSDscw85plvjU8v8mpe0ej5/wAaDQ7sGVVNtGCiBmAPAidRvqfOalbxwWctq2JEGFAkAQAdNRGlefTlU5QWs3AdNBDAFkzgE6eME7Aip2eVQyzzd0aBoZYMEA7AmTDbcDpQbbYtS63DaTOgIVoEqDlmNPor5qsXlKCSLaAmJIAkxtOmsV5k8uiJ5i/uR4AM5ZBIg+LSYmRFNYfHlnKm269IrJiOioJP1TI4/J7VBtDGiSeatyZk5Vk5/C4cePXUe6k/g2tI+QvyRC8OAJApSaJoHrvKGbwraNrOqg67zqKsTldhsqj6oHCOrqAH2VmzRNBqd+n6hR36fqFZc0TQanfp+oVncqXGvEE3LiQIhObg+M50YzUJomgqw9gIioCxALGWILEu73GJygDdzsBUrKXDdTmjlfmXhtgDmw++/Uak3/fMahcxAQCSfBkxOigCWMcBI89BvPbxW4uCQxhc4ANuLhEnKYMtbG2mSeJBibWKyrF0Z9icwgAKYJWNSWJnxAcdawO70ys+foroTqAJg8fKFVd+LMAm6ACM2pI0IUz95fSA4ig9Lh7eKDqWuLkzSRmE5IMLtqRxPGR1Vs84OseevBjlS3MZz5m45cvnziPqbqNFzlS2Fzl+iIk66ZtRrtEAydhlM7Gg95zg6x5683yyfhT9X5msg8pWxl6ZhgCDrqGYKNN9SYoXlK0RIcHSfsP5cJ2kEb0DVFKW+ULbMqq0lpiAeCljM7aLtvqvAzTdVUE4eS3+6KRXlBwQGtNJnVQSoAbKDJA3jN9U78X04eS3+8K7URl4nlcqqsLNwyTIymQADrAHXlnqk71biOUCrkc27KAvgqxOZidNo0AmZp+iikrXKBJg23WAxOhPgxIEDUnh1iOJio2eUGIabLhgPB62mAoO2pO8xox2Elh0m6AVZwLN5wis65nTmso+D1O5Gx32p25g04WLhPO5I5zEAhI8LU9oZZ21nYURlYblEsyqbVxZkyRAEZhv/SfsZeun5qDWTlnuW5OQN8ZiPCL5SN+A/XapNh9SO5bgGZhPOYgwFjpaHUDiB4XyaDp/MfiKpwe+I/nn+xaaxFoLlAUp0UJUksVLGSCzakgmNeqlcHviP55/sWgwcZ8Y/lH8TRRjPjH8o/iaKD07fGp5f5NSbGLbEdTfjTjfGp5f5NS1pQVg7GR7aCdpcOqgPYxDNA1F67025vnNCzgGQyDQ7uR8kmrbncgcJ3PisxLD4658liuY/CbGJB+viCAzb5RuqAAQABAEbAbCpd9b3a9lBntiMEoGaziQ2gI566YJWSJz7CGk8AsnQgnU5O5Lwt3NFu+uWPDvXRIMwRDnqPjqk8o3JDSMwEAxqAYkT1aDzVLvpe7XsoND3t4bs3PX3v30e9vDdm56+9++s/vpd7Xso76Xe17KDQ97eG7Nz19799Hvbw3ZuevvfvrP76Xe17KO+l3teyg0Pe3huzc9fe/fR728N2bnr7376z++l3teyjvpd7XsoND3t4bs3PX3v31je6Hk23Zy83auPJAI7ouiATGbVxoJk8Y2FM99Lva9lKY1jdILkkjQQ7qPMjAUCXJp+CEz4d0aksYXEX1USxJMBQNTwqOLtqzIHICi2zsea51gF5kaKNY6cn6hTSWwoCqIAnSSdWLOxJYkkksTqeNWYbKHVyuaLZTKfBIcWyZ9Aec0FV3k+2iuGvhRbjMDhTH/AMcQJ1+Mt7dfi0ePuPmfhLfS3/066yZ1111AP2VIYi0DPMJuT9pKkmPrRPRHVTnf09geegSX3IEEEXbcjb4BdI2jpaVw+4/SOctxoY7nWJWYPhcJPnp7v6ewPPR39PYHnoFE9yjAAC8gAgACwAAAZAHS0g6/XUfeht8Lb0ED4BdBqYHS03Pnp3v6ewPPR39PYHnoM9PcjzYBW7bBUQCLABiI3zTWNh8bmuKofMM7o02mtkMlp30Lb6qNpGu9emvctMykZYkRPV49aw1w3SVi7tlmAcoEsjJrCzsxoLV4eS3+6KQHKsEK6EMZ8E5hAYqN8p1iZiAASTo0aCcPJb/eFSmgzH5ZQBTkuHNMAKJhWA11geEDG8HUCptykQ6KbbAMubNvBAPQIWYbTTgYbXTXQmiiszCcuCHuqhV7YYAsQJBbYMsxmyLrEdRMGnPfS8xFw6hSRGUMQDlkkHrG26xuQDdh8PzuIt2y7qpS4xykAkqbQGpB7ZrhsW9YOIJF7msouLmiSC0ZZ4bdRBJAkgiFz3UOAhi4Qy5uHRnwQTMaw3GBlk6VXjPdVcSejcMAGYMS2U5fEYJnqymo3btkAn/VaKWhmCNpfNnVSsjaftAq+5h1XfnhpcM88AoFokSxKdEEiJPWsTOgSGMN3pmfCy6xPReOBPUaqwe+I/nn+xaZvWguUDNBVW6ZlukZ18YmPspbB74j+ef7FoMHGfGP5R/E0UYz4x/KP4mig9O3xqeX+TUvZ224nq7Xjq668XFJ2DToJMBWOw3pW1ilA8G96h+JmgZ16vaP1o16vaP1qnuxOzf9Q9Hdidm/6h6C7Xq9o/WjXq9o/Wqe7E7N/wBQ9Hdidm/6h6C7Xq9o/WjXq9o/Wqe7E7N/1D0d2J2b/qHoLter2j9aNer2j9ap7sTs3/UPR3YnZv8AqHoLter2j9aNer2j9ap7sTs3/UPR3YnZv+oegu16vaP1o16vaP1qnuxOzf8AUPR3YnZv+oegtg9XtH60CdNOA4jqHjqruxOzf9Q9Hdidm/6h6C7Xq9o/WjXq9o/Wqe7E7N/1D0d2J2b/AKh6C7Xq9o/WjXq9o/Wqe7E7N/1D0d2J2b/qHoLter2j9aNer2j9ap7sTs3/AFD0d2J2b/qHoLter2j9aNer2j9ap7sTs3/UPR3YnZv+oegtAOmnyW4jjcBHHq1ruvV7R+tU92J2b/qHo7sTs3/UPQXa9XtH60a9XtH61T3YnZv+oejuxOzf9Q9Axh3KOLgXpBSoJI0DFS2k/QXzU734vdS+z9ayu7E7N/1D0d2J2b/qHoNbvze6h7P1o783uoez9aye7E7N/wBQ9Hdidm/6h6BrEX2dszATpxHAz10rg98R/PP9i1w4tOzf9Q9GBMi80MA17MAwKnKUAmDqNj5qDCxnxj+UfxNFGM+Mfyj+JooPTXfC2nXqJ8X5muZ/o/dNSu7n66hQdz/R+6aM/wBH7prlTs+EvlD8RQcn6P3DRP0fuGvLe6T3XWcEq85zz3HGYKr3BPWc05QJPDbqqjkX3TJjOb5tmlTaN5M1xlVmxWHyLNzwiIYSBuDwiuvY17G3s8O9Lw9hP0fuGifo/cNeT903uqTBWsMzZ3e6LZYc7cByFEa64AaJ6Wg2k+KtHFYs86pS4SnNNcUh2YE8xfyuMxPCKzNFUUxVMcJW7bn6P3DRP0fuGvDe6v3XHCYy1ZPPrbVpfK7Pz1kgwFLGVbMI0g+PUit44srdc3C4W3bR2Ad2KKSrXgrE5vBVhpExpvVqwqqYpmfjyS7bn6P3DXC30fumvBW//wDScLz3NnnWttGW6r3tCfktbYzIPFSZ004V6fkzEF8Q3SYgSFzFiQCuHMdPUakmDTEwq8O23FiJiWvP0fuGifo/cNLXC3N3HGd2AYheddczS2VAQYWY6thWVbxRfmHV3Nu5ctssuxkG9bIDKx0I04aFSK4zVaYi3NW9P0fuGifo/cNZCXbrIObzytoEs9xyGum1adVEXAdc8kxGlFy+TiEANwKAxys5YhgGg+EwmDuDxrQ15+j9w1zN9H7hrzF3li+GIFw6Ej207yZinuFC7FocgdXxT8KDazfR+6a7P0fuGq8VeK2nIJBGum/gt5/+/XWbZxGUM64olFIhLjFmynrYjPm6pkEDfrX+DWzNr24Nafo/cNE/R+4ax7mJZkuurshIzgnNp8DbIzKrKWgE9HNvXE5RLvaRXdWZ+nIvlQFJJTMWEF1GZSYJEMARRlsZvo/dNGf6P3TWX7nrha1mYkscpJJkk81b1JO9adB3P9H7poz/AEfumuVm4zGut0gByFTMFW2Tzpi5IzwQsZV21k7aitRTcaef6P3TRn+j901gXOXroJ/0rkcGBJmDZloyzlPPErxPNtoDtwcrX3gpaKkJqjhgM5bCyC2WZUXLo0EHKTwrXZVF3oM/0fumjP8AR+6aR5NxrXC+a2UytAmZI111UQdNhI8dO1iYtwkdz/R+6aM/0fumuUVB3P8AR+6aC+kR5lP/AHjXKKqvOYsfCP5R/E0VzF/GP5R/E0VEeiu4lMx6a79oVHulO2vpCiigO6U7a+kKlbxVsEHOuhB8IcDRRQeex2J5xDaexbu2uq4LusCM0c0cp8YMjrquzdI5lQmS1ZyKqqb1zorfsP8ALQaKttuJPCiirtTa1+AyuXOTExJsFrJDWuaVncOyvbsqAbaoB0c5nUgb67RWmlwF1i01q2ttrSrDtANq8F2B0BdVjhpGg07RWprqmmKZnhBZTysbeIvWb1zC3C1hy6dRnUBhGoDBWj6MbE03YxhN1rjW2E5IVlYybbq0EqpgNtsdj9pRWZqmYiJnkKEIF44g4a218gDnGa+7CNsma0Rb/pAp/ki78MzvC5pJ8KBPMgCXVSx+DJ0FFFJqmeciN/ld9kS4ACTItyGkkg9IgjQ7R10nhLsG2MlwKt4XTNuAM11HcKFnSc7a9ZA4CiioOPiyVAGHuK3Nc0zKozMMiKTJWfkCJ2q9MYDeV+Ya0gVgFCGOlmOyL44oooE7mGYkmRqZ8G7x/orQ5J6BUEjwy0wwAHNsupdQJk7UUUGtisbbCEFic3YBcjQieiDG/GvOY2zmlQWhtM3N3FKiNTAXq6pluyJooqTES3TXVTExE8+Z/FY4dPILolhGS3BChbcxnEAdEr16yIMEZuGRLbK1u3jEKkZZdrgVJGZAt0splRlkiQNd9aKKrDZ5AcJaAYhSIEHQ6W0U6HWJU1pd0p219IUUUB3SnbX0hR3SnbX0hRRQHdKdtfSFHdKdtfSFFFAd0p219IUd0p219IUUUB3SnbX0hR3SnbX0hRRQHdKdtfSFHdKdtfSFcooPO4u6ud+kvhHiOs0UUU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2472" name="AutoShape 8" descr="data:image/jpeg;base64,/9j/4AAQSkZJRgABAQAAAQABAAD/2wCEAAkGBxITEhUUExMVFhQXGCAYGBgYFx0YFhcVGBcYGBgWGhgYKCogGBwlIBYYITEiJSkrLi4uFyAzODM4NygtLisBCgoKDg0OFxAQFywjICUsLCwsKywsNyssLiw3NCwsListLCwsLCwrLCw3LCwsLCw1NSwsLCwrLC0rLCwsNCw3LP/AABEIALgBEgMBIgACEQEDEQH/xAAbAAACAwEBAQAAAAAAAAAAAAAABAIDBQEGB//EAEkQAAIBAgQBBQkOBQQCAwEBAAECEQADBBIhMUEFEyJRUhQVMmFykZKToQYWIzNCVGJxgaKxwdHSU3OCsuEks+LwNNNDRMKDB//EABgBAQEBAQEAAAAAAAAAAAAAAAABAgME/8QAMBEBAAECAwUGBAcAAAAAAAAAAAECEQMEUxIUITGhE1FSkeHwQWGisTJxgYLR4vH/2gAMAwEAAhEDEQA/AOct8v4u3yhiA2JazgrJQEi0jdJraMLYlSxJLEmJIHirKwXuoxt9V5vHhHa+6DnBYCrZRA4cgoGJOaNOydK+hcqcjYa45NzD27jM0nMoMkLE68YQD7BSfvZwXzKz6tK91GPgxEXo42iOUW/PvvPx/ThzvONrf683dx+ODz32sm3lU+DZ5wllOmi5R0huSNPHS2C5T5Sa7ct3OVLC5LYYMBZgvcRiokrsrLDETuI3r1nvYwXzKz6CUe9jBfMrPoJWozOFb8P0wzsy8hheXMeTcQ8oqXW6lsMFsrbAdZ5xs6ZioMKY2NX3MfyiqsTyvhyQpaAlr5LQQejvGuk8BXqPezgvmVn0ErvvZwXzKz6CVd6wfB9NJsz3vL3sbykqz31sFoYsMtkxlVCACFMzmYfWBE5tMHlL3Y8pWrr2+7A+RiuZbdoq0cQcu1fRvezgvmVn0Eo97OD+ZWfQStUZvAj8WHE/thmaKp5S+ZL7u+UvnR9Xa/ZU/f5yl85Pq7X7a+le9nB/MrPoJXfe1g/mVn0ErpvuV0o8oYnCr8T5sPd1yj85Pq7X7a77+uUfnB9Xb/bX0j3t4P5nZ9BK773cJ8zteglN9yulHlDPY4nifOB7uOUfnJ9Xb/bUh7uOUPnB9Xb/AG19FHudwnzO16CV33vYT5na9BKm+5bSjyhOwxfG+d+/XlD5wfV2/wBtSHu15Q+cH0Lf7a+he9/C/NLXoJXe8GF+aWvQSm+5bSjyhnsMXx/d8/8Afnj/AJwfQt/tqS+7LH/OD6Fv9te+7wYX5pa9BaO8OF+aWvQWm+5bSjyhN3xvH1l4P344/wDjn0Lf7akvuwx38c+hb/bXu+8WG+a2/QWjvFhvmtv0VpvuW0ukJu2NqdZeG99+O/jn0E/bUh7rsd/HPoW/217fvHhvmtv0VrveTDfNbforTfctpdITdcfU6y8QPddjf459BP21YPdZjf459BP217PvJh/mtv0Vo7y4f5tb9Fab7ltLpDM5TH1OsvGj3WY3+MfQT9tS99WM/jH0E/bXse82H+bW/RWu958P82T0VpvuW0ukM7pmNXrLxw91OM/jH0E/bU/fRjP4x9BP2167vPY+bJ6K0d6LHzZPRWm+ZbS6Qk5PM6vWXk190+M/jH0E/Spe+bF/xj6CfpXq+9Nj5unorR3qs/N09Fam+ZbS6Qm5ZnVnzl5Ye6XF/wAU+in7a3+Q+VHe1nu3nk3CgyheypGgQ9o67U33rs/N09Fai3I+HO+Ftn60Q/jXLGzOBXTami099odMHK49Fd68S8d15MYd3ZZ5254TD5Oy3XQa5dNFB89ZT8rXhh1fNcLHC88X6OQXOZa5lIycSNNdBMkEpnb7x4b5pZ9Xbqa8hYYyThbPDU20nj+leWK6bekPZsTf+0kzcY6kmTqdeJoqrEmHYDQBiB9U0V55iZmbPRExERd6LE+GPKP9rUmuLdmJUILSsVZmYgnLIdlEQArDLJOsNwAlzFeGPKP9rVg3sDfOdTaRrT5xkOMdVi7mzmFw8652MFiAWMcI60REsnzy3YAUlmGYkAG3cDkhQ5GTLm8EhttpPA1E8uWgzA5wAQAeauEMWEgKQvSnhE5uE0naw2JDZjatM5LEs2LaSWVU2GHAEKgGgHEmSTXUw+IGX4Cz0SpH+rb/AONCg/8Ar9R1rpsU+5hLn15YsEqAzHNEZbdxvCUuB0VMMVBbKelA2qnB8vWntWrhzrzqhgCjkqGC6khdEBcDOYXx0qcNiedFwWrQIcXcoxZym4LfNZj/AKbN4HRiY4761UnJ18W7dsWbeVLa2o7rbp20iFc9zeLXLG5GxpsU+5j5+hduWMbbdiqmSJmFaJVsrANGUkEQQCYO9LJygY505BYkwxLFyBorBQNmbQASSCDxiksHh8RbuPcWxYzXDLHunLxJE5MMM5EwC0mOO81LgMQFyi2mUABF7sbLbyurrlXuaDBVQM2aAI2JmbEX9YLncVy7bCEoWZtYHNXNCLnNnOMs2+kGHSy+Ceo1eeWLGZlz+DMkq2U5XVGCtEOQzqpCknM0b6VjLyViBmhEBfwz3Wen8I93WcNA6dy4ejHhkbARO7ybfYkm1aIKuoU4nMgW7cS465WwpDAsi+FOmla2KO/rBeWg/L9kNB5wLkZyxtXQAEYKZldNzr4vGKu772ej0m6RgDm7kg5gvSGWUEkCWga71mLgL4QILFmBbNsf6thCsysYjDwIygAAAAaAREWY2xirjZuatKSADlxZhsrZ1nNhjsxJ0jczNTYp9zBc0OWUNzKD8GLTuzFHGqPbQZSRDjpN4M7L1ibm5WsgAljJJAXI+fosFaUy5lALCSQBqKyBybf/AIVsgLkQHFmLYz27i5T3NJKtaSMxPgiu3OTr7FC1mySrF5OJli5IJbMcNKHSOgV00q7FPuYLn+UOVDbuFOgYVSFLRcuF2dcqDiRk9u43q1+WbAJGYmDGlu4QxBghCF+E106M66b1QrYoOX5ixmIC/wDlvEKXI/8Ar/TPspSzgcQrqwtW+hIVTizlVT8nTDSR9ZnQVmKI+P3gu1LXKtlmVVYksAR0HjpIbgBaIVioLZSQY4UsvKpN+5aBtgpcVIh2chrVq5m6IIUTdyydOjvS7YbE84H5q0IfPlGLOTPzfNZv/GzeCYiY41NbeLDs627S5mDsoxRKswVEk5sMSJW2o0I269auxHTvjmXNYflyw5ARySdvg7gXwS3hFcuytx3VhuCK53+sZQ2Z4OoHNXMxBXPIXLmIgEyAR0T1GkVweIUKBYs9BVA/1bfIS4iz/p+q4fZXOT8LikFstatM6oFlsURoEy5SEw8QJbr33NNin3MF2r31s5mUuAVUsSQQuVACxzkZSBmEwdJqLcsWREs2pI+LuSIiWIyyqjMvSMDUa1mJgL4a4Vs2hzhYsBitMzgyT/ppfckBywBO20VLyVfCZEtWkEFTkxIUEMc0BRhcqAGSAoA6RmZp2dPf1gu1eXOVRh0UxmZmyhZiQOlcafoort44A413Gcrpba4pDfB2mulilzm4VWYy4UiIXcT1AE6Unfw957ouvhcMzKpVQ2JYqoYyxAOH0Y6AnqEdc13MFiGttbNm0Q1g2Ce62zFCpUtPc/hanXbxUiim0X+8fyXa1zlK0okvEFlOhkFPC0ier68yxMibcLiVuLmWYkjVWQggkEFXAI1HEVi3sFeZnfuewHcCWGKaQVKkMs4ff4O1MyDzSdVaXJNl0Qi5AYuW0uc54UEnNkt7mTGXSd+AzVTER6wsSeork0TXNXaK5NE0HaK5NE0HakNj9Y//AFUJqS7H6x/+qDzOM+Mfyj+Jooxnxj+UfxNFRHpcQ5Dabk/kT+Vd+F/6ajiB0x5X/wCWpfGYbEG6ShASdOiSfCGY9R0n2bayDfwvi89E3OtR9bVlWsNjc6limWekAD4JIOnR8IQRPUR4yXOUsKzkQxUrrpxbKAJ8Q18dAxNztL6Yom52l9MVlWuTrymRfJl8zArvogga6eC3p+LUTk+7N2b0h1IAykFWKquaZ+jMCI4UGrNztL6YqNy66iSy7geFxYhQPtJA+2su9yffJ0vwsggZSYKsrDWZbYjWZmTJFSv4e4LcMxuE3bREDWBeszp9jH7frNBqfC+Lz134XxeespsPjF2hwWPAgiW6I22AAnUaEjgDV1vD4oFZykRr0TMww6tR4J4GZ1igf+F8Xno+F8XnrKt4TGZHDEZiwKETIHOZmUkKPkyoIHVoN6sbD4udCuWDHRMyJyzprOk7bnxUGj8L4vPUVa4QCIIIkGdwdQaTweGxIZQ5DKIkx0j0TJ8Hrjq4/VVOGwuIFqyFUjLZtCDIIYIocMMpkxAG0EGQdqDU+F8Xnrnwvi89ZOIwWOKMFZcxUAGCoBg5iOiSNTA8QB3mbrmFxUEgiTtuABAn5MTvrEbacKDQ+F8Xnrga4ZgjTQ68eqsoYXHZhqkDhDajQGejvxGvWN4IZu4W8ZyBh8JJmRKZANCAeMejQPfC+Lz1FmuASSAB46R7lxUk5hsNMukg3M0dGRIZOvVNo0K9/B4rmbgfpk230VTJcklQAFGgBI9HqJYNXnX6x5/8Uc4/WPP/AIqx7bSeid+o1zmm7LeY0EOcfrHn/wAUc4/WPP8A4qfNN2W8xo5puy3mNBDnH6x5/wDFHOP1jz/4qfNN2W8xo5puy3mNBDnH6x5/8Uc4/WPP/ip803ZbzGjmm7LeY0EOcfrHn/xRzj9Y8/8Aip803ZbzGjmm7LeY0EOcfrHn/wAUc4/WPP8A4qfNN2W8xo5puy3mNBDnH6x5/wDFdDMQZOmn5/p7alzTdlvMa4p0bxEA+IwTB6jBHnoPM4z4x/KP4mijGfGP5R/E0UHp2+NTy/yak7dkEbLudT9fiB6/ZTjfGp5f5NS9k6ef+6gy0xhKoe5zrBbqANprhjQEkFcmoGp+qbDjQN7FyIBkKD4XimdDv1b7U1Y5RtvqslYBzZTllspC9ebpr0d9Y30rtrlC2yBwZBE7agQCSeoAHU7UGY3Kw0K2WZRo4CzcV4BAIB6O8meDIflU498QDzZ+VuDMKY0gHU77gRxq48pWu1xg6HQ9R00PCOvTeppjbZbKG10OxgySAQdiJG/jXrEhn2+UQY+AuAH6Oo3mfNwk6jrAqxcXsDYYE6bSPAVjr/UF23nqrUilLfKNtjpJEFi2U5VAzeETt4LebxiQlh7YZQ2VVng0yPrgEeY1Z3MOpPb+2q7WPRhKydYyhTmmWEZd56Dei07GI987PbGm++gjNJ6hGs7QQeIkLu5h1J7f20dzDqT2/tqAx9stlDazGx36p24/9iuHlC1DHMOiCzdYCgk6fUCR1wYoLO5h1J7f20dzDqT2/tqleU7JjpgEiYOhjb8dPrI6xTFq8rTlMxof+/8Adj1UEO516l+yfzAqq9za5ZQweOXTafrMxpANNN/3zGq3sqxUlVYqAQSBK6DUFtvsoE0xdgz1AgA5DDSAQVgagzp1wYkCalbxWHaMpBkwIUmTvG2+h08R6jFKY6xoeb1WAOgJG+gOw+KnQ/JBGlUXMbgnWSqkcPgyD2oBA3gTAO1A1g8bYubAgkgZSAW1PRPQzAA6EGdiDsanZxOHZnUESglpEALlVs0n5MNvxgkaa1UmJw3P80EQPuDkA1VnJgxpBB162qq1ylhATChWMiOagkFtJMfK6LCTqGU0F9rH4ZssMvSAYAgzBXMDttGpPCDOxqS4mwRPDTXIw8IKQdRMdNddtah3VhzBKCSxglASWDMc3XqRM9bCdTVNzlPDdCVUo0EHLMEL0ejHUpg/R+qgvvY2wsGCQWykhdFM5elmgjWBoCZI01EuJZQgELIOo6J281VDkyzr8CmscEjSQIB0G5266ZRYAAWBoAAVgcAIBoICwvZ+6Z0MH26Ul3ZY0lSCSARlkrK5pJGgAXpHXQEdYFaCcPJb/eFLrbsJFsC0pOyDKpIIgwvHaNBwoKTi8PMFgDtqpGuhjUb6jTfzVXdx9hSsg5WnpZYVY7WaGkk5YAJzaGDTr4a0BqiBQOKiAAPMAAPZVRwOHTdLS5jEMFEsRlyqG6wNhvr46CvEYqwgzNAEkTlO4IB4bAkCeJIAkkCrGe0GVSPCBIMaaDMR1zGu21WtgrREG2hGpgoCJbRjEcePXXThLZMlEnTXKJ6Pg+bh1UFFi9YeMusiR0G1BBIOo20PmjemO5l7B9E/pQuGtgyEQEcQonbLv9Wn1VbQVHDr2Pun9K5gxriP55/sWrv1H4iqcHviP55/sWgwcZ8Y/lH8TRRjPjH8o/iaKD07fGp5f5NSmaEY9QY+2m2+NTy/yalkSVI68w85oPBXPdXfDvaGHw56YU9PLnJtgqxXKfkqoiSRljZZr0nuJs3cbziXLNrDZFt3VXILmYXTdUGOjlPwPjkEVoH3P4M6m05MzPP3R0oyyAGgaaacNKe9zuEw2Cz9zWcmcANLu2ilyoGcmNbjnTtGvTiV4M0WpptPv5pEScT3JMIi7bEbRY249uuJ7kCsEXbQjaMOBH1dPSnu/rdgeeg8ut2B568ysXGNkDkfJDR/TMfhVIwahXm6BCnOBh91QW5+XBAF4QDwJq/ErnDDYNP2Bp/WnVxNqINi2euVGs5ZJ6ySik+SOqgxr3J1q3Ia4qIM0scLCTaE+FngkgmBuelpvWpY9yeZQVu2srCf/HEFXAn5exEeYUwmNtgyLFsGWMgCZfwz9sa9dMLy4RoEEUCXvQMzztqS2ae59c3anPv46D7kTJPO2pIyn/T7qREHp6iNIp7v63YHno7+t2B56DPHuM3+Es6iD/pxqAQe11gH6xNW2vcs6zlvW1kyYsRJ+x6b7+t2B56O/rdgeegy8VhjbIQtmI3MZZ34SY0gb1Su/wDSPwFMY7Ec42aI/wCml13/AKR+AoOJhytpHcrmZQ2QIQbZIlkJk5oJjQcD11njHnLPMsTOwHDMgJHX4ZI4HLvTeEt3FtlrrAuYIUEMFGQFh0VEdIlYltFBnWAquNvZQeaBbqAZQQGtjQMNJDMRmIPR1G4AQTlUGPgLokAzl01A47jTTUa6ddTHKE5vgiQrMpKw2iNkGm8mCY8VRTlG9pOHYSBrJO8SCMsjjw6pgSQYnlN0uZTbkFoQgMJ2mdDmOs9ERA3LdGgawt8XM0oRlMdIaGRuJ3Hj6iPqq5LCCYUCTJ03JiT9eg8wqVtpAJEGNurxVOqornEeUPxFdrnEeUPxFBA+D/Q/+6KX5Tt2zozZTBCxppmtsTA4AoknQa760wdv6H/3RV9i+UdnUakFZg7Ez+VRGP3nshWtknpiCDkkweCxEa7RC8AKuTktVVUDOACY1GrMDxI1Iknr651rmLwRuPmLkLEEKpDEg5gc89fAiN+OtLNyDbJfpXYaNoGUAAQDG25g6dJtNTIMd5rcg9KRGvRlssQTI8WsaGB2VhyzfRxKkEbzGkHUEGNQeBGhquxhlVSozEMSTI16W+wFdxNoG2baDJJzTlLS5iWYE9KcokceNBesEAgAg6ggDUeLrrpHiHmH1VjXeQ1YMS9zOw1IELJnXJG3iJOgAmAALF5FtD+IdQdYOxBHydNhtEAADQAANSPFxHCOIqnB74j+ef7FowdgIgUTAIid/CB4ADjwFGD3xH88/wBi0GDjPjH8o/iaKMZ8Y/lH8TRQenb41PL/ACalkPRPDwtftplvjU8v8mpNhNtgN4b8aDJwz4gKvwswszzV1wxJBElkzEROubXTaCS/g8SwnnCx2iLbmNDmki2s8OHAnSYG5g7ONVVC3ragldGJLKkARBUgMBOggSo+lLto4s+Hds6qw6M+ERCkSsgTB3MdLeRlDz/da9T+qufto7rXqf1Vz9tbDWsbkKC/a2ADSQfAhjOUnUyd58HXQ5tFWuC7dbMhQqMgLnRgDwAgCfrOp10AoPLd1r1P6q5+2jutep/VXP2167k52VAt24rsCekNJBYkdHhpA3NM8+vaFB4jutep/VXP20d1r1P6q5+2vb8+vaFHPr2hQeI7rXqf1Vz9tHda9T+quftr2/Pr2hRz69oUHiO616n9Vc/bXDjU+n6u5+2vcc+vaFeY92N+TbC3LqGQxNuybsqDqhORwJ+w8frBK3dV1DKZBJ11HgllOh10KkfZUl3/AKR+Apbk0HmlkMJe8wDKVMNib7KcrAESCDqNjTK7/wBI/AUHVtBbSHMzXSgNzUFQ8dLKNIE8JGgG2pOct3EZR0Bm8eXUBk00ICyC/AxA+3QSyiWlClmu5RzjFmIa4F1Kh5Cgk8BHi0pADE5d1zbyRvDJAMbSM8xtOh0oILisVpNldQNmEjaZEx17ExPGIMsVicQrNlt5lkQdNtj0VOY9qdTpGXWRFGxeki1sJgGQdJ4wfZvVtt75noxDsJaOkmdirLl+iVGsaqfroGcFdZ0DMpVjupBBGpHygD49uNX1mjunIZyFpWCukiNdDtrw6p8VB7oEnQgDQHUnj0sg1/pHXE6Gg0q5xHlD8RWSHxZKmEVdCR8rjIOsbQYHyhEx0qawPPSOdj5Mx4ObPw49cz9HbUUDQMAH6Df7opbHYl7ZHRDLBLEEyIZFiIjZ532Q1efB/of/AHatWw9y4VDKihSxZlLA6gZRBEbnX2b0GYeVSUdltPKjQEGGOsRGpB4GrHx7QCttsuYhpBDABGeYj6OXWNTvUcdymLT5chYSACI+UHmRwAyDU6dLxa8HKvHmbo0nVRMaHaeqdN9Iigstcozl+DcZo+TtP/Y4bN1a1WOVSyOTbdSoJEq0HUhY0ngJ0014CSxhsZnzEKQANJ3JltOrgPPXbty5bsvcuBZALKuiyoWZksYB26WUiNRQLrymY1tXJGjabNpoJ3mYHjjrp3D3CyhtBPAzI9lZ9rlYkgc03S8EqQykZLbE5xpHwkCN8p8cX2+UQSoKOC0bgAAlQ32+Evn8RgHNfFuNp6x1gVVg98R/PP8AYtXD8x+IqnB74j+ef7FoMHGfGP5R/E0UYz4x/KP4mig9O3xqeX+TUsjgKSdAMxP1AyaZb41PL/JqULQjEbgMfbQL2+V7J3JB10iYgwZyyBuCRwGpoTleydid4JKlQDnCa5gPlSP6T1U1h+TreX/yb5dUBIW1huNtrmVSbYHyWG+81FMNZAM38UgUcbOGAnJngFbZGm3VmIHGgnh7yuoZdQZGxGqsVOh13BFWxVT4JAr81ir5KBvkYdEUgNlki1MMV0yhj4qEwy5MzYnE6W8/QTDsraJKpNoMSOcTdVmfrgLYoiqxhk+ViMYmjeFbwp8AkR0UO8NHk8NJmmCUsAuIxZGc2y2TChVZc2aZQGAEJJAO44yAHYoilrS22MLicUx6Pgphtrl5rKk5rYI1XXT6pg1qYLkNbqlkxmIIDFT0MPuP/wCWoIgg9RFApFEVp+9c/O7/AKGH/wDVR71z87v+hh//AFUGZFECtP3rn53f9DD/APqrI5e5OOHy/wCpxTZiF6NuwxkmBIFkwJ47DjQTI/79hpbG3HUKUXNpqMssQLZYAGRBJULx1cdUE5OdjbUsxZs91SxygkJfvW1kIAvgouwFVcp4gIFm6luVYAswXp82Ara+EBJ011K6cQFfd135u0RIMkmSswVKjY6b8J8QnbxzkmcO4hc3Egk5eiIXeG13MqQAdCc88oiSRi8OJJ051SACTliRrGg6tNqlb5UEMGxeFBIgMrqcpnVspiTB64kDbUkG7GNuG2payyvIBGRjrlBOkAgEyJOg4nQigY28RphzvADMVnokgnoSomBJExOk6UieVDr/AKvCDQx8Iuhjo8NQD9Ww8YMxykBtjMOekSSbqAlS10qNFjZrY0jwTvxBy1jrhcA4dwpjUzIktMgrAgZTvG8E9ENo5a8yOUWOVjisOHUkH4cBGBUSwQAqddswkENwKgb+DuZgWDBkYypBzAgKAYInTMG40F+WugV2iqqAEiPoN/uiukT8r7n/ACoTh5Lf7wqdvC27dhCuZr2QZ811nBfKJjMSF1nUCoivmxMyJ68mv91dg9r7n/Ks9BigRJtMM3SMEHL0YIH2tp9EbyagoxYJ8AguYJ3FuTlGkbaa6nfqGYNOD2vuf8q4U8f3P+VJEYkouqC5DZgNUmDl36RExtH6WYK3dDMbjSCFgdGFIWHiBME66k6kxpFA0Fjj9z/lRB7X3P8AlUqKK4B451HCOI8ZqnB74j+ef7Fq4/mPxFU4PfEfzz/YtEYOM+Mfyj+Jooxnxj+UfxNFB6dvjU8v8mpZFlSDscw85plvjU8v8mpe0ej5/wAaDQ7sGVVNtGCiBmAPAidRvqfOalbxwWctq2JEGFAkAQAdNRGlefTlU5QWs3AdNBDAFkzgE6eME7Aip2eVQyzzd0aBoZYMEA7AmTDbcDpQbbYtS63DaTOgIVoEqDlmNPor5qsXlKCSLaAmJIAkxtOmsV5k8uiJ5i/uR4AM5ZBIg+LSYmRFNYfHlnKm269IrJiOioJP1TI4/J7VBtDGiSeatyZk5Vk5/C4cePXUe6k/g2tI+QvyRC8OAJApSaJoHrvKGbwraNrOqg67zqKsTldhsqj6oHCOrqAH2VmzRNBqd+n6hR36fqFZc0TQanfp+oVncqXGvEE3LiQIhObg+M50YzUJomgqw9gIioCxALGWILEu73GJygDdzsBUrKXDdTmjlfmXhtgDmw++/Uak3/fMahcxAQCSfBkxOigCWMcBI89BvPbxW4uCQxhc4ANuLhEnKYMtbG2mSeJBibWKyrF0Z9icwgAKYJWNSWJnxAcdawO70ys+foroTqAJg8fKFVd+LMAm6ACM2pI0IUz95fSA4ig9Lh7eKDqWuLkzSRmE5IMLtqRxPGR1Vs84OseevBjlS3MZz5m45cvnziPqbqNFzlS2Fzl+iIk66ZtRrtEAydhlM7Gg95zg6x5683yyfhT9X5msg8pWxl6ZhgCDrqGYKNN9SYoXlK0RIcHSfsP5cJ2kEb0DVFKW+ULbMqq0lpiAeCljM7aLtvqvAzTdVUE4eS3+6KRXlBwQGtNJnVQSoAbKDJA3jN9U78X04eS3+8K7URl4nlcqqsLNwyTIymQADrAHXlnqk71biOUCrkc27KAvgqxOZidNo0AmZp+iikrXKBJg23WAxOhPgxIEDUnh1iOJio2eUGIabLhgPB62mAoO2pO8xox2Elh0m6AVZwLN5wis65nTmso+D1O5Gx32p25g04WLhPO5I5zEAhI8LU9oZZ21nYURlYblEsyqbVxZkyRAEZhv/SfsZeun5qDWTlnuW5OQN8ZiPCL5SN+A/XapNh9SO5bgGZhPOYgwFjpaHUDiB4XyaDp/MfiKpwe+I/nn+xaaxFoLlAUp0UJUksVLGSCzakgmNeqlcHviP55/sWgwcZ8Y/lH8TRRjPjH8o/iaKD07fGp5f5NSbGLbEdTfjTjfGp5f5NS1pQVg7GR7aCdpcOqgPYxDNA1F67025vnNCzgGQyDQ7uR8kmrbncgcJ3PisxLD4658liuY/CbGJB+viCAzb5RuqAAQABAEbAbCpd9b3a9lBntiMEoGaziQ2gI566YJWSJz7CGk8AsnQgnU5O5Lwt3NFu+uWPDvXRIMwRDnqPjqk8o3JDSMwEAxqAYkT1aDzVLvpe7XsoND3t4bs3PX3v30e9vDdm56+9++s/vpd7Xso76Xe17KDQ97eG7Nz19799Hvbw3ZuevvfvrP76Xe17KO+l3teyg0Pe3huzc9fe/fR728N2bnr7376z++l3teyjvpd7XsoND3t4bs3PX3v31je6Hk23Zy83auPJAI7ouiATGbVxoJk8Y2FM99Lva9lKY1jdILkkjQQ7qPMjAUCXJp+CEz4d0aksYXEX1USxJMBQNTwqOLtqzIHICi2zsea51gF5kaKNY6cn6hTSWwoCqIAnSSdWLOxJYkkksTqeNWYbKHVyuaLZTKfBIcWyZ9Aec0FV3k+2iuGvhRbjMDhTH/AMcQJ1+Mt7dfi0ePuPmfhLfS3/066yZ1111AP2VIYi0DPMJuT9pKkmPrRPRHVTnf09geegSX3IEEEXbcjb4BdI2jpaVw+4/SOctxoY7nWJWYPhcJPnp7v6ewPPR39PYHnoFE9yjAAC8gAgACwAAAZAHS0g6/XUfeht8Lb0ED4BdBqYHS03Pnp3v6ewPPR39PYHnoM9PcjzYBW7bBUQCLABiI3zTWNh8bmuKofMM7o02mtkMlp30Lb6qNpGu9emvctMykZYkRPV49aw1w3SVi7tlmAcoEsjJrCzsxoLV4eS3+6KQHKsEK6EMZ8E5hAYqN8p1iZiAASTo0aCcPJb/eFSmgzH5ZQBTkuHNMAKJhWA11geEDG8HUCptykQ6KbbAMubNvBAPQIWYbTTgYbXTXQmiiszCcuCHuqhV7YYAsQJBbYMsxmyLrEdRMGnPfS8xFw6hSRGUMQDlkkHrG26xuQDdh8PzuIt2y7qpS4xykAkqbQGpB7ZrhsW9YOIJF7msouLmiSC0ZZ4bdRBJAkgiFz3UOAhi4Qy5uHRnwQTMaw3GBlk6VXjPdVcSejcMAGYMS2U5fEYJnqymo3btkAn/VaKWhmCNpfNnVSsjaftAq+5h1XfnhpcM88AoFokSxKdEEiJPWsTOgSGMN3pmfCy6xPReOBPUaqwe+I/nn+xaZvWguUDNBVW6ZlukZ18YmPspbB74j+ef7FoMHGfGP5R/E0UYz4x/KP4mig9O3xqeX+TUvZ224nq7Xjq668XFJ2DToJMBWOw3pW1ilA8G96h+JmgZ16vaP1o16vaP1qnuxOzf9Q9Hdidm/6h6C7Xq9o/WjXq9o/Wqe7E7N/wBQ9Hdidm/6h6C7Xq9o/WjXq9o/Wqe7E7N/1D0d2J2b/qHoLter2j9aNer2j9ap7sTs3/UPR3YnZv8AqHoLter2j9aNer2j9ap7sTs3/UPR3YnZv+oegu16vaP1o16vaP1qnuxOzf8AUPR3YnZv+oegtg9XtH60CdNOA4jqHjqruxOzf9Q9Hdidm/6h6C7Xq9o/WjXq9o/Wqe7E7N/1D0d2J2b/AKh6C7Xq9o/WjXq9o/Wqe7E7N/1D0d2J2b/qHoLter2j9aNer2j9ap7sTs3/AFD0d2J2b/qHoLter2j9aNer2j9ap7sTs3/UPR3YnZv+oegtAOmnyW4jjcBHHq1ruvV7R+tU92J2b/qHo7sTs3/UPQXa9XtH60a9XtH61T3YnZv+oejuxOzf9Q9Axh3KOLgXpBSoJI0DFS2k/QXzU734vdS+z9ayu7E7N/1D0d2J2b/qHoNbvze6h7P1o783uoez9aye7E7N/wBQ9Hdidm/6h6BrEX2dszATpxHAz10rg98R/PP9i1w4tOzf9Q9GBMi80MA17MAwKnKUAmDqNj5qDCxnxj+UfxNFGM+Mfyj+JooPTXfC2nXqJ8X5muZ/o/dNSu7n66hQdz/R+6aM/wBH7prlTs+EvlD8RQcn6P3DRP0fuGvLe6T3XWcEq85zz3HGYKr3BPWc05QJPDbqqjkX3TJjOb5tmlTaN5M1xlVmxWHyLNzwiIYSBuDwiuvY17G3s8O9Lw9hP0fuGifo/cNeT903uqTBWsMzZ3e6LZYc7cByFEa64AaJ6Wg2k+KtHFYs86pS4SnNNcUh2YE8xfyuMxPCKzNFUUxVMcJW7bn6P3DRP0fuGvDe6v3XHCYy1ZPPrbVpfK7Pz1kgwFLGVbMI0g+PUit44srdc3C4W3bR2Ad2KKSrXgrE5vBVhpExpvVqwqqYpmfjyS7bn6P3DXC30fumvBW//wDScLz3NnnWttGW6r3tCfktbYzIPFSZ004V6fkzEF8Q3SYgSFzFiQCuHMdPUakmDTEwq8O23FiJiWvP0fuGifo/cNLXC3N3HGd2AYheddczS2VAQYWY6thWVbxRfmHV3Nu5ctssuxkG9bIDKx0I04aFSK4zVaYi3NW9P0fuGifo/cNZCXbrIObzytoEs9xyGum1adVEXAdc8kxGlFy+TiEANwKAxys5YhgGg+EwmDuDxrQ15+j9w1zN9H7hrzF3li+GIFw6Ej207yZinuFC7FocgdXxT8KDazfR+6a7P0fuGq8VeK2nIJBGum/gt5/+/XWbZxGUM64olFIhLjFmynrYjPm6pkEDfrX+DWzNr24Nafo/cNE/R+4ax7mJZkuurshIzgnNp8DbIzKrKWgE9HNvXE5RLvaRXdWZ+nIvlQFJJTMWEF1GZSYJEMARRlsZvo/dNGf6P3TWX7nrha1mYkscpJJkk81b1JO9adB3P9H7poz/AEfumuVm4zGut0gByFTMFW2Tzpi5IzwQsZV21k7aitRTcaef6P3TRn+j901gXOXroJ/0rkcGBJmDZloyzlPPErxPNtoDtwcrX3gpaKkJqjhgM5bCyC2WZUXLo0EHKTwrXZVF3oM/0fumjP8AR+6aR5NxrXC+a2UytAmZI111UQdNhI8dO1iYtwkdz/R+6aM/0fumuUVB3P8AR+6aC+kR5lP/AHjXKKqvOYsfCP5R/E0VzF/GP5R/E0VEeiu4lMx6a79oVHulO2vpCiigO6U7a+kKlbxVsEHOuhB8IcDRRQeex2J5xDaexbu2uq4LusCM0c0cp8YMjrquzdI5lQmS1ZyKqqb1zorfsP8ALQaKttuJPCiirtTa1+AyuXOTExJsFrJDWuaVncOyvbsqAbaoB0c5nUgb67RWmlwF1i01q2ttrSrDtANq8F2B0BdVjhpGg07RWprqmmKZnhBZTysbeIvWb1zC3C1hy6dRnUBhGoDBWj6MbE03YxhN1rjW2E5IVlYybbq0EqpgNtsdj9pRWZqmYiJnkKEIF44g4a218gDnGa+7CNsma0Rb/pAp/ki78MzvC5pJ8KBPMgCXVSx+DJ0FFFJqmeciN/ld9kS4ACTItyGkkg9IgjQ7R10nhLsG2MlwKt4XTNuAM11HcKFnSc7a9ZA4CiioOPiyVAGHuK3Nc0zKozMMiKTJWfkCJ2q9MYDeV+Ya0gVgFCGOlmOyL44oooE7mGYkmRqZ8G7x/orQ5J6BUEjwy0wwAHNsupdQJk7UUUGtisbbCEFic3YBcjQieiDG/GvOY2zmlQWhtM3N3FKiNTAXq6pluyJooqTES3TXVTExE8+Z/FY4dPILolhGS3BChbcxnEAdEr16yIMEZuGRLbK1u3jEKkZZdrgVJGZAt0splRlkiQNd9aKKrDZ5AcJaAYhSIEHQ6W0U6HWJU1pd0p219IUUUB3SnbX0hR3SnbX0hRRQHdKdtfSFHdKdtfSFFFAd0p219IUd0p219IUUUB3SnbX0hR3SnbX0hRRQHdKdtfSFHdKdtfSFcooPO4u6ud+kvhHiOs0UUU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Espaço Reservado para Número de Slid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Softwares de Gestão</a:t>
            </a:r>
            <a:endParaRPr lang="pt-BR" dirty="0"/>
          </a:p>
        </p:txBody>
      </p:sp>
      <p:sp>
        <p:nvSpPr>
          <p:cNvPr id="60418" name="AutoShape 2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0" name="AutoShape 4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2" name="AutoShape 6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4" name="AutoShape 8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2470" name="AutoShape 6" descr="data:image/jpeg;base64,/9j/4AAQSkZJRgABAQAAAQABAAD/2wCEAAkGBxITEhUUExMVFhQXGCAYGBgYFx0YFhcVGBcYGBgWGhgYKCogGBwlIBYYITEiJSkrLi4uFyAzODM4NygtLisBCgoKDg0OFxAQFywjICUsLCwsKywsNyssLiw3NCwsListLCwsLCwrLCw3LCwsLCw1NSwsLCwrLC0rLCwsNCw3LP/AABEIALgBEgMBIgACEQEDEQH/xAAbAAACAwEBAQAAAAAAAAAAAAAABAIDBQEGB//EAEkQAAIBAgQBBQkOBQQCAwEBAAECEQADBBIhMUEFEyJRUhQVMmFykZKToQYWIzNCVGJxgaKxwdHSU3OCsuEks+LwNNNDRMKDB//EABgBAQEBAQEAAAAAAAAAAAAAAAABAgME/8QAMBEBAAECAwUGBAcAAAAAAAAAAAECEQMEUxIUITGhE1FSkeHwQWGisTJxgYLR4vH/2gAMAwEAAhEDEQA/AOct8v4u3yhiA2JazgrJQEi0jdJraMLYlSxJLEmJIHirKwXuoxt9V5vHhHa+6DnBYCrZRA4cgoGJOaNOydK+hcqcjYa45NzD27jM0nMoMkLE68YQD7BSfvZwXzKz6tK91GPgxEXo42iOUW/PvvPx/ThzvONrf683dx+ODz32sm3lU+DZ5wllOmi5R0huSNPHS2C5T5Sa7ct3OVLC5LYYMBZgvcRiokrsrLDETuI3r1nvYwXzKz6CUe9jBfMrPoJWozOFb8P0wzsy8hheXMeTcQ8oqXW6lsMFsrbAdZ5xs6ZioMKY2NX3MfyiqsTyvhyQpaAlr5LQQejvGuk8BXqPezgvmVn0ErvvZwXzKz6CVd6wfB9NJsz3vL3sbykqz31sFoYsMtkxlVCACFMzmYfWBE5tMHlL3Y8pWrr2+7A+RiuZbdoq0cQcu1fRvezgvmVn0Eo97OD+ZWfQStUZvAj8WHE/thmaKp5S+ZL7u+UvnR9Xa/ZU/f5yl85Pq7X7a+le9nB/MrPoJXfe1g/mVn0ErpvuV0o8oYnCr8T5sPd1yj85Pq7X7a77+uUfnB9Xb/bX0j3t4P5nZ9BK773cJ8zteglN9yulHlDPY4nifOB7uOUfnJ9Xb/bUh7uOUPnB9Xb/AG19FHudwnzO16CV33vYT5na9BKm+5bSjyhOwxfG+d+/XlD5wfV2/wBtSHu15Q+cH0Lf7a+he9/C/NLXoJXe8GF+aWvQSm+5bSjyhnsMXx/d8/8Afnj/AJwfQt/tqS+7LH/OD6Fv9te+7wYX5pa9BaO8OF+aWvQWm+5bSjyhN3xvH1l4P344/wDjn0Lf7akvuwx38c+hb/bXu+8WG+a2/QWjvFhvmtv0VpvuW0ukJu2NqdZeG99+O/jn0E/bUh7rsd/HPoW/217fvHhvmtv0VrveTDfNbforTfctpdITdcfU6y8QPddjf459BP21YPdZjf459BP217PvJh/mtv0Vo7y4f5tb9Fab7ltLpDM5TH1OsvGj3WY3+MfQT9tS99WM/jH0E/bXse82H+bW/RWu958P82T0VpvuW0ukM7pmNXrLxw91OM/jH0E/bU/fRjP4x9BP2167vPY+bJ6K0d6LHzZPRWm+ZbS6Qk5PM6vWXk190+M/jH0E/Spe+bF/xj6CfpXq+9Nj5unorR3qs/N09Fam+ZbS6Qm5ZnVnzl5Ye6XF/wAU+in7a3+Q+VHe1nu3nk3CgyheypGgQ9o67U33rs/N09Fai3I+HO+Ftn60Q/jXLGzOBXTami099odMHK49Fd68S8d15MYd3ZZ5254TD5Oy3XQa5dNFB89ZT8rXhh1fNcLHC88X6OQXOZa5lIycSNNdBMkEpnb7x4b5pZ9Xbqa8hYYyThbPDU20nj+leWK6bekPZsTf+0kzcY6kmTqdeJoqrEmHYDQBiB9U0V55iZmbPRExERd6LE+GPKP9rUmuLdmJUILSsVZmYgnLIdlEQArDLJOsNwAlzFeGPKP9rVg3sDfOdTaRrT5xkOMdVi7mzmFw8652MFiAWMcI60REsnzy3YAUlmGYkAG3cDkhQ5GTLm8EhttpPA1E8uWgzA5wAQAeauEMWEgKQvSnhE5uE0naw2JDZjatM5LEs2LaSWVU2GHAEKgGgHEmSTXUw+IGX4Cz0SpH+rb/AONCg/8Ar9R1rpsU+5hLn15YsEqAzHNEZbdxvCUuB0VMMVBbKelA2qnB8vWntWrhzrzqhgCjkqGC6khdEBcDOYXx0qcNiedFwWrQIcXcoxZym4LfNZj/AKbN4HRiY4761UnJ18W7dsWbeVLa2o7rbp20iFc9zeLXLG5GxpsU+5j5+hduWMbbdiqmSJmFaJVsrANGUkEQQCYO9LJygY505BYkwxLFyBorBQNmbQASSCDxiksHh8RbuPcWxYzXDLHunLxJE5MMM5EwC0mOO81LgMQFyi2mUABF7sbLbyurrlXuaDBVQM2aAI2JmbEX9YLncVy7bCEoWZtYHNXNCLnNnOMs2+kGHSy+Ceo1eeWLGZlz+DMkq2U5XVGCtEOQzqpCknM0b6VjLyViBmhEBfwz3Wen8I93WcNA6dy4ejHhkbARO7ybfYkm1aIKuoU4nMgW7cS465WwpDAsi+FOmla2KO/rBeWg/L9kNB5wLkZyxtXQAEYKZldNzr4vGKu772ej0m6RgDm7kg5gvSGWUEkCWga71mLgL4QILFmBbNsf6thCsysYjDwIygAAAAaAREWY2xirjZuatKSADlxZhsrZ1nNhjsxJ0jczNTYp9zBc0OWUNzKD8GLTuzFHGqPbQZSRDjpN4M7L1ibm5WsgAljJJAXI+fosFaUy5lALCSQBqKyBybf/AIVsgLkQHFmLYz27i5T3NJKtaSMxPgiu3OTr7FC1mySrF5OJli5IJbMcNKHSOgV00q7FPuYLn+UOVDbuFOgYVSFLRcuF2dcqDiRk9u43q1+WbAJGYmDGlu4QxBghCF+E106M66b1QrYoOX5ixmIC/wDlvEKXI/8Ar/TPspSzgcQrqwtW+hIVTizlVT8nTDSR9ZnQVmKI+P3gu1LXKtlmVVYksAR0HjpIbgBaIVioLZSQY4UsvKpN+5aBtgpcVIh2chrVq5m6IIUTdyydOjvS7YbE84H5q0IfPlGLOTPzfNZv/GzeCYiY41NbeLDs627S5mDsoxRKswVEk5sMSJW2o0I269auxHTvjmXNYflyw5ARySdvg7gXwS3hFcuytx3VhuCK53+sZQ2Z4OoHNXMxBXPIXLmIgEyAR0T1GkVweIUKBYs9BVA/1bfIS4iz/p+q4fZXOT8LikFstatM6oFlsURoEy5SEw8QJbr33NNin3MF2r31s5mUuAVUsSQQuVACxzkZSBmEwdJqLcsWREs2pI+LuSIiWIyyqjMvSMDUa1mJgL4a4Vs2hzhYsBitMzgyT/ppfckBywBO20VLyVfCZEtWkEFTkxIUEMc0BRhcqAGSAoA6RmZp2dPf1gu1eXOVRh0UxmZmyhZiQOlcafoort44A413Gcrpba4pDfB2mulilzm4VWYy4UiIXcT1AE6Unfw957ouvhcMzKpVQ2JYqoYyxAOH0Y6AnqEdc13MFiGttbNm0Q1g2Ce62zFCpUtPc/hanXbxUiim0X+8fyXa1zlK0okvEFlOhkFPC0ier68yxMibcLiVuLmWYkjVWQggkEFXAI1HEVi3sFeZnfuewHcCWGKaQVKkMs4ff4O1MyDzSdVaXJNl0Qi5AYuW0uc54UEnNkt7mTGXSd+AzVTER6wsSeork0TXNXaK5NE0HaK5NE0HakNj9Y//AFUJqS7H6x/+qDzOM+Mfyj+Jooxnxj+UfxNFRHpcQ5Dabk/kT+Vd+F/6ajiB0x5X/wCWpfGYbEG6ShASdOiSfCGY9R0n2bayDfwvi89E3OtR9bVlWsNjc6limWekAD4JIOnR8IQRPUR4yXOUsKzkQxUrrpxbKAJ8Q18dAxNztL6Yom52l9MVlWuTrymRfJl8zArvogga6eC3p+LUTk+7N2b0h1IAykFWKquaZ+jMCI4UGrNztL6YqNy66iSy7geFxYhQPtJA+2su9yffJ0vwsggZSYKsrDWZbYjWZmTJFSv4e4LcMxuE3bREDWBeszp9jH7frNBqfC+Lz134XxeespsPjF2hwWPAgiW6I22AAnUaEjgDV1vD4oFZykRr0TMww6tR4J4GZ1igf+F8Xno+F8XnrKt4TGZHDEZiwKETIHOZmUkKPkyoIHVoN6sbD4udCuWDHRMyJyzprOk7bnxUGj8L4vPUVa4QCIIIkGdwdQaTweGxIZQ5DKIkx0j0TJ8Hrjq4/VVOGwuIFqyFUjLZtCDIIYIocMMpkxAG0EGQdqDU+F8Xnrnwvi89ZOIwWOKMFZcxUAGCoBg5iOiSNTA8QB3mbrmFxUEgiTtuABAn5MTvrEbacKDQ+F8Xnrga4ZgjTQ68eqsoYXHZhqkDhDajQGejvxGvWN4IZu4W8ZyBh8JJmRKZANCAeMejQPfC+Lz1FmuASSAB46R7lxUk5hsNMukg3M0dGRIZOvVNo0K9/B4rmbgfpk230VTJcklQAFGgBI9HqJYNXnX6x5/8Uc4/WPP/AIqx7bSeid+o1zmm7LeY0EOcfrHn/wAUc4/WPP8A4qfNN2W8xo5puy3mNBDnH6x5/wDFHOP1jz/4qfNN2W8xo5puy3mNBDnH6x5/8Uc4/WPP/ip803ZbzGjmm7LeY0EOcfrHn/xRzj9Y8/8Aip803ZbzGjmm7LeY0EOcfrHn/wAUc4/WPP8A4qfNN2W8xo5puy3mNBDnH6x5/wDFdDMQZOmn5/p7alzTdlvMa4p0bxEA+IwTB6jBHnoPM4z4x/KP4mijGfGP5R/E0UHp2+NTy/yak7dkEbLudT9fiB6/ZTjfGp5f5NS9k6ef+6gy0xhKoe5zrBbqANprhjQEkFcmoGp+qbDjQN7FyIBkKD4XimdDv1b7U1Y5RtvqslYBzZTllspC9ebpr0d9Y30rtrlC2yBwZBE7agQCSeoAHU7UGY3Kw0K2WZRo4CzcV4BAIB6O8meDIflU498QDzZ+VuDMKY0gHU77gRxq48pWu1xg6HQ9R00PCOvTeppjbZbKG10OxgySAQdiJG/jXrEhn2+UQY+AuAH6Oo3mfNwk6jrAqxcXsDYYE6bSPAVjr/UF23nqrUilLfKNtjpJEFi2U5VAzeETt4LebxiQlh7YZQ2VVng0yPrgEeY1Z3MOpPb+2q7WPRhKydYyhTmmWEZd56Dei07GI987PbGm++gjNJ6hGs7QQeIkLu5h1J7f20dzDqT2/tqAx9stlDazGx36p24/9iuHlC1DHMOiCzdYCgk6fUCR1wYoLO5h1J7f20dzDqT2/tqleU7JjpgEiYOhjb8dPrI6xTFq8rTlMxof+/8Adj1UEO516l+yfzAqq9za5ZQweOXTafrMxpANNN/3zGq3sqxUlVYqAQSBK6DUFtvsoE0xdgz1AgA5DDSAQVgagzp1wYkCalbxWHaMpBkwIUmTvG2+h08R6jFKY6xoeb1WAOgJG+gOw+KnQ/JBGlUXMbgnWSqkcPgyD2oBA3gTAO1A1g8bYubAgkgZSAW1PRPQzAA6EGdiDsanZxOHZnUESglpEALlVs0n5MNvxgkaa1UmJw3P80EQPuDkA1VnJgxpBB162qq1ylhATChWMiOagkFtJMfK6LCTqGU0F9rH4ZssMvSAYAgzBXMDttGpPCDOxqS4mwRPDTXIw8IKQdRMdNddtah3VhzBKCSxglASWDMc3XqRM9bCdTVNzlPDdCVUo0EHLMEL0ejHUpg/R+qgvvY2wsGCQWykhdFM5elmgjWBoCZI01EuJZQgELIOo6J281VDkyzr8CmscEjSQIB0G5266ZRYAAWBoAAVgcAIBoICwvZ+6Z0MH26Ul3ZY0lSCSARlkrK5pJGgAXpHXQEdYFaCcPJb/eFLrbsJFsC0pOyDKpIIgwvHaNBwoKTi8PMFgDtqpGuhjUb6jTfzVXdx9hSsg5WnpZYVY7WaGkk5YAJzaGDTr4a0BqiBQOKiAAPMAAPZVRwOHTdLS5jEMFEsRlyqG6wNhvr46CvEYqwgzNAEkTlO4IB4bAkCeJIAkkCrGe0GVSPCBIMaaDMR1zGu21WtgrREG2hGpgoCJbRjEcePXXThLZMlEnTXKJ6Pg+bh1UFFi9YeMusiR0G1BBIOo20PmjemO5l7B9E/pQuGtgyEQEcQonbLv9Wn1VbQVHDr2Pun9K5gxriP55/sWrv1H4iqcHviP55/sWgwcZ8Y/lH8TRRjPjH8o/iaKD07fGp5f5NSmaEY9QY+2m2+NTy/yalkSVI68w85oPBXPdXfDvaGHw56YU9PLnJtgqxXKfkqoiSRljZZr0nuJs3cbziXLNrDZFt3VXILmYXTdUGOjlPwPjkEVoH3P4M6m05MzPP3R0oyyAGgaaacNKe9zuEw2Cz9zWcmcANLu2ilyoGcmNbjnTtGvTiV4M0WpptPv5pEScT3JMIi7bEbRY249uuJ7kCsEXbQjaMOBH1dPSnu/rdgeeg8ut2B568ysXGNkDkfJDR/TMfhVIwahXm6BCnOBh91QW5+XBAF4QDwJq/ErnDDYNP2Bp/WnVxNqINi2euVGs5ZJ6ySik+SOqgxr3J1q3Ia4qIM0scLCTaE+FngkgmBuelpvWpY9yeZQVu2srCf/HEFXAn5exEeYUwmNtgyLFsGWMgCZfwz9sa9dMLy4RoEEUCXvQMzztqS2ae59c3anPv46D7kTJPO2pIyn/T7qREHp6iNIp7v63YHno7+t2B56DPHuM3+Es6iD/pxqAQe11gH6xNW2vcs6zlvW1kyYsRJ+x6b7+t2B56O/rdgeegy8VhjbIQtmI3MZZ34SY0gb1Su/wDSPwFMY7Ec42aI/wCml13/AKR+AoOJhytpHcrmZQ2QIQbZIlkJk5oJjQcD11njHnLPMsTOwHDMgJHX4ZI4HLvTeEt3FtlrrAuYIUEMFGQFh0VEdIlYltFBnWAquNvZQeaBbqAZQQGtjQMNJDMRmIPR1G4AQTlUGPgLokAzl01A47jTTUa6ddTHKE5vgiQrMpKw2iNkGm8mCY8VRTlG9pOHYSBrJO8SCMsjjw6pgSQYnlN0uZTbkFoQgMJ2mdDmOs9ERA3LdGgawt8XM0oRlMdIaGRuJ3Hj6iPqq5LCCYUCTJ03JiT9eg8wqVtpAJEGNurxVOqornEeUPxFdrnEeUPxFBA+D/Q/+6KX5Tt2zozZTBCxppmtsTA4AoknQa760wdv6H/3RV9i+UdnUakFZg7Ez+VRGP3nshWtknpiCDkkweCxEa7RC8AKuTktVVUDOACY1GrMDxI1Iknr651rmLwRuPmLkLEEKpDEg5gc89fAiN+OtLNyDbJfpXYaNoGUAAQDG25g6dJtNTIMd5rcg9KRGvRlssQTI8WsaGB2VhyzfRxKkEbzGkHUEGNQeBGhquxhlVSozEMSTI16W+wFdxNoG2baDJJzTlLS5iWYE9KcokceNBesEAgAg6ggDUeLrrpHiHmH1VjXeQ1YMS9zOw1IELJnXJG3iJOgAmAALF5FtD+IdQdYOxBHydNhtEAADQAANSPFxHCOIqnB74j+ef7FowdgIgUTAIid/CB4ADjwFGD3xH88/wBi0GDjPjH8o/iaKMZ8Y/lH8TRQenb41PL/ACalkPRPDwtftplvjU8v8mpNhNtgN4b8aDJwz4gKvwswszzV1wxJBElkzEROubXTaCS/g8SwnnCx2iLbmNDmki2s8OHAnSYG5g7ONVVC3ragldGJLKkARBUgMBOggSo+lLto4s+Hds6qw6M+ERCkSsgTB3MdLeRlDz/da9T+qufto7rXqf1Vz9tbDWsbkKC/a2ADSQfAhjOUnUyd58HXQ5tFWuC7dbMhQqMgLnRgDwAgCfrOp10AoPLd1r1P6q5+2jutep/VXP2167k52VAt24rsCekNJBYkdHhpA3NM8+vaFB4jutep/VXP20d1r1P6q5+2vb8+vaFHPr2hQeI7rXqf1Vz9tHda9T+quftr2/Pr2hRz69oUHiO616n9Vc/bXDjU+n6u5+2vcc+vaFeY92N+TbC3LqGQxNuybsqDqhORwJ+w8frBK3dV1DKZBJ11HgllOh10KkfZUl3/AKR+Apbk0HmlkMJe8wDKVMNib7KcrAESCDqNjTK7/wBI/AUHVtBbSHMzXSgNzUFQ8dLKNIE8JGgG2pOct3EZR0Bm8eXUBk00ICyC/AxA+3QSyiWlClmu5RzjFmIa4F1Kh5Cgk8BHi0pADE5d1zbyRvDJAMbSM8xtOh0oILisVpNldQNmEjaZEx17ExPGIMsVicQrNlt5lkQdNtj0VOY9qdTpGXWRFGxeki1sJgGQdJ4wfZvVtt75noxDsJaOkmdirLl+iVGsaqfroGcFdZ0DMpVjupBBGpHygD49uNX1mjunIZyFpWCukiNdDtrw6p8VB7oEnQgDQHUnj0sg1/pHXE6Gg0q5xHlD8RWSHxZKmEVdCR8rjIOsbQYHyhEx0qawPPSOdj5Mx4ObPw49cz9HbUUDQMAH6Df7opbHYl7ZHRDLBLEEyIZFiIjZ532Q1efB/of/AHatWw9y4VDKihSxZlLA6gZRBEbnX2b0GYeVSUdltPKjQEGGOsRGpB4GrHx7QCttsuYhpBDABGeYj6OXWNTvUcdymLT5chYSACI+UHmRwAyDU6dLxa8HKvHmbo0nVRMaHaeqdN9Iigstcozl+DcZo+TtP/Y4bN1a1WOVSyOTbdSoJEq0HUhY0ngJ0014CSxhsZnzEKQANJ3JltOrgPPXbty5bsvcuBZALKuiyoWZksYB26WUiNRQLrymY1tXJGjabNpoJ3mYHjjrp3D3CyhtBPAzI9lZ9rlYkgc03S8EqQykZLbE5xpHwkCN8p8cX2+UQSoKOC0bgAAlQ32+Evn8RgHNfFuNp6x1gVVg98R/PP8AYtXD8x+IqnB74j+ef7FoMHGfGP5R/E0UYz4x/KP4mig9O3xqeX+TUsjgKSdAMxP1AyaZb41PL/JqULQjEbgMfbQL2+V7J3JB10iYgwZyyBuCRwGpoTleydid4JKlQDnCa5gPlSP6T1U1h+TreX/yb5dUBIW1huNtrmVSbYHyWG+81FMNZAM38UgUcbOGAnJngFbZGm3VmIHGgnh7yuoZdQZGxGqsVOh13BFWxVT4JAr81ir5KBvkYdEUgNlki1MMV0yhj4qEwy5MzYnE6W8/QTDsraJKpNoMSOcTdVmfrgLYoiqxhk+ViMYmjeFbwp8AkR0UO8NHk8NJmmCUsAuIxZGc2y2TChVZc2aZQGAEJJAO44yAHYoilrS22MLicUx6Pgphtrl5rKk5rYI1XXT6pg1qYLkNbqlkxmIIDFT0MPuP/wCWoIgg9RFApFEVp+9c/O7/AKGH/wDVR71z87v+hh//AFUGZFECtP3rn53f9DD/APqrI5e5OOHy/wCpxTZiF6NuwxkmBIFkwJ47DjQTI/79hpbG3HUKUXNpqMssQLZYAGRBJULx1cdUE5OdjbUsxZs91SxygkJfvW1kIAvgouwFVcp4gIFm6luVYAswXp82Ara+EBJ011K6cQFfd135u0RIMkmSswVKjY6b8J8QnbxzkmcO4hc3Egk5eiIXeG13MqQAdCc88oiSRi8OJJ051SACTliRrGg6tNqlb5UEMGxeFBIgMrqcpnVspiTB64kDbUkG7GNuG2payyvIBGRjrlBOkAgEyJOg4nQigY28RphzvADMVnokgnoSomBJExOk6UieVDr/AKvCDQx8Iuhjo8NQD9Ww8YMxykBtjMOekSSbqAlS10qNFjZrY0jwTvxBy1jrhcA4dwpjUzIktMgrAgZTvG8E9ENo5a8yOUWOVjisOHUkH4cBGBUSwQAqddswkENwKgb+DuZgWDBkYypBzAgKAYInTMG40F+WugV2iqqAEiPoN/uiukT8r7n/ACoTh5Lf7wqdvC27dhCuZr2QZ811nBfKJjMSF1nUCoivmxMyJ68mv91dg9r7n/Ks9BigRJtMM3SMEHL0YIH2tp9EbyagoxYJ8AguYJ3FuTlGkbaa6nfqGYNOD2vuf8q4U8f3P+VJEYkouqC5DZgNUmDl36RExtH6WYK3dDMbjSCFgdGFIWHiBME66k6kxpFA0Fjj9z/lRB7X3P8AlUqKK4B451HCOI8ZqnB74j+ef7Fq4/mPxFU4PfEfzz/YtEYOM+Mfyj+Jooxnxj+UfxNFB6dvjU8v8mpZFlSDscw85plvjU8v8mpe0ej5/wAaDQ7sGVVNtGCiBmAPAidRvqfOalbxwWctq2JEGFAkAQAdNRGlefTlU5QWs3AdNBDAFkzgE6eME7Aip2eVQyzzd0aBoZYMEA7AmTDbcDpQbbYtS63DaTOgIVoEqDlmNPor5qsXlKCSLaAmJIAkxtOmsV5k8uiJ5i/uR4AM5ZBIg+LSYmRFNYfHlnKm269IrJiOioJP1TI4/J7VBtDGiSeatyZk5Vk5/C4cePXUe6k/g2tI+QvyRC8OAJApSaJoHrvKGbwraNrOqg67zqKsTldhsqj6oHCOrqAH2VmzRNBqd+n6hR36fqFZc0TQanfp+oVncqXGvEE3LiQIhObg+M50YzUJomgqw9gIioCxALGWILEu73GJygDdzsBUrKXDdTmjlfmXhtgDmw++/Uak3/fMahcxAQCSfBkxOigCWMcBI89BvPbxW4uCQxhc4ANuLhEnKYMtbG2mSeJBibWKyrF0Z9icwgAKYJWNSWJnxAcdawO70ys+foroTqAJg8fKFVd+LMAm6ACM2pI0IUz95fSA4ig9Lh7eKDqWuLkzSRmE5IMLtqRxPGR1Vs84OseevBjlS3MZz5m45cvnziPqbqNFzlS2Fzl+iIk66ZtRrtEAydhlM7Gg95zg6x5683yyfhT9X5msg8pWxl6ZhgCDrqGYKNN9SYoXlK0RIcHSfsP5cJ2kEb0DVFKW+ULbMqq0lpiAeCljM7aLtvqvAzTdVUE4eS3+6KRXlBwQGtNJnVQSoAbKDJA3jN9U78X04eS3+8K7URl4nlcqqsLNwyTIymQADrAHXlnqk71biOUCrkc27KAvgqxOZidNo0AmZp+iikrXKBJg23WAxOhPgxIEDUnh1iOJio2eUGIabLhgPB62mAoO2pO8xox2Elh0m6AVZwLN5wis65nTmso+D1O5Gx32p25g04WLhPO5I5zEAhI8LU9oZZ21nYURlYblEsyqbVxZkyRAEZhv/SfsZeun5qDWTlnuW5OQN8ZiPCL5SN+A/XapNh9SO5bgGZhPOYgwFjpaHUDiB4XyaDp/MfiKpwe+I/nn+xaaxFoLlAUp0UJUksVLGSCzakgmNeqlcHviP55/sWgwcZ8Y/lH8TRRjPjH8o/iaKD07fGp5f5NSbGLbEdTfjTjfGp5f5NS1pQVg7GR7aCdpcOqgPYxDNA1F67025vnNCzgGQyDQ7uR8kmrbncgcJ3PisxLD4658liuY/CbGJB+viCAzb5RuqAAQABAEbAbCpd9b3a9lBntiMEoGaziQ2gI566YJWSJz7CGk8AsnQgnU5O5Lwt3NFu+uWPDvXRIMwRDnqPjqk8o3JDSMwEAxqAYkT1aDzVLvpe7XsoND3t4bs3PX3v30e9vDdm56+9++s/vpd7Xso76Xe17KDQ97eG7Nz19799Hvbw3ZuevvfvrP76Xe17KO+l3teyg0Pe3huzc9fe/fR728N2bnr7376z++l3teyjvpd7XsoND3t4bs3PX3v31je6Hk23Zy83auPJAI7ouiATGbVxoJk8Y2FM99Lva9lKY1jdILkkjQQ7qPMjAUCXJp+CEz4d0aksYXEX1USxJMBQNTwqOLtqzIHICi2zsea51gF5kaKNY6cn6hTSWwoCqIAnSSdWLOxJYkkksTqeNWYbKHVyuaLZTKfBIcWyZ9Aec0FV3k+2iuGvhRbjMDhTH/AMcQJ1+Mt7dfi0ePuPmfhLfS3/066yZ1111AP2VIYi0DPMJuT9pKkmPrRPRHVTnf09geegSX3IEEEXbcjb4BdI2jpaVw+4/SOctxoY7nWJWYPhcJPnp7v6ewPPR39PYHnoFE9yjAAC8gAgACwAAAZAHS0g6/XUfeht8Lb0ED4BdBqYHS03Pnp3v6ewPPR39PYHnoM9PcjzYBW7bBUQCLABiI3zTWNh8bmuKofMM7o02mtkMlp30Lb6qNpGu9emvctMykZYkRPV49aw1w3SVi7tlmAcoEsjJrCzsxoLV4eS3+6KQHKsEK6EMZ8E5hAYqN8p1iZiAASTo0aCcPJb/eFSmgzH5ZQBTkuHNMAKJhWA11geEDG8HUCptykQ6KbbAMubNvBAPQIWYbTTgYbXTXQmiiszCcuCHuqhV7YYAsQJBbYMsxmyLrEdRMGnPfS8xFw6hSRGUMQDlkkHrG26xuQDdh8PzuIt2y7qpS4xykAkqbQGpB7ZrhsW9YOIJF7msouLmiSC0ZZ4bdRBJAkgiFz3UOAhi4Qy5uHRnwQTMaw3GBlk6VXjPdVcSejcMAGYMS2U5fEYJnqymo3btkAn/VaKWhmCNpfNnVSsjaftAq+5h1XfnhpcM88AoFokSxKdEEiJPWsTOgSGMN3pmfCy6xPReOBPUaqwe+I/nn+xaZvWguUDNBVW6ZlukZ18YmPspbB74j+ef7FoMHGfGP5R/E0UYz4x/KP4mig9O3xqeX+TUvZ224nq7Xjq668XFJ2DToJMBWOw3pW1ilA8G96h+JmgZ16vaP1o16vaP1qnuxOzf9Q9Hdidm/6h6C7Xq9o/WjXq9o/Wqe7E7N/wBQ9Hdidm/6h6C7Xq9o/WjXq9o/Wqe7E7N/1D0d2J2b/qHoLter2j9aNer2j9ap7sTs3/UPR3YnZv8AqHoLter2j9aNer2j9ap7sTs3/UPR3YnZv+oegu16vaP1o16vaP1qnuxOzf8AUPR3YnZv+oegtg9XtH60CdNOA4jqHjqruxOzf9Q9Hdidm/6h6C7Xq9o/WjXq9o/Wqe7E7N/1D0d2J2b/AKh6C7Xq9o/WjXq9o/Wqe7E7N/1D0d2J2b/qHoLter2j9aNer2j9ap7sTs3/AFD0d2J2b/qHoLter2j9aNer2j9ap7sTs3/UPR3YnZv+oegtAOmnyW4jjcBHHq1ruvV7R+tU92J2b/qHo7sTs3/UPQXa9XtH60a9XtH61T3YnZv+oejuxOzf9Q9Axh3KOLgXpBSoJI0DFS2k/QXzU734vdS+z9ayu7E7N/1D0d2J2b/qHoNbvze6h7P1o783uoez9aye7E7N/wBQ9Hdidm/6h6BrEX2dszATpxHAz10rg98R/PP9i1w4tOzf9Q9GBMi80MA17MAwKnKUAmDqNj5qDCxnxj+UfxNFGM+Mfyj+JooPTXfC2nXqJ8X5muZ/o/dNSu7n66hQdz/R+6aM/wBH7prlTs+EvlD8RQcn6P3DRP0fuGvLe6T3XWcEq85zz3HGYKr3BPWc05QJPDbqqjkX3TJjOb5tmlTaN5M1xlVmxWHyLNzwiIYSBuDwiuvY17G3s8O9Lw9hP0fuGifo/cNeT903uqTBWsMzZ3e6LZYc7cByFEa64AaJ6Wg2k+KtHFYs86pS4SnNNcUh2YE8xfyuMxPCKzNFUUxVMcJW7bn6P3DRP0fuGvDe6v3XHCYy1ZPPrbVpfK7Pz1kgwFLGVbMI0g+PUit44srdc3C4W3bR2Ad2KKSrXgrE5vBVhpExpvVqwqqYpmfjyS7bn6P3DXC30fumvBW//wDScLz3NnnWttGW6r3tCfktbYzIPFSZ004V6fkzEF8Q3SYgSFzFiQCuHMdPUakmDTEwq8O23FiJiWvP0fuGifo/cNLXC3N3HGd2AYheddczS2VAQYWY6thWVbxRfmHV3Nu5ctssuxkG9bIDKx0I04aFSK4zVaYi3NW9P0fuGifo/cNZCXbrIObzytoEs9xyGum1adVEXAdc8kxGlFy+TiEANwKAxys5YhgGg+EwmDuDxrQ15+j9w1zN9H7hrzF3li+GIFw6Ej207yZinuFC7FocgdXxT8KDazfR+6a7P0fuGq8VeK2nIJBGum/gt5/+/XWbZxGUM64olFIhLjFmynrYjPm6pkEDfrX+DWzNr24Nafo/cNE/R+4ax7mJZkuurshIzgnNp8DbIzKrKWgE9HNvXE5RLvaRXdWZ+nIvlQFJJTMWEF1GZSYJEMARRlsZvo/dNGf6P3TWX7nrha1mYkscpJJkk81b1JO9adB3P9H7poz/AEfumuVm4zGut0gByFTMFW2Tzpi5IzwQsZV21k7aitRTcaef6P3TRn+j901gXOXroJ/0rkcGBJmDZloyzlPPErxPNtoDtwcrX3gpaKkJqjhgM5bCyC2WZUXLo0EHKTwrXZVF3oM/0fumjP8AR+6aR5NxrXC+a2UytAmZI111UQdNhI8dO1iYtwkdz/R+6aM/0fumuUVB3P8AR+6aC+kR5lP/AHjXKKqvOYsfCP5R/E0VzF/GP5R/E0VEeiu4lMx6a79oVHulO2vpCiigO6U7a+kKlbxVsEHOuhB8IcDRRQeex2J5xDaexbu2uq4LusCM0c0cp8YMjrquzdI5lQmS1ZyKqqb1zorfsP8ALQaKttuJPCiirtTa1+AyuXOTExJsFrJDWuaVncOyvbsqAbaoB0c5nUgb67RWmlwF1i01q2ttrSrDtANq8F2B0BdVjhpGg07RWprqmmKZnhBZTysbeIvWb1zC3C1hy6dRnUBhGoDBWj6MbE03YxhN1rjW2E5IVlYybbq0EqpgNtsdj9pRWZqmYiJnkKEIF44g4a218gDnGa+7CNsma0Rb/pAp/ki78MzvC5pJ8KBPMgCXVSx+DJ0FFFJqmeciN/ld9kS4ACTItyGkkg9IgjQ7R10nhLsG2MlwKt4XTNuAM11HcKFnSc7a9ZA4CiioOPiyVAGHuK3Nc0zKozMMiKTJWfkCJ2q9MYDeV+Ya0gVgFCGOlmOyL44oooE7mGYkmRqZ8G7x/orQ5J6BUEjwy0wwAHNsupdQJk7UUUGtisbbCEFic3YBcjQieiDG/GvOY2zmlQWhtM3N3FKiNTAXq6pluyJooqTES3TXVTExE8+Z/FY4dPILolhGS3BChbcxnEAdEr16yIMEZuGRLbK1u3jEKkZZdrgVJGZAt0splRlkiQNd9aKKrDZ5AcJaAYhSIEHQ6W0U6HWJU1pd0p219IUUUB3SnbX0hR3SnbX0hRRQHdKdtfSFHdKdtfSFFFAd0p219IUd0p219IUUUB3SnbX0hR3SnbX0hRRQHdKdtfSFHdKdtfSFcooPO4u6ud+kvhHiOs0UUU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2472" name="AutoShape 8" descr="data:image/jpeg;base64,/9j/4AAQSkZJRgABAQAAAQABAAD/2wCEAAkGBxITEhUUExMVFhQXGCAYGBgYFx0YFhcVGBcYGBgWGhgYKCogGBwlIBYYITEiJSkrLi4uFyAzODM4NygtLisBCgoKDg0OFxAQFywjICUsLCwsKywsNyssLiw3NCwsListLCwsLCwrLCw3LCwsLCw1NSwsLCwrLC0rLCwsNCw3LP/AABEIALgBEgMBIgACEQEDEQH/xAAbAAACAwEBAQAAAAAAAAAAAAAABAIDBQEGB//EAEkQAAIBAgQBBQkOBQQCAwEBAAECEQADBBIhMUEFEyJRUhQVMmFykZKToQYWIzNCVGJxgaKxwdHSU3OCsuEks+LwNNNDRMKDB//EABgBAQEBAQEAAAAAAAAAAAAAAAABAgME/8QAMBEBAAECAwUGBAcAAAAAAAAAAAECEQMEUxIUITGhE1FSkeHwQWGisTJxgYLR4vH/2gAMAwEAAhEDEQA/AOct8v4u3yhiA2JazgrJQEi0jdJraMLYlSxJLEmJIHirKwXuoxt9V5vHhHa+6DnBYCrZRA4cgoGJOaNOydK+hcqcjYa45NzD27jM0nMoMkLE68YQD7BSfvZwXzKz6tK91GPgxEXo42iOUW/PvvPx/ThzvONrf683dx+ODz32sm3lU+DZ5wllOmi5R0huSNPHS2C5T5Sa7ct3OVLC5LYYMBZgvcRiokrsrLDETuI3r1nvYwXzKz6CUe9jBfMrPoJWozOFb8P0wzsy8hheXMeTcQ8oqXW6lsMFsrbAdZ5xs6ZioMKY2NX3MfyiqsTyvhyQpaAlr5LQQejvGuk8BXqPezgvmVn0ErvvZwXzKz6CVd6wfB9NJsz3vL3sbykqz31sFoYsMtkxlVCACFMzmYfWBE5tMHlL3Y8pWrr2+7A+RiuZbdoq0cQcu1fRvezgvmVn0Eo97OD+ZWfQStUZvAj8WHE/thmaKp5S+ZL7u+UvnR9Xa/ZU/f5yl85Pq7X7a+le9nB/MrPoJXfe1g/mVn0ErpvuV0o8oYnCr8T5sPd1yj85Pq7X7a77+uUfnB9Xb/bX0j3t4P5nZ9BK773cJ8zteglN9yulHlDPY4nifOB7uOUfnJ9Xb/bUh7uOUPnB9Xb/AG19FHudwnzO16CV33vYT5na9BKm+5bSjyhOwxfG+d+/XlD5wfV2/wBtSHu15Q+cH0Lf7a+he9/C/NLXoJXe8GF+aWvQSm+5bSjyhnsMXx/d8/8Afnj/AJwfQt/tqS+7LH/OD6Fv9te+7wYX5pa9BaO8OF+aWvQWm+5bSjyhN3xvH1l4P344/wDjn0Lf7akvuwx38c+hb/bXu+8WG+a2/QWjvFhvmtv0VpvuW0ukJu2NqdZeG99+O/jn0E/bUh7rsd/HPoW/217fvHhvmtv0VrveTDfNbforTfctpdITdcfU6y8QPddjf459BP21YPdZjf459BP217PvJh/mtv0Vo7y4f5tb9Fab7ltLpDM5TH1OsvGj3WY3+MfQT9tS99WM/jH0E/bXse82H+bW/RWu958P82T0VpvuW0ukM7pmNXrLxw91OM/jH0E/bU/fRjP4x9BP2167vPY+bJ6K0d6LHzZPRWm+ZbS6Qk5PM6vWXk190+M/jH0E/Spe+bF/xj6CfpXq+9Nj5unorR3qs/N09Fam+ZbS6Qm5ZnVnzl5Ye6XF/wAU+in7a3+Q+VHe1nu3nk3CgyheypGgQ9o67U33rs/N09Fai3I+HO+Ftn60Q/jXLGzOBXTami099odMHK49Fd68S8d15MYd3ZZ5254TD5Oy3XQa5dNFB89ZT8rXhh1fNcLHC88X6OQXOZa5lIycSNNdBMkEpnb7x4b5pZ9Xbqa8hYYyThbPDU20nj+leWK6bekPZsTf+0kzcY6kmTqdeJoqrEmHYDQBiB9U0V55iZmbPRExERd6LE+GPKP9rUmuLdmJUILSsVZmYgnLIdlEQArDLJOsNwAlzFeGPKP9rVg3sDfOdTaRrT5xkOMdVi7mzmFw8652MFiAWMcI60REsnzy3YAUlmGYkAG3cDkhQ5GTLm8EhttpPA1E8uWgzA5wAQAeauEMWEgKQvSnhE5uE0naw2JDZjatM5LEs2LaSWVU2GHAEKgGgHEmSTXUw+IGX4Cz0SpH+rb/AONCg/8Ar9R1rpsU+5hLn15YsEqAzHNEZbdxvCUuB0VMMVBbKelA2qnB8vWntWrhzrzqhgCjkqGC6khdEBcDOYXx0qcNiedFwWrQIcXcoxZym4LfNZj/AKbN4HRiY4761UnJ18W7dsWbeVLa2o7rbp20iFc9zeLXLG5GxpsU+5j5+hduWMbbdiqmSJmFaJVsrANGUkEQQCYO9LJygY505BYkwxLFyBorBQNmbQASSCDxiksHh8RbuPcWxYzXDLHunLxJE5MMM5EwC0mOO81LgMQFyi2mUABF7sbLbyurrlXuaDBVQM2aAI2JmbEX9YLncVy7bCEoWZtYHNXNCLnNnOMs2+kGHSy+Ceo1eeWLGZlz+DMkq2U5XVGCtEOQzqpCknM0b6VjLyViBmhEBfwz3Wen8I93WcNA6dy4ejHhkbARO7ybfYkm1aIKuoU4nMgW7cS465WwpDAsi+FOmla2KO/rBeWg/L9kNB5wLkZyxtXQAEYKZldNzr4vGKu772ej0m6RgDm7kg5gvSGWUEkCWga71mLgL4QILFmBbNsf6thCsysYjDwIygAAAAaAREWY2xirjZuatKSADlxZhsrZ1nNhjsxJ0jczNTYp9zBc0OWUNzKD8GLTuzFHGqPbQZSRDjpN4M7L1ibm5WsgAljJJAXI+fosFaUy5lALCSQBqKyBybf/AIVsgLkQHFmLYz27i5T3NJKtaSMxPgiu3OTr7FC1mySrF5OJli5IJbMcNKHSOgV00q7FPuYLn+UOVDbuFOgYVSFLRcuF2dcqDiRk9u43q1+WbAJGYmDGlu4QxBghCF+E106M66b1QrYoOX5ixmIC/wDlvEKXI/8Ar/TPspSzgcQrqwtW+hIVTizlVT8nTDSR9ZnQVmKI+P3gu1LXKtlmVVYksAR0HjpIbgBaIVioLZSQY4UsvKpN+5aBtgpcVIh2chrVq5m6IIUTdyydOjvS7YbE84H5q0IfPlGLOTPzfNZv/GzeCYiY41NbeLDs627S5mDsoxRKswVEk5sMSJW2o0I269auxHTvjmXNYflyw5ARySdvg7gXwS3hFcuytx3VhuCK53+sZQ2Z4OoHNXMxBXPIXLmIgEyAR0T1GkVweIUKBYs9BVA/1bfIS4iz/p+q4fZXOT8LikFstatM6oFlsURoEy5SEw8QJbr33NNin3MF2r31s5mUuAVUsSQQuVACxzkZSBmEwdJqLcsWREs2pI+LuSIiWIyyqjMvSMDUa1mJgL4a4Vs2hzhYsBitMzgyT/ppfckBywBO20VLyVfCZEtWkEFTkxIUEMc0BRhcqAGSAoA6RmZp2dPf1gu1eXOVRh0UxmZmyhZiQOlcafoort44A413Gcrpba4pDfB2mulilzm4VWYy4UiIXcT1AE6Unfw957ouvhcMzKpVQ2JYqoYyxAOH0Y6AnqEdc13MFiGttbNm0Q1g2Ce62zFCpUtPc/hanXbxUiim0X+8fyXa1zlK0okvEFlOhkFPC0ier68yxMibcLiVuLmWYkjVWQggkEFXAI1HEVi3sFeZnfuewHcCWGKaQVKkMs4ff4O1MyDzSdVaXJNl0Qi5AYuW0uc54UEnNkt7mTGXSd+AzVTER6wsSeork0TXNXaK5NE0HaK5NE0HakNj9Y//AFUJqS7H6x/+qDzOM+Mfyj+Jooxnxj+UfxNFRHpcQ5Dabk/kT+Vd+F/6ajiB0x5X/wCWpfGYbEG6ShASdOiSfCGY9R0n2bayDfwvi89E3OtR9bVlWsNjc6limWekAD4JIOnR8IQRPUR4yXOUsKzkQxUrrpxbKAJ8Q18dAxNztL6Yom52l9MVlWuTrymRfJl8zArvogga6eC3p+LUTk+7N2b0h1IAykFWKquaZ+jMCI4UGrNztL6YqNy66iSy7geFxYhQPtJA+2su9yffJ0vwsggZSYKsrDWZbYjWZmTJFSv4e4LcMxuE3bREDWBeszp9jH7frNBqfC+Lz134XxeespsPjF2hwWPAgiW6I22AAnUaEjgDV1vD4oFZykRr0TMww6tR4J4GZ1igf+F8Xno+F8XnrKt4TGZHDEZiwKETIHOZmUkKPkyoIHVoN6sbD4udCuWDHRMyJyzprOk7bnxUGj8L4vPUVa4QCIIIkGdwdQaTweGxIZQ5DKIkx0j0TJ8Hrjq4/VVOGwuIFqyFUjLZtCDIIYIocMMpkxAG0EGQdqDU+F8Xnrnwvi89ZOIwWOKMFZcxUAGCoBg5iOiSNTA8QB3mbrmFxUEgiTtuABAn5MTvrEbacKDQ+F8Xnrga4ZgjTQ68eqsoYXHZhqkDhDajQGejvxGvWN4IZu4W8ZyBh8JJmRKZANCAeMejQPfC+Lz1FmuASSAB46R7lxUk5hsNMukg3M0dGRIZOvVNo0K9/B4rmbgfpk230VTJcklQAFGgBI9HqJYNXnX6x5/8Uc4/WPP/AIqx7bSeid+o1zmm7LeY0EOcfrHn/wAUc4/WPP8A4qfNN2W8xo5puy3mNBDnH6x5/wDFHOP1jz/4qfNN2W8xo5puy3mNBDnH6x5/8Uc4/WPP/ip803ZbzGjmm7LeY0EOcfrHn/xRzj9Y8/8Aip803ZbzGjmm7LeY0EOcfrHn/wAUc4/WPP8A4qfNN2W8xo5puy3mNBDnH6x5/wDFdDMQZOmn5/p7alzTdlvMa4p0bxEA+IwTB6jBHnoPM4z4x/KP4mijGfGP5R/E0UHp2+NTy/yak7dkEbLudT9fiB6/ZTjfGp5f5NS9k6ef+6gy0xhKoe5zrBbqANprhjQEkFcmoGp+qbDjQN7FyIBkKD4XimdDv1b7U1Y5RtvqslYBzZTllspC9ebpr0d9Y30rtrlC2yBwZBE7agQCSeoAHU7UGY3Kw0K2WZRo4CzcV4BAIB6O8meDIflU498QDzZ+VuDMKY0gHU77gRxq48pWu1xg6HQ9R00PCOvTeppjbZbKG10OxgySAQdiJG/jXrEhn2+UQY+AuAH6Oo3mfNwk6jrAqxcXsDYYE6bSPAVjr/UF23nqrUilLfKNtjpJEFi2U5VAzeETt4LebxiQlh7YZQ2VVng0yPrgEeY1Z3MOpPb+2q7WPRhKydYyhTmmWEZd56Dei07GI987PbGm++gjNJ6hGs7QQeIkLu5h1J7f20dzDqT2/tqAx9stlDazGx36p24/9iuHlC1DHMOiCzdYCgk6fUCR1wYoLO5h1J7f20dzDqT2/tqleU7JjpgEiYOhjb8dPrI6xTFq8rTlMxof+/8Adj1UEO516l+yfzAqq9za5ZQweOXTafrMxpANNN/3zGq3sqxUlVYqAQSBK6DUFtvsoE0xdgz1AgA5DDSAQVgagzp1wYkCalbxWHaMpBkwIUmTvG2+h08R6jFKY6xoeb1WAOgJG+gOw+KnQ/JBGlUXMbgnWSqkcPgyD2oBA3gTAO1A1g8bYubAgkgZSAW1PRPQzAA6EGdiDsanZxOHZnUESglpEALlVs0n5MNvxgkaa1UmJw3P80EQPuDkA1VnJgxpBB162qq1ylhATChWMiOagkFtJMfK6LCTqGU0F9rH4ZssMvSAYAgzBXMDttGpPCDOxqS4mwRPDTXIw8IKQdRMdNddtah3VhzBKCSxglASWDMc3XqRM9bCdTVNzlPDdCVUo0EHLMEL0ejHUpg/R+qgvvY2wsGCQWykhdFM5elmgjWBoCZI01EuJZQgELIOo6J281VDkyzr8CmscEjSQIB0G5266ZRYAAWBoAAVgcAIBoICwvZ+6Z0MH26Ul3ZY0lSCSARlkrK5pJGgAXpHXQEdYFaCcPJb/eFLrbsJFsC0pOyDKpIIgwvHaNBwoKTi8PMFgDtqpGuhjUb6jTfzVXdx9hSsg5WnpZYVY7WaGkk5YAJzaGDTr4a0BqiBQOKiAAPMAAPZVRwOHTdLS5jEMFEsRlyqG6wNhvr46CvEYqwgzNAEkTlO4IB4bAkCeJIAkkCrGe0GVSPCBIMaaDMR1zGu21WtgrREG2hGpgoCJbRjEcePXXThLZMlEnTXKJ6Pg+bh1UFFi9YeMusiR0G1BBIOo20PmjemO5l7B9E/pQuGtgyEQEcQonbLv9Wn1VbQVHDr2Pun9K5gxriP55/sWrv1H4iqcHviP55/sWgwcZ8Y/lH8TRRjPjH8o/iaKD07fGp5f5NSmaEY9QY+2m2+NTy/yalkSVI68w85oPBXPdXfDvaGHw56YU9PLnJtgqxXKfkqoiSRljZZr0nuJs3cbziXLNrDZFt3VXILmYXTdUGOjlPwPjkEVoH3P4M6m05MzPP3R0oyyAGgaaacNKe9zuEw2Cz9zWcmcANLu2ilyoGcmNbjnTtGvTiV4M0WpptPv5pEScT3JMIi7bEbRY249uuJ7kCsEXbQjaMOBH1dPSnu/rdgeeg8ut2B568ysXGNkDkfJDR/TMfhVIwahXm6BCnOBh91QW5+XBAF4QDwJq/ErnDDYNP2Bp/WnVxNqINi2euVGs5ZJ6ySik+SOqgxr3J1q3Ia4qIM0scLCTaE+FngkgmBuelpvWpY9yeZQVu2srCf/HEFXAn5exEeYUwmNtgyLFsGWMgCZfwz9sa9dMLy4RoEEUCXvQMzztqS2ae59c3anPv46D7kTJPO2pIyn/T7qREHp6iNIp7v63YHno7+t2B56DPHuM3+Es6iD/pxqAQe11gH6xNW2vcs6zlvW1kyYsRJ+x6b7+t2B56O/rdgeegy8VhjbIQtmI3MZZ34SY0gb1Su/wDSPwFMY7Ec42aI/wCml13/AKR+AoOJhytpHcrmZQ2QIQbZIlkJk5oJjQcD11njHnLPMsTOwHDMgJHX4ZI4HLvTeEt3FtlrrAuYIUEMFGQFh0VEdIlYltFBnWAquNvZQeaBbqAZQQGtjQMNJDMRmIPR1G4AQTlUGPgLokAzl01A47jTTUa6ddTHKE5vgiQrMpKw2iNkGm8mCY8VRTlG9pOHYSBrJO8SCMsjjw6pgSQYnlN0uZTbkFoQgMJ2mdDmOs9ERA3LdGgawt8XM0oRlMdIaGRuJ3Hj6iPqq5LCCYUCTJ03JiT9eg8wqVtpAJEGNurxVOqornEeUPxFdrnEeUPxFBA+D/Q/+6KX5Tt2zozZTBCxppmtsTA4AoknQa760wdv6H/3RV9i+UdnUakFZg7Ez+VRGP3nshWtknpiCDkkweCxEa7RC8AKuTktVVUDOACY1GrMDxI1Iknr651rmLwRuPmLkLEEKpDEg5gc89fAiN+OtLNyDbJfpXYaNoGUAAQDG25g6dJtNTIMd5rcg9KRGvRlssQTI8WsaGB2VhyzfRxKkEbzGkHUEGNQeBGhquxhlVSozEMSTI16W+wFdxNoG2baDJJzTlLS5iWYE9KcokceNBesEAgAg6ggDUeLrrpHiHmH1VjXeQ1YMS9zOw1IELJnXJG3iJOgAmAALF5FtD+IdQdYOxBHydNhtEAADQAANSPFxHCOIqnB74j+ef7FowdgIgUTAIid/CB4ADjwFGD3xH88/wBi0GDjPjH8o/iaKMZ8Y/lH8TRQenb41PL/ACalkPRPDwtftplvjU8v8mpNhNtgN4b8aDJwz4gKvwswszzV1wxJBElkzEROubXTaCS/g8SwnnCx2iLbmNDmki2s8OHAnSYG5g7ONVVC3ragldGJLKkARBUgMBOggSo+lLto4s+Hds6qw6M+ERCkSsgTB3MdLeRlDz/da9T+qufto7rXqf1Vz9tbDWsbkKC/a2ADSQfAhjOUnUyd58HXQ5tFWuC7dbMhQqMgLnRgDwAgCfrOp10AoPLd1r1P6q5+2jutep/VXP2167k52VAt24rsCekNJBYkdHhpA3NM8+vaFB4jutep/VXP20d1r1P6q5+2vb8+vaFHPr2hQeI7rXqf1Vz9tHda9T+quftr2/Pr2hRz69oUHiO616n9Vc/bXDjU+n6u5+2vcc+vaFeY92N+TbC3LqGQxNuybsqDqhORwJ+w8frBK3dV1DKZBJ11HgllOh10KkfZUl3/AKR+Apbk0HmlkMJe8wDKVMNib7KcrAESCDqNjTK7/wBI/AUHVtBbSHMzXSgNzUFQ8dLKNIE8JGgG2pOct3EZR0Bm8eXUBk00ICyC/AxA+3QSyiWlClmu5RzjFmIa4F1Kh5Cgk8BHi0pADE5d1zbyRvDJAMbSM8xtOh0oILisVpNldQNmEjaZEx17ExPGIMsVicQrNlt5lkQdNtj0VOY9qdTpGXWRFGxeki1sJgGQdJ4wfZvVtt75noxDsJaOkmdirLl+iVGsaqfroGcFdZ0DMpVjupBBGpHygD49uNX1mjunIZyFpWCukiNdDtrw6p8VB7oEnQgDQHUnj0sg1/pHXE6Gg0q5xHlD8RWSHxZKmEVdCR8rjIOsbQYHyhEx0qawPPSOdj5Mx4ObPw49cz9HbUUDQMAH6Df7opbHYl7ZHRDLBLEEyIZFiIjZ532Q1efB/of/AHatWw9y4VDKihSxZlLA6gZRBEbnX2b0GYeVSUdltPKjQEGGOsRGpB4GrHx7QCttsuYhpBDABGeYj6OXWNTvUcdymLT5chYSACI+UHmRwAyDU6dLxa8HKvHmbo0nVRMaHaeqdN9Iigstcozl+DcZo+TtP/Y4bN1a1WOVSyOTbdSoJEq0HUhY0ngJ0014CSxhsZnzEKQANJ3JltOrgPPXbty5bsvcuBZALKuiyoWZksYB26WUiNRQLrymY1tXJGjabNpoJ3mYHjjrp3D3CyhtBPAzI9lZ9rlYkgc03S8EqQykZLbE5xpHwkCN8p8cX2+UQSoKOC0bgAAlQ32+Evn8RgHNfFuNp6x1gVVg98R/PP8AYtXD8x+IqnB74j+ef7FoMHGfGP5R/E0UYz4x/KP4mig9O3xqeX+TUsjgKSdAMxP1AyaZb41PL/JqULQjEbgMfbQL2+V7J3JB10iYgwZyyBuCRwGpoTleydid4JKlQDnCa5gPlSP6T1U1h+TreX/yb5dUBIW1huNtrmVSbYHyWG+81FMNZAM38UgUcbOGAnJngFbZGm3VmIHGgnh7yuoZdQZGxGqsVOh13BFWxVT4JAr81ir5KBvkYdEUgNlki1MMV0yhj4qEwy5MzYnE6W8/QTDsraJKpNoMSOcTdVmfrgLYoiqxhk+ViMYmjeFbwp8AkR0UO8NHk8NJmmCUsAuIxZGc2y2TChVZc2aZQGAEJJAO44yAHYoilrS22MLicUx6Pgphtrl5rKk5rYI1XXT6pg1qYLkNbqlkxmIIDFT0MPuP/wCWoIgg9RFApFEVp+9c/O7/AKGH/wDVR71z87v+hh//AFUGZFECtP3rn53f9DD/APqrI5e5OOHy/wCpxTZiF6NuwxkmBIFkwJ47DjQTI/79hpbG3HUKUXNpqMssQLZYAGRBJULx1cdUE5OdjbUsxZs91SxygkJfvW1kIAvgouwFVcp4gIFm6luVYAswXp82Ara+EBJ011K6cQFfd135u0RIMkmSswVKjY6b8J8QnbxzkmcO4hc3Egk5eiIXeG13MqQAdCc88oiSRi8OJJ051SACTliRrGg6tNqlb5UEMGxeFBIgMrqcpnVspiTB64kDbUkG7GNuG2payyvIBGRjrlBOkAgEyJOg4nQigY28RphzvADMVnokgnoSomBJExOk6UieVDr/AKvCDQx8Iuhjo8NQD9Ww8YMxykBtjMOekSSbqAlS10qNFjZrY0jwTvxBy1jrhcA4dwpjUzIktMgrAgZTvG8E9ENo5a8yOUWOVjisOHUkH4cBGBUSwQAqddswkENwKgb+DuZgWDBkYypBzAgKAYInTMG40F+WugV2iqqAEiPoN/uiukT8r7n/ACoTh5Lf7wqdvC27dhCuZr2QZ811nBfKJjMSF1nUCoivmxMyJ68mv91dg9r7n/Ks9BigRJtMM3SMEHL0YIH2tp9EbyagoxYJ8AguYJ3FuTlGkbaa6nfqGYNOD2vuf8q4U8f3P+VJEYkouqC5DZgNUmDl36RExtH6WYK3dDMbjSCFgdGFIWHiBME66k6kxpFA0Fjj9z/lRB7X3P8AlUqKK4B451HCOI8ZqnB74j+ef7Fq4/mPxFU4PfEfzz/YtEYOM+Mfyj+Jooxnxj+UfxNFB6dvjU8v8mpZFlSDscw85plvjU8v8mpe0ej5/wAaDQ7sGVVNtGCiBmAPAidRvqfOalbxwWctq2JEGFAkAQAdNRGlefTlU5QWs3AdNBDAFkzgE6eME7Aip2eVQyzzd0aBoZYMEA7AmTDbcDpQbbYtS63DaTOgIVoEqDlmNPor5qsXlKCSLaAmJIAkxtOmsV5k8uiJ5i/uR4AM5ZBIg+LSYmRFNYfHlnKm269IrJiOioJP1TI4/J7VBtDGiSeatyZk5Vk5/C4cePXUe6k/g2tI+QvyRC8OAJApSaJoHrvKGbwraNrOqg67zqKsTldhsqj6oHCOrqAH2VmzRNBqd+n6hR36fqFZc0TQanfp+oVncqXGvEE3LiQIhObg+M50YzUJomgqw9gIioCxALGWILEu73GJygDdzsBUrKXDdTmjlfmXhtgDmw++/Uak3/fMahcxAQCSfBkxOigCWMcBI89BvPbxW4uCQxhc4ANuLhEnKYMtbG2mSeJBibWKyrF0Z9icwgAKYJWNSWJnxAcdawO70ys+foroTqAJg8fKFVd+LMAm6ACM2pI0IUz95fSA4ig9Lh7eKDqWuLkzSRmE5IMLtqRxPGR1Vs84OseevBjlS3MZz5m45cvnziPqbqNFzlS2Fzl+iIk66ZtRrtEAydhlM7Gg95zg6x5683yyfhT9X5msg8pWxl6ZhgCDrqGYKNN9SYoXlK0RIcHSfsP5cJ2kEb0DVFKW+ULbMqq0lpiAeCljM7aLtvqvAzTdVUE4eS3+6KRXlBwQGtNJnVQSoAbKDJA3jN9U78X04eS3+8K7URl4nlcqqsLNwyTIymQADrAHXlnqk71biOUCrkc27KAvgqxOZidNo0AmZp+iikrXKBJg23WAxOhPgxIEDUnh1iOJio2eUGIabLhgPB62mAoO2pO8xox2Elh0m6AVZwLN5wis65nTmso+D1O5Gx32p25g04WLhPO5I5zEAhI8LU9oZZ21nYURlYblEsyqbVxZkyRAEZhv/SfsZeun5qDWTlnuW5OQN8ZiPCL5SN+A/XapNh9SO5bgGZhPOYgwFjpaHUDiB4XyaDp/MfiKpwe+I/nn+xaaxFoLlAUp0UJUksVLGSCzakgmNeqlcHviP55/sWgwcZ8Y/lH8TRRjPjH8o/iaKD07fGp5f5NSbGLbEdTfjTjfGp5f5NS1pQVg7GR7aCdpcOqgPYxDNA1F67025vnNCzgGQyDQ7uR8kmrbncgcJ3PisxLD4658liuY/CbGJB+viCAzb5RuqAAQABAEbAbCpd9b3a9lBntiMEoGaziQ2gI566YJWSJz7CGk8AsnQgnU5O5Lwt3NFu+uWPDvXRIMwRDnqPjqk8o3JDSMwEAxqAYkT1aDzVLvpe7XsoND3t4bs3PX3v30e9vDdm56+9++s/vpd7Xso76Xe17KDQ97eG7Nz19799Hvbw3ZuevvfvrP76Xe17KO+l3teyg0Pe3huzc9fe/fR728N2bnr7376z++l3teyjvpd7XsoND3t4bs3PX3v31je6Hk23Zy83auPJAI7ouiATGbVxoJk8Y2FM99Lva9lKY1jdILkkjQQ7qPMjAUCXJp+CEz4d0aksYXEX1USxJMBQNTwqOLtqzIHICi2zsea51gF5kaKNY6cn6hTSWwoCqIAnSSdWLOxJYkkksTqeNWYbKHVyuaLZTKfBIcWyZ9Aec0FV3k+2iuGvhRbjMDhTH/AMcQJ1+Mt7dfi0ePuPmfhLfS3/066yZ1111AP2VIYi0DPMJuT9pKkmPrRPRHVTnf09geegSX3IEEEXbcjb4BdI2jpaVw+4/SOctxoY7nWJWYPhcJPnp7v6ewPPR39PYHnoFE9yjAAC8gAgACwAAAZAHS0g6/XUfeht8Lb0ED4BdBqYHS03Pnp3v6ewPPR39PYHnoM9PcjzYBW7bBUQCLABiI3zTWNh8bmuKofMM7o02mtkMlp30Lb6qNpGu9emvctMykZYkRPV49aw1w3SVi7tlmAcoEsjJrCzsxoLV4eS3+6KQHKsEK6EMZ8E5hAYqN8p1iZiAASTo0aCcPJb/eFSmgzH5ZQBTkuHNMAKJhWA11geEDG8HUCptykQ6KbbAMubNvBAPQIWYbTTgYbXTXQmiiszCcuCHuqhV7YYAsQJBbYMsxmyLrEdRMGnPfS8xFw6hSRGUMQDlkkHrG26xuQDdh8PzuIt2y7qpS4xykAkqbQGpB7ZrhsW9YOIJF7msouLmiSC0ZZ4bdRBJAkgiFz3UOAhi4Qy5uHRnwQTMaw3GBlk6VXjPdVcSejcMAGYMS2U5fEYJnqymo3btkAn/VaKWhmCNpfNnVSsjaftAq+5h1XfnhpcM88AoFokSxKdEEiJPWsTOgSGMN3pmfCy6xPReOBPUaqwe+I/nn+xaZvWguUDNBVW6ZlukZ18YmPspbB74j+ef7FoMHGfGP5R/E0UYz4x/KP4mig9O3xqeX+TUvZ224nq7Xjq668XFJ2DToJMBWOw3pW1ilA8G96h+JmgZ16vaP1o16vaP1qnuxOzf9Q9Hdidm/6h6C7Xq9o/WjXq9o/Wqe7E7N/wBQ9Hdidm/6h6C7Xq9o/WjXq9o/Wqe7E7N/1D0d2J2b/qHoLter2j9aNer2j9ap7sTs3/UPR3YnZv8AqHoLter2j9aNer2j9ap7sTs3/UPR3YnZv+oegu16vaP1o16vaP1qnuxOzf8AUPR3YnZv+oegtg9XtH60CdNOA4jqHjqruxOzf9Q9Hdidm/6h6C7Xq9o/WjXq9o/Wqe7E7N/1D0d2J2b/AKh6C7Xq9o/WjXq9o/Wqe7E7N/1D0d2J2b/qHoLter2j9aNer2j9ap7sTs3/AFD0d2J2b/qHoLter2j9aNer2j9ap7sTs3/UPR3YnZv+oegtAOmnyW4jjcBHHq1ruvV7R+tU92J2b/qHo7sTs3/UPQXa9XtH60a9XtH61T3YnZv+oejuxOzf9Q9Axh3KOLgXpBSoJI0DFS2k/QXzU734vdS+z9ayu7E7N/1D0d2J2b/qHoNbvze6h7P1o783uoez9aye7E7N/wBQ9Hdidm/6h6BrEX2dszATpxHAz10rg98R/PP9i1w4tOzf9Q9GBMi80MA17MAwKnKUAmDqNj5qDCxnxj+UfxNFGM+Mfyj+JooPTXfC2nXqJ8X5muZ/o/dNSu7n66hQdz/R+6aM/wBH7prlTs+EvlD8RQcn6P3DRP0fuGvLe6T3XWcEq85zz3HGYKr3BPWc05QJPDbqqjkX3TJjOb5tmlTaN5M1xlVmxWHyLNzwiIYSBuDwiuvY17G3s8O9Lw9hP0fuGifo/cNeT903uqTBWsMzZ3e6LZYc7cByFEa64AaJ6Wg2k+KtHFYs86pS4SnNNcUh2YE8xfyuMxPCKzNFUUxVMcJW7bn6P3DRP0fuGvDe6v3XHCYy1ZPPrbVpfK7Pz1kgwFLGVbMI0g+PUit44srdc3C4W3bR2Ad2KKSrXgrE5vBVhpExpvVqwqqYpmfjyS7bn6P3DXC30fumvBW//wDScLz3NnnWttGW6r3tCfktbYzIPFSZ004V6fkzEF8Q3SYgSFzFiQCuHMdPUakmDTEwq8O23FiJiWvP0fuGifo/cNLXC3N3HGd2AYheddczS2VAQYWY6thWVbxRfmHV3Nu5ctssuxkG9bIDKx0I04aFSK4zVaYi3NW9P0fuGifo/cNZCXbrIObzytoEs9xyGum1adVEXAdc8kxGlFy+TiEANwKAxys5YhgGg+EwmDuDxrQ15+j9w1zN9H7hrzF3li+GIFw6Ej207yZinuFC7FocgdXxT8KDazfR+6a7P0fuGq8VeK2nIJBGum/gt5/+/XWbZxGUM64olFIhLjFmynrYjPm6pkEDfrX+DWzNr24Nafo/cNE/R+4ax7mJZkuurshIzgnNp8DbIzKrKWgE9HNvXE5RLvaRXdWZ+nIvlQFJJTMWEF1GZSYJEMARRlsZvo/dNGf6P3TWX7nrha1mYkscpJJkk81b1JO9adB3P9H7poz/AEfumuVm4zGut0gByFTMFW2Tzpi5IzwQsZV21k7aitRTcaef6P3TRn+j901gXOXroJ/0rkcGBJmDZloyzlPPErxPNtoDtwcrX3gpaKkJqjhgM5bCyC2WZUXLo0EHKTwrXZVF3oM/0fumjP8AR+6aR5NxrXC+a2UytAmZI111UQdNhI8dO1iYtwkdz/R+6aM/0fumuUVB3P8AR+6aC+kR5lP/AHjXKKqvOYsfCP5R/E0VzF/GP5R/E0VEeiu4lMx6a79oVHulO2vpCiigO6U7a+kKlbxVsEHOuhB8IcDRRQeex2J5xDaexbu2uq4LusCM0c0cp8YMjrquzdI5lQmS1ZyKqqb1zorfsP8ALQaKttuJPCiirtTa1+AyuXOTExJsFrJDWuaVncOyvbsqAbaoB0c5nUgb67RWmlwF1i01q2ttrSrDtANq8F2B0BdVjhpGg07RWprqmmKZnhBZTysbeIvWb1zC3C1hy6dRnUBhGoDBWj6MbE03YxhN1rjW2E5IVlYybbq0EqpgNtsdj9pRWZqmYiJnkKEIF44g4a218gDnGa+7CNsma0Rb/pAp/ki78MzvC5pJ8KBPMgCXVSx+DJ0FFFJqmeciN/ld9kS4ACTItyGkkg9IgjQ7R10nhLsG2MlwKt4XTNuAM11HcKFnSc7a9ZA4CiioOPiyVAGHuK3Nc0zKozMMiKTJWfkCJ2q9MYDeV+Ya0gVgFCGOlmOyL44oooE7mGYkmRqZ8G7x/orQ5J6BUEjwy0wwAHNsupdQJk7UUUGtisbbCEFic3YBcjQieiDG/GvOY2zmlQWhtM3N3FKiNTAXq6pluyJooqTES3TXVTExE8+Z/FY4dPILolhGS3BChbcxnEAdEr16yIMEZuGRLbK1u3jEKkZZdrgVJGZAt0splRlkiQNd9aKKrDZ5AcJaAYhSIEHQ6W0U6HWJU1pd0p219IUUUB3SnbX0hR3SnbX0hRRQHdKdtfSFHdKdtfSFFFAd0p219IUd0p219IUUUB3SnbX0hR3SnbX0hRRQHdKdtfSFHdKdtfSFcooPO4u6ud+kvhHiOs0UUU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4514" name="Picture 2" descr="http://www.hartsystem.com.br/imagens/ProDent_controle_bancario_principa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1214422"/>
            <a:ext cx="3643338" cy="2163233"/>
          </a:xfrm>
          <a:prstGeom prst="rect">
            <a:avLst/>
          </a:prstGeom>
          <a:noFill/>
        </p:spPr>
      </p:pic>
      <p:pic>
        <p:nvPicPr>
          <p:cNvPr id="64516" name="Picture 4" descr="http://www.gransoft.net/FILES/user196258637/Marsoft113413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714752"/>
            <a:ext cx="4071934" cy="2782331"/>
          </a:xfrm>
          <a:prstGeom prst="rect">
            <a:avLst/>
          </a:prstGeom>
          <a:noFill/>
        </p:spPr>
      </p:pic>
      <p:sp>
        <p:nvSpPr>
          <p:cNvPr id="13" name="Espaço Reservado para Número de Slid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14348" y="2857496"/>
            <a:ext cx="82296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pt-BR" dirty="0" smtClean="0"/>
              <a:t>E muito mais...</a:t>
            </a:r>
            <a:endParaRPr lang="pt-BR" dirty="0"/>
          </a:p>
        </p:txBody>
      </p:sp>
      <p:sp>
        <p:nvSpPr>
          <p:cNvPr id="60418" name="AutoShape 2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0" name="AutoShape 4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2" name="AutoShape 6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0424" name="AutoShape 8" descr="data:image/jpeg;base64,/9j/4AAQSkZJRgABAQAAAQABAAD/2wCEAAkGBxQTEhUUExQTFhUXGRwZFxgWFhsYGBwbGBsYFxkaHxgYIiggGBwmHB8cITEhJSkrMC4uGCEzODMsNygtLisBCgoKDg0OGxAQGzYlICUvLCw0LCwsNCwsLywsLi8sLCwsNSwvLC0sLCwsLDQsLCwsLCwsLCwsLCwsLCwsLCw0LP/AABEIALoBDgMBIgACEQEDEQH/xAAcAAABBAMBAAAAAAAAAAAAAAAAAgQFBgEDBwj/xABQEAABAwIDAgYMCQsDBAIDAAABAgMRACEEEjEFQQYTIlFhkRQVFjJSVHGBkpOh0QcjMzRTcnOywUJDdLGztMLD0+HwYqLSJIKD8eLjY5Sj/8QAGgEBAAMBAQEAAAAAAAAAAAAAAAECAwQFBv/EADcRAAIBAgIGCAUDBAMAAAAAAAABAgMRElETITFBYaEEBRQVMlPR4TNxgZGxIlLBNGKS8CNC8f/aAAwDAQACEQMRAD8AdYbZ7TiXnHFLC+OeBIUAAAVFNptuHnETUGxs0qbSrslIWoA5CdJIEa6xerDh9iNOJUst5llx68q1DqwmyT0aC9bl7DwwC/iSSkJMcYb5t0zAg19FS6Voak4upJ7Ha2pJX1K79Nh51akqkIyUEtqvfW3q1uy9Srt7KcItiWvOsj8kK1jpjy1uOyoyTikmVKSsD8nKlSgeUQLxF4vPNVjwOxcI6DDShlMGVL80XvamycBgyso4kyFFJhwmIMSeVbng7iOcV1PrCP7n/ivU5V0X+1fd+hB9p1kjLi2YMQVLKTCjCSQRad43b6V2pMR2WjOVQACcsABUzroeaLRvqyY/YeEaTmU0o3gAKWSTBNhN7A1nCbEwjnetK3G5WNbjfenb1+5/4r1HZv7V936FVxWzFpbKxiUKjRKVHMbhJ8gvNGC2eVtlSsRkVnKEg3STaDmmYnWBYXqyObOwSVKSWVkoMHKpSvyc8WVMxu99O8JsDCOCQ0oCJErVvJGmbop3jG1ru+dl6jsuu+FW+b9Coo2Q4UhQxTMFOa6yLEKVGmsJuN1bEbFWY/6pqM2U8o27zQanvif+3pFT7mzsGlRSphwHlQApRJCSQVRm0ke0c4pxg9iYNwkJaUIH5SlDmMRmvqKh9Yp7JP8AxXqT2W22K+79CrYnZC0DMMS2oW5IVyzzgDSdd+6me02FtkBLilA5r2HerUm0EzpPnq44nZGDQspUyq0XStR15xNv/Z3GnOE4PYRxOYNKF4grXu89Wh1jBPW2/ol/JEuiNrUkvr7HOONc8JXXRxrnhK66u6MFgcwSWVAmIGdRmTltCrwdSJAkXuJ2jZmDkgsOWJEhSlA5ddFa9AnfzGNe9aGT5epl2GpwKHxrnhK66ONc8JXXXRzwbwuQrDKjYkDOsE9FzTI7OwYJSWHMwnMMyrRrfNfzUfWtBbny9R2KpwKLxrnhK66ONc8JXXV4Tg8DoWXJtIBWYzab9N07iQDcgGQc4N4QIKy0QAMxlarCJ56nvWhk+XqOxVOBzfjXPCV10ca54Suur4jAYHKCWHLkDv1R+TvzRYGevmMSWE4M4JwEhlYgwcynEmfITUd7UMny9R2GpwOY8a54SuujjXPCV110DtbgOVLLnJUpNlqUJTM3Craaf3p1guD+BdKglpfJ1la41Isc19DTvahk+XqOw1OBzXjXPCV10ca54Suuug4rZeAbWpCmVymL51RB3zmtHTFPHuDWDS2XOJVGXNGdYVfQQVWO6o72oZPl6jsNTgcy41zwlddHGueErrroPa3AX+JXGUKSc6uUFCQRyrzW3C7HwK1BIZWCZiVLjkzP5XRU97UMny9R2GpwOc8a54SuujjXPCV110rG7AwTcSwoyCbLVrYAXVqbx9U01YwGAWpSUsrzJkxmWdE5tyjBI3a3B31He/R8ny9SewVeBz/jXPCV10ca54SuuukYPYGFcVHYygBMkuKsQYiM2utPe5HCfRf71++pXW1B7ny9SOw1OBz/AIOoK1rDkqARyQVlIzKcbQJII8I6mKmMDhGy4pLqIyqQkhLij3+bfmIJta8Va2+CuFGjZE2PLXccxvf+1K7mcN9GfJnXB8omDXNV6wpybtdf78zaHRWkrpf79CsJwbBeCcjiUEAQtwhQJOpIXG6dd9V3hqjiFI7GWRqFKSokKskyMxMCdxg89dKHBrDDRBHkWoeyb1R/hAwTaMMhaGltKD2TlKUZGQnMAdxt02vBsOSlUlU6ZCWN4dmF7HqfG3HYdydOHR3HAsX7tWa4X4F04OYdtbRS4kKlx8QdPliAPad1SbODw7fGJS2lGVeUhJgGySDboUOo1EbBwqFMqLi1pAViCcuXRLqtygZmeepLB7GwyzxTbyzmE5QlASRAM95BtFcXSZWqS/VbaWpxulqNqHWYWSICInlHymeaBFZ2Y6w8pYQQQlYQCFHlSlKpgxGvs6acI4HNhJSHFhJ1SEoAM62yxQjge2AQHFgG5ACACecjLesY1Fh/VLX8izg76oiGUNKndlUQeUdAbHyEQfPWrjGeNLRCgoIz3zC0gb/LTljgghAIQ44kEyQkIAk77Jpq3weZS6ptLqwuAVABsGFTBMJ0kHqNTGadryEoa9S1G5RbCloi6ACOVrM2jUXBF+g76ZqxPx/FhCCmbkOHMEx3xBiL+XdznLt2dwcYXmU244CLEhLYJkBW5N/fNYa2Y2uCh51QOa4KPyFZSO93KkeY1aE4v/sRKLW4cuKaGWd5jX2+SsucUOnfr+FReyWWcSgrbdfhJynNkBBypUPyeYit+H2ahxJUlx4iVAXRfKSkkcnSQYNTdZlbPI2YvEtojKkrtJhUEJteDuFb31NBOYcrmhWs6VGYLZzGJbDgW6pB0zhudArTKeesYbDNOscc069lAOXNlEFMiCnLaDuqkdTbcuRZ7rIlnA2BYSdICujn3ChviyEzIJ6SY84qrbPfDq1JS8vkGFchI3xqFmNN4qSwIZddW0lzEZkTMlqLGN0nrAqKdenU8MmTOlOHiRKtFskggjWDmkGDHmPRWH1tJQV7gJMkpgXJJB0gCaiMKplbjjQcxGZtJUqS1omBuk7xqBT9ey0Tl4x/XcUdH+nprW6zKWeQYDHNOpWURKFZCM5iYSdY0g826nOByLKkqCUlKynkrKgYSlUzA54iN1NO0zclOd65v3hGgN+TWvF7MZbCQt1wBaglI5F1HQd7AkwJO8iqRuo2lLXnYtKzepah8jEt5VFHKCVZbE3iJPm/CtjbyClJ0J1BOlib/wCDWmS9kNoAHGOgmyUAtgkgFRA5MEwDv3UpeyEJ/OPbtCjeYH5NSrb2Q+CNyMSJWOQYTmEGJN7XUY08nTSMDtNtwkZYISDrKTuIB3wZHmprh8O0tsOBx/KTAnJP3dPdWdn7NZcAWhTwzAmTkBIBA3J5zVv05sjWOsJj0LCjlAyie/JmxMaCKb8HdtoxTjqOLKeLANl5iqQvQQIPJ9tamcPhyl1XHOJS2SFklAAAAObve9g6+WnWD2I22qWlOIVMSjiwTadyb2P66pUwrXiaJji2WT/P03fdMkGHEEoBbdSFZROsKUlKspAEjvgJMVJ9rUf6uuq49jkIIC8XiEkyBJGoKkkd5qCk0OY5Ccs4rEQrvSCkg3i3JuZ3DnHOKztL9xpdZExjm22igEK5ZgRJvE3IHJHSYEwN4qKxu0mmwnMO+JAurdO8AxI56jNr48cQh5t91wFWUZim0pKvBsbCt7WzgpKSVuXAOqd4+rXRCnaKcmZSld2QjHbTjFNtJIyqSCRE65t+7SpWofuca49GIKnFOIECSmI10CefmqYq0rarEK+8KKKKqSFUX4XfmrX2w+4ur1VF+F35q19sPuLrp6H8eJSp4WTvBBpzigpDmVWd4d6lcnjiDckayN0W3WqdZffUSOyBIMfJIPPvCjzGqxsx3i2c+cJGd46TA49cnmiw6qdbEZ75TK5zkqvJBsoEiTAi5NY1o3nJu2/cWi9Vv5J1rFPqiH7HQ8U3rBVFlE6CaUnEPFWUYoZubiU801XcBwb4paXklWZILYUpSlQFqKiIUecEA9EU7baIdIDiONIBIg5sveg/V3dfTWMYp5fb2LNtZ/cmEvvlWUYkTrHEp6PfWviHSvNx4zazxQ3R0xzU1Y2Y5JUFpmSCYO4xz9FbU7OdBnjE36D76lJLevt7DW//AEcqW+Af+oEQSYZToNd9M3cEoKCS+Mx0Ab5/Iej2UtGzHSSA4mYuIOirc++PZSxsh7MVZ0TYExzSRv5jRSjHevt7BpvcNmtjZeQl0JHMloAaTuMTFaWcIgK4pL6QQSMgbgSJkQDHPT1rZbp5SXUEG8jQ+2mPcsUOh7jFBZUSJeeKSpU/my5k36RAppP7l/v0GHgKY2YEQ2lZRJUAkMwLXUqAYjp6Rz0pvY9i2l0JEEQGwNbSBMVuHB10OcZxnLvfMrQ6jLmiPNurb2reJjjEyIJEc9gaOa/chh4DFvY0kpGIvvAbSCRz2NbxskhUB3lG9m/13pwNkPTPGI6t8eXmrDOyXgJS4mDefLfWdKzpxp01aDS+hepKdTXK7Gp2aATLwBIkyiLHpzUwddUMQpnPcflR/pCtJqXxGzHYCVOpGaw6d/P5P8NMsPwUeGKW+t1BCj3uQSIRkjNM3183lNbwqxV8TMnB7kY7HX9J/t/vSH8EV9+oKjSUg6QefnAPmqbGzCSRmEiJFpE6b+is9qlc49nvppYZjBLIiBgCqFFclJsSgEjyGbVtOCV9IfR/vUozgTlmRGs20156y5hCmJIEmBpcxPPzVXSrMnA8iJ7CV9IfR/vSkYVYMh0z9Uc4O884FS/YCuj2e+kJwhKikEZgASOYEkD9RqNKsxgeRHOMuK1c6m0j9Va+w1/Sn0f71MDAK6PZ7619jdNSqi3Bxe8hVbIB1UkxpKAdST+sk+elDZMkDMnm+TGhOnkqU4oyQKyrDqi1jU4yMJXdo8H0PpbbLxRcOhKUJuQNCEqvObdrETU8llLSEhS4CQEyrfAimo2c9ATmTAEDXdSl4F8iMyd/Pv131Ld94+g4zDKFcqCCrSIA1NzpWxbYABmZgCBrN955qYubNdUIJQRzGffSV7LdICSpJA0HksKjVmNeQ9XAEmYgqNhYJiSb7uiaRtJ1LDa3FlRSgAnKJNzFpIps7sx1QglBHNFYxGy3loKFLBBEHfI5jMg1D2bRryN2ysY2+0l1CiEqJAzDKZBKSNdZG6uf/CntALaDUQUPRMzMBY03VdsFsVxpAQgpCQZAgAA62AgC96598I2xHGEca44lfGPqIATBGYExmm8QfS3V19Atpo3ZnVvh1F94O8HuPw0lyApx4RB0D7tsyVA8/XTzYLIbTKWnFpKco1sDc3lRJNt+6nHA9hSsKwUryhD2IUoX5QLr6ctiN5BuD3otUlwa+borzekVJaSSvvf5OynBWTNC8QopUOId5QiSSTa41G43qOQyoOJzJyqUcuYtwd3OrTSrZUXtf5Rj634prCM2thZxT2mjD6H6yvvKrVitottkBaoJE6E28wpzg2wRqBK1jdzqPPeqtwr+VT9T8TXQ3rMkiZRtvDg5sySbXKFHvSSN3OTSu3uHvdHK1+LVe2W9r2t5KrmxNiqxJXDiUZAnVsrnNm5lJjSpbuJX4wj1B/qVm3G+sukx21trDJTlTxYTzBtUX81Zd25h1RJTA0GRYG7UAXFhY2sOYUz7iV+MI9Qf6lHcSvxhHqD/AFKi8CbMfnhCx4SPVq6ejpPXSU7dw4JVmTJj8hcWMiBEC97b6ZdxK/GEeoP9SjuJX4wj1B/qUvAWY/TwgYEwpF9fi1bhA3c1qSjb2HCcoUmIi6Fm0RckSbWvTLuJX4wj1B/qUdxK/GEeoP8AUpeAsx25trDKiSi2nIULGARYXFhY25I5hWw8IGPCR6tW/wA3SeumHcSvxhHqD/Uo7iV+MI9Qf6lLwFmPU7ew4UVBSZMA8he4kiBEC5m1ZO38P4SfVq5o1jmpj3Er8YR6g/1KO4lfjCPUH+pS8BZjxO3MOE5cyYjLdCzIiIJIk2tehzbmHVElNtBkXGkaAXGljaw5hTPuJX4wj1B/qUdxK/GEeoP9Sl4CzH54QMTOZE/Zq91a0bbwwUVgoClRJDapMEkXy8/6hTTuJX4wj1B/qUdxK/GEeoP9Sl4CzH44QMDRSPVq3WG6tfbxj6T/AGq91NO4lfjCPUH+pVSYeCs0TyXHGyYiS0tTZMSYBKZ1q0WtxVp7yd21tVJUpCVq5SUkFAVmgEqmw9hG4zaofC49KVBQxD5g2BKo1nLASLTuqTRwecdyOoeSglATBTm/H/IpLHA1aCmH0ZgrOJSd0TaZif111x0d9eXM53j3DLEY1SVQcRiUEAZgc3epSQIEWOYglV5iD0Ywu20oWFHEvLISoALUopgkEmMtyIAnpqVxvBhxxZUp5ucuWMptJtv56TiOCjriENqebyNiAEtkKE6mc2qtT0gVZOkrW+o/XrJUKxPgf7k++s5sT4H+5PvqXAis1jpOCL4eJD5sT4H+5PvozYnwP9yffUxRTScEMPErmGwDzaFpQlYCyokl3OZVzFajAG4aCqf8JrS0YJlC83JdASVKzqIyOaqvmPSb89dTrn3w0fNWftv4FV1dCnevFWM6q/S9ZeeA3zNP2j/7d2kbNxD7TaUdjqMbyqPYAf10vgN8zT9o/wDt3anq8yv8WXzf5OyHhRD9s3/FT6f/AMa0uOvOuNFTCkBKpJzSNxvIEadOtT1YNZFiMwDsJAyqMuL0iBci8npm17Gqnwq+VT9T8TVu2cTlER8ouZURvVuAObyGKqPCr5VP1PxNbrxMy3IkeAOr/kb/AJlW+qhwB1f8jf8AMq31lLaaLYFFFFVJCiiigCiiigCiiigCiiigCiiigCiiigCuM7N/PfpOJ/eHa7NXGdm/nv0nE/vDtXp7Ssthbxg0u4dlKiu3KTkMHN3oOhkjMdbU1Y2KyFpczuqUCCJdtHIJEBIGU5dOYwLREtsfvcP5fxTUhgdtMttNIWohQbRIyLOqEnUCK1nLCUirlfc2SyTJLskkn43nVm8HcdDqI11rY5gWzHKcEJCbOagRc21tHnNWLuiw/hq9W5/xpSOEDBIAWqSYHxbm/wD7azx8C2EruF2A2pefMsFoBY4xzkgKCxmEoI73MJ8+pJM9/wB7PrP7Vqw+jv6O1912nLnB/DKJUWUEkkkxqTcmplNphRRr/wC9n1n9qwpQAkrYAGpLv9qX3OYX6BHVWjH7Dw7bTi0NISoNrgjUckiq6Rk4EKxjnFRxhbTJgSsiSdBdOtUD4ZFThGT/APm/hXXSNrIbJHGAm1ojz61zb4Y47EZjTjjHorr0ernevD5nPXVosvnAb5mn7R/9u7U9UDwG+Zp+0f8A27tT1cFf4svm/wAnRDwoKwazWDWRYjcAhRSMqohxciJnle6R5SOaKqXCr5VP1PxNW/Zo5I1+UXz86ub8aqHCr5VP1PxNbrxMy3IkeAOr/kb/AJlW+qhwB1f8jf8AMq2LOnSY9hP4VlLaaLYLopMdJ9lGXpPs91VJFUUmOk+yjL0n2UAqikx0n2UZek+ygFUUnL0n2UZek+ygFUUnKec+z3UZek+ygFUUnL0n2VmOk+ygM0UmOk+ysEEb9/Rz0AuuM7N/PfpOJ/eHa7NXGdm/nv0nE/vDtXp7Ssthe9j97h/L+KamsGwV4VpIWtHxaOUiJ70c4IqJ2Fh87bQzKSQkkFMSCFI8IEeymSsYwiE9kYxMAQONaTAIBTabCCLVepZvaVgT/ahfjWJ60f8ACnuBwxbBBccckzK4kdHJAtVR7ZMeM4z17XvpSMeySAMTjCSYA49rU6b6zwrP8+he/AmMPo7+jtfddqcqLw2FShtaipxaVNpnNlByJCoSMgTeCb+2otzbWGSSkl8EEgjsnQixHy1JbQi0U02v8g99mv7pqA7e4Xnf/wD2f/to7cYVUp+PVIMjsgmQASbcbe02qpJLbai08xrm/wAL/wAzY+2/hXXSdsIJKYBNtwJ/VXN/hhEYNgH6b+Fdep1c/wDlh83/ACclfYy+8BvmaftH/wBu7U9UDwG+Zp+0f/bu1PVwV/iy+b/J0w8KCsGs1g1kWI3AISUjMATxi4kAxcnfpcDqFVLhV8qn6n4mrXg3ylKRlJlxQsJjlEebWZsISb7jVOFXyqfqfia3XiZluRI8AdX/ACN/zKtjmqfL/CqqnwB1f8jf8yrY5qny/wAKqyltNFsF0UUVUkKgHdrOy6oKYSltamw2sHOVJRnBzZtT3wRlum83tP1pVhEFWcoQVRGYpGaNInWIoCvr4SryO5UJzNtlZUTCQSlwohOqwS2qYIItreHLm21nDNvNoTK3mm8qyUkBbqWlyIlKrnknS081SysE2bltBIkDkjQ2O7eNaWcOgggpTBMkQIJEQY57DqqQRWB2+laHFlGUIaS+OUFS24FlFxYK5BkXAtczTFHClSxyWspS42h3MSIzu8XyUqSlSrA6hJBixqwowiAFJCEAKnMAkAGbGRvnppCdntCCGmwU3TyE2Osi1qgEA/wjd4nFOIbblphDrSSqZzhahmI6ALDpuZBrS5wrcS4vM2nikFclJJWeLONBAGguwmD0mwm1nRgmwFANoAV3wCQArXURfU689HYbf0aN470aGZGm+T6R56kbzTsjaHHt58ikEKKVJVNikwdQDHlAPQKe0hllKBlSkJA0CQAOoUuoAUlf4j9YpVJX+I/WKAVXGdm/nv0nE/vDtdmrjOzfz36Tif3h2r09pWWw6LwX71v7NX3kUvZ6QGWyQsnINHHAOS2kiybD/NaRwX71v7NX3kVq2ftTDcUhLjlwkaZt6Eg3SINTV8QhsHHZA8Bz1r//AB/w2rc3CkOGHElKSR8a7rB8KOamnZmB8M//ANOaOaldtMKlCwhy6kkXCzeDGotWZYkvzH/hH3TTdBTkSSHlGBJCnbkpSqbeXdzHmMb847HJkRxMzNoym881RidoYUpSFOXAE8km4SlJvlPgj/1QDtKRxhHxpBCSBndsSlSjN5Hexff0m+naOUsOkB1JCfylOQZkaKMH+46K0p2phi4SXOSAkJ5JvCVJP5PMr/L1qx+0cMGHUocupO9JSLSdcoA360BZVd95vfXLPhp+bNfbn7q66mrvvN765Z8NPzZr7c/dXXd1Z/UxMOk+AvPAb5mn7R/9u7U9UDwG+Zp+0f8A27tT1c1f4svm/wAmsPCgrBrNYNZFiP2YTlGnyi98b1dF/ZpVQ4VfKp+p+Jq27PSopEKI+MXMCZ5R6hr11UuFXyqfqfia3XiZluRI8AdX/I3/ADKtxE61UeAOr/kb/mVb6yltNFsEqSNYFIyHwUf55qW5ofIaVVSTVlPgp/zzVrfdCBKuLSCbSYmxPNrAJ8gpzWjFYULymVJKSSkpiRIKTqCNDQCEPJIkFsiTcHmMHdrNKzicvxciDE3hUgGI3kHqpk3sBocZ35DhUVyRfMCDeJGp0O+lu7FbUQSVSEpRu71OYDUa8o3HsoB2tQFzxYA1JOnsrCFgzHF2MGDoYBjTpHXTJ7YDSlqWSuVGTcR3riIEjSFq67Vta2OhKQkFVlBYNpBSkIFwLckRz63vQG5x0CZ4oWm5jXSbaVkOpJIHFkiJE8+m6mY2C3zr3eDuTkTu3Dr3zQjYDQKSCvk5QLjRAAANr6CgJApPgp/zzVnKZ0Tr5/1a1sooDUkXuE79PN0VsCANwrB1HkP4UqgCuM7N/PfpOJ/eHa7NXGdm/nv0nE/vDtXp7SstheNn4otYdK0ySltRgCSYKTAHPSH+FS0mMjyjIHJbBTcgSFECRqfN0iX3BtsKQ2CJGRX3kU8wuGUtCFw0MyQqIUYzAGJzXrZzinrRmot7CGRwpWYhD951bSnRJXvvuAjnUOmML4WEGIem8Q0DIESQeYSBU/2Arma6l/8AKjsBXM11K/5VXSQy5E4JZlewvCtS3MoRiBOUBSmsok5zebgDLckflAb6lu2Dnhewe6nfFJ4rPkE8XmiTEwT1UxUpQAPFCDoTlE9boqdJDLkMEsxfbBzwvYPdR2wc8L2D3VhKVkSGRHPyI6+OrW+4pKCviRlAJnkxbpS6TrawNNJTyIwSzJLZzylSVGer8K5x8NPzZr7c/dXXT22UpVCRFcw+Gn5s19ufurro6uafSotFa6tT1l54DfM0/aP/ALd2p6oHgN8zT9o/+3dqerkr/Fl83+TaHhQVg1msGsixGYDLCZMHjFxyiJurcDfz2qp8KvlU/U/E1asFGUSkq+MVFgd6lea6U+fL5qrwr+VT9T8TW68TMtyJHgDq/wCRv+ZVvqocAdX/ACN/zKt9ZS2mi2CXND5DSqwsWPkrGboNVJFUUnN0GjN0GgFUUnN0GjN0GgFUUnN0GjN0GgFUVjN0GsZug0Aqik5ug0Zug0AHUeQ/hSqTv83upK3khQSTdUxY7om+m8WoDZXGdm/nv0nE/vDtdmrjOzfz36Tif3h2r09pWWw6LwX71v7NX3kVLbI+QZ+zR90VE8F+9b+zV95FSezlKQ02lSFylCQdNQADvqaviENg+orTx/8AoX1D30cf/oX1D31mWGyfm/8A4R9003xIQG2VLWlEI/KEzKUk790U6DZ4nLBzcUBFpnKRHNrUZjMKp1KErYcOQQClaROl/ZQEkG0lgpzJKVAjNHJIWTaJ6YqNdbKcE4krCyM1wkp1MwQbg3pxhitDYbGHcyjSXEzrOvlrVjA6plbYZclQN1LSSTH9qAmVd95vfXLPhp+bNfbn7q66mrvvN765Z8NPzZr7c/dXXd1Z/UxMOk+AvPAb5mn7R/8Abu1PVA8BvmaftH/27tT1c1f4svm/yaw8KCsGs1g1kWIvAuEBICZlxcm1rkb9993MaqnCr5VP1PxNW7Zy4SLj5RcyqN6t2/8AtVR4VfKp+p+JroXiZluRI8AdX/I3/Mq31TuAjgBekgWb1MfSVbOyUeGn0hWMtpothtorV2Sjw0+kKOyUeGn0hVSTbRWrslHhp9IUdko8NPpCgNtFauyUeGn0hR2Sjw0+kKA20Vq7JR4afSFHZKPDT6QoDbRWrslHhp9IUdko8NPpCgNtFauyUeGn0hR2Sjw0+kKA20x2rg1OJ5CspgjmBkpPfC6dNReYvanPZKPDT6Qo7JR4afSFAbQK4zs389+k4n94drsPZCPDT6Qrj2zD8t+k4n94dq9PaVlsOi8F+9b+zV95FaDjcVkSsLbCClPKWUJuUgkXjfNZ2DiktttKWoAZFC5AvKTvInSnmDHxCETcBNxCgYSE2uJq1RNsiLVhqw/jViUKZUNJSpBE+UUM4nGHlZmigHlFJSYAudN8VKYVwICu+JUZmANQBpPRTXBs8W24gFSs05bABMpygam36qphZbEh/wAaric08ripm2uUmY01qDXj8TmIS4zFyAVICsvfAkajk30qV434rJBni8u6JiOempw8pSCTYaZQdUlJF1XFzupheQxIZHaGKFy4wPKpIF9Lmx36HdQraGKAUS41AQV8koUYyykgXkElN+mnOEwxRIK1KtAUUidSYIzeS83rVidnclWRRkt5IKQASAlOYmdeSLxoAN1MLyGJFiV33m99cs+Gn5s19ufurq97ZCncuQrTBvGW/RebeS9UH4YhGDYn6b+Fdd/VsLdIgzn6RK8Wh/sXbbrTOVDgs84MuQGxfM8o/WJ36VNjbmKUlcZEqGWMzSyIMZrSCoxNgeioLY3yX/kd/bOVJt6Un0dY5Nva2RptSSRY8BtBwtoLmUqIlRSCBPMEyY853U7dxJCgmx5zVToisn0TXe5ZV+BONLABBKdVbxvUTUJt/BKdWlSCggJjvwN55zQheUzzXrL+2nAqEJSUxYqnUZdSDp31zzDWavKm0VjMg8ZwZ40AOtsrAuAsoVB89Ne4VrxbC9TdWbF7WUplebImW3JAkmY5MHTSZ81aS82DIbSkpUghUJmc+6N0R03rlr1FSklJbfVL+TopQdRNrcV/uGZ8WwnU3R3DM+LYTqbqzY/bjqVkNoQpJ70yTEROa4gG8RSU7aeuSlvdA65vmtu59ei++jeRjj4lb7hmfFsJ1N0dwzPi2E6m6suH228ZzJbTyTBknlRaQDpOsddPHNrDkkGY74aT0g7iOY9Plpo3kMfEp3cMz4thOpujuGZ8WwnU3VvxW2IylsBXKAUkmOSTdQPONY336K1ubZGdUl3LbLlSCOncbzTRvIY+JVO4ZnxbCdTdHcMz4thOpurUdrmBJWDlEZQkjNF806X8g6eYxu2SAchM5bAJ/K3HMbR0R56aN5DHxKr3DM+LYTqbo7hmfFsJ1N1Y9ubbcGUMpJGYZiIJidw3eWt+I2yc/JkDMmOTIKTGck7iJtppvqXSaV7EKpfeVXuGZ8WwnU3R3DM+LYTqbq04rbRDqAmSg99CZjpJ5vefNnHbdhTYQlZlacxAkBJgGZFhqZmbVVQb3FsXEqvcMz4thOpujuGZ8WwnU3Vwd2lKbKgyYuBvOWZ3Rr+NJb2yQkFYSSESrITOcahKYunW8zpU6N5EYyo9wzPi2E6m6e4bg8ptIQ2lpCRolKkACbmw6aktn8KS6tyGnUAJ5AdQpAUZ1KiDHkEnW1SWIxy1BBbU2khQKwpYEgRmSM24gm9rgeSmB5DGGDwnxbYUoApBBAVrJSdUkW5MeQmlq2egqUvjFBSyCcpA0nTy9M6Cm+0NrqCXOLAKgn4uFAqKryIVCQNIOa8nSLsNk7YfU25xwUhdshPFefvCoddNG73sRiWZML2eghKS65CTPf8AfQUqE+dI6zz0hrZiQnKXnVXBlTkqsZ1pm5tVaGnDmK1xKLDqhCb7t1Yw22DkdMuFWbkhUcwsmUpka6zcm+gBwa3DEsxydjJKVAvvHMIkrEp0uLQFW11uTqa29rhCxxzkKJIhUFMzYHeBNugAbqjtnbac4lRdBDmY5RAJy2jvbHfUTtbbqzhVKdBCi8AgRBywALC9zPXUQjikotNXIdTVcs7mzElGTjnYmZzgnSIkgxGvPNZwGzktKKg64qZ5KlAp5Rmwi3m/AQ12O5mYaVrKEmdd1PKu6aTGN2H3GDnHXXP/AIZlA4VmD+e/gVVyqjfC781a+2H3F11dCjavEpVf6WWzgrhEKw4JSCeMev8A+d2pfsFvwRXmbbm2MQjEvpQ+8lIecgJcUAOWrQA2pl2+xXjOI9av31eXVE6jc1O19ezP6m6mkrWPUvYDfgijsBvwRXlrt9ivGcR61fvo7fYrxnEetX76r3JU8zl7ltIsj0xj8OUqSG2EuJM5rgbjFyeeNx1rRh9npKQV4NtKpUMoKTYJJSZ0EqtF4mvN3b7FeM4j1q/fR2+xXjOI9av31Pck/M5e40iyPSrGymyU58M0Ac02Byxlyg8830G6nA2DhvoGvQFeYu32K8ZxHrV++jt9ivGcR61fvp3JU8zl7kaRZHp/tNh/oW/RFHabD/Qt+iK8wdvsV4ziPWr99Hb7FeM4j1q/fTuSp5nL3GkWR6f7TYf6Fv0RQNjYf6Fv0RXmDt9ivGcR61fvo7fYrxnEetX76dyVPM5e40iyPT/abD/Qt+iKO02H+hb9EV5g7fYrxnEetX76O32K8ZxHrV++nclTzOXuNIsj01itkMhJKGGyq0DKOcTvG7pqOThTN9ntwZ71aCQRMXMTNtNOmvO3b7FeM4j1q/fR2+xXjOI9av307kqeZy9xpFkejVYCI/6Jo2E3SL5iDe+iQDEb9a2YPBIWqFYJCBAkkpNyJiwvzWNebu32K8ZxHrV++jt9ivGcR61fvp3JU8zl7k6RZHp/tNh/oW/RFHabD/Qt+iK8wdvsV4ziPWr99Hb7FeM4j1q/fTuSp5nL3I0iyPT/AGmw/wBC36Io7TMfQt+iOmvMHb7FeM4j1q/fR2+xXjOI9av307kqeZy9xpFken+02H+hb9EUobFY+hb9AV5e7fYrxnEetX76O32K8ZxHrV++nclTzOXuNIsj1D2lY+hb9AUdpWPoW/QFeXu32K8ZxHrV++jt9ivGcR61fvqO5KnmcvcaRZHqHtKx9C36Ao7SsfQt+gK8vdvsV4ziPWr99Hb7FeM4j1q/fTuSp5nL3GkWR6h7SsfQt+gKSvYWHNiw0fKgGvMHb7FeM4j1q/fR2+xXjOI9av307kqeZy9xpFkep04FAAAQABYASAPNSuw0eD+uvK3b7FeM4j1q/fR2+xXjOI9av307jn5nL3J0iyPVPYaPB/XXPvhkbSMI1lEfHD2oXXF+32K8ZxHrV++sL2m85Zx51YFwFrUoTzwTW/RuqpUKsajne263uZ1Z4oNWP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2470" name="AutoShape 6" descr="data:image/jpeg;base64,/9j/4AAQSkZJRgABAQAAAQABAAD/2wCEAAkGBxITEhUUExMVFhQXGCAYGBgYFx0YFhcVGBcYGBgWGhgYKCogGBwlIBYYITEiJSkrLi4uFyAzODM4NygtLisBCgoKDg0OFxAQFywjICUsLCwsKywsNyssLiw3NCwsListLCwsLCwrLCw3LCwsLCw1NSwsLCwrLC0rLCwsNCw3LP/AABEIALgBEgMBIgACEQEDEQH/xAAbAAACAwEBAQAAAAAAAAAAAAAABAIDBQEGB//EAEkQAAIBAgQBBQkOBQQCAwEBAAECEQADBBIhMUEFEyJRUhQVMmFykZKToQYWIzNCVGJxgaKxwdHSU3OCsuEks+LwNNNDRMKDB//EABgBAQEBAQEAAAAAAAAAAAAAAAABAgME/8QAMBEBAAECAwUGBAcAAAAAAAAAAAECEQMEUxIUITGhE1FSkeHwQWGisTJxgYLR4vH/2gAMAwEAAhEDEQA/AOct8v4u3yhiA2JazgrJQEi0jdJraMLYlSxJLEmJIHirKwXuoxt9V5vHhHa+6DnBYCrZRA4cgoGJOaNOydK+hcqcjYa45NzD27jM0nMoMkLE68YQD7BSfvZwXzKz6tK91GPgxEXo42iOUW/PvvPx/ThzvONrf683dx+ODz32sm3lU+DZ5wllOmi5R0huSNPHS2C5T5Sa7ct3OVLC5LYYMBZgvcRiokrsrLDETuI3r1nvYwXzKz6CUe9jBfMrPoJWozOFb8P0wzsy8hheXMeTcQ8oqXW6lsMFsrbAdZ5xs6ZioMKY2NX3MfyiqsTyvhyQpaAlr5LQQejvGuk8BXqPezgvmVn0ErvvZwXzKz6CVd6wfB9NJsz3vL3sbykqz31sFoYsMtkxlVCACFMzmYfWBE5tMHlL3Y8pWrr2+7A+RiuZbdoq0cQcu1fRvezgvmVn0Eo97OD+ZWfQStUZvAj8WHE/thmaKp5S+ZL7u+UvnR9Xa/ZU/f5yl85Pq7X7a+le9nB/MrPoJXfe1g/mVn0ErpvuV0o8oYnCr8T5sPd1yj85Pq7X7a77+uUfnB9Xb/bX0j3t4P5nZ9BK773cJ8zteglN9yulHlDPY4nifOB7uOUfnJ9Xb/bUh7uOUPnB9Xb/AG19FHudwnzO16CV33vYT5na9BKm+5bSjyhOwxfG+d+/XlD5wfV2/wBtSHu15Q+cH0Lf7a+he9/C/NLXoJXe8GF+aWvQSm+5bSjyhnsMXx/d8/8Afnj/AJwfQt/tqS+7LH/OD6Fv9te+7wYX5pa9BaO8OF+aWvQWm+5bSjyhN3xvH1l4P344/wDjn0Lf7akvuwx38c+hb/bXu+8WG+a2/QWjvFhvmtv0VpvuW0ukJu2NqdZeG99+O/jn0E/bUh7rsd/HPoW/217fvHhvmtv0VrveTDfNbforTfctpdITdcfU6y8QPddjf459BP21YPdZjf459BP217PvJh/mtv0Vo7y4f5tb9Fab7ltLpDM5TH1OsvGj3WY3+MfQT9tS99WM/jH0E/bXse82H+bW/RWu958P82T0VpvuW0ukM7pmNXrLxw91OM/jH0E/bU/fRjP4x9BP2167vPY+bJ6K0d6LHzZPRWm+ZbS6Qk5PM6vWXk190+M/jH0E/Spe+bF/xj6CfpXq+9Nj5unorR3qs/N09Fam+ZbS6Qm5ZnVnzl5Ye6XF/wAU+in7a3+Q+VHe1nu3nk3CgyheypGgQ9o67U33rs/N09Fai3I+HO+Ftn60Q/jXLGzOBXTami099odMHK49Fd68S8d15MYd3ZZ5254TD5Oy3XQa5dNFB89ZT8rXhh1fNcLHC88X6OQXOZa5lIycSNNdBMkEpnb7x4b5pZ9Xbqa8hYYyThbPDU20nj+leWK6bekPZsTf+0kzcY6kmTqdeJoqrEmHYDQBiB9U0V55iZmbPRExERd6LE+GPKP9rUmuLdmJUILSsVZmYgnLIdlEQArDLJOsNwAlzFeGPKP9rVg3sDfOdTaRrT5xkOMdVi7mzmFw8652MFiAWMcI60REsnzy3YAUlmGYkAG3cDkhQ5GTLm8EhttpPA1E8uWgzA5wAQAeauEMWEgKQvSnhE5uE0naw2JDZjatM5LEs2LaSWVU2GHAEKgGgHEmSTXUw+IGX4Cz0SpH+rb/AONCg/8Ar9R1rpsU+5hLn15YsEqAzHNEZbdxvCUuB0VMMVBbKelA2qnB8vWntWrhzrzqhgCjkqGC6khdEBcDOYXx0qcNiedFwWrQIcXcoxZym4LfNZj/AKbN4HRiY4761UnJ18W7dsWbeVLa2o7rbp20iFc9zeLXLG5GxpsU+5j5+hduWMbbdiqmSJmFaJVsrANGUkEQQCYO9LJygY505BYkwxLFyBorBQNmbQASSCDxiksHh8RbuPcWxYzXDLHunLxJE5MMM5EwC0mOO81LgMQFyi2mUABF7sbLbyurrlXuaDBVQM2aAI2JmbEX9YLncVy7bCEoWZtYHNXNCLnNnOMs2+kGHSy+Ceo1eeWLGZlz+DMkq2U5XVGCtEOQzqpCknM0b6VjLyViBmhEBfwz3Wen8I93WcNA6dy4ejHhkbARO7ybfYkm1aIKuoU4nMgW7cS465WwpDAsi+FOmla2KO/rBeWg/L9kNB5wLkZyxtXQAEYKZldNzr4vGKu772ej0m6RgDm7kg5gvSGWUEkCWga71mLgL4QILFmBbNsf6thCsysYjDwIygAAAAaAREWY2xirjZuatKSADlxZhsrZ1nNhjsxJ0jczNTYp9zBc0OWUNzKD8GLTuzFHGqPbQZSRDjpN4M7L1ibm5WsgAljJJAXI+fosFaUy5lALCSQBqKyBybf/AIVsgLkQHFmLYz27i5T3NJKtaSMxPgiu3OTr7FC1mySrF5OJli5IJbMcNKHSOgV00q7FPuYLn+UOVDbuFOgYVSFLRcuF2dcqDiRk9u43q1+WbAJGYmDGlu4QxBghCF+E106M66b1QrYoOX5ixmIC/wDlvEKXI/8Ar/TPspSzgcQrqwtW+hIVTizlVT8nTDSR9ZnQVmKI+P3gu1LXKtlmVVYksAR0HjpIbgBaIVioLZSQY4UsvKpN+5aBtgpcVIh2chrVq5m6IIUTdyydOjvS7YbE84H5q0IfPlGLOTPzfNZv/GzeCYiY41NbeLDs627S5mDsoxRKswVEk5sMSJW2o0I269auxHTvjmXNYflyw5ARySdvg7gXwS3hFcuytx3VhuCK53+sZQ2Z4OoHNXMxBXPIXLmIgEyAR0T1GkVweIUKBYs9BVA/1bfIS4iz/p+q4fZXOT8LikFstatM6oFlsURoEy5SEw8QJbr33NNin3MF2r31s5mUuAVUsSQQuVACxzkZSBmEwdJqLcsWREs2pI+LuSIiWIyyqjMvSMDUa1mJgL4a4Vs2hzhYsBitMzgyT/ppfckBywBO20VLyVfCZEtWkEFTkxIUEMc0BRhcqAGSAoA6RmZp2dPf1gu1eXOVRh0UxmZmyhZiQOlcafoort44A413Gcrpba4pDfB2mulilzm4VWYy4UiIXcT1AE6Unfw957ouvhcMzKpVQ2JYqoYyxAOH0Y6AnqEdc13MFiGttbNm0Q1g2Ce62zFCpUtPc/hanXbxUiim0X+8fyXa1zlK0okvEFlOhkFPC0ier68yxMibcLiVuLmWYkjVWQggkEFXAI1HEVi3sFeZnfuewHcCWGKaQVKkMs4ff4O1MyDzSdVaXJNl0Qi5AYuW0uc54UEnNkt7mTGXSd+AzVTER6wsSeork0TXNXaK5NE0HaK5NE0HakNj9Y//AFUJqS7H6x/+qDzOM+Mfyj+Jooxnxj+UfxNFRHpcQ5Dabk/kT+Vd+F/6ajiB0x5X/wCWpfGYbEG6ShASdOiSfCGY9R0n2bayDfwvi89E3OtR9bVlWsNjc6limWekAD4JIOnR8IQRPUR4yXOUsKzkQxUrrpxbKAJ8Q18dAxNztL6Yom52l9MVlWuTrymRfJl8zArvogga6eC3p+LUTk+7N2b0h1IAykFWKquaZ+jMCI4UGrNztL6YqNy66iSy7geFxYhQPtJA+2su9yffJ0vwsggZSYKsrDWZbYjWZmTJFSv4e4LcMxuE3bREDWBeszp9jH7frNBqfC+Lz134XxeespsPjF2hwWPAgiW6I22AAnUaEjgDV1vD4oFZykRr0TMww6tR4J4GZ1igf+F8Xno+F8XnrKt4TGZHDEZiwKETIHOZmUkKPkyoIHVoN6sbD4udCuWDHRMyJyzprOk7bnxUGj8L4vPUVa4QCIIIkGdwdQaTweGxIZQ5DKIkx0j0TJ8Hrjq4/VVOGwuIFqyFUjLZtCDIIYIocMMpkxAG0EGQdqDU+F8Xnrnwvi89ZOIwWOKMFZcxUAGCoBg5iOiSNTA8QB3mbrmFxUEgiTtuABAn5MTvrEbacKDQ+F8Xnrga4ZgjTQ68eqsoYXHZhqkDhDajQGejvxGvWN4IZu4W8ZyBh8JJmRKZANCAeMejQPfC+Lz1FmuASSAB46R7lxUk5hsNMukg3M0dGRIZOvVNo0K9/B4rmbgfpk230VTJcklQAFGgBI9HqJYNXnX6x5/8Uc4/WPP/AIqx7bSeid+o1zmm7LeY0EOcfrHn/wAUc4/WPP8A4qfNN2W8xo5puy3mNBDnH6x5/wDFHOP1jz/4qfNN2W8xo5puy3mNBDnH6x5/8Uc4/WPP/ip803ZbzGjmm7LeY0EOcfrHn/xRzj9Y8/8Aip803ZbzGjmm7LeY0EOcfrHn/wAUc4/WPP8A4qfNN2W8xo5puy3mNBDnH6x5/wDFdDMQZOmn5/p7alzTdlvMa4p0bxEA+IwTB6jBHnoPM4z4x/KP4mijGfGP5R/E0UHp2+NTy/yak7dkEbLudT9fiB6/ZTjfGp5f5NS9k6ef+6gy0xhKoe5zrBbqANprhjQEkFcmoGp+qbDjQN7FyIBkKD4XimdDv1b7U1Y5RtvqslYBzZTllspC9ebpr0d9Y30rtrlC2yBwZBE7agQCSeoAHU7UGY3Kw0K2WZRo4CzcV4BAIB6O8meDIflU498QDzZ+VuDMKY0gHU77gRxq48pWu1xg6HQ9R00PCOvTeppjbZbKG10OxgySAQdiJG/jXrEhn2+UQY+AuAH6Oo3mfNwk6jrAqxcXsDYYE6bSPAVjr/UF23nqrUilLfKNtjpJEFi2U5VAzeETt4LebxiQlh7YZQ2VVng0yPrgEeY1Z3MOpPb+2q7WPRhKydYyhTmmWEZd56Dei07GI987PbGm++gjNJ6hGs7QQeIkLu5h1J7f20dzDqT2/tqAx9stlDazGx36p24/9iuHlC1DHMOiCzdYCgk6fUCR1wYoLO5h1J7f20dzDqT2/tqleU7JjpgEiYOhjb8dPrI6xTFq8rTlMxof+/8Adj1UEO516l+yfzAqq9za5ZQweOXTafrMxpANNN/3zGq3sqxUlVYqAQSBK6DUFtvsoE0xdgz1AgA5DDSAQVgagzp1wYkCalbxWHaMpBkwIUmTvG2+h08R6jFKY6xoeb1WAOgJG+gOw+KnQ/JBGlUXMbgnWSqkcPgyD2oBA3gTAO1A1g8bYubAgkgZSAW1PRPQzAA6EGdiDsanZxOHZnUESglpEALlVs0n5MNvxgkaa1UmJw3P80EQPuDkA1VnJgxpBB162qq1ylhATChWMiOagkFtJMfK6LCTqGU0F9rH4ZssMvSAYAgzBXMDttGpPCDOxqS4mwRPDTXIw8IKQdRMdNddtah3VhzBKCSxglASWDMc3XqRM9bCdTVNzlPDdCVUo0EHLMEL0ejHUpg/R+qgvvY2wsGCQWykhdFM5elmgjWBoCZI01EuJZQgELIOo6J281VDkyzr8CmscEjSQIB0G5266ZRYAAWBoAAVgcAIBoICwvZ+6Z0MH26Ul3ZY0lSCSARlkrK5pJGgAXpHXQEdYFaCcPJb/eFLrbsJFsC0pOyDKpIIgwvHaNBwoKTi8PMFgDtqpGuhjUb6jTfzVXdx9hSsg5WnpZYVY7WaGkk5YAJzaGDTr4a0BqiBQOKiAAPMAAPZVRwOHTdLS5jEMFEsRlyqG6wNhvr46CvEYqwgzNAEkTlO4IB4bAkCeJIAkkCrGe0GVSPCBIMaaDMR1zGu21WtgrREG2hGpgoCJbRjEcePXXThLZMlEnTXKJ6Pg+bh1UFFi9YeMusiR0G1BBIOo20PmjemO5l7B9E/pQuGtgyEQEcQonbLv9Wn1VbQVHDr2Pun9K5gxriP55/sWrv1H4iqcHviP55/sWgwcZ8Y/lH8TRRjPjH8o/iaKD07fGp5f5NSmaEY9QY+2m2+NTy/yalkSVI68w85oPBXPdXfDvaGHw56YU9PLnJtgqxXKfkqoiSRljZZr0nuJs3cbziXLNrDZFt3VXILmYXTdUGOjlPwPjkEVoH3P4M6m05MzPP3R0oyyAGgaaacNKe9zuEw2Cz9zWcmcANLu2ilyoGcmNbjnTtGvTiV4M0WpptPv5pEScT3JMIi7bEbRY249uuJ7kCsEXbQjaMOBH1dPSnu/rdgeeg8ut2B568ysXGNkDkfJDR/TMfhVIwahXm6BCnOBh91QW5+XBAF4QDwJq/ErnDDYNP2Bp/WnVxNqINi2euVGs5ZJ6ySik+SOqgxr3J1q3Ia4qIM0scLCTaE+FngkgmBuelpvWpY9yeZQVu2srCf/HEFXAn5exEeYUwmNtgyLFsGWMgCZfwz9sa9dMLy4RoEEUCXvQMzztqS2ae59c3anPv46D7kTJPO2pIyn/T7qREHp6iNIp7v63YHno7+t2B56DPHuM3+Es6iD/pxqAQe11gH6xNW2vcs6zlvW1kyYsRJ+x6b7+t2B56O/rdgeegy8VhjbIQtmI3MZZ34SY0gb1Su/wDSPwFMY7Ec42aI/wCml13/AKR+AoOJhytpHcrmZQ2QIQbZIlkJk5oJjQcD11njHnLPMsTOwHDMgJHX4ZI4HLvTeEt3FtlrrAuYIUEMFGQFh0VEdIlYltFBnWAquNvZQeaBbqAZQQGtjQMNJDMRmIPR1G4AQTlUGPgLokAzl01A47jTTUa6ddTHKE5vgiQrMpKw2iNkGm8mCY8VRTlG9pOHYSBrJO8SCMsjjw6pgSQYnlN0uZTbkFoQgMJ2mdDmOs9ERA3LdGgawt8XM0oRlMdIaGRuJ3Hj6iPqq5LCCYUCTJ03JiT9eg8wqVtpAJEGNurxVOqornEeUPxFdrnEeUPxFBA+D/Q/+6KX5Tt2zozZTBCxppmtsTA4AoknQa760wdv6H/3RV9i+UdnUakFZg7Ez+VRGP3nshWtknpiCDkkweCxEa7RC8AKuTktVVUDOACY1GrMDxI1Iknr651rmLwRuPmLkLEEKpDEg5gc89fAiN+OtLNyDbJfpXYaNoGUAAQDG25g6dJtNTIMd5rcg9KRGvRlssQTI8WsaGB2VhyzfRxKkEbzGkHUEGNQeBGhquxhlVSozEMSTI16W+wFdxNoG2baDJJzTlLS5iWYE9KcokceNBesEAgAg6ggDUeLrrpHiHmH1VjXeQ1YMS9zOw1IELJnXJG3iJOgAmAALF5FtD+IdQdYOxBHydNhtEAADQAANSPFxHCOIqnB74j+ef7FowdgIgUTAIid/CB4ADjwFGD3xH88/wBi0GDjPjH8o/iaKMZ8Y/lH8TRQenb41PL/ACalkPRPDwtftplvjU8v8mpNhNtgN4b8aDJwz4gKvwswszzV1wxJBElkzEROubXTaCS/g8SwnnCx2iLbmNDmki2s8OHAnSYG5g7ONVVC3ragldGJLKkARBUgMBOggSo+lLto4s+Hds6qw6M+ERCkSsgTB3MdLeRlDz/da9T+qufto7rXqf1Vz9tbDWsbkKC/a2ADSQfAhjOUnUyd58HXQ5tFWuC7dbMhQqMgLnRgDwAgCfrOp10AoPLd1r1P6q5+2jutep/VXP2167k52VAt24rsCekNJBYkdHhpA3NM8+vaFB4jutep/VXP20d1r1P6q5+2vb8+vaFHPr2hQeI7rXqf1Vz9tHda9T+quftr2/Pr2hRz69oUHiO616n9Vc/bXDjU+n6u5+2vcc+vaFeY92N+TbC3LqGQxNuybsqDqhORwJ+w8frBK3dV1DKZBJ11HgllOh10KkfZUl3/AKR+Apbk0HmlkMJe8wDKVMNib7KcrAESCDqNjTK7/wBI/AUHVtBbSHMzXSgNzUFQ8dLKNIE8JGgG2pOct3EZR0Bm8eXUBk00ICyC/AxA+3QSyiWlClmu5RzjFmIa4F1Kh5Cgk8BHi0pADE5d1zbyRvDJAMbSM8xtOh0oILisVpNldQNmEjaZEx17ExPGIMsVicQrNlt5lkQdNtj0VOY9qdTpGXWRFGxeki1sJgGQdJ4wfZvVtt75noxDsJaOkmdirLl+iVGsaqfroGcFdZ0DMpVjupBBGpHygD49uNX1mjunIZyFpWCukiNdDtrw6p8VB7oEnQgDQHUnj0sg1/pHXE6Gg0q5xHlD8RWSHxZKmEVdCR8rjIOsbQYHyhEx0qawPPSOdj5Mx4ObPw49cz9HbUUDQMAH6Df7opbHYl7ZHRDLBLEEyIZFiIjZ532Q1efB/of/AHatWw9y4VDKihSxZlLA6gZRBEbnX2b0GYeVSUdltPKjQEGGOsRGpB4GrHx7QCttsuYhpBDABGeYj6OXWNTvUcdymLT5chYSACI+UHmRwAyDU6dLxa8HKvHmbo0nVRMaHaeqdN9Iigstcozl+DcZo+TtP/Y4bN1a1WOVSyOTbdSoJEq0HUhY0ngJ0014CSxhsZnzEKQANJ3JltOrgPPXbty5bsvcuBZALKuiyoWZksYB26WUiNRQLrymY1tXJGjabNpoJ3mYHjjrp3D3CyhtBPAzI9lZ9rlYkgc03S8EqQykZLbE5xpHwkCN8p8cX2+UQSoKOC0bgAAlQ32+Evn8RgHNfFuNp6x1gVVg98R/PP8AYtXD8x+IqnB74j+ef7FoMHGfGP5R/E0UYz4x/KP4mig9O3xqeX+TUsjgKSdAMxP1AyaZb41PL/JqULQjEbgMfbQL2+V7J3JB10iYgwZyyBuCRwGpoTleydid4JKlQDnCa5gPlSP6T1U1h+TreX/yb5dUBIW1huNtrmVSbYHyWG+81FMNZAM38UgUcbOGAnJngFbZGm3VmIHGgnh7yuoZdQZGxGqsVOh13BFWxVT4JAr81ir5KBvkYdEUgNlki1MMV0yhj4qEwy5MzYnE6W8/QTDsraJKpNoMSOcTdVmfrgLYoiqxhk+ViMYmjeFbwp8AkR0UO8NHk8NJmmCUsAuIxZGc2y2TChVZc2aZQGAEJJAO44yAHYoilrS22MLicUx6Pgphtrl5rKk5rYI1XXT6pg1qYLkNbqlkxmIIDFT0MPuP/wCWoIgg9RFApFEVp+9c/O7/AKGH/wDVR71z87v+hh//AFUGZFECtP3rn53f9DD/APqrI5e5OOHy/wCpxTZiF6NuwxkmBIFkwJ47DjQTI/79hpbG3HUKUXNpqMssQLZYAGRBJULx1cdUE5OdjbUsxZs91SxygkJfvW1kIAvgouwFVcp4gIFm6luVYAswXp82Ara+EBJ011K6cQFfd135u0RIMkmSswVKjY6b8J8QnbxzkmcO4hc3Egk5eiIXeG13MqQAdCc88oiSRi8OJJ051SACTliRrGg6tNqlb5UEMGxeFBIgMrqcpnVspiTB64kDbUkG7GNuG2payyvIBGRjrlBOkAgEyJOg4nQigY28RphzvADMVnokgnoSomBJExOk6UieVDr/AKvCDQx8Iuhjo8NQD9Ww8YMxykBtjMOekSSbqAlS10qNFjZrY0jwTvxBy1jrhcA4dwpjUzIktMgrAgZTvG8E9ENo5a8yOUWOVjisOHUkH4cBGBUSwQAqddswkENwKgb+DuZgWDBkYypBzAgKAYInTMG40F+WugV2iqqAEiPoN/uiukT8r7n/ACoTh5Lf7wqdvC27dhCuZr2QZ811nBfKJjMSF1nUCoivmxMyJ68mv91dg9r7n/Ks9BigRJtMM3SMEHL0YIH2tp9EbyagoxYJ8AguYJ3FuTlGkbaa6nfqGYNOD2vuf8q4U8f3P+VJEYkouqC5DZgNUmDl36RExtH6WYK3dDMbjSCFgdGFIWHiBME66k6kxpFA0Fjj9z/lRB7X3P8AlUqKK4B451HCOI8ZqnB74j+ef7Fq4/mPxFU4PfEfzz/YtEYOM+Mfyj+Jooxnxj+UfxNFB6dvjU8v8mpZFlSDscw85plvjU8v8mpe0ej5/wAaDQ7sGVVNtGCiBmAPAidRvqfOalbxwWctq2JEGFAkAQAdNRGlefTlU5QWs3AdNBDAFkzgE6eME7Aip2eVQyzzd0aBoZYMEA7AmTDbcDpQbbYtS63DaTOgIVoEqDlmNPor5qsXlKCSLaAmJIAkxtOmsV5k8uiJ5i/uR4AM5ZBIg+LSYmRFNYfHlnKm269IrJiOioJP1TI4/J7VBtDGiSeatyZk5Vk5/C4cePXUe6k/g2tI+QvyRC8OAJApSaJoHrvKGbwraNrOqg67zqKsTldhsqj6oHCOrqAH2VmzRNBqd+n6hR36fqFZc0TQanfp+oVncqXGvEE3LiQIhObg+M50YzUJomgqw9gIioCxALGWILEu73GJygDdzsBUrKXDdTmjlfmXhtgDmw++/Uak3/fMahcxAQCSfBkxOigCWMcBI89BvPbxW4uCQxhc4ANuLhEnKYMtbG2mSeJBibWKyrF0Z9icwgAKYJWNSWJnxAcdawO70ys+foroTqAJg8fKFVd+LMAm6ACM2pI0IUz95fSA4ig9Lh7eKDqWuLkzSRmE5IMLtqRxPGR1Vs84OseevBjlS3MZz5m45cvnziPqbqNFzlS2Fzl+iIk66ZtRrtEAydhlM7Gg95zg6x5683yyfhT9X5msg8pWxl6ZhgCDrqGYKNN9SYoXlK0RIcHSfsP5cJ2kEb0DVFKW+ULbMqq0lpiAeCljM7aLtvqvAzTdVUE4eS3+6KRXlBwQGtNJnVQSoAbKDJA3jN9U78X04eS3+8K7URl4nlcqqsLNwyTIymQADrAHXlnqk71biOUCrkc27KAvgqxOZidNo0AmZp+iikrXKBJg23WAxOhPgxIEDUnh1iOJio2eUGIabLhgPB62mAoO2pO8xox2Elh0m6AVZwLN5wis65nTmso+D1O5Gx32p25g04WLhPO5I5zEAhI8LU9oZZ21nYURlYblEsyqbVxZkyRAEZhv/SfsZeun5qDWTlnuW5OQN8ZiPCL5SN+A/XapNh9SO5bgGZhPOYgwFjpaHUDiB4XyaDp/MfiKpwe+I/nn+xaaxFoLlAUp0UJUksVLGSCzakgmNeqlcHviP55/sWgwcZ8Y/lH8TRRjPjH8o/iaKD07fGp5f5NSbGLbEdTfjTjfGp5f5NS1pQVg7GR7aCdpcOqgPYxDNA1F67025vnNCzgGQyDQ7uR8kmrbncgcJ3PisxLD4658liuY/CbGJB+viCAzb5RuqAAQABAEbAbCpd9b3a9lBntiMEoGaziQ2gI566YJWSJz7CGk8AsnQgnU5O5Lwt3NFu+uWPDvXRIMwRDnqPjqk8o3JDSMwEAxqAYkT1aDzVLvpe7XsoND3t4bs3PX3v30e9vDdm56+9++s/vpd7Xso76Xe17KDQ97eG7Nz19799Hvbw3ZuevvfvrP76Xe17KO+l3teyg0Pe3huzc9fe/fR728N2bnr7376z++l3teyjvpd7XsoND3t4bs3PX3v31je6Hk23Zy83auPJAI7ouiATGbVxoJk8Y2FM99Lva9lKY1jdILkkjQQ7qPMjAUCXJp+CEz4d0aksYXEX1USxJMBQNTwqOLtqzIHICi2zsea51gF5kaKNY6cn6hTSWwoCqIAnSSdWLOxJYkkksTqeNWYbKHVyuaLZTKfBIcWyZ9Aec0FV3k+2iuGvhRbjMDhTH/AMcQJ1+Mt7dfi0ePuPmfhLfS3/066yZ1111AP2VIYi0DPMJuT9pKkmPrRPRHVTnf09geegSX3IEEEXbcjb4BdI2jpaVw+4/SOctxoY7nWJWYPhcJPnp7v6ewPPR39PYHnoFE9yjAAC8gAgACwAAAZAHS0g6/XUfeht8Lb0ED4BdBqYHS03Pnp3v6ewPPR39PYHnoM9PcjzYBW7bBUQCLABiI3zTWNh8bmuKofMM7o02mtkMlp30Lb6qNpGu9emvctMykZYkRPV49aw1w3SVi7tlmAcoEsjJrCzsxoLV4eS3+6KQHKsEK6EMZ8E5hAYqN8p1iZiAASTo0aCcPJb/eFSmgzH5ZQBTkuHNMAKJhWA11geEDG8HUCptykQ6KbbAMubNvBAPQIWYbTTgYbXTXQmiiszCcuCHuqhV7YYAsQJBbYMsxmyLrEdRMGnPfS8xFw6hSRGUMQDlkkHrG26xuQDdh8PzuIt2y7qpS4xykAkqbQGpB7ZrhsW9YOIJF7msouLmiSC0ZZ4bdRBJAkgiFz3UOAhi4Qy5uHRnwQTMaw3GBlk6VXjPdVcSejcMAGYMS2U5fEYJnqymo3btkAn/VaKWhmCNpfNnVSsjaftAq+5h1XfnhpcM88AoFokSxKdEEiJPWsTOgSGMN3pmfCy6xPReOBPUaqwe+I/nn+xaZvWguUDNBVW6ZlukZ18YmPspbB74j+ef7FoMHGfGP5R/E0UYz4x/KP4mig9O3xqeX+TUvZ224nq7Xjq668XFJ2DToJMBWOw3pW1ilA8G96h+JmgZ16vaP1o16vaP1qnuxOzf9Q9Hdidm/6h6C7Xq9o/WjXq9o/Wqe7E7N/wBQ9Hdidm/6h6C7Xq9o/WjXq9o/Wqe7E7N/1D0d2J2b/qHoLter2j9aNer2j9ap7sTs3/UPR3YnZv8AqHoLter2j9aNer2j9ap7sTs3/UPR3YnZv+oegu16vaP1o16vaP1qnuxOzf8AUPR3YnZv+oegtg9XtH60CdNOA4jqHjqruxOzf9Q9Hdidm/6h6C7Xq9o/WjXq9o/Wqe7E7N/1D0d2J2b/AKh6C7Xq9o/WjXq9o/Wqe7E7N/1D0d2J2b/qHoLter2j9aNer2j9ap7sTs3/AFD0d2J2b/qHoLter2j9aNer2j9ap7sTs3/UPR3YnZv+oegtAOmnyW4jjcBHHq1ruvV7R+tU92J2b/qHo7sTs3/UPQXa9XtH60a9XtH61T3YnZv+oejuxOzf9Q9Axh3KOLgXpBSoJI0DFS2k/QXzU734vdS+z9ayu7E7N/1D0d2J2b/qHoNbvze6h7P1o783uoez9aye7E7N/wBQ9Hdidm/6h6BrEX2dszATpxHAz10rg98R/PP9i1w4tOzf9Q9GBMi80MA17MAwKnKUAmDqNj5qDCxnxj+UfxNFGM+Mfyj+JooPTXfC2nXqJ8X5muZ/o/dNSu7n66hQdz/R+6aM/wBH7prlTs+EvlD8RQcn6P3DRP0fuGvLe6T3XWcEq85zz3HGYKr3BPWc05QJPDbqqjkX3TJjOb5tmlTaN5M1xlVmxWHyLNzwiIYSBuDwiuvY17G3s8O9Lw9hP0fuGifo/cNeT903uqTBWsMzZ3e6LZYc7cByFEa64AaJ6Wg2k+KtHFYs86pS4SnNNcUh2YE8xfyuMxPCKzNFUUxVMcJW7bn6P3DRP0fuGvDe6v3XHCYy1ZPPrbVpfK7Pz1kgwFLGVbMI0g+PUit44srdc3C4W3bR2Ad2KKSrXgrE5vBVhpExpvVqwqqYpmfjyS7bn6P3DXC30fumvBW//wDScLz3NnnWttGW6r3tCfktbYzIPFSZ004V6fkzEF8Q3SYgSFzFiQCuHMdPUakmDTEwq8O23FiJiWvP0fuGifo/cNLXC3N3HGd2AYheddczS2VAQYWY6thWVbxRfmHV3Nu5ctssuxkG9bIDKx0I04aFSK4zVaYi3NW9P0fuGifo/cNZCXbrIObzytoEs9xyGum1adVEXAdc8kxGlFy+TiEANwKAxys5YhgGg+EwmDuDxrQ15+j9w1zN9H7hrzF3li+GIFw6Ej207yZinuFC7FocgdXxT8KDazfR+6a7P0fuGq8VeK2nIJBGum/gt5/+/XWbZxGUM64olFIhLjFmynrYjPm6pkEDfrX+DWzNr24Nafo/cNE/R+4ax7mJZkuurshIzgnNp8DbIzKrKWgE9HNvXE5RLvaRXdWZ+nIvlQFJJTMWEF1GZSYJEMARRlsZvo/dNGf6P3TWX7nrha1mYkscpJJkk81b1JO9adB3P9H7poz/AEfumuVm4zGut0gByFTMFW2Tzpi5IzwQsZV21k7aitRTcaef6P3TRn+j901gXOXroJ/0rkcGBJmDZloyzlPPErxPNtoDtwcrX3gpaKkJqjhgM5bCyC2WZUXLo0EHKTwrXZVF3oM/0fumjP8AR+6aR5NxrXC+a2UytAmZI111UQdNhI8dO1iYtwkdz/R+6aM/0fumuUVB3P8AR+6aC+kR5lP/AHjXKKqvOYsfCP5R/E0VzF/GP5R/E0VEeiu4lMx6a79oVHulO2vpCiigO6U7a+kKlbxVsEHOuhB8IcDRRQeex2J5xDaexbu2uq4LusCM0c0cp8YMjrquzdI5lQmS1ZyKqqb1zorfsP8ALQaKttuJPCiirtTa1+AyuXOTExJsFrJDWuaVncOyvbsqAbaoB0c5nUgb67RWmlwF1i01q2ttrSrDtANq8F2B0BdVjhpGg07RWprqmmKZnhBZTysbeIvWb1zC3C1hy6dRnUBhGoDBWj6MbE03YxhN1rjW2E5IVlYybbq0EqpgNtsdj9pRWZqmYiJnkKEIF44g4a218gDnGa+7CNsma0Rb/pAp/ki78MzvC5pJ8KBPMgCXVSx+DJ0FFFJqmeciN/ld9kS4ACTItyGkkg9IgjQ7R10nhLsG2MlwKt4XTNuAM11HcKFnSc7a9ZA4CiioOPiyVAGHuK3Nc0zKozMMiKTJWfkCJ2q9MYDeV+Ya0gVgFCGOlmOyL44oooE7mGYkmRqZ8G7x/orQ5J6BUEjwy0wwAHNsupdQJk7UUUGtisbbCEFic3YBcjQieiDG/GvOY2zmlQWhtM3N3FKiNTAXq6pluyJooqTES3TXVTExE8+Z/FY4dPILolhGS3BChbcxnEAdEr16yIMEZuGRLbK1u3jEKkZZdrgVJGZAt0splRlkiQNd9aKKrDZ5AcJaAYhSIEHQ6W0U6HWJU1pd0p219IUUUB3SnbX0hR3SnbX0hRRQHdKdtfSFHdKdtfSFFFAd0p219IUd0p219IUUUB3SnbX0hR3SnbX0hRRQHdKdtfSFHdKdtfSFcooPO4u6ud+kvhHiOs0UUU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2472" name="AutoShape 8" descr="data:image/jpeg;base64,/9j/4AAQSkZJRgABAQAAAQABAAD/2wCEAAkGBxITEhUUExMVFhQXGCAYGBgYFx0YFhcVGBcYGBgWGhgYKCogGBwlIBYYITEiJSkrLi4uFyAzODM4NygtLisBCgoKDg0OFxAQFywjICUsLCwsKywsNyssLiw3NCwsListLCwsLCwrLCw3LCwsLCw1NSwsLCwrLC0rLCwsNCw3LP/AABEIALgBEgMBIgACEQEDEQH/xAAbAAACAwEBAQAAAAAAAAAAAAAABAIDBQEGB//EAEkQAAIBAgQBBQkOBQQCAwEBAAECEQADBBIhMUEFEyJRUhQVMmFykZKToQYWIzNCVGJxgaKxwdHSU3OCsuEks+LwNNNDRMKDB//EABgBAQEBAQEAAAAAAAAAAAAAAAABAgME/8QAMBEBAAECAwUGBAcAAAAAAAAAAAECEQMEUxIUITGhE1FSkeHwQWGisTJxgYLR4vH/2gAMAwEAAhEDEQA/AOct8v4u3yhiA2JazgrJQEi0jdJraMLYlSxJLEmJIHirKwXuoxt9V5vHhHa+6DnBYCrZRA4cgoGJOaNOydK+hcqcjYa45NzD27jM0nMoMkLE68YQD7BSfvZwXzKz6tK91GPgxEXo42iOUW/PvvPx/ThzvONrf683dx+ODz32sm3lU+DZ5wllOmi5R0huSNPHS2C5T5Sa7ct3OVLC5LYYMBZgvcRiokrsrLDETuI3r1nvYwXzKz6CUe9jBfMrPoJWozOFb8P0wzsy8hheXMeTcQ8oqXW6lsMFsrbAdZ5xs6ZioMKY2NX3MfyiqsTyvhyQpaAlr5LQQejvGuk8BXqPezgvmVn0ErvvZwXzKz6CVd6wfB9NJsz3vL3sbykqz31sFoYsMtkxlVCACFMzmYfWBE5tMHlL3Y8pWrr2+7A+RiuZbdoq0cQcu1fRvezgvmVn0Eo97OD+ZWfQStUZvAj8WHE/thmaKp5S+ZL7u+UvnR9Xa/ZU/f5yl85Pq7X7a+le9nB/MrPoJXfe1g/mVn0ErpvuV0o8oYnCr8T5sPd1yj85Pq7X7a77+uUfnB9Xb/bX0j3t4P5nZ9BK773cJ8zteglN9yulHlDPY4nifOB7uOUfnJ9Xb/bUh7uOUPnB9Xb/AG19FHudwnzO16CV33vYT5na9BKm+5bSjyhOwxfG+d+/XlD5wfV2/wBtSHu15Q+cH0Lf7a+he9/C/NLXoJXe8GF+aWvQSm+5bSjyhnsMXx/d8/8Afnj/AJwfQt/tqS+7LH/OD6Fv9te+7wYX5pa9BaO8OF+aWvQWm+5bSjyhN3xvH1l4P344/wDjn0Lf7akvuwx38c+hb/bXu+8WG+a2/QWjvFhvmtv0VpvuW0ukJu2NqdZeG99+O/jn0E/bUh7rsd/HPoW/217fvHhvmtv0VrveTDfNbforTfctpdITdcfU6y8QPddjf459BP21YPdZjf459BP217PvJh/mtv0Vo7y4f5tb9Fab7ltLpDM5TH1OsvGj3WY3+MfQT9tS99WM/jH0E/bXse82H+bW/RWu958P82T0VpvuW0ukM7pmNXrLxw91OM/jH0E/bU/fRjP4x9BP2167vPY+bJ6K0d6LHzZPRWm+ZbS6Qk5PM6vWXk190+M/jH0E/Spe+bF/xj6CfpXq+9Nj5unorR3qs/N09Fam+ZbS6Qm5ZnVnzl5Ye6XF/wAU+in7a3+Q+VHe1nu3nk3CgyheypGgQ9o67U33rs/N09Fai3I+HO+Ftn60Q/jXLGzOBXTami099odMHK49Fd68S8d15MYd3ZZ5254TD5Oy3XQa5dNFB89ZT8rXhh1fNcLHC88X6OQXOZa5lIycSNNdBMkEpnb7x4b5pZ9Xbqa8hYYyThbPDU20nj+leWK6bekPZsTf+0kzcY6kmTqdeJoqrEmHYDQBiB9U0V55iZmbPRExERd6LE+GPKP9rUmuLdmJUILSsVZmYgnLIdlEQArDLJOsNwAlzFeGPKP9rVg3sDfOdTaRrT5xkOMdVi7mzmFw8652MFiAWMcI60REsnzy3YAUlmGYkAG3cDkhQ5GTLm8EhttpPA1E8uWgzA5wAQAeauEMWEgKQvSnhE5uE0naw2JDZjatM5LEs2LaSWVU2GHAEKgGgHEmSTXUw+IGX4Cz0SpH+rb/AONCg/8Ar9R1rpsU+5hLn15YsEqAzHNEZbdxvCUuB0VMMVBbKelA2qnB8vWntWrhzrzqhgCjkqGC6khdEBcDOYXx0qcNiedFwWrQIcXcoxZym4LfNZj/AKbN4HRiY4761UnJ18W7dsWbeVLa2o7rbp20iFc9zeLXLG5GxpsU+5j5+hduWMbbdiqmSJmFaJVsrANGUkEQQCYO9LJygY505BYkwxLFyBorBQNmbQASSCDxiksHh8RbuPcWxYzXDLHunLxJE5MMM5EwC0mOO81LgMQFyi2mUABF7sbLbyurrlXuaDBVQM2aAI2JmbEX9YLncVy7bCEoWZtYHNXNCLnNnOMs2+kGHSy+Ceo1eeWLGZlz+DMkq2U5XVGCtEOQzqpCknM0b6VjLyViBmhEBfwz3Wen8I93WcNA6dy4ejHhkbARO7ybfYkm1aIKuoU4nMgW7cS465WwpDAsi+FOmla2KO/rBeWg/L9kNB5wLkZyxtXQAEYKZldNzr4vGKu772ej0m6RgDm7kg5gvSGWUEkCWga71mLgL4QILFmBbNsf6thCsysYjDwIygAAAAaAREWY2xirjZuatKSADlxZhsrZ1nNhjsxJ0jczNTYp9zBc0OWUNzKD8GLTuzFHGqPbQZSRDjpN4M7L1ibm5WsgAljJJAXI+fosFaUy5lALCSQBqKyBybf/AIVsgLkQHFmLYz27i5T3NJKtaSMxPgiu3OTr7FC1mySrF5OJli5IJbMcNKHSOgV00q7FPuYLn+UOVDbuFOgYVSFLRcuF2dcqDiRk9u43q1+WbAJGYmDGlu4QxBghCF+E106M66b1QrYoOX5ixmIC/wDlvEKXI/8Ar/TPspSzgcQrqwtW+hIVTizlVT8nTDSR9ZnQVmKI+P3gu1LXKtlmVVYksAR0HjpIbgBaIVioLZSQY4UsvKpN+5aBtgpcVIh2chrVq5m6IIUTdyydOjvS7YbE84H5q0IfPlGLOTPzfNZv/GzeCYiY41NbeLDs627S5mDsoxRKswVEk5sMSJW2o0I269auxHTvjmXNYflyw5ARySdvg7gXwS3hFcuytx3VhuCK53+sZQ2Z4OoHNXMxBXPIXLmIgEyAR0T1GkVweIUKBYs9BVA/1bfIS4iz/p+q4fZXOT8LikFstatM6oFlsURoEy5SEw8QJbr33NNin3MF2r31s5mUuAVUsSQQuVACxzkZSBmEwdJqLcsWREs2pI+LuSIiWIyyqjMvSMDUa1mJgL4a4Vs2hzhYsBitMzgyT/ppfckBywBO20VLyVfCZEtWkEFTkxIUEMc0BRhcqAGSAoA6RmZp2dPf1gu1eXOVRh0UxmZmyhZiQOlcafoort44A413Gcrpba4pDfB2mulilzm4VWYy4UiIXcT1AE6Unfw957ouvhcMzKpVQ2JYqoYyxAOH0Y6AnqEdc13MFiGttbNm0Q1g2Ce62zFCpUtPc/hanXbxUiim0X+8fyXa1zlK0okvEFlOhkFPC0ier68yxMibcLiVuLmWYkjVWQggkEFXAI1HEVi3sFeZnfuewHcCWGKaQVKkMs4ff4O1MyDzSdVaXJNl0Qi5AYuW0uc54UEnNkt7mTGXSd+AzVTER6wsSeork0TXNXaK5NE0HaK5NE0HakNj9Y//AFUJqS7H6x/+qDzOM+Mfyj+Jooxnxj+UfxNFRHpcQ5Dabk/kT+Vd+F/6ajiB0x5X/wCWpfGYbEG6ShASdOiSfCGY9R0n2bayDfwvi89E3OtR9bVlWsNjc6limWekAD4JIOnR8IQRPUR4yXOUsKzkQxUrrpxbKAJ8Q18dAxNztL6Yom52l9MVlWuTrymRfJl8zArvogga6eC3p+LUTk+7N2b0h1IAykFWKquaZ+jMCI4UGrNztL6YqNy66iSy7geFxYhQPtJA+2su9yffJ0vwsggZSYKsrDWZbYjWZmTJFSv4e4LcMxuE3bREDWBeszp9jH7frNBqfC+Lz134XxeespsPjF2hwWPAgiW6I22AAnUaEjgDV1vD4oFZykRr0TMww6tR4J4GZ1igf+F8Xno+F8XnrKt4TGZHDEZiwKETIHOZmUkKPkyoIHVoN6sbD4udCuWDHRMyJyzprOk7bnxUGj8L4vPUVa4QCIIIkGdwdQaTweGxIZQ5DKIkx0j0TJ8Hrjq4/VVOGwuIFqyFUjLZtCDIIYIocMMpkxAG0EGQdqDU+F8Xnrnwvi89ZOIwWOKMFZcxUAGCoBg5iOiSNTA8QB3mbrmFxUEgiTtuABAn5MTvrEbacKDQ+F8Xnrga4ZgjTQ68eqsoYXHZhqkDhDajQGejvxGvWN4IZu4W8ZyBh8JJmRKZANCAeMejQPfC+Lz1FmuASSAB46R7lxUk5hsNMukg3M0dGRIZOvVNo0K9/B4rmbgfpk230VTJcklQAFGgBI9HqJYNXnX6x5/8Uc4/WPP/AIqx7bSeid+o1zmm7LeY0EOcfrHn/wAUc4/WPP8A4qfNN2W8xo5puy3mNBDnH6x5/wDFHOP1jz/4qfNN2W8xo5puy3mNBDnH6x5/8Uc4/WPP/ip803ZbzGjmm7LeY0EOcfrHn/xRzj9Y8/8Aip803ZbzGjmm7LeY0EOcfrHn/wAUc4/WPP8A4qfNN2W8xo5puy3mNBDnH6x5/wDFdDMQZOmn5/p7alzTdlvMa4p0bxEA+IwTB6jBHnoPM4z4x/KP4mijGfGP5R/E0UHp2+NTy/yak7dkEbLudT9fiB6/ZTjfGp5f5NS9k6ef+6gy0xhKoe5zrBbqANprhjQEkFcmoGp+qbDjQN7FyIBkKD4XimdDv1b7U1Y5RtvqslYBzZTllspC9ebpr0d9Y30rtrlC2yBwZBE7agQCSeoAHU7UGY3Kw0K2WZRo4CzcV4BAIB6O8meDIflU498QDzZ+VuDMKY0gHU77gRxq48pWu1xg6HQ9R00PCOvTeppjbZbKG10OxgySAQdiJG/jXrEhn2+UQY+AuAH6Oo3mfNwk6jrAqxcXsDYYE6bSPAVjr/UF23nqrUilLfKNtjpJEFi2U5VAzeETt4LebxiQlh7YZQ2VVng0yPrgEeY1Z3MOpPb+2q7WPRhKydYyhTmmWEZd56Dei07GI987PbGm++gjNJ6hGs7QQeIkLu5h1J7f20dzDqT2/tqAx9stlDazGx36p24/9iuHlC1DHMOiCzdYCgk6fUCR1wYoLO5h1J7f20dzDqT2/tqleU7JjpgEiYOhjb8dPrI6xTFq8rTlMxof+/8Adj1UEO516l+yfzAqq9za5ZQweOXTafrMxpANNN/3zGq3sqxUlVYqAQSBK6DUFtvsoE0xdgz1AgA5DDSAQVgagzp1wYkCalbxWHaMpBkwIUmTvG2+h08R6jFKY6xoeb1WAOgJG+gOw+KnQ/JBGlUXMbgnWSqkcPgyD2oBA3gTAO1A1g8bYubAgkgZSAW1PRPQzAA6EGdiDsanZxOHZnUESglpEALlVs0n5MNvxgkaa1UmJw3P80EQPuDkA1VnJgxpBB162qq1ylhATChWMiOagkFtJMfK6LCTqGU0F9rH4ZssMvSAYAgzBXMDttGpPCDOxqS4mwRPDTXIw8IKQdRMdNddtah3VhzBKCSxglASWDMc3XqRM9bCdTVNzlPDdCVUo0EHLMEL0ejHUpg/R+qgvvY2wsGCQWykhdFM5elmgjWBoCZI01EuJZQgELIOo6J281VDkyzr8CmscEjSQIB0G5266ZRYAAWBoAAVgcAIBoICwvZ+6Z0MH26Ul3ZY0lSCSARlkrK5pJGgAXpHXQEdYFaCcPJb/eFLrbsJFsC0pOyDKpIIgwvHaNBwoKTi8PMFgDtqpGuhjUb6jTfzVXdx9hSsg5WnpZYVY7WaGkk5YAJzaGDTr4a0BqiBQOKiAAPMAAPZVRwOHTdLS5jEMFEsRlyqG6wNhvr46CvEYqwgzNAEkTlO4IB4bAkCeJIAkkCrGe0GVSPCBIMaaDMR1zGu21WtgrREG2hGpgoCJbRjEcePXXThLZMlEnTXKJ6Pg+bh1UFFi9YeMusiR0G1BBIOo20PmjemO5l7B9E/pQuGtgyEQEcQonbLv9Wn1VbQVHDr2Pun9K5gxriP55/sWrv1H4iqcHviP55/sWgwcZ8Y/lH8TRRjPjH8o/iaKD07fGp5f5NSmaEY9QY+2m2+NTy/yalkSVI68w85oPBXPdXfDvaGHw56YU9PLnJtgqxXKfkqoiSRljZZr0nuJs3cbziXLNrDZFt3VXILmYXTdUGOjlPwPjkEVoH3P4M6m05MzPP3R0oyyAGgaaacNKe9zuEw2Cz9zWcmcANLu2ilyoGcmNbjnTtGvTiV4M0WpptPv5pEScT3JMIi7bEbRY249uuJ7kCsEXbQjaMOBH1dPSnu/rdgeeg8ut2B568ysXGNkDkfJDR/TMfhVIwahXm6BCnOBh91QW5+XBAF4QDwJq/ErnDDYNP2Bp/WnVxNqINi2euVGs5ZJ6ySik+SOqgxr3J1q3Ia4qIM0scLCTaE+FngkgmBuelpvWpY9yeZQVu2srCf/HEFXAn5exEeYUwmNtgyLFsGWMgCZfwz9sa9dMLy4RoEEUCXvQMzztqS2ae59c3anPv46D7kTJPO2pIyn/T7qREHp6iNIp7v63YHno7+t2B56DPHuM3+Es6iD/pxqAQe11gH6xNW2vcs6zlvW1kyYsRJ+x6b7+t2B56O/rdgeegy8VhjbIQtmI3MZZ34SY0gb1Su/wDSPwFMY7Ec42aI/wCml13/AKR+AoOJhytpHcrmZQ2QIQbZIlkJk5oJjQcD11njHnLPMsTOwHDMgJHX4ZI4HLvTeEt3FtlrrAuYIUEMFGQFh0VEdIlYltFBnWAquNvZQeaBbqAZQQGtjQMNJDMRmIPR1G4AQTlUGPgLokAzl01A47jTTUa6ddTHKE5vgiQrMpKw2iNkGm8mCY8VRTlG9pOHYSBrJO8SCMsjjw6pgSQYnlN0uZTbkFoQgMJ2mdDmOs9ERA3LdGgawt8XM0oRlMdIaGRuJ3Hj6iPqq5LCCYUCTJ03JiT9eg8wqVtpAJEGNurxVOqornEeUPxFdrnEeUPxFBA+D/Q/+6KX5Tt2zozZTBCxppmtsTA4AoknQa760wdv6H/3RV9i+UdnUakFZg7Ez+VRGP3nshWtknpiCDkkweCxEa7RC8AKuTktVVUDOACY1GrMDxI1Iknr651rmLwRuPmLkLEEKpDEg5gc89fAiN+OtLNyDbJfpXYaNoGUAAQDG25g6dJtNTIMd5rcg9KRGvRlssQTI8WsaGB2VhyzfRxKkEbzGkHUEGNQeBGhquxhlVSozEMSTI16W+wFdxNoG2baDJJzTlLS5iWYE9KcokceNBesEAgAg6ggDUeLrrpHiHmH1VjXeQ1YMS9zOw1IELJnXJG3iJOgAmAALF5FtD+IdQdYOxBHydNhtEAADQAANSPFxHCOIqnB74j+ef7FowdgIgUTAIid/CB4ADjwFGD3xH88/wBi0GDjPjH8o/iaKMZ8Y/lH8TRQenb41PL/ACalkPRPDwtftplvjU8v8mpNhNtgN4b8aDJwz4gKvwswszzV1wxJBElkzEROubXTaCS/g8SwnnCx2iLbmNDmki2s8OHAnSYG5g7ONVVC3ragldGJLKkARBUgMBOggSo+lLto4s+Hds6qw6M+ERCkSsgTB3MdLeRlDz/da9T+qufto7rXqf1Vz9tbDWsbkKC/a2ADSQfAhjOUnUyd58HXQ5tFWuC7dbMhQqMgLnRgDwAgCfrOp10AoPLd1r1P6q5+2jutep/VXP2167k52VAt24rsCekNJBYkdHhpA3NM8+vaFB4jutep/VXP20d1r1P6q5+2vb8+vaFHPr2hQeI7rXqf1Vz9tHda9T+quftr2/Pr2hRz69oUHiO616n9Vc/bXDjU+n6u5+2vcc+vaFeY92N+TbC3LqGQxNuybsqDqhORwJ+w8frBK3dV1DKZBJ11HgllOh10KkfZUl3/AKR+Apbk0HmlkMJe8wDKVMNib7KcrAESCDqNjTK7/wBI/AUHVtBbSHMzXSgNzUFQ8dLKNIE8JGgG2pOct3EZR0Bm8eXUBk00ICyC/AxA+3QSyiWlClmu5RzjFmIa4F1Kh5Cgk8BHi0pADE5d1zbyRvDJAMbSM8xtOh0oILisVpNldQNmEjaZEx17ExPGIMsVicQrNlt5lkQdNtj0VOY9qdTpGXWRFGxeki1sJgGQdJ4wfZvVtt75noxDsJaOkmdirLl+iVGsaqfroGcFdZ0DMpVjupBBGpHygD49uNX1mjunIZyFpWCukiNdDtrw6p8VB7oEnQgDQHUnj0sg1/pHXE6Gg0q5xHlD8RWSHxZKmEVdCR8rjIOsbQYHyhEx0qawPPSOdj5Mx4ObPw49cz9HbUUDQMAH6Df7opbHYl7ZHRDLBLEEyIZFiIjZ532Q1efB/of/AHatWw9y4VDKihSxZlLA6gZRBEbnX2b0GYeVSUdltPKjQEGGOsRGpB4GrHx7QCttsuYhpBDABGeYj6OXWNTvUcdymLT5chYSACI+UHmRwAyDU6dLxa8HKvHmbo0nVRMaHaeqdN9Iigstcozl+DcZo+TtP/Y4bN1a1WOVSyOTbdSoJEq0HUhY0ngJ0014CSxhsZnzEKQANJ3JltOrgPPXbty5bsvcuBZALKuiyoWZksYB26WUiNRQLrymY1tXJGjabNpoJ3mYHjjrp3D3CyhtBPAzI9lZ9rlYkgc03S8EqQykZLbE5xpHwkCN8p8cX2+UQSoKOC0bgAAlQ32+Evn8RgHNfFuNp6x1gVVg98R/PP8AYtXD8x+IqnB74j+ef7FoMHGfGP5R/E0UYz4x/KP4mig9O3xqeX+TUsjgKSdAMxP1AyaZb41PL/JqULQjEbgMfbQL2+V7J3JB10iYgwZyyBuCRwGpoTleydid4JKlQDnCa5gPlSP6T1U1h+TreX/yb5dUBIW1huNtrmVSbYHyWG+81FMNZAM38UgUcbOGAnJngFbZGm3VmIHGgnh7yuoZdQZGxGqsVOh13BFWxVT4JAr81ir5KBvkYdEUgNlki1MMV0yhj4qEwy5MzYnE6W8/QTDsraJKpNoMSOcTdVmfrgLYoiqxhk+ViMYmjeFbwp8AkR0UO8NHk8NJmmCUsAuIxZGc2y2TChVZc2aZQGAEJJAO44yAHYoilrS22MLicUx6Pgphtrl5rKk5rYI1XXT6pg1qYLkNbqlkxmIIDFT0MPuP/wCWoIgg9RFApFEVp+9c/O7/AKGH/wDVR71z87v+hh//AFUGZFECtP3rn53f9DD/APqrI5e5OOHy/wCpxTZiF6NuwxkmBIFkwJ47DjQTI/79hpbG3HUKUXNpqMssQLZYAGRBJULx1cdUE5OdjbUsxZs91SxygkJfvW1kIAvgouwFVcp4gIFm6luVYAswXp82Ara+EBJ011K6cQFfd135u0RIMkmSswVKjY6b8J8QnbxzkmcO4hc3Egk5eiIXeG13MqQAdCc88oiSRi8OJJ051SACTliRrGg6tNqlb5UEMGxeFBIgMrqcpnVspiTB64kDbUkG7GNuG2payyvIBGRjrlBOkAgEyJOg4nQigY28RphzvADMVnokgnoSomBJExOk6UieVDr/AKvCDQx8Iuhjo8NQD9Ww8YMxykBtjMOekSSbqAlS10qNFjZrY0jwTvxBy1jrhcA4dwpjUzIktMgrAgZTvG8E9ENo5a8yOUWOVjisOHUkH4cBGBUSwQAqddswkENwKgb+DuZgWDBkYypBzAgKAYInTMG40F+WugV2iqqAEiPoN/uiukT8r7n/ACoTh5Lf7wqdvC27dhCuZr2QZ811nBfKJjMSF1nUCoivmxMyJ68mv91dg9r7n/Ks9BigRJtMM3SMEHL0YIH2tp9EbyagoxYJ8AguYJ3FuTlGkbaa6nfqGYNOD2vuf8q4U8f3P+VJEYkouqC5DZgNUmDl36RExtH6WYK3dDMbjSCFgdGFIWHiBME66k6kxpFA0Fjj9z/lRB7X3P8AlUqKK4B451HCOI8ZqnB74j+ef7Fq4/mPxFU4PfEfzz/YtEYOM+Mfyj+Jooxnxj+UfxNFB6dvjU8v8mpZFlSDscw85plvjU8v8mpe0ej5/wAaDQ7sGVVNtGCiBmAPAidRvqfOalbxwWctq2JEGFAkAQAdNRGlefTlU5QWs3AdNBDAFkzgE6eME7Aip2eVQyzzd0aBoZYMEA7AmTDbcDpQbbYtS63DaTOgIVoEqDlmNPor5qsXlKCSLaAmJIAkxtOmsV5k8uiJ5i/uR4AM5ZBIg+LSYmRFNYfHlnKm269IrJiOioJP1TI4/J7VBtDGiSeatyZk5Vk5/C4cePXUe6k/g2tI+QvyRC8OAJApSaJoHrvKGbwraNrOqg67zqKsTldhsqj6oHCOrqAH2VmzRNBqd+n6hR36fqFZc0TQanfp+oVncqXGvEE3LiQIhObg+M50YzUJomgqw9gIioCxALGWILEu73GJygDdzsBUrKXDdTmjlfmXhtgDmw++/Uak3/fMahcxAQCSfBkxOigCWMcBI89BvPbxW4uCQxhc4ANuLhEnKYMtbG2mSeJBibWKyrF0Z9icwgAKYJWNSWJnxAcdawO70ys+foroTqAJg8fKFVd+LMAm6ACM2pI0IUz95fSA4ig9Lh7eKDqWuLkzSRmE5IMLtqRxPGR1Vs84OseevBjlS3MZz5m45cvnziPqbqNFzlS2Fzl+iIk66ZtRrtEAydhlM7Gg95zg6x5683yyfhT9X5msg8pWxl6ZhgCDrqGYKNN9SYoXlK0RIcHSfsP5cJ2kEb0DVFKW+ULbMqq0lpiAeCljM7aLtvqvAzTdVUE4eS3+6KRXlBwQGtNJnVQSoAbKDJA3jN9U78X04eS3+8K7URl4nlcqqsLNwyTIymQADrAHXlnqk71biOUCrkc27KAvgqxOZidNo0AmZp+iikrXKBJg23WAxOhPgxIEDUnh1iOJio2eUGIabLhgPB62mAoO2pO8xox2Elh0m6AVZwLN5wis65nTmso+D1O5Gx32p25g04WLhPO5I5zEAhI8LU9oZZ21nYURlYblEsyqbVxZkyRAEZhv/SfsZeun5qDWTlnuW5OQN8ZiPCL5SN+A/XapNh9SO5bgGZhPOYgwFjpaHUDiB4XyaDp/MfiKpwe+I/nn+xaaxFoLlAUp0UJUksVLGSCzakgmNeqlcHviP55/sWgwcZ8Y/lH8TRRjPjH8o/iaKD07fGp5f5NSbGLbEdTfjTjfGp5f5NS1pQVg7GR7aCdpcOqgPYxDNA1F67025vnNCzgGQyDQ7uR8kmrbncgcJ3PisxLD4658liuY/CbGJB+viCAzb5RuqAAQABAEbAbCpd9b3a9lBntiMEoGaziQ2gI566YJWSJz7CGk8AsnQgnU5O5Lwt3NFu+uWPDvXRIMwRDnqPjqk8o3JDSMwEAxqAYkT1aDzVLvpe7XsoND3t4bs3PX3v30e9vDdm56+9++s/vpd7Xso76Xe17KDQ97eG7Nz19799Hvbw3ZuevvfvrP76Xe17KO+l3teyg0Pe3huzc9fe/fR728N2bnr7376z++l3teyjvpd7XsoND3t4bs3PX3v31je6Hk23Zy83auPJAI7ouiATGbVxoJk8Y2FM99Lva9lKY1jdILkkjQQ7qPMjAUCXJp+CEz4d0aksYXEX1USxJMBQNTwqOLtqzIHICi2zsea51gF5kaKNY6cn6hTSWwoCqIAnSSdWLOxJYkkksTqeNWYbKHVyuaLZTKfBIcWyZ9Aec0FV3k+2iuGvhRbjMDhTH/AMcQJ1+Mt7dfi0ePuPmfhLfS3/066yZ1111AP2VIYi0DPMJuT9pKkmPrRPRHVTnf09geegSX3IEEEXbcjb4BdI2jpaVw+4/SOctxoY7nWJWYPhcJPnp7v6ewPPR39PYHnoFE9yjAAC8gAgACwAAAZAHS0g6/XUfeht8Lb0ED4BdBqYHS03Pnp3v6ewPPR39PYHnoM9PcjzYBW7bBUQCLABiI3zTWNh8bmuKofMM7o02mtkMlp30Lb6qNpGu9emvctMykZYkRPV49aw1w3SVi7tlmAcoEsjJrCzsxoLV4eS3+6KQHKsEK6EMZ8E5hAYqN8p1iZiAASTo0aCcPJb/eFSmgzH5ZQBTkuHNMAKJhWA11geEDG8HUCptykQ6KbbAMubNvBAPQIWYbTTgYbXTXQmiiszCcuCHuqhV7YYAsQJBbYMsxmyLrEdRMGnPfS8xFw6hSRGUMQDlkkHrG26xuQDdh8PzuIt2y7qpS4xykAkqbQGpB7ZrhsW9YOIJF7msouLmiSC0ZZ4bdRBJAkgiFz3UOAhi4Qy5uHRnwQTMaw3GBlk6VXjPdVcSejcMAGYMS2U5fEYJnqymo3btkAn/VaKWhmCNpfNnVSsjaftAq+5h1XfnhpcM88AoFokSxKdEEiJPWsTOgSGMN3pmfCy6xPReOBPUaqwe+I/nn+xaZvWguUDNBVW6ZlukZ18YmPspbB74j+ef7FoMHGfGP5R/E0UYz4x/KP4mig9O3xqeX+TUvZ224nq7Xjq668XFJ2DToJMBWOw3pW1ilA8G96h+JmgZ16vaP1o16vaP1qnuxOzf9Q9Hdidm/6h6C7Xq9o/WjXq9o/Wqe7E7N/wBQ9Hdidm/6h6C7Xq9o/WjXq9o/Wqe7E7N/1D0d2J2b/qHoLter2j9aNer2j9ap7sTs3/UPR3YnZv8AqHoLter2j9aNer2j9ap7sTs3/UPR3YnZv+oegu16vaP1o16vaP1qnuxOzf8AUPR3YnZv+oegtg9XtH60CdNOA4jqHjqruxOzf9Q9Hdidm/6h6C7Xq9o/WjXq9o/Wqe7E7N/1D0d2J2b/AKh6C7Xq9o/WjXq9o/Wqe7E7N/1D0d2J2b/qHoLter2j9aNer2j9ap7sTs3/AFD0d2J2b/qHoLter2j9aNer2j9ap7sTs3/UPR3YnZv+oegtAOmnyW4jjcBHHq1ruvV7R+tU92J2b/qHo7sTs3/UPQXa9XtH60a9XtH61T3YnZv+oejuxOzf9Q9Axh3KOLgXpBSoJI0DFS2k/QXzU734vdS+z9ayu7E7N/1D0d2J2b/qHoNbvze6h7P1o783uoez9aye7E7N/wBQ9Hdidm/6h6BrEX2dszATpxHAz10rg98R/PP9i1w4tOzf9Q9GBMi80MA17MAwKnKUAmDqNj5qDCxnxj+UfxNFGM+Mfyj+JooPTXfC2nXqJ8X5muZ/o/dNSu7n66hQdz/R+6aM/wBH7prlTs+EvlD8RQcn6P3DRP0fuGvLe6T3XWcEq85zz3HGYKr3BPWc05QJPDbqqjkX3TJjOb5tmlTaN5M1xlVmxWHyLNzwiIYSBuDwiuvY17G3s8O9Lw9hP0fuGifo/cNeT903uqTBWsMzZ3e6LZYc7cByFEa64AaJ6Wg2k+KtHFYs86pS4SnNNcUh2YE8xfyuMxPCKzNFUUxVMcJW7bn6P3DRP0fuGvDe6v3XHCYy1ZPPrbVpfK7Pz1kgwFLGVbMI0g+PUit44srdc3C4W3bR2Ad2KKSrXgrE5vBVhpExpvVqwqqYpmfjyS7bn6P3DXC30fumvBW//wDScLz3NnnWttGW6r3tCfktbYzIPFSZ004V6fkzEF8Q3SYgSFzFiQCuHMdPUakmDTEwq8O23FiJiWvP0fuGifo/cNLXC3N3HGd2AYheddczS2VAQYWY6thWVbxRfmHV3Nu5ctssuxkG9bIDKx0I04aFSK4zVaYi3NW9P0fuGifo/cNZCXbrIObzytoEs9xyGum1adVEXAdc8kxGlFy+TiEANwKAxys5YhgGg+EwmDuDxrQ15+j9w1zN9H7hrzF3li+GIFw6Ej207yZinuFC7FocgdXxT8KDazfR+6a7P0fuGq8VeK2nIJBGum/gt5/+/XWbZxGUM64olFIhLjFmynrYjPm6pkEDfrX+DWzNr24Nafo/cNE/R+4ax7mJZkuurshIzgnNp8DbIzKrKWgE9HNvXE5RLvaRXdWZ+nIvlQFJJTMWEF1GZSYJEMARRlsZvo/dNGf6P3TWX7nrha1mYkscpJJkk81b1JO9adB3P9H7poz/AEfumuVm4zGut0gByFTMFW2Tzpi5IzwQsZV21k7aitRTcaef6P3TRn+j901gXOXroJ/0rkcGBJmDZloyzlPPErxPNtoDtwcrX3gpaKkJqjhgM5bCyC2WZUXLo0EHKTwrXZVF3oM/0fumjP8AR+6aR5NxrXC+a2UytAmZI111UQdNhI8dO1iYtwkdz/R+6aM/0fumuUVB3P8AR+6aC+kR5lP/AHjXKKqvOYsfCP5R/E0VzF/GP5R/E0VEeiu4lMx6a79oVHulO2vpCiigO6U7a+kKlbxVsEHOuhB8IcDRRQeex2J5xDaexbu2uq4LusCM0c0cp8YMjrquzdI5lQmS1ZyKqqb1zorfsP8ALQaKttuJPCiirtTa1+AyuXOTExJsFrJDWuaVncOyvbsqAbaoB0c5nUgb67RWmlwF1i01q2ttrSrDtANq8F2B0BdVjhpGg07RWprqmmKZnhBZTysbeIvWb1zC3C1hy6dRnUBhGoDBWj6MbE03YxhN1rjW2E5IVlYybbq0EqpgNtsdj9pRWZqmYiJnkKEIF44g4a218gDnGa+7CNsma0Rb/pAp/ki78MzvC5pJ8KBPMgCXVSx+DJ0FFFJqmeciN/ld9kS4ACTItyGkkg9IgjQ7R10nhLsG2MlwKt4XTNuAM11HcKFnSc7a9ZA4CiioOPiyVAGHuK3Nc0zKozMMiKTJWfkCJ2q9MYDeV+Ya0gVgFCGOlmOyL44oooE7mGYkmRqZ8G7x/orQ5J6BUEjwy0wwAHNsupdQJk7UUUGtisbbCEFic3YBcjQieiDG/GvOY2zmlQWhtM3N3FKiNTAXq6pluyJooqTES3TXVTExE8+Z/FY4dPILolhGS3BChbcxnEAdEr16yIMEZuGRLbK1u3jEKkZZdrgVJGZAt0splRlkiQNd9aKKrDZ5AcJaAYhSIEHQ6W0U6HWJU1pd0p219IUUUB3SnbX0hR3SnbX0hRRQHdKdtfSFHdKdtfSFFFAd0p219IUd0p219IUUUB3SnbX0hR3SnbX0hRRQHdKdtfSFHdKdtfSFcooPO4u6ud+kvhHiOs0UUUH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Espaço Reservado para Número de Slid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7994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Continua...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1600200"/>
            <a:ext cx="8401080" cy="4525963"/>
          </a:xfrm>
        </p:spPr>
        <p:txBody>
          <a:bodyPr>
            <a:normAutofit fontScale="92500" lnSpcReduction="20000"/>
          </a:bodyPr>
          <a:lstStyle/>
          <a:p>
            <a:pPr marL="82296" indent="0" algn="ctr">
              <a:buNone/>
            </a:pPr>
            <a:endParaRPr lang="pt-BR" sz="4000" dirty="0" smtClean="0"/>
          </a:p>
          <a:p>
            <a:pPr marL="82296" indent="0" algn="ctr">
              <a:buNone/>
            </a:pPr>
            <a:r>
              <a:rPr lang="pt-BR" sz="4000" dirty="0" smtClean="0"/>
              <a:t>prof. André Aparecido da Silva </a:t>
            </a:r>
          </a:p>
          <a:p>
            <a:pPr marL="82296" indent="0" algn="ctr">
              <a:buNone/>
            </a:pPr>
            <a:endParaRPr lang="pt-BR" sz="4000" dirty="0"/>
          </a:p>
          <a:p>
            <a:pPr marL="82296" indent="0" algn="ctr">
              <a:buNone/>
            </a:pPr>
            <a:r>
              <a:rPr lang="pt-BR" sz="4000" dirty="0" smtClean="0">
                <a:hlinkClick r:id="rId2"/>
              </a:rPr>
              <a:t>anndrepr@yahoo.com.br</a:t>
            </a:r>
            <a:endParaRPr lang="pt-BR" sz="4000" dirty="0" smtClean="0"/>
          </a:p>
          <a:p>
            <a:pPr marL="82296" indent="0" algn="ctr">
              <a:buNone/>
            </a:pPr>
            <a:endParaRPr lang="pt-BR" sz="4000" dirty="0" smtClean="0"/>
          </a:p>
          <a:p>
            <a:pPr marL="82296" indent="0" algn="ctr">
              <a:buNone/>
            </a:pPr>
            <a:r>
              <a:rPr lang="pt-BR" sz="4000" dirty="0" smtClean="0">
                <a:hlinkClick r:id="rId3"/>
              </a:rPr>
              <a:t>andre@oxnar.com.br</a:t>
            </a:r>
            <a:r>
              <a:rPr lang="pt-BR" sz="4000" dirty="0" smtClean="0"/>
              <a:t> </a:t>
            </a:r>
            <a:endParaRPr lang="pt-BR" sz="1900" dirty="0" smtClean="0"/>
          </a:p>
          <a:p>
            <a:pPr marL="82296" indent="0" algn="ctr">
              <a:buNone/>
            </a:pPr>
            <a:endParaRPr lang="pt-BR" sz="1900" dirty="0" smtClean="0"/>
          </a:p>
          <a:p>
            <a:pPr marL="82296" indent="0" algn="ctr">
              <a:buNone/>
            </a:pPr>
            <a:r>
              <a:rPr lang="pt-BR" sz="1900" i="1" dirty="0" smtClean="0"/>
              <a:t>“Cada sonho que você deixa para trás é um pedaço do seu futuro que deixa de existir...”</a:t>
            </a:r>
            <a:endParaRPr lang="pt-BR" sz="1900" i="1" dirty="0"/>
          </a:p>
          <a:p>
            <a:pPr marL="82296" indent="0" algn="ctr">
              <a:buNone/>
            </a:pPr>
            <a:r>
              <a:rPr lang="pt-BR" sz="1900" dirty="0" smtClean="0"/>
              <a:t>Steve Jobs</a:t>
            </a:r>
            <a:endParaRPr lang="pt-BR" sz="1900" dirty="0"/>
          </a:p>
          <a:p>
            <a:endParaRPr lang="pt-BR" sz="400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E782B-A22D-41E6-BE1B-4BB65E46ED0A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368452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1303</Words>
  <Application>Microsoft Office PowerPoint</Application>
  <PresentationFormat>Apresentação na tela (4:3)</PresentationFormat>
  <Paragraphs>236</Paragraphs>
  <Slides>50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1" baseType="lpstr">
      <vt:lpstr>Tema do Office</vt:lpstr>
      <vt:lpstr>INFORMÁTICA BÁSICA</vt:lpstr>
      <vt:lpstr>A tecnologia da informação</vt:lpstr>
      <vt:lpstr>A tecnologia da informação</vt:lpstr>
      <vt:lpstr>A tecnologia da informação</vt:lpstr>
      <vt:lpstr>História da Informática  e sua evolução </vt:lpstr>
      <vt:lpstr>principais marcos</vt:lpstr>
      <vt:lpstr>constantes da evolução</vt:lpstr>
      <vt:lpstr>ábaco chinês</vt:lpstr>
      <vt:lpstr>1642: máq. de somar de Blaise Pascal (Pascalina)</vt:lpstr>
      <vt:lpstr>1672: máquina de calcular de Leibnitz</vt:lpstr>
      <vt:lpstr>1791-1871: máquinas de Babbage</vt:lpstr>
      <vt:lpstr>1890: cartões perfurados</vt:lpstr>
      <vt:lpstr>1944: Harvard Mark 1</vt:lpstr>
      <vt:lpstr>1ª geração (1946-1957)</vt:lpstr>
      <vt:lpstr>Ferrite magnética ?</vt:lpstr>
      <vt:lpstr>1946: válvulas eletrônicas</vt:lpstr>
      <vt:lpstr>1946: ENIAC (Electronic Numerical Integrator And Calculator)</vt:lpstr>
      <vt:lpstr>1948: Manchester Mark1</vt:lpstr>
      <vt:lpstr>1951: UNIVAC I</vt:lpstr>
      <vt:lpstr>1955: banda magnética</vt:lpstr>
      <vt:lpstr>2ª geração (1957-1964)</vt:lpstr>
      <vt:lpstr>1957: transistores</vt:lpstr>
      <vt:lpstr>1957: transistores</vt:lpstr>
      <vt:lpstr>3ª geração (1964-1970)</vt:lpstr>
      <vt:lpstr>1964: “família” IBM/360</vt:lpstr>
      <vt:lpstr>1964: “família” IBM/360</vt:lpstr>
      <vt:lpstr>4ª geração (1970-presente-futuro)</vt:lpstr>
      <vt:lpstr>1970: microprocessadores</vt:lpstr>
      <vt:lpstr>Computadores pessoais</vt:lpstr>
      <vt:lpstr>1971: discos flexíveis (floppy disks)</vt:lpstr>
      <vt:lpstr>1971: discos flexíveis (floppy disks)</vt:lpstr>
      <vt:lpstr>5ª geração (presente-futuro)</vt:lpstr>
      <vt:lpstr>Smart Phone</vt:lpstr>
      <vt:lpstr>O computador na cabeça das pessoas</vt:lpstr>
      <vt:lpstr>Slide 35</vt:lpstr>
      <vt:lpstr>Sistemas Operacionais</vt:lpstr>
      <vt:lpstr>Sistemas Operacionais - Windows</vt:lpstr>
      <vt:lpstr>Sistemas Operacionais - Windows</vt:lpstr>
      <vt:lpstr>Sistemas Operacionais - Linux</vt:lpstr>
      <vt:lpstr>Sistemas Operacionais – Mac OS</vt:lpstr>
      <vt:lpstr>PROGRAMAS - APLICATIVOS</vt:lpstr>
      <vt:lpstr>Software</vt:lpstr>
      <vt:lpstr>PROCESSADOR DE TEXTOS</vt:lpstr>
      <vt:lpstr>PLANILHAS ELETRÔNICAS</vt:lpstr>
      <vt:lpstr>Editor de Planilhas Eletrônicas</vt:lpstr>
      <vt:lpstr>Editor de Apresentações</vt:lpstr>
      <vt:lpstr>Editor de Imagens</vt:lpstr>
      <vt:lpstr>Softwares de Gestão</vt:lpstr>
      <vt:lpstr>E muito mais...</vt:lpstr>
      <vt:lpstr>Continua...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Oxnar</dc:creator>
  <cp:lastModifiedBy>Oxnar</cp:lastModifiedBy>
  <cp:revision>18</cp:revision>
  <dcterms:created xsi:type="dcterms:W3CDTF">2014-10-18T00:51:03Z</dcterms:created>
  <dcterms:modified xsi:type="dcterms:W3CDTF">2014-10-18T03:00:03Z</dcterms:modified>
</cp:coreProperties>
</file>