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4" r:id="rId1"/>
  </p:sldMasterIdLst>
  <p:notesMasterIdLst>
    <p:notesMasterId r:id="rId27"/>
  </p:notesMasterIdLst>
  <p:handoutMasterIdLst>
    <p:handoutMasterId r:id="rId28"/>
  </p:handoutMasterIdLst>
  <p:sldIdLst>
    <p:sldId id="256" r:id="rId2"/>
    <p:sldId id="289" r:id="rId3"/>
    <p:sldId id="306" r:id="rId4"/>
    <p:sldId id="280" r:id="rId5"/>
    <p:sldId id="307" r:id="rId6"/>
    <p:sldId id="298" r:id="rId7"/>
    <p:sldId id="30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11" r:id="rId16"/>
    <p:sldId id="312" r:id="rId17"/>
    <p:sldId id="310" r:id="rId18"/>
    <p:sldId id="309" r:id="rId19"/>
    <p:sldId id="314" r:id="rId20"/>
    <p:sldId id="315" r:id="rId21"/>
    <p:sldId id="316" r:id="rId22"/>
    <p:sldId id="313" r:id="rId23"/>
    <p:sldId id="318" r:id="rId24"/>
    <p:sldId id="319" r:id="rId25"/>
    <p:sldId id="317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F5FAF3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3" autoAdjust="0"/>
    <p:restoredTop sz="94660"/>
  </p:normalViewPr>
  <p:slideViewPr>
    <p:cSldViewPr>
      <p:cViewPr varScale="1">
        <p:scale>
          <a:sx n="70" d="100"/>
          <a:sy n="70" d="100"/>
        </p:scale>
        <p:origin x="13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1A496FD-5CAD-4413-9904-32CB04AFE1E2}" type="datetimeFigureOut">
              <a:rPr lang="en-US" altLang="pt-BR"/>
              <a:pPr>
                <a:defRPr/>
              </a:pPr>
              <a:t>8/8/2016</a:t>
            </a:fld>
            <a:endParaRPr lang="en-US" altLang="pt-BR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pt-BR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8CCE105-7E29-4886-931D-4198DB6070D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01609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754AC1C-A17B-431C-B4A0-40DF5C0CDDD7}" type="datetimeFigureOut">
              <a:rPr lang="en-US"/>
              <a:pPr>
                <a:defRPr/>
              </a:pPr>
              <a:t>8/8/2016</a:t>
            </a:fld>
            <a:endParaRPr lang="en-US"/>
          </a:p>
        </p:txBody>
      </p:sp>
      <p:sp>
        <p:nvSpPr>
          <p:cNvPr id="1843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E876F8D-0082-4C84-821B-02554A108D9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78804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1800424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905263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084624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455954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993329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4208129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973618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1804093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3462056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4155498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14446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479951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477428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>
              <a:gd name="T0" fmla="*/ 1006217 w 8042"/>
              <a:gd name="T1" fmla="*/ 781050 h 10000"/>
              <a:gd name="T2" fmla="*/ 1034327 w 8042"/>
              <a:gd name="T3" fmla="*/ 771677 h 10000"/>
              <a:gd name="T4" fmla="*/ 1039012 w 8042"/>
              <a:gd name="T5" fmla="*/ 766991 h 10000"/>
              <a:gd name="T6" fmla="*/ 1395413 w 8042"/>
              <a:gd name="T7" fmla="*/ 410832 h 10000"/>
              <a:gd name="T8" fmla="*/ 1395413 w 8042"/>
              <a:gd name="T9" fmla="*/ 368734 h 10000"/>
              <a:gd name="T10" fmla="*/ 1039012 w 8042"/>
              <a:gd name="T11" fmla="*/ 17261 h 10000"/>
              <a:gd name="T12" fmla="*/ 1034327 w 8042"/>
              <a:gd name="T13" fmla="*/ 12497 h 10000"/>
              <a:gd name="T14" fmla="*/ 1006217 w 8042"/>
              <a:gd name="T15" fmla="*/ 3202 h 10000"/>
              <a:gd name="T16" fmla="*/ 3123 w 8042"/>
              <a:gd name="T17" fmla="*/ 0 h 10000"/>
              <a:gd name="T18" fmla="*/ 0 w 8042"/>
              <a:gd name="T19" fmla="*/ 780347 h 10000"/>
              <a:gd name="T20" fmla="*/ 1006217 w 8042"/>
              <a:gd name="T21" fmla="*/ 781050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AFC35-11F1-4DEA-889C-287602E3D299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307585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89886-E992-48EB-9959-029258F75B8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267534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C27C0-A8B2-43A1-AFC8-3BAEC029D66D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40266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7DBC2-EACB-422D-A32C-2A7A48C6939A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7927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81BD6-0405-4D33-BFC8-D90DFABE751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36415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8DAF3-81D8-4F15-A237-0D8ABEE3EC2C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277861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CEB83-9F16-4220-85F1-9EFB47C274C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6554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E5A62-4B4D-4662-A1EB-DB37A05FB1E8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58741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DF6F49-ECFA-4690-A3F2-53853A06C97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5927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8B75B-9D05-479B-B868-CFA0D5693AD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175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" name="TextBox 13"/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pt-BR" sz="8000" smtClean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pt-BR" sz="8000" smtClean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C1EDC-A7E2-4B09-BD25-8051363BE3EA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40723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AA5D9-D2E8-4855-9175-0EDB3509BB4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642270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pt-BR" sz="8000" smtClean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pt-BR" sz="8000" smtClean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29938-9F1A-4E80-A895-CAAE3CC2C8E2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166144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559E4-309F-4B2A-8324-A5136E11DD9F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96219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5A446-3F03-408E-8FC1-B65EAAC7FEC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62575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1AB06-3306-4336-9E0C-F437F7AF89D2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182247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5"/>
          <p:cNvGrpSpPr>
            <a:grpSpLocks/>
          </p:cNvGrpSpPr>
          <p:nvPr/>
        </p:nvGrpSpPr>
        <p:grpSpPr bwMode="auto">
          <a:xfrm>
            <a:off x="0" y="228600"/>
            <a:ext cx="1981200" cy="6638925"/>
            <a:chOff x="2487613" y="285750"/>
            <a:chExt cx="2428875" cy="5654676"/>
          </a:xfrm>
        </p:grpSpPr>
        <p:sp>
          <p:nvSpPr>
            <p:cNvPr id="1046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85725 w 22"/>
                <a:gd name="T1" fmla="*/ 533400 h 136"/>
                <a:gd name="T2" fmla="*/ 66242 w 22"/>
                <a:gd name="T3" fmla="*/ 313765 h 136"/>
                <a:gd name="T4" fmla="*/ 0 w 22"/>
                <a:gd name="T5" fmla="*/ 0 h 136"/>
                <a:gd name="T6" fmla="*/ 0 w 22"/>
                <a:gd name="T7" fmla="*/ 137272 h 136"/>
                <a:gd name="T8" fmla="*/ 77932 w 22"/>
                <a:gd name="T9" fmla="*/ 486335 h 136"/>
                <a:gd name="T10" fmla="*/ 85725 w 22"/>
                <a:gd name="T11" fmla="*/ 533400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47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338387 w 140"/>
                <a:gd name="T1" fmla="*/ 1373628 h 504"/>
                <a:gd name="T2" fmla="*/ 546928 w 140"/>
                <a:gd name="T3" fmla="*/ 1978025 h 504"/>
                <a:gd name="T4" fmla="*/ 550863 w 140"/>
                <a:gd name="T5" fmla="*/ 1875984 h 504"/>
                <a:gd name="T6" fmla="*/ 373800 w 140"/>
                <a:gd name="T7" fmla="*/ 1361855 h 504"/>
                <a:gd name="T8" fmla="*/ 0 w 140"/>
                <a:gd name="T9" fmla="*/ 0 h 504"/>
                <a:gd name="T10" fmla="*/ 23608 w 140"/>
                <a:gd name="T11" fmla="*/ 239404 h 504"/>
                <a:gd name="T12" fmla="*/ 338387 w 140"/>
                <a:gd name="T13" fmla="*/ 1373628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48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31461 w 132"/>
                <a:gd name="T1" fmla="*/ 86405 h 308"/>
                <a:gd name="T2" fmla="*/ 0 w 132"/>
                <a:gd name="T3" fmla="*/ 0 h 308"/>
                <a:gd name="T4" fmla="*/ 0 w 132"/>
                <a:gd name="T5" fmla="*/ 113898 h 308"/>
                <a:gd name="T6" fmla="*/ 267422 w 132"/>
                <a:gd name="T7" fmla="*/ 761938 h 308"/>
                <a:gd name="T8" fmla="*/ 483719 w 132"/>
                <a:gd name="T9" fmla="*/ 1209675 h 308"/>
                <a:gd name="T10" fmla="*/ 519113 w 132"/>
                <a:gd name="T11" fmla="*/ 1209675 h 308"/>
                <a:gd name="T12" fmla="*/ 302816 w 132"/>
                <a:gd name="T13" fmla="*/ 746228 h 308"/>
                <a:gd name="T14" fmla="*/ 31461 w 132"/>
                <a:gd name="T15" fmla="*/ 86405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49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110524 w 37"/>
                <a:gd name="T1" fmla="*/ 309563 h 79"/>
                <a:gd name="T2" fmla="*/ 146050 w 37"/>
                <a:gd name="T3" fmla="*/ 309563 h 79"/>
                <a:gd name="T4" fmla="*/ 0 w 37"/>
                <a:gd name="T5" fmla="*/ 0 h 79"/>
                <a:gd name="T6" fmla="*/ 110524 w 37"/>
                <a:gd name="T7" fmla="*/ 309563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50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637159 w 178"/>
                <a:gd name="T1" fmla="*/ 2591803 h 722"/>
                <a:gd name="T2" fmla="*/ 456237 w 178"/>
                <a:gd name="T3" fmla="*/ 2097004 h 722"/>
                <a:gd name="T4" fmla="*/ 157323 w 178"/>
                <a:gd name="T5" fmla="*/ 926766 h 722"/>
                <a:gd name="T6" fmla="*/ 47197 w 178"/>
                <a:gd name="T7" fmla="*/ 200276 h 722"/>
                <a:gd name="T8" fmla="*/ 0 w 178"/>
                <a:gd name="T9" fmla="*/ 0 h 722"/>
                <a:gd name="T10" fmla="*/ 129792 w 178"/>
                <a:gd name="T11" fmla="*/ 930693 h 722"/>
                <a:gd name="T12" fmla="*/ 420839 w 178"/>
                <a:gd name="T13" fmla="*/ 2108785 h 722"/>
                <a:gd name="T14" fmla="*/ 629293 w 178"/>
                <a:gd name="T15" fmla="*/ 2674269 h 722"/>
                <a:gd name="T16" fmla="*/ 700088 w 178"/>
                <a:gd name="T17" fmla="*/ 2835275 h 722"/>
                <a:gd name="T18" fmla="*/ 684356 w 178"/>
                <a:gd name="T19" fmla="*/ 2780297 h 722"/>
                <a:gd name="T20" fmla="*/ 637159 w 178"/>
                <a:gd name="T21" fmla="*/ 2591803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51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43277 w 23"/>
                <a:gd name="T1" fmla="*/ 2266168 h 635"/>
                <a:gd name="T2" fmla="*/ 47211 w 23"/>
                <a:gd name="T3" fmla="*/ 2313298 h 635"/>
                <a:gd name="T4" fmla="*/ 86554 w 23"/>
                <a:gd name="T5" fmla="*/ 2482180 h 635"/>
                <a:gd name="T6" fmla="*/ 90488 w 23"/>
                <a:gd name="T7" fmla="*/ 2493963 h 635"/>
                <a:gd name="T8" fmla="*/ 66882 w 23"/>
                <a:gd name="T9" fmla="*/ 2262240 h 635"/>
                <a:gd name="T10" fmla="*/ 19671 w 23"/>
                <a:gd name="T11" fmla="*/ 1056498 h 635"/>
                <a:gd name="T12" fmla="*/ 59014 w 23"/>
                <a:gd name="T13" fmla="*/ 0 h 635"/>
                <a:gd name="T14" fmla="*/ 47211 w 23"/>
                <a:gd name="T15" fmla="*/ 0 h 635"/>
                <a:gd name="T16" fmla="*/ 3934 w 23"/>
                <a:gd name="T17" fmla="*/ 1056498 h 635"/>
                <a:gd name="T18" fmla="*/ 43277 w 23"/>
                <a:gd name="T19" fmla="*/ 2266168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52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19610 w 17"/>
                <a:gd name="T3" fmla="*/ 220173 h 107"/>
                <a:gd name="T4" fmla="*/ 66675 w 17"/>
                <a:gd name="T5" fmla="*/ 420688 h 107"/>
                <a:gd name="T6" fmla="*/ 43143 w 17"/>
                <a:gd name="T7" fmla="*/ 180857 h 107"/>
                <a:gd name="T8" fmla="*/ 39221 w 17"/>
                <a:gd name="T9" fmla="*/ 169062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53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19747 w 41"/>
                <a:gd name="T3" fmla="*/ 365769 h 222"/>
                <a:gd name="T4" fmla="*/ 67140 w 41"/>
                <a:gd name="T5" fmla="*/ 652877 h 222"/>
                <a:gd name="T6" fmla="*/ 94785 w 41"/>
                <a:gd name="T7" fmla="*/ 723671 h 222"/>
                <a:gd name="T8" fmla="*/ 161925 w 41"/>
                <a:gd name="T9" fmla="*/ 873125 h 222"/>
                <a:gd name="T10" fmla="*/ 150077 w 41"/>
                <a:gd name="T11" fmla="*/ 833795 h 222"/>
                <a:gd name="T12" fmla="*/ 51342 w 41"/>
                <a:gd name="T13" fmla="*/ 361836 h 222"/>
                <a:gd name="T14" fmla="*/ 31595 w 41"/>
                <a:gd name="T15" fmla="*/ 86526 h 222"/>
                <a:gd name="T16" fmla="*/ 27646 w 41"/>
                <a:gd name="T17" fmla="*/ 70794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54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7510 w 450"/>
                <a:gd name="T1" fmla="*/ 3353798 h 878"/>
                <a:gd name="T2" fmla="*/ 196497 w 450"/>
                <a:gd name="T3" fmla="*/ 2407352 h 878"/>
                <a:gd name="T4" fmla="*/ 585562 w 450"/>
                <a:gd name="T5" fmla="*/ 1523740 h 878"/>
                <a:gd name="T6" fmla="*/ 1120034 w 450"/>
                <a:gd name="T7" fmla="*/ 718671 h 878"/>
                <a:gd name="T8" fmla="*/ 1430500 w 450"/>
                <a:gd name="T9" fmla="*/ 349518 h 878"/>
                <a:gd name="T10" fmla="*/ 1595557 w 450"/>
                <a:gd name="T11" fmla="*/ 172795 h 878"/>
                <a:gd name="T12" fmla="*/ 1768475 w 450"/>
                <a:gd name="T13" fmla="*/ 3927 h 878"/>
                <a:gd name="T14" fmla="*/ 1768475 w 450"/>
                <a:gd name="T15" fmla="*/ 0 h 878"/>
                <a:gd name="T16" fmla="*/ 1591628 w 450"/>
                <a:gd name="T17" fmla="*/ 168868 h 878"/>
                <a:gd name="T18" fmla="*/ 1426570 w 450"/>
                <a:gd name="T19" fmla="*/ 345590 h 878"/>
                <a:gd name="T20" fmla="*/ 1112174 w 450"/>
                <a:gd name="T21" fmla="*/ 710817 h 878"/>
                <a:gd name="T22" fmla="*/ 569842 w 450"/>
                <a:gd name="T23" fmla="*/ 1515885 h 878"/>
                <a:gd name="T24" fmla="*/ 176848 w 450"/>
                <a:gd name="T25" fmla="*/ 2399497 h 878"/>
                <a:gd name="T26" fmla="*/ 0 w 450"/>
                <a:gd name="T27" fmla="*/ 3353798 h 878"/>
                <a:gd name="T28" fmla="*/ 0 w 450"/>
                <a:gd name="T29" fmla="*/ 3373434 h 878"/>
                <a:gd name="T30" fmla="*/ 27510 w 450"/>
                <a:gd name="T31" fmla="*/ 3448050 h 878"/>
                <a:gd name="T32" fmla="*/ 27510 w 450"/>
                <a:gd name="T33" fmla="*/ 3353798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55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102598 w 35"/>
                <a:gd name="T3" fmla="*/ 287338 h 73"/>
                <a:gd name="T4" fmla="*/ 138113 w 35"/>
                <a:gd name="T5" fmla="*/ 287338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56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7781 w 8"/>
                <a:gd name="T1" fmla="*/ 173170 h 48"/>
                <a:gd name="T2" fmla="*/ 31750 w 8"/>
                <a:gd name="T3" fmla="*/ 188913 h 48"/>
                <a:gd name="T4" fmla="*/ 31750 w 8"/>
                <a:gd name="T5" fmla="*/ 74778 h 48"/>
                <a:gd name="T6" fmla="*/ 3969 w 8"/>
                <a:gd name="T7" fmla="*/ 0 h 48"/>
                <a:gd name="T8" fmla="*/ 0 w 8"/>
                <a:gd name="T9" fmla="*/ 102328 h 48"/>
                <a:gd name="T10" fmla="*/ 27781 w 8"/>
                <a:gd name="T11" fmla="*/ 173170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57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7354 w 52"/>
                <a:gd name="T1" fmla="*/ 70697 h 135"/>
                <a:gd name="T2" fmla="*/ 0 w 52"/>
                <a:gd name="T3" fmla="*/ 0 h 135"/>
                <a:gd name="T4" fmla="*/ 46892 w 52"/>
                <a:gd name="T5" fmla="*/ 188524 h 135"/>
                <a:gd name="T6" fmla="*/ 62523 w 52"/>
                <a:gd name="T7" fmla="*/ 243511 h 135"/>
                <a:gd name="T8" fmla="*/ 199292 w 52"/>
                <a:gd name="T9" fmla="*/ 530225 h 135"/>
                <a:gd name="T10" fmla="*/ 203200 w 52"/>
                <a:gd name="T11" fmla="*/ 530225 h 135"/>
                <a:gd name="T12" fmla="*/ 93785 w 52"/>
                <a:gd name="T13" fmla="*/ 219945 h 135"/>
                <a:gd name="T14" fmla="*/ 27354 w 52"/>
                <a:gd name="T15" fmla="*/ 70697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27" name="Group 48"/>
          <p:cNvGrpSpPr>
            <a:grpSpLocks/>
          </p:cNvGrpSpPr>
          <p:nvPr/>
        </p:nvGrpSpPr>
        <p:grpSpPr bwMode="auto">
          <a:xfrm>
            <a:off x="20638" y="0"/>
            <a:ext cx="1952625" cy="6853238"/>
            <a:chOff x="6627813" y="195717"/>
            <a:chExt cx="1952625" cy="5678034"/>
          </a:xfrm>
        </p:grpSpPr>
        <p:sp>
          <p:nvSpPr>
            <p:cNvPr id="1034" name="Freeform 27"/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27835 w 103"/>
                <a:gd name="T1" fmla="*/ 832351 h 920"/>
                <a:gd name="T2" fmla="*/ 103388 w 103"/>
                <a:gd name="T3" fmla="*/ 1763790 h 920"/>
                <a:gd name="T4" fmla="*/ 226658 w 103"/>
                <a:gd name="T5" fmla="*/ 2691267 h 920"/>
                <a:gd name="T6" fmla="*/ 401622 w 103"/>
                <a:gd name="T7" fmla="*/ 3610816 h 920"/>
                <a:gd name="T8" fmla="*/ 409575 w 103"/>
                <a:gd name="T9" fmla="*/ 3646488 h 920"/>
                <a:gd name="T10" fmla="*/ 393669 w 103"/>
                <a:gd name="T11" fmla="*/ 3464164 h 920"/>
                <a:gd name="T12" fmla="*/ 393669 w 103"/>
                <a:gd name="T13" fmla="*/ 3432455 h 920"/>
                <a:gd name="T14" fmla="*/ 250517 w 103"/>
                <a:gd name="T15" fmla="*/ 2687303 h 920"/>
                <a:gd name="T16" fmla="*/ 119294 w 103"/>
                <a:gd name="T17" fmla="*/ 1759827 h 920"/>
                <a:gd name="T18" fmla="*/ 35788 w 103"/>
                <a:gd name="T19" fmla="*/ 828387 h 920"/>
                <a:gd name="T20" fmla="*/ 11929 w 103"/>
                <a:gd name="T21" fmla="*/ 364649 h 920"/>
                <a:gd name="T22" fmla="*/ 3976 w 103"/>
                <a:gd name="T23" fmla="*/ 0 h 920"/>
                <a:gd name="T24" fmla="*/ 0 w 103"/>
                <a:gd name="T25" fmla="*/ 0 h 920"/>
                <a:gd name="T26" fmla="*/ 3976 w 103"/>
                <a:gd name="T27" fmla="*/ 364649 h 920"/>
                <a:gd name="T28" fmla="*/ 27835 w 103"/>
                <a:gd name="T29" fmla="*/ 832351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35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1300 w 88"/>
                <a:gd name="T1" fmla="*/ 908844 h 330"/>
                <a:gd name="T2" fmla="*/ 350838 w 88"/>
                <a:gd name="T3" fmla="*/ 1309688 h 330"/>
                <a:gd name="T4" fmla="*/ 350838 w 88"/>
                <a:gd name="T5" fmla="*/ 1222375 h 330"/>
                <a:gd name="T6" fmla="*/ 350838 w 88"/>
                <a:gd name="T7" fmla="*/ 1206500 h 330"/>
                <a:gd name="T8" fmla="*/ 247181 w 88"/>
                <a:gd name="T9" fmla="*/ 896938 h 330"/>
                <a:gd name="T10" fmla="*/ 0 w 88"/>
                <a:gd name="T11" fmla="*/ 0 h 330"/>
                <a:gd name="T12" fmla="*/ 27908 w 88"/>
                <a:gd name="T13" fmla="*/ 250031 h 330"/>
                <a:gd name="T14" fmla="*/ 211300 w 88"/>
                <a:gd name="T15" fmla="*/ 908844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36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3813 w 90"/>
                <a:gd name="T1" fmla="*/ 59474 h 207"/>
                <a:gd name="T2" fmla="*/ 0 w 90"/>
                <a:gd name="T3" fmla="*/ 0 h 207"/>
                <a:gd name="T4" fmla="*/ 3969 w 90"/>
                <a:gd name="T5" fmla="*/ 114983 h 207"/>
                <a:gd name="T6" fmla="*/ 166688 w 90"/>
                <a:gd name="T7" fmla="*/ 503545 h 207"/>
                <a:gd name="T8" fmla="*/ 317500 w 90"/>
                <a:gd name="T9" fmla="*/ 820738 h 207"/>
                <a:gd name="T10" fmla="*/ 357188 w 90"/>
                <a:gd name="T11" fmla="*/ 820738 h 207"/>
                <a:gd name="T12" fmla="*/ 198438 w 90"/>
                <a:gd name="T13" fmla="*/ 487685 h 207"/>
                <a:gd name="T14" fmla="*/ 23813 w 90"/>
                <a:gd name="T15" fmla="*/ 59474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37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401541 w 115"/>
                <a:gd name="T1" fmla="*/ 1622524 h 467"/>
                <a:gd name="T2" fmla="*/ 310101 w 115"/>
                <a:gd name="T3" fmla="*/ 1364666 h 467"/>
                <a:gd name="T4" fmla="*/ 115294 w 115"/>
                <a:gd name="T5" fmla="*/ 599025 h 467"/>
                <a:gd name="T6" fmla="*/ 51683 w 115"/>
                <a:gd name="T7" fmla="*/ 210254 h 467"/>
                <a:gd name="T8" fmla="*/ 0 w 115"/>
                <a:gd name="T9" fmla="*/ 0 h 467"/>
                <a:gd name="T10" fmla="*/ 83489 w 115"/>
                <a:gd name="T11" fmla="*/ 602992 h 467"/>
                <a:gd name="T12" fmla="*/ 274320 w 115"/>
                <a:gd name="T13" fmla="*/ 1376567 h 467"/>
                <a:gd name="T14" fmla="*/ 409492 w 115"/>
                <a:gd name="T15" fmla="*/ 1749470 h 467"/>
                <a:gd name="T16" fmla="*/ 457200 w 115"/>
                <a:gd name="T17" fmla="*/ 1852613 h 467"/>
                <a:gd name="T18" fmla="*/ 445273 w 115"/>
                <a:gd name="T19" fmla="*/ 1816910 h 467"/>
                <a:gd name="T20" fmla="*/ 401541 w 115"/>
                <a:gd name="T21" fmla="*/ 1622524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38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68219 w 36"/>
                <a:gd name="T1" fmla="*/ 2508250 h 633"/>
                <a:gd name="T2" fmla="*/ 52167 w 36"/>
                <a:gd name="T3" fmla="*/ 2365601 h 633"/>
                <a:gd name="T4" fmla="*/ 20064 w 36"/>
                <a:gd name="T5" fmla="*/ 1577067 h 633"/>
                <a:gd name="T6" fmla="*/ 52167 w 36"/>
                <a:gd name="T7" fmla="*/ 784571 h 633"/>
                <a:gd name="T8" fmla="*/ 88283 w 36"/>
                <a:gd name="T9" fmla="*/ 392286 h 633"/>
                <a:gd name="T10" fmla="*/ 144463 w 36"/>
                <a:gd name="T11" fmla="*/ 0 h 633"/>
                <a:gd name="T12" fmla="*/ 140450 w 36"/>
                <a:gd name="T13" fmla="*/ 0 h 633"/>
                <a:gd name="T14" fmla="*/ 80257 w 36"/>
                <a:gd name="T15" fmla="*/ 392286 h 633"/>
                <a:gd name="T16" fmla="*/ 40129 w 36"/>
                <a:gd name="T17" fmla="*/ 784571 h 633"/>
                <a:gd name="T18" fmla="*/ 4013 w 36"/>
                <a:gd name="T19" fmla="*/ 1577067 h 633"/>
                <a:gd name="T20" fmla="*/ 28090 w 36"/>
                <a:gd name="T21" fmla="*/ 2333901 h 633"/>
                <a:gd name="T22" fmla="*/ 64206 w 36"/>
                <a:gd name="T23" fmla="*/ 2504288 h 633"/>
                <a:gd name="T24" fmla="*/ 68219 w 36"/>
                <a:gd name="T25" fmla="*/ 2508250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39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87313 w 28"/>
                <a:gd name="T1" fmla="*/ 233363 h 59"/>
                <a:gd name="T2" fmla="*/ 111125 w 28"/>
                <a:gd name="T3" fmla="*/ 233363 h 59"/>
                <a:gd name="T4" fmla="*/ 0 w 28"/>
                <a:gd name="T5" fmla="*/ 0 h 59"/>
                <a:gd name="T6" fmla="*/ 87313 w 28"/>
                <a:gd name="T7" fmla="*/ 233363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40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16062 w 17"/>
                <a:gd name="T1" fmla="*/ 213912 h 107"/>
                <a:gd name="T2" fmla="*/ 68263 w 17"/>
                <a:gd name="T3" fmla="*/ 423863 h 107"/>
                <a:gd name="T4" fmla="*/ 40155 w 17"/>
                <a:gd name="T5" fmla="*/ 174299 h 107"/>
                <a:gd name="T6" fmla="*/ 36139 w 17"/>
                <a:gd name="T7" fmla="*/ 170337 h 107"/>
                <a:gd name="T8" fmla="*/ 0 w 17"/>
                <a:gd name="T9" fmla="*/ 0 h 107"/>
                <a:gd name="T10" fmla="*/ 0 w 17"/>
                <a:gd name="T11" fmla="*/ 31691 h 107"/>
                <a:gd name="T12" fmla="*/ 16062 w 17"/>
                <a:gd name="T13" fmla="*/ 213912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41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31793 w 294"/>
                <a:gd name="T1" fmla="*/ 2191628 h 568"/>
                <a:gd name="T2" fmla="*/ 139095 w 294"/>
                <a:gd name="T3" fmla="*/ 1573375 h 568"/>
                <a:gd name="T4" fmla="*/ 393441 w 294"/>
                <a:gd name="T5" fmla="*/ 998716 h 568"/>
                <a:gd name="T6" fmla="*/ 743166 w 294"/>
                <a:gd name="T7" fmla="*/ 471616 h 568"/>
                <a:gd name="T8" fmla="*/ 945848 w 294"/>
                <a:gd name="T9" fmla="*/ 229863 h 568"/>
                <a:gd name="T10" fmla="*/ 1053150 w 294"/>
                <a:gd name="T11" fmla="*/ 110968 h 568"/>
                <a:gd name="T12" fmla="*/ 1168400 w 294"/>
                <a:gd name="T13" fmla="*/ 0 h 568"/>
                <a:gd name="T14" fmla="*/ 1164426 w 294"/>
                <a:gd name="T15" fmla="*/ 0 h 568"/>
                <a:gd name="T16" fmla="*/ 1049176 w 294"/>
                <a:gd name="T17" fmla="*/ 107005 h 568"/>
                <a:gd name="T18" fmla="*/ 941873 w 294"/>
                <a:gd name="T19" fmla="*/ 221937 h 568"/>
                <a:gd name="T20" fmla="*/ 735218 w 294"/>
                <a:gd name="T21" fmla="*/ 463690 h 568"/>
                <a:gd name="T22" fmla="*/ 377544 w 294"/>
                <a:gd name="T23" fmla="*/ 986827 h 568"/>
                <a:gd name="T24" fmla="*/ 119224 w 294"/>
                <a:gd name="T25" fmla="*/ 1569411 h 568"/>
                <a:gd name="T26" fmla="*/ 0 w 294"/>
                <a:gd name="T27" fmla="*/ 2175775 h 568"/>
                <a:gd name="T28" fmla="*/ 27819 w 294"/>
                <a:gd name="T29" fmla="*/ 2251075 h 568"/>
                <a:gd name="T30" fmla="*/ 31793 w 294"/>
                <a:gd name="T31" fmla="*/ 2191628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42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76010 w 25"/>
                <a:gd name="T3" fmla="*/ 209550 h 53"/>
                <a:gd name="T4" fmla="*/ 100013 w 25"/>
                <a:gd name="T5" fmla="*/ 209550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43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7590 w 29"/>
                <a:gd name="T3" fmla="*/ 352718 h 141"/>
                <a:gd name="T4" fmla="*/ 70945 w 29"/>
                <a:gd name="T5" fmla="*/ 463685 h 141"/>
                <a:gd name="T6" fmla="*/ 114300 w 29"/>
                <a:gd name="T7" fmla="*/ 558800 h 141"/>
                <a:gd name="T8" fmla="*/ 106417 w 29"/>
                <a:gd name="T9" fmla="*/ 535021 h 141"/>
                <a:gd name="T10" fmla="*/ 31531 w 29"/>
                <a:gd name="T11" fmla="*/ 87189 h 141"/>
                <a:gd name="T12" fmla="*/ 15766 w 29"/>
                <a:gd name="T13" fmla="*/ 43594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44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102328 h 48"/>
                <a:gd name="T2" fmla="*/ 15875 w 8"/>
                <a:gd name="T3" fmla="*/ 145620 h 48"/>
                <a:gd name="T4" fmla="*/ 31750 w 8"/>
                <a:gd name="T5" fmla="*/ 188913 h 48"/>
                <a:gd name="T6" fmla="*/ 27781 w 8"/>
                <a:gd name="T7" fmla="*/ 74778 h 48"/>
                <a:gd name="T8" fmla="*/ 0 w 8"/>
                <a:gd name="T9" fmla="*/ 0 h 48"/>
                <a:gd name="T10" fmla="*/ 0 w 8"/>
                <a:gd name="T11" fmla="*/ 15743 h 48"/>
                <a:gd name="T12" fmla="*/ 0 w 8"/>
                <a:gd name="T13" fmla="*/ 102328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045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43656 w 44"/>
                <a:gd name="T1" fmla="*/ 110925 h 111"/>
                <a:gd name="T2" fmla="*/ 0 w 44"/>
                <a:gd name="T3" fmla="*/ 0 h 111"/>
                <a:gd name="T4" fmla="*/ 43656 w 44"/>
                <a:gd name="T5" fmla="*/ 194119 h 111"/>
                <a:gd name="T6" fmla="*/ 55563 w 44"/>
                <a:gd name="T7" fmla="*/ 229773 h 111"/>
                <a:gd name="T8" fmla="*/ 154781 w 44"/>
                <a:gd name="T9" fmla="*/ 439738 h 111"/>
                <a:gd name="T10" fmla="*/ 174625 w 44"/>
                <a:gd name="T11" fmla="*/ 439738 h 111"/>
                <a:gd name="T12" fmla="*/ 87313 w 44"/>
                <a:gd name="T13" fmla="*/ 206003 h 111"/>
                <a:gd name="T14" fmla="*/ 43656 w 44"/>
                <a:gd name="T15" fmla="*/ 110925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título mestre</a:t>
            </a:r>
            <a:endParaRPr lang="en-US" altLang="pt-BR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4F23C493-0E5C-40BB-A9E5-233DD1E0A26A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  <p:sldLayoutId id="2147483920" r:id="rId12"/>
    <p:sldLayoutId id="2147483921" r:id="rId13"/>
    <p:sldLayoutId id="2147483922" r:id="rId14"/>
    <p:sldLayoutId id="2147483923" r:id="rId15"/>
    <p:sldLayoutId id="2147483924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br.malavida.com/windows/jcreator/download" TargetMode="External"/><Relationship Id="rId2" Type="http://schemas.openxmlformats.org/officeDocument/2006/relationships/hyperlink" Target="https://notepad-plus-plus.org/download/v6.9.2.html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828800"/>
            <a:ext cx="4038600" cy="22098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altLang="pt-BR" sz="4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anose="020B0600070205080204" pitchFamily="34" charset="-128"/>
              </a:rPr>
              <a:t>Introdução</a:t>
            </a:r>
            <a:r>
              <a:rPr lang="en-US" altLang="pt-BR" sz="4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pt-BR" sz="4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anose="020B0600070205080204" pitchFamily="34" charset="-128"/>
              </a:rPr>
              <a:t>ao</a:t>
            </a:r>
            <a:r>
              <a:rPr lang="en-US" altLang="pt-BR" sz="4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anose="020B0600070205080204" pitchFamily="34" charset="-128"/>
              </a:rPr>
              <a:t/>
            </a:r>
            <a:br>
              <a:rPr lang="en-US" altLang="pt-BR" sz="4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anose="020B0600070205080204" pitchFamily="34" charset="-128"/>
              </a:rPr>
            </a:br>
            <a:r>
              <a:rPr lang="en-US" altLang="pt-BR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anose="020B0600070205080204" pitchFamily="34" charset="-128"/>
              </a:rPr>
              <a:t>HTML5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pPr algn="ctr" eaLnBrk="1" hangingPunct="1"/>
            <a:r>
              <a:rPr lang="en-US" altLang="pt-BR" sz="4000" smtClean="0"/>
              <a:t>História do HTML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1371600"/>
            <a:ext cx="914400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Rectangle 6"/>
          <p:cNvSpPr/>
          <p:nvPr/>
        </p:nvSpPr>
        <p:spPr bwMode="auto">
          <a:xfrm>
            <a:off x="1447800" y="1676400"/>
            <a:ext cx="76200" cy="4648200"/>
          </a:xfrm>
          <a:prstGeom prst="rect">
            <a:avLst/>
          </a:prstGeom>
          <a:solidFill>
            <a:schemeClr val="accent6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IN">
              <a:latin typeface="Arial" charset="0"/>
            </a:endParaRPr>
          </a:p>
        </p:txBody>
      </p:sp>
      <p:sp>
        <p:nvSpPr>
          <p:cNvPr id="22533" name="Rectangle 18"/>
          <p:cNvSpPr>
            <a:spLocks noChangeArrowheads="1"/>
          </p:cNvSpPr>
          <p:nvPr/>
        </p:nvSpPr>
        <p:spPr bwMode="auto">
          <a:xfrm>
            <a:off x="2362200" y="19050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5FAF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2F2F2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en-US" altLang="pt-BR" sz="1600">
                <a:solidFill>
                  <a:schemeClr val="tx1"/>
                </a:solidFill>
                <a:latin typeface="Arial" panose="020B0604020202020204" pitchFamily="34" charset="0"/>
              </a:rPr>
              <a:t>HTML primeira publicação</a:t>
            </a:r>
            <a:endParaRPr lang="en-IN" altLang="pt-BR" sz="16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22534" name="Straight Connector 16"/>
          <p:cNvCxnSpPr>
            <a:cxnSpLocks noChangeShapeType="1"/>
          </p:cNvCxnSpPr>
          <p:nvPr/>
        </p:nvCxnSpPr>
        <p:spPr bwMode="auto">
          <a:xfrm>
            <a:off x="990600" y="2133600"/>
            <a:ext cx="1066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5" name="Rectangle 17"/>
          <p:cNvSpPr>
            <a:spLocks noChangeArrowheads="1"/>
          </p:cNvSpPr>
          <p:nvPr/>
        </p:nvSpPr>
        <p:spPr bwMode="auto">
          <a:xfrm>
            <a:off x="381000" y="1981200"/>
            <a:ext cx="609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2F2F2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pt-BR" sz="1400" b="1">
                <a:solidFill>
                  <a:schemeClr val="tx1"/>
                </a:solidFill>
                <a:latin typeface="Arial" panose="020B0604020202020204" pitchFamily="34" charset="0"/>
              </a:rPr>
              <a:t>1991</a:t>
            </a:r>
            <a:endParaRPr lang="en-IN" altLang="pt-BR" sz="14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22536" name="Straight Connector 16"/>
          <p:cNvCxnSpPr>
            <a:cxnSpLocks noChangeShapeType="1"/>
          </p:cNvCxnSpPr>
          <p:nvPr/>
        </p:nvCxnSpPr>
        <p:spPr bwMode="auto">
          <a:xfrm>
            <a:off x="990600" y="5867400"/>
            <a:ext cx="1066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7" name="Rectangle 17"/>
          <p:cNvSpPr>
            <a:spLocks noChangeArrowheads="1"/>
          </p:cNvSpPr>
          <p:nvPr/>
        </p:nvSpPr>
        <p:spPr bwMode="auto">
          <a:xfrm>
            <a:off x="381000" y="5715000"/>
            <a:ext cx="609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2F2F2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pt-BR" sz="1400" b="1">
                <a:solidFill>
                  <a:schemeClr val="tx1"/>
                </a:solidFill>
                <a:latin typeface="Arial" panose="020B0604020202020204" pitchFamily="34" charset="0"/>
              </a:rPr>
              <a:t>2012</a:t>
            </a:r>
            <a:endParaRPr lang="en-IN" altLang="pt-BR" sz="14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22538" name="Straight Connector 16"/>
          <p:cNvCxnSpPr>
            <a:cxnSpLocks noChangeShapeType="1"/>
          </p:cNvCxnSpPr>
          <p:nvPr/>
        </p:nvCxnSpPr>
        <p:spPr bwMode="auto">
          <a:xfrm>
            <a:off x="990600" y="5029200"/>
            <a:ext cx="1066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9" name="Rectangle 17"/>
          <p:cNvSpPr>
            <a:spLocks noChangeArrowheads="1"/>
          </p:cNvSpPr>
          <p:nvPr/>
        </p:nvSpPr>
        <p:spPr bwMode="auto">
          <a:xfrm>
            <a:off x="381000" y="4648200"/>
            <a:ext cx="609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2F2F2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pt-BR" sz="1400" b="1">
                <a:solidFill>
                  <a:schemeClr val="tx1"/>
                </a:solidFill>
                <a:latin typeface="Arial" panose="020B0604020202020204" pitchFamily="34" charset="0"/>
              </a:rPr>
              <a:t>2002 -2009</a:t>
            </a:r>
            <a:endParaRPr lang="en-IN" altLang="pt-BR" sz="14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22540" name="Straight Connector 16"/>
          <p:cNvCxnSpPr>
            <a:cxnSpLocks noChangeShapeType="1"/>
          </p:cNvCxnSpPr>
          <p:nvPr/>
        </p:nvCxnSpPr>
        <p:spPr bwMode="auto">
          <a:xfrm>
            <a:off x="990600" y="4114800"/>
            <a:ext cx="1066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1" name="Rectangle 17"/>
          <p:cNvSpPr>
            <a:spLocks noChangeArrowheads="1"/>
          </p:cNvSpPr>
          <p:nvPr/>
        </p:nvSpPr>
        <p:spPr bwMode="auto">
          <a:xfrm>
            <a:off x="381000" y="3962400"/>
            <a:ext cx="609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2F2F2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pt-BR" sz="1400" b="1">
                <a:solidFill>
                  <a:schemeClr val="tx1"/>
                </a:solidFill>
                <a:latin typeface="Arial" panose="020B0604020202020204" pitchFamily="34" charset="0"/>
              </a:rPr>
              <a:t>2000</a:t>
            </a:r>
            <a:endParaRPr lang="en-IN" altLang="pt-BR" sz="14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42" name="Rectangle 18"/>
          <p:cNvSpPr>
            <a:spLocks noChangeArrowheads="1"/>
          </p:cNvSpPr>
          <p:nvPr/>
        </p:nvSpPr>
        <p:spPr bwMode="auto">
          <a:xfrm>
            <a:off x="2362200" y="23622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5FAF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2F2F2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en-US" altLang="pt-BR" sz="1600">
                <a:solidFill>
                  <a:schemeClr val="tx1"/>
                </a:solidFill>
                <a:latin typeface="Arial" panose="020B0604020202020204" pitchFamily="34" charset="0"/>
              </a:rPr>
              <a:t>HTML 2.0</a:t>
            </a:r>
            <a:endParaRPr lang="en-IN" altLang="pt-BR" sz="16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43" name="Rectangle 18"/>
          <p:cNvSpPr>
            <a:spLocks noChangeArrowheads="1"/>
          </p:cNvSpPr>
          <p:nvPr/>
        </p:nvSpPr>
        <p:spPr bwMode="auto">
          <a:xfrm>
            <a:off x="2362200" y="28956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5FAF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2F2F2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en-US" altLang="pt-BR" sz="1600">
                <a:solidFill>
                  <a:schemeClr val="tx1"/>
                </a:solidFill>
                <a:latin typeface="Arial" panose="020B0604020202020204" pitchFamily="34" charset="0"/>
              </a:rPr>
              <a:t>HTML 3.2</a:t>
            </a:r>
            <a:endParaRPr lang="en-IN" altLang="pt-BR" sz="16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44" name="Rectangle 18"/>
          <p:cNvSpPr>
            <a:spLocks noChangeArrowheads="1"/>
          </p:cNvSpPr>
          <p:nvPr/>
        </p:nvSpPr>
        <p:spPr bwMode="auto">
          <a:xfrm>
            <a:off x="2362200" y="33528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5FAF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2F2F2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en-US" altLang="pt-BR" sz="1600">
                <a:solidFill>
                  <a:schemeClr val="tx1"/>
                </a:solidFill>
                <a:latin typeface="Arial" panose="020B0604020202020204" pitchFamily="34" charset="0"/>
              </a:rPr>
              <a:t>HTML 4.01</a:t>
            </a:r>
            <a:endParaRPr lang="en-IN" altLang="pt-BR" sz="16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45" name="Rectangle 18"/>
          <p:cNvSpPr>
            <a:spLocks noChangeArrowheads="1"/>
          </p:cNvSpPr>
          <p:nvPr/>
        </p:nvSpPr>
        <p:spPr bwMode="auto">
          <a:xfrm>
            <a:off x="2362200" y="38862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5FAF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2F2F2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en-US" altLang="pt-BR" sz="1600">
                <a:solidFill>
                  <a:schemeClr val="tx1"/>
                </a:solidFill>
                <a:latin typeface="Arial" panose="020B0604020202020204" pitchFamily="34" charset="0"/>
              </a:rPr>
              <a:t>XHTML 1.0</a:t>
            </a:r>
            <a:endParaRPr lang="en-IN" altLang="pt-BR" sz="16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2362200" y="48006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5FAF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2F2F2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en-US" altLang="pt-BR" sz="1600">
                <a:solidFill>
                  <a:srgbClr val="969696"/>
                </a:solidFill>
                <a:latin typeface="Arial" panose="020B0604020202020204" pitchFamily="34" charset="0"/>
              </a:rPr>
              <a:t>XHTML 2.0</a:t>
            </a:r>
            <a:endParaRPr lang="en-IN" altLang="pt-BR" sz="1600">
              <a:solidFill>
                <a:srgbClr val="969696"/>
              </a:solidFill>
              <a:latin typeface="Arial" panose="020B0604020202020204" pitchFamily="34" charset="0"/>
            </a:endParaRPr>
          </a:p>
        </p:txBody>
      </p:sp>
      <p:sp>
        <p:nvSpPr>
          <p:cNvPr id="22547" name="Rectangle 18"/>
          <p:cNvSpPr>
            <a:spLocks noChangeArrowheads="1"/>
          </p:cNvSpPr>
          <p:nvPr/>
        </p:nvSpPr>
        <p:spPr bwMode="auto">
          <a:xfrm>
            <a:off x="2362200" y="56388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5FAF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2F2F2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en-US" altLang="pt-BR" sz="1600">
                <a:solidFill>
                  <a:schemeClr val="tx1"/>
                </a:solidFill>
                <a:latin typeface="Arial" panose="020B0604020202020204" pitchFamily="34" charset="0"/>
              </a:rPr>
              <a:t>HTML5</a:t>
            </a:r>
            <a:endParaRPr lang="en-IN" altLang="pt-BR" sz="16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22548" name="Straight Connector 16"/>
          <p:cNvCxnSpPr>
            <a:cxnSpLocks noChangeShapeType="1"/>
          </p:cNvCxnSpPr>
          <p:nvPr/>
        </p:nvCxnSpPr>
        <p:spPr bwMode="auto">
          <a:xfrm>
            <a:off x="990600" y="2590800"/>
            <a:ext cx="1066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9" name="Rectangle 17"/>
          <p:cNvSpPr>
            <a:spLocks noChangeArrowheads="1"/>
          </p:cNvSpPr>
          <p:nvPr/>
        </p:nvSpPr>
        <p:spPr bwMode="auto">
          <a:xfrm>
            <a:off x="381000" y="2438400"/>
            <a:ext cx="609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2F2F2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pt-BR" sz="1400" b="1">
                <a:solidFill>
                  <a:schemeClr val="tx1"/>
                </a:solidFill>
                <a:latin typeface="Arial" panose="020B0604020202020204" pitchFamily="34" charset="0"/>
              </a:rPr>
              <a:t>1995</a:t>
            </a:r>
            <a:endParaRPr lang="en-IN" altLang="pt-BR" sz="14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22550" name="Straight Connector 16"/>
          <p:cNvCxnSpPr>
            <a:cxnSpLocks noChangeShapeType="1"/>
          </p:cNvCxnSpPr>
          <p:nvPr/>
        </p:nvCxnSpPr>
        <p:spPr bwMode="auto">
          <a:xfrm>
            <a:off x="990600" y="3124200"/>
            <a:ext cx="1066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51" name="Rectangle 17"/>
          <p:cNvSpPr>
            <a:spLocks noChangeArrowheads="1"/>
          </p:cNvSpPr>
          <p:nvPr/>
        </p:nvSpPr>
        <p:spPr bwMode="auto">
          <a:xfrm>
            <a:off x="381000" y="2971800"/>
            <a:ext cx="609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2F2F2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pt-BR" sz="1400" b="1">
                <a:solidFill>
                  <a:schemeClr val="tx1"/>
                </a:solidFill>
                <a:latin typeface="Arial" panose="020B0604020202020204" pitchFamily="34" charset="0"/>
              </a:rPr>
              <a:t>1997</a:t>
            </a:r>
            <a:endParaRPr lang="en-IN" altLang="pt-BR" sz="14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22552" name="Straight Connector 16"/>
          <p:cNvCxnSpPr>
            <a:cxnSpLocks noChangeShapeType="1"/>
          </p:cNvCxnSpPr>
          <p:nvPr/>
        </p:nvCxnSpPr>
        <p:spPr bwMode="auto">
          <a:xfrm>
            <a:off x="990600" y="3581400"/>
            <a:ext cx="1066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53" name="Rectangle 17"/>
          <p:cNvSpPr>
            <a:spLocks noChangeArrowheads="1"/>
          </p:cNvSpPr>
          <p:nvPr/>
        </p:nvSpPr>
        <p:spPr bwMode="auto">
          <a:xfrm>
            <a:off x="381000" y="3429000"/>
            <a:ext cx="609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2F2F2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pt-BR" sz="1400" b="1">
                <a:solidFill>
                  <a:schemeClr val="tx1"/>
                </a:solidFill>
                <a:latin typeface="Arial" panose="020B0604020202020204" pitchFamily="34" charset="0"/>
              </a:rPr>
              <a:t>1999</a:t>
            </a:r>
            <a:endParaRPr lang="en-IN" altLang="pt-BR" sz="14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54" name="Text Box 57"/>
          <p:cNvSpPr txBox="1">
            <a:spLocks noChangeArrowheads="1"/>
          </p:cNvSpPr>
          <p:nvPr/>
        </p:nvSpPr>
        <p:spPr bwMode="auto">
          <a:xfrm>
            <a:off x="4038600" y="4883150"/>
            <a:ext cx="5105400" cy="922338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HTML5 é muito mais tolerante e pode lidar com todas as marcações a partir das versões anteriores.</a:t>
            </a:r>
            <a:endParaRPr lang="en-IN" altLang="pt-BR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55" name="Text Box 58"/>
          <p:cNvSpPr txBox="1">
            <a:spLocks noChangeArrowheads="1"/>
          </p:cNvSpPr>
          <p:nvPr/>
        </p:nvSpPr>
        <p:spPr bwMode="auto">
          <a:xfrm>
            <a:off x="4025900" y="5943600"/>
            <a:ext cx="5118100" cy="584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pt-BR" altLang="pt-BR" sz="1600">
                <a:solidFill>
                  <a:schemeClr val="tx1"/>
                </a:solidFill>
                <a:latin typeface="Arial" panose="020B0604020202020204" pitchFamily="34" charset="0"/>
              </a:rPr>
              <a:t>Embora HTML5 foi oficialmente publicado em 2012, que tem estado em desenvolvimento desde 2004 .</a:t>
            </a:r>
            <a:endParaRPr lang="en-IN" altLang="pt-BR" sz="16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56" name="Text Box 59"/>
          <p:cNvSpPr txBox="1">
            <a:spLocks noChangeArrowheads="1"/>
          </p:cNvSpPr>
          <p:nvPr/>
        </p:nvSpPr>
        <p:spPr bwMode="auto">
          <a:xfrm>
            <a:off x="4038600" y="2514600"/>
            <a:ext cx="5105400" cy="646113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Depois de HTML 4.1 foi lançado , o foco mudou para XHTML e suas normas mais rigorosas .</a:t>
            </a:r>
            <a:endParaRPr lang="en-IN" altLang="pt-BR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57" name="Text Box 60"/>
          <p:cNvSpPr txBox="1">
            <a:spLocks noChangeArrowheads="1"/>
          </p:cNvSpPr>
          <p:nvPr/>
        </p:nvSpPr>
        <p:spPr bwMode="auto">
          <a:xfrm>
            <a:off x="4038600" y="3352800"/>
            <a:ext cx="5105400" cy="1477963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XHTML 2.0 teve normas ainda mais rigorosas do que 1,0 , rejeitando web Páginas que não cumprissem . Ele gradualmente caiu em desgraça e foi completamente abandonado em 2009 .</a:t>
            </a:r>
            <a:endParaRPr lang="en-IN" altLang="pt-BR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58" name="Line 64"/>
          <p:cNvSpPr>
            <a:spLocks noChangeShapeType="1"/>
          </p:cNvSpPr>
          <p:nvPr/>
        </p:nvSpPr>
        <p:spPr bwMode="auto">
          <a:xfrm flipV="1">
            <a:off x="3429000" y="28956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2559" name="Line 65"/>
          <p:cNvSpPr>
            <a:spLocks noChangeShapeType="1"/>
          </p:cNvSpPr>
          <p:nvPr/>
        </p:nvSpPr>
        <p:spPr bwMode="auto">
          <a:xfrm flipV="1">
            <a:off x="3505200" y="4419600"/>
            <a:ext cx="533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2560" name="Line 65"/>
          <p:cNvSpPr>
            <a:spLocks noChangeShapeType="1"/>
          </p:cNvSpPr>
          <p:nvPr/>
        </p:nvSpPr>
        <p:spPr bwMode="auto">
          <a:xfrm>
            <a:off x="3236913" y="5867400"/>
            <a:ext cx="7254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/>
          <p:cNvSpPr>
            <a:spLocks noGrp="1"/>
          </p:cNvSpPr>
          <p:nvPr>
            <p:ph type="title"/>
          </p:nvPr>
        </p:nvSpPr>
        <p:spPr>
          <a:xfrm>
            <a:off x="1374775" y="623888"/>
            <a:ext cx="7159625" cy="1281112"/>
          </a:xfrm>
        </p:spPr>
        <p:txBody>
          <a:bodyPr/>
          <a:lstStyle/>
          <a:p>
            <a:pPr eaLnBrk="1" hangingPunct="1"/>
            <a:r>
              <a:rPr lang="pt-BR" altLang="pt-BR" smtClean="0"/>
              <a:t>Primeiros navegadores web</a:t>
            </a:r>
          </a:p>
        </p:txBody>
      </p:sp>
      <p:pic>
        <p:nvPicPr>
          <p:cNvPr id="24579" name="Picture 2" descr="http://ibxk.com.br/materias/630718372.jpg?w=7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1447800"/>
            <a:ext cx="1216025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 descr="http://ibxk.com.br/materias/188415588.jpg?w=7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447800"/>
            <a:ext cx="2327275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6" descr="http://ibxk.com.br/materias/750316009.jpg?w=7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5" y="2138363"/>
            <a:ext cx="1938338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8" descr="http://ibxk.com.br/materias/494821607.jpg?w=7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3700463"/>
            <a:ext cx="1938337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2" descr="http://img03.deviantart.net/03ce/i/2012/066/1/d/netscape_navigator_by_onlyouniverse-d4s0fhu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338" y="3976688"/>
            <a:ext cx="1711325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pPr algn="ctr" eaLnBrk="1" hangingPunct="1"/>
            <a:r>
              <a:rPr lang="en-US" altLang="pt-BR" sz="4000" smtClean="0"/>
              <a:t>O que é HTML5?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54102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Char char=""/>
              <a:defRPr/>
            </a:pPr>
            <a:endParaRPr lang="pt-BR" altLang="pt-B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pt-BR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HTML5 </a:t>
            </a:r>
            <a:r>
              <a:rPr lang="pt-BR" alt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é a versão mais recente do HTML, só recentemente Ganhando apoio parcial pelos fabricantes de navegadores web. </a:t>
            </a:r>
            <a:endParaRPr lang="pt-BR" altLang="pt-B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None/>
              <a:defRPr/>
            </a:pPr>
            <a:endParaRPr lang="pt-BR" altLang="pt-B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pt-BR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 </a:t>
            </a:r>
            <a:r>
              <a:rPr lang="pt-BR" alt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incorpora todas as funcionalidades das versões anteriores do HTML , incluindo o XHTML mais rigorosa . </a:t>
            </a:r>
            <a:endParaRPr lang="pt-BR" altLang="pt-B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1371600"/>
            <a:ext cx="914400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pPr algn="ctr" eaLnBrk="1" hangingPunct="1"/>
            <a:r>
              <a:rPr lang="en-US" altLang="pt-BR" sz="4000" smtClean="0"/>
              <a:t>O que é HTML5?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54102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pt-BR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 </a:t>
            </a:r>
            <a:r>
              <a:rPr lang="pt-BR" alt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adiciona um conjunto diferente de novas ferramentas para o </a:t>
            </a:r>
            <a:r>
              <a:rPr lang="pt-BR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desenvolvedor </a:t>
            </a:r>
            <a:r>
              <a:rPr lang="pt-BR" alt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web para usar . </a:t>
            </a:r>
            <a:endParaRPr lang="pt-BR" altLang="pt-B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Char char=""/>
              <a:defRPr/>
            </a:pPr>
            <a:endParaRPr lang="pt-BR" altLang="pt-B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pt-BR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 </a:t>
            </a:r>
            <a:r>
              <a:rPr lang="pt-BR" alt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ainda é um trabalho em andamento. </a:t>
            </a:r>
            <a:endParaRPr lang="pt-BR" altLang="pt-B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Char char=""/>
              <a:defRPr/>
            </a:pPr>
            <a:endParaRPr lang="pt-BR" altLang="pt-B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pt-BR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Nem todos os navegadores suportam html5. </a:t>
            </a:r>
          </a:p>
          <a:p>
            <a:pPr marL="0" indent="0"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None/>
              <a:defRPr/>
            </a:pPr>
            <a:endParaRPr lang="pt-BR" altLang="pt-B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pt-BR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Serão </a:t>
            </a:r>
            <a:r>
              <a:rPr lang="pt-BR" alt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muitos anos - talvez não até 2018 ou mais tarde - antes de ser totalmente definida e apoiada</a:t>
            </a:r>
            <a:endParaRPr lang="en-US" altLang="pt-B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1371600"/>
            <a:ext cx="914400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altLang="pt-BR" sz="4000" smtClean="0"/>
              <a:t>Metas do HTML5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85800" y="1752600"/>
            <a:ext cx="8229600" cy="47244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en-US" altLang="pt-B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Suporte</a:t>
            </a:r>
            <a:r>
              <a:rPr lang="en-US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en-US" altLang="pt-B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todas</a:t>
            </a:r>
            <a:r>
              <a:rPr lang="en-US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as </a:t>
            </a:r>
            <a:r>
              <a:rPr lang="en-US" altLang="pt-B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páginas</a:t>
            </a:r>
            <a:r>
              <a:rPr lang="en-US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pt-B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existente</a:t>
            </a:r>
            <a:r>
              <a:rPr lang="en-US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 Com HTML5,</a:t>
            </a:r>
            <a:r>
              <a:rPr lang="pt-BR" alt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não há nenhuma exigência para voltar e rever sites mais velhos</a:t>
            </a:r>
            <a:r>
              <a:rPr lang="en-US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Char char=""/>
              <a:defRPr/>
            </a:pPr>
            <a:endParaRPr lang="en-US" altLang="pt-B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pt-BR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Reduzir </a:t>
            </a:r>
            <a:r>
              <a:rPr lang="pt-BR" alt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necessidade de </a:t>
            </a:r>
            <a:r>
              <a:rPr lang="pt-BR" altLang="pt-BR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plugins</a:t>
            </a:r>
            <a:r>
              <a:rPr lang="pt-BR" alt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externos e scripts para mostrar o conteúdo do site</a:t>
            </a:r>
            <a:r>
              <a:rPr lang="en-US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None/>
              <a:defRPr/>
            </a:pPr>
            <a:endParaRPr lang="en-US" altLang="pt-B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lnSpc>
                <a:spcPts val="3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pt-BR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Melhorar </a:t>
            </a:r>
            <a:r>
              <a:rPr lang="pt-BR" altLang="pt-B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definição semântica (isto é, significado e propósito ) de elementos da página</a:t>
            </a:r>
            <a:r>
              <a:rPr lang="pt-BR" alt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altLang="pt-B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1371600"/>
            <a:ext cx="914400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altLang="pt-BR" sz="4000" smtClean="0"/>
              <a:t>Metas do HTML5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85800" y="1752600"/>
            <a:ext cx="8229600" cy="4724400"/>
          </a:xfrm>
        </p:spPr>
        <p:txBody>
          <a:bodyPr/>
          <a:lstStyle/>
          <a:p>
            <a:pPr eaLnBrk="1" hangingPunct="1">
              <a:lnSpc>
                <a:spcPts val="3000"/>
              </a:lnSpc>
            </a:pPr>
            <a:endParaRPr lang="pt-BR" altLang="pt-BR" sz="2400" smtClean="0"/>
          </a:p>
          <a:p>
            <a:pPr eaLnBrk="1" hangingPunct="1">
              <a:lnSpc>
                <a:spcPts val="3000"/>
              </a:lnSpc>
            </a:pPr>
            <a:endParaRPr lang="pt-BR" altLang="pt-BR" sz="2400" smtClean="0"/>
          </a:p>
          <a:p>
            <a:pPr eaLnBrk="1" hangingPunct="1">
              <a:lnSpc>
                <a:spcPts val="3000"/>
              </a:lnSpc>
            </a:pPr>
            <a:r>
              <a:rPr lang="pt-BR" altLang="pt-BR" sz="2400" smtClean="0"/>
              <a:t>Faça a renderização do conteúdo web universal e independente do dispositivo que está sendo usado</a:t>
            </a:r>
            <a:r>
              <a:rPr lang="en-US" altLang="pt-BR" sz="2400" smtClean="0"/>
              <a:t>.</a:t>
            </a:r>
          </a:p>
          <a:p>
            <a:pPr eaLnBrk="1" hangingPunct="1">
              <a:lnSpc>
                <a:spcPts val="3000"/>
              </a:lnSpc>
            </a:pPr>
            <a:r>
              <a:rPr lang="pt-BR" altLang="pt-BR" sz="2400" smtClean="0"/>
              <a:t>Documentos da Web manipular erros de uma forma melhor e mais consistente</a:t>
            </a:r>
            <a:r>
              <a:rPr lang="en-US" altLang="pt-BR" sz="2400" smtClean="0"/>
              <a:t>.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1371600"/>
            <a:ext cx="914400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altLang="pt-BR" sz="4000" smtClean="0"/>
              <a:t>Novos elementos no HTML5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1371600"/>
            <a:ext cx="914400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3581400" y="1985963"/>
            <a:ext cx="1981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&lt;figcaption&gt;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&lt;footer&gt;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&lt;header&gt;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&lt;hgroup&gt;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&lt;mark&gt;</a:t>
            </a:r>
            <a:endParaRPr lang="en-US" altLang="pt-BR" sz="2400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&lt;nav&gt;</a:t>
            </a:r>
          </a:p>
        </p:txBody>
      </p:sp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5791200" y="1985963"/>
            <a:ext cx="1981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&lt;progress&gt;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&lt;section&gt;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&lt;source&gt;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&lt;svg&gt;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&lt;time&gt;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&lt;video&gt;</a:t>
            </a:r>
          </a:p>
        </p:txBody>
      </p:sp>
      <p:sp>
        <p:nvSpPr>
          <p:cNvPr id="33798" name="Text Box 7"/>
          <p:cNvSpPr txBox="1">
            <a:spLocks noChangeArrowheads="1"/>
          </p:cNvSpPr>
          <p:nvPr/>
        </p:nvSpPr>
        <p:spPr bwMode="auto">
          <a:xfrm>
            <a:off x="1066800" y="5276850"/>
            <a:ext cx="7162800" cy="646113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Estes são apenas alguns dos novos elementos introduzidos no HTML5. Iremos explorar cada uma dessas Durante este curso .</a:t>
            </a:r>
            <a:endParaRPr lang="en-IN" altLang="pt-BR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3799" name="Text Box 8"/>
          <p:cNvSpPr txBox="1">
            <a:spLocks noChangeArrowheads="1"/>
          </p:cNvSpPr>
          <p:nvPr/>
        </p:nvSpPr>
        <p:spPr bwMode="auto">
          <a:xfrm>
            <a:off x="1447800" y="1985963"/>
            <a:ext cx="1981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&lt;article&gt;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&lt;aside&gt;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&lt;audio&gt;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&lt;canvas&gt;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&lt;datalist&gt;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Arial" panose="020B0604020202020204" pitchFamily="34" charset="0"/>
              </a:rPr>
              <a:t>&lt;figure&gt;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457200"/>
            <a:ext cx="7772400" cy="8382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pt-BR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Outros </a:t>
            </a:r>
            <a:r>
              <a:rPr lang="en-US" altLang="pt-BR" sz="4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novos</a:t>
            </a:r>
            <a:r>
              <a:rPr lang="en-US" altLang="pt-BR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pt-BR" sz="4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recursos</a:t>
            </a:r>
            <a:r>
              <a:rPr lang="en-US" altLang="pt-BR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doHTML5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1371600"/>
            <a:ext cx="914400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609600" y="1676400"/>
            <a:ext cx="8229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ts val="3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pt-BR" altLang="pt-BR" sz="2400">
                <a:solidFill>
                  <a:schemeClr val="tx1"/>
                </a:solidFill>
                <a:latin typeface="Arial" panose="020B0604020202020204" pitchFamily="34" charset="0"/>
              </a:rPr>
              <a:t>* Built-in suporte de áudio e vídeo (sem plugins);</a:t>
            </a:r>
          </a:p>
          <a:p>
            <a:pPr>
              <a:lnSpc>
                <a:spcPts val="3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pt-BR" altLang="pt-BR" sz="2400">
                <a:solidFill>
                  <a:schemeClr val="tx1"/>
                </a:solidFill>
                <a:latin typeface="Arial" panose="020B0604020202020204" pitchFamily="34" charset="0"/>
              </a:rPr>
              <a:t>* Controles de formulário avançados e atributos;</a:t>
            </a:r>
          </a:p>
          <a:p>
            <a:pPr>
              <a:lnSpc>
                <a:spcPts val="3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pt-BR" altLang="pt-BR" sz="2400">
                <a:solidFill>
                  <a:schemeClr val="tx1"/>
                </a:solidFill>
                <a:latin typeface="Arial" panose="020B0604020202020204" pitchFamily="34" charset="0"/>
              </a:rPr>
              <a:t>* Os Canvas ( uma forma de chamar diretamente em uma página web ) Arraste e funcionalidade Gota </a:t>
            </a:r>
          </a:p>
          <a:p>
            <a:pPr>
              <a:lnSpc>
                <a:spcPts val="3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pt-BR" altLang="pt-BR" sz="2400">
                <a:solidFill>
                  <a:schemeClr val="tx1"/>
                </a:solidFill>
                <a:latin typeface="Arial" panose="020B0604020202020204" pitchFamily="34" charset="0"/>
              </a:rPr>
              <a:t>* Suporte para CSS3 (a versão mais recente e mais poderosa do CSS) </a:t>
            </a:r>
          </a:p>
          <a:p>
            <a:pPr>
              <a:lnSpc>
                <a:spcPts val="3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pt-BR" altLang="pt-BR" sz="2400">
                <a:solidFill>
                  <a:schemeClr val="tx1"/>
                </a:solidFill>
                <a:latin typeface="Arial" panose="020B0604020202020204" pitchFamily="34" charset="0"/>
              </a:rPr>
              <a:t>* Recursos mais avançados para desenvolvedores web, como o armazenamento de dados e aplicações offline .</a:t>
            </a:r>
            <a:endParaRPr lang="en-US" altLang="pt-BR" sz="2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altLang="pt-BR" sz="4000" smtClean="0"/>
              <a:t>Primeiro olhe para o html5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1371600"/>
            <a:ext cx="914400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381000" y="1752600"/>
            <a:ext cx="52038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Lembre-se a declaração DOCTYPE de XHTML ?</a:t>
            </a:r>
            <a:endParaRPr lang="en-US" altLang="pt-BR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7893" name="Rectangle 3"/>
          <p:cNvSpPr>
            <a:spLocks noChangeArrowheads="1"/>
          </p:cNvSpPr>
          <p:nvPr/>
        </p:nvSpPr>
        <p:spPr bwMode="auto">
          <a:xfrm>
            <a:off x="457200" y="2362200"/>
            <a:ext cx="8077200" cy="685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&lt;!DOCTYPE html PUBLIC "-//W3C//DTD XHTML 1.0 Transitional//EN"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   "http://www.w3.org/TR/xhtml1/DTD/xhtml1-transitional.dtd"&gt;</a:t>
            </a:r>
          </a:p>
        </p:txBody>
      </p:sp>
      <p:sp>
        <p:nvSpPr>
          <p:cNvPr id="37894" name="Text Box 7"/>
          <p:cNvSpPr txBox="1">
            <a:spLocks noChangeArrowheads="1"/>
          </p:cNvSpPr>
          <p:nvPr/>
        </p:nvSpPr>
        <p:spPr bwMode="auto">
          <a:xfrm>
            <a:off x="374650" y="3243263"/>
            <a:ext cx="832802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>
                <a:solidFill>
                  <a:schemeClr val="tx1"/>
                </a:solidFill>
                <a:latin typeface="Arial" panose="020B0604020202020204" pitchFamily="34" charset="0"/>
              </a:rPr>
              <a:t>Em HTML5, existe apenas uma  possibilidade de declaração DOCTYPE e ela é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>
                <a:solidFill>
                  <a:schemeClr val="tx1"/>
                </a:solidFill>
                <a:latin typeface="Arial" panose="020B0604020202020204" pitchFamily="34" charset="0"/>
              </a:rPr>
              <a:t>simples</a:t>
            </a:r>
          </a:p>
        </p:txBody>
      </p:sp>
      <p:sp>
        <p:nvSpPr>
          <p:cNvPr id="37895" name="Rectangle 3"/>
          <p:cNvSpPr>
            <a:spLocks noChangeArrowheads="1"/>
          </p:cNvSpPr>
          <p:nvPr/>
        </p:nvSpPr>
        <p:spPr bwMode="auto">
          <a:xfrm>
            <a:off x="457200" y="3962400"/>
            <a:ext cx="80772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&lt;!DOCTYPE html&gt;</a:t>
            </a:r>
          </a:p>
        </p:txBody>
      </p:sp>
      <p:sp>
        <p:nvSpPr>
          <p:cNvPr id="37896" name="Text Box 9"/>
          <p:cNvSpPr txBox="1">
            <a:spLocks noChangeArrowheads="1"/>
          </p:cNvSpPr>
          <p:nvPr/>
        </p:nvSpPr>
        <p:spPr bwMode="auto">
          <a:xfrm>
            <a:off x="457200" y="4876800"/>
            <a:ext cx="2438400" cy="338138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en-US" altLang="pt-BR" sz="1600">
                <a:solidFill>
                  <a:schemeClr val="tx1"/>
                </a:solidFill>
                <a:latin typeface="Arial" panose="020B0604020202020204" pitchFamily="34" charset="0"/>
              </a:rPr>
              <a:t>Apenas 15 caracteres!</a:t>
            </a:r>
            <a:endParaRPr lang="en-IN" altLang="pt-BR" sz="16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7897" name="Line 10"/>
          <p:cNvSpPr>
            <a:spLocks noChangeShapeType="1"/>
          </p:cNvSpPr>
          <p:nvPr/>
        </p:nvSpPr>
        <p:spPr bwMode="auto">
          <a:xfrm flipH="1" flipV="1">
            <a:off x="1524000" y="4343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898" name="Text Box 11"/>
          <p:cNvSpPr txBox="1">
            <a:spLocks noChangeArrowheads="1"/>
          </p:cNvSpPr>
          <p:nvPr/>
        </p:nvSpPr>
        <p:spPr bwMode="auto">
          <a:xfrm>
            <a:off x="457200" y="5410200"/>
            <a:ext cx="8001000" cy="120015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O DOCTYPE informa ao navegador e versão Qual o tipo de documento que esperar. Esta deve ser a última vez que o DOCTYPE é sempre alterado. A partir de agora , todas as futuras versões do HTML irá usar essa mesma declaração simplificada.</a:t>
            </a:r>
            <a:endParaRPr lang="en-IN" altLang="pt-BR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altLang="pt-BR" sz="4000" smtClean="0"/>
              <a:t>O elemento &lt;html&gt; 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1371600"/>
            <a:ext cx="914400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381000" y="1752600"/>
            <a:ext cx="56007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Isto é o que o elemento &lt;html&gt; parecia em XHTML </a:t>
            </a:r>
            <a:r>
              <a:rPr lang="en-US" altLang="pt-BR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39941" name="Rectangle 3"/>
          <p:cNvSpPr>
            <a:spLocks noChangeArrowheads="1"/>
          </p:cNvSpPr>
          <p:nvPr/>
        </p:nvSpPr>
        <p:spPr bwMode="auto">
          <a:xfrm>
            <a:off x="457200" y="2247900"/>
            <a:ext cx="8077200" cy="685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&lt;html xmlns="http://www.w3.org/1999/xhtml" xml:lang=“pt-br" lang=“pt-br"&gt;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457200" y="3173413"/>
            <a:ext cx="59293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>
                <a:solidFill>
                  <a:schemeClr val="tx1"/>
                </a:solidFill>
                <a:latin typeface="Arial" panose="020B0604020202020204" pitchFamily="34" charset="0"/>
              </a:rPr>
              <a:t>Agora, no HTML5 simplificado para a apenas esta linha:</a:t>
            </a:r>
          </a:p>
        </p:txBody>
      </p:sp>
      <p:sp>
        <p:nvSpPr>
          <p:cNvPr id="39943" name="Rectangle 3"/>
          <p:cNvSpPr>
            <a:spLocks noChangeArrowheads="1"/>
          </p:cNvSpPr>
          <p:nvPr/>
        </p:nvSpPr>
        <p:spPr bwMode="auto">
          <a:xfrm>
            <a:off x="457200" y="3716338"/>
            <a:ext cx="80772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&lt;html lang=“pt-br"&gt;</a:t>
            </a:r>
          </a:p>
        </p:txBody>
      </p:sp>
      <p:sp>
        <p:nvSpPr>
          <p:cNvPr id="39944" name="Text Box 10"/>
          <p:cNvSpPr txBox="1">
            <a:spLocks noChangeArrowheads="1"/>
          </p:cNvSpPr>
          <p:nvPr/>
        </p:nvSpPr>
        <p:spPr bwMode="auto">
          <a:xfrm>
            <a:off x="457200" y="5867400"/>
            <a:ext cx="8077200" cy="830263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pt-BR" altLang="pt-BR" sz="1600">
                <a:solidFill>
                  <a:schemeClr val="tx1"/>
                </a:solidFill>
                <a:latin typeface="Arial" panose="020B0604020202020204" pitchFamily="34" charset="0"/>
              </a:rPr>
              <a:t>Cada um dos principais idiomas do mundo tem um código de dois caracteres , por exemplo, Espanhol = "es" , Francês = " fr" , Alemão = "de" , o chinês = " zh " , árabe = "ar" .</a:t>
            </a:r>
            <a:endParaRPr lang="en-IN" altLang="pt-BR" sz="16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9945" name="Text Box 12"/>
          <p:cNvSpPr txBox="1">
            <a:spLocks noChangeArrowheads="1"/>
          </p:cNvSpPr>
          <p:nvPr/>
        </p:nvSpPr>
        <p:spPr bwMode="auto">
          <a:xfrm>
            <a:off x="457200" y="4419600"/>
            <a:ext cx="8077200" cy="120015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O atributo lang no elemento &lt; html&gt; declara o idioma que o conteúdo da página é . Embora não seja estritamente necessário, ele deve sempre ser especificado , uma vez que pode ajudar os motores de busca e leitores de tela .</a:t>
            </a:r>
            <a:endParaRPr lang="en-IN" altLang="pt-BR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altLang="pt-BR" sz="4000" smtClean="0"/>
              <a:t>A seção &lt;head&gt;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1371600"/>
            <a:ext cx="914400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381000" y="1524000"/>
            <a:ext cx="494188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>
                <a:solidFill>
                  <a:schemeClr val="tx1"/>
                </a:solidFill>
                <a:latin typeface="Arial" panose="020B0604020202020204" pitchFamily="34" charset="0"/>
              </a:rPr>
              <a:t>Aque esta uma típica seção &lt;head&gt; em xhtml:</a:t>
            </a:r>
          </a:p>
        </p:txBody>
      </p:sp>
      <p:sp>
        <p:nvSpPr>
          <p:cNvPr id="41989" name="Rectangle 3"/>
          <p:cNvSpPr>
            <a:spLocks noChangeArrowheads="1"/>
          </p:cNvSpPr>
          <p:nvPr/>
        </p:nvSpPr>
        <p:spPr bwMode="auto">
          <a:xfrm>
            <a:off x="457200" y="1981200"/>
            <a:ext cx="8077200" cy="1371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400" b="1">
                <a:solidFill>
                  <a:schemeClr val="tx1"/>
                </a:solidFill>
                <a:latin typeface="Courier New" panose="02070309020205020404" pitchFamily="49" charset="0"/>
              </a:rPr>
              <a:t>&lt;head&gt;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400" b="1">
                <a:solidFill>
                  <a:schemeClr val="tx1"/>
                </a:solidFill>
                <a:latin typeface="Courier New" panose="02070309020205020404" pitchFamily="49" charset="0"/>
              </a:rPr>
              <a:t>  &lt;meta http-equiv="Content-type" content="text/html; charset=UTF-8" /&gt;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400" b="1">
                <a:solidFill>
                  <a:schemeClr val="tx1"/>
                </a:solidFill>
                <a:latin typeface="Courier New" panose="02070309020205020404" pitchFamily="49" charset="0"/>
              </a:rPr>
              <a:t>  &lt;title&gt;My First XHTML Page&lt;/title&gt;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400" b="1">
                <a:solidFill>
                  <a:schemeClr val="tx1"/>
                </a:solidFill>
                <a:latin typeface="Courier New" panose="02070309020205020404" pitchFamily="49" charset="0"/>
              </a:rPr>
              <a:t>  &lt;link rel="stylesheet" type="text/css" href="style.css" /&gt;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400" b="1">
                <a:solidFill>
                  <a:schemeClr val="tx1"/>
                </a:solidFill>
                <a:latin typeface="Courier New" panose="02070309020205020404" pitchFamily="49" charset="0"/>
              </a:rPr>
              <a:t>&lt;/head&gt;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457200" y="3505200"/>
            <a:ext cx="24288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>
                <a:solidFill>
                  <a:schemeClr val="tx1"/>
                </a:solidFill>
                <a:latin typeface="Arial" panose="020B0604020202020204" pitchFamily="34" charset="0"/>
              </a:rPr>
              <a:t>E na versão  HTML5 </a:t>
            </a:r>
          </a:p>
        </p:txBody>
      </p:sp>
      <p:sp>
        <p:nvSpPr>
          <p:cNvPr id="41991" name="Text Box 9"/>
          <p:cNvSpPr txBox="1">
            <a:spLocks noChangeArrowheads="1"/>
          </p:cNvSpPr>
          <p:nvPr/>
        </p:nvSpPr>
        <p:spPr bwMode="auto">
          <a:xfrm>
            <a:off x="457200" y="5791200"/>
            <a:ext cx="8077200" cy="923925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Observe a declaração simplificada conjunto de caracteres , o mais curto texto do link CSS folha de estilo, e a remoção do arrasto barras para estas duas linhas.</a:t>
            </a:r>
            <a:endParaRPr lang="en-IN" altLang="pt-BR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1992" name="Rectangle 3"/>
          <p:cNvSpPr>
            <a:spLocks noChangeArrowheads="1"/>
          </p:cNvSpPr>
          <p:nvPr/>
        </p:nvSpPr>
        <p:spPr bwMode="auto">
          <a:xfrm>
            <a:off x="457200" y="4038600"/>
            <a:ext cx="8077200" cy="1371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400" b="1">
                <a:solidFill>
                  <a:schemeClr val="tx1"/>
                </a:solidFill>
                <a:latin typeface="Courier New" panose="02070309020205020404" pitchFamily="49" charset="0"/>
              </a:rPr>
              <a:t>&lt;head&gt;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400" b="1">
                <a:solidFill>
                  <a:schemeClr val="tx1"/>
                </a:solidFill>
                <a:latin typeface="Courier New" panose="02070309020205020404" pitchFamily="49" charset="0"/>
              </a:rPr>
              <a:t>  &lt;meta charset="utf-8"&gt;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400" b="1">
                <a:solidFill>
                  <a:schemeClr val="tx1"/>
                </a:solidFill>
                <a:latin typeface="Courier New" panose="02070309020205020404" pitchFamily="49" charset="0"/>
              </a:rPr>
              <a:t>  &lt;title&gt;My First HTML5 Page&lt;/title&gt;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400" b="1">
                <a:solidFill>
                  <a:schemeClr val="tx1"/>
                </a:solidFill>
                <a:latin typeface="Courier New" panose="02070309020205020404" pitchFamily="49" charset="0"/>
              </a:rPr>
              <a:t>  &lt;link rel="stylesheet" href="style.css"&gt;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400" b="1">
                <a:solidFill>
                  <a:schemeClr val="tx1"/>
                </a:solidFill>
                <a:latin typeface="Courier New" panose="02070309020205020404" pitchFamily="49" charset="0"/>
              </a:rPr>
              <a:t>&lt;/head&gt;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altLang="pt-BR" sz="4000" smtClean="0"/>
              <a:t>Página básica em html5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1371600"/>
            <a:ext cx="914400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381000" y="1439863"/>
            <a:ext cx="8153400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pt-BR">
                <a:solidFill>
                  <a:schemeClr val="tx1"/>
                </a:solidFill>
                <a:latin typeface="Arial" panose="020B0604020202020204" pitchFamily="34" charset="0"/>
              </a:rPr>
              <a:t>Colocar as seções anteriores juntos, e agora adicionando as tags &lt;body&gt; seção e fechamento , temos a nossa primeira página web completa em HTML5 :</a:t>
            </a:r>
            <a:endParaRPr lang="en-US" altLang="pt-BR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37" name="Rectangle 3"/>
          <p:cNvSpPr>
            <a:spLocks noChangeArrowheads="1"/>
          </p:cNvSpPr>
          <p:nvPr/>
        </p:nvSpPr>
        <p:spPr bwMode="auto">
          <a:xfrm>
            <a:off x="457200" y="2286000"/>
            <a:ext cx="8077200" cy="3276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&lt;!DOCTYPE html&gt;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&lt;html lang=“pt"&gt;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&lt;head&gt;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  &lt;meta charset="utf-8"&gt;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  &lt;title&gt;CEP – IPW (INTERNET E PROGRAMAÇÃO PARA WEB)&lt;/title&gt;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  &lt;link rel="stylesheet" href="style.css"&gt;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&lt;/head&gt;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&lt;body&gt;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  &lt;p&gt;PRIMEIRO EXERCICIO COM HTML5!&lt;/p&gt;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&lt;/body&gt;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pt-BR" sz="1600" b="1">
                <a:solidFill>
                  <a:schemeClr val="tx1"/>
                </a:solidFill>
                <a:latin typeface="Courier New" panose="02070309020205020404" pitchFamily="49" charset="0"/>
              </a:rPr>
              <a:t>&lt;/html&gt;</a:t>
            </a:r>
          </a:p>
        </p:txBody>
      </p:sp>
      <p:sp>
        <p:nvSpPr>
          <p:cNvPr id="44038" name="Text Box 9"/>
          <p:cNvSpPr txBox="1">
            <a:spLocks noChangeArrowheads="1"/>
          </p:cNvSpPr>
          <p:nvPr/>
        </p:nvSpPr>
        <p:spPr bwMode="auto">
          <a:xfrm>
            <a:off x="457200" y="5791200"/>
            <a:ext cx="8077200" cy="369888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en-US" altLang="pt-BR">
                <a:solidFill>
                  <a:schemeClr val="tx1"/>
                </a:solidFill>
                <a:latin typeface="Arial" panose="020B0604020202020204" pitchFamily="34" charset="0"/>
              </a:rPr>
              <a:t>Agora abra a página no navegador e veja como ficou.</a:t>
            </a:r>
            <a:endParaRPr lang="en-IN" altLang="pt-BR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8229600" cy="838200"/>
          </a:xfrm>
        </p:spPr>
        <p:txBody>
          <a:bodyPr/>
          <a:lstStyle/>
          <a:p>
            <a:pPr algn="ctr" eaLnBrk="1" hangingPunct="1"/>
            <a:r>
              <a:rPr lang="en-US" altLang="pt-BR" sz="4000" smtClean="0"/>
              <a:t>Visualizando sua página  html5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1371600"/>
            <a:ext cx="914400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084" name="Text Box 6"/>
          <p:cNvSpPr txBox="1">
            <a:spLocks noChangeArrowheads="1"/>
          </p:cNvSpPr>
          <p:nvPr/>
        </p:nvSpPr>
        <p:spPr bwMode="auto">
          <a:xfrm>
            <a:off x="533400" y="5381625"/>
            <a:ext cx="8077200" cy="923925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pt-BR" altLang="pt-BR">
                <a:solidFill>
                  <a:schemeClr val="tx1"/>
                </a:solidFill>
                <a:latin typeface="Arial" panose="020B0604020202020204" pitchFamily="34" charset="0"/>
              </a:rPr>
              <a:t>Mesmo que usamos HTML5 , a página parece exatamente o mesmo em um navegador web como seria na XHTML . Sem olhar para o código-fonte , os visitantes da web não vai saber qual versão do HTML que a página foi criada.</a:t>
            </a:r>
            <a:endParaRPr lang="en-IN" altLang="pt-BR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6085" name="AutoShape 8"/>
          <p:cNvSpPr>
            <a:spLocks noChangeArrowheads="1"/>
          </p:cNvSpPr>
          <p:nvPr/>
        </p:nvSpPr>
        <p:spPr bwMode="auto">
          <a:xfrm>
            <a:off x="4267200" y="6400800"/>
            <a:ext cx="304800" cy="228600"/>
          </a:xfrm>
          <a:prstGeom prst="diamond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pt-BR" altLang="pt-BR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46086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387475"/>
            <a:ext cx="4759325" cy="397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143000" y="1981200"/>
            <a:ext cx="716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* PLANEJE O QUE SERÁ EXIBIDO NO SITE.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590122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14400" y="2057400"/>
            <a:ext cx="7696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* PADRONIZE A SUA PROGRAMAÇÃO.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1012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9200" y="685800"/>
            <a:ext cx="7467600" cy="1280890"/>
          </a:xfrm>
        </p:spPr>
        <p:txBody>
          <a:bodyPr/>
          <a:lstStyle/>
          <a:p>
            <a:r>
              <a:rPr lang="pt-BR" dirty="0" smtClean="0"/>
              <a:t>Antes de começar... </a:t>
            </a: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>Baixe um editor </a:t>
            </a:r>
            <a:r>
              <a:rPr lang="pt-BR" dirty="0" err="1" smtClean="0"/>
              <a:t>html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762000" y="2438400"/>
            <a:ext cx="792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NOTPAD++ </a:t>
            </a:r>
            <a:r>
              <a:rPr lang="pt-BR" dirty="0" smtClean="0">
                <a:hlinkClick r:id="rId2"/>
              </a:rPr>
              <a:t>https://notepad-plus-plus.org/download/v6.9.2.html</a:t>
            </a:r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JCREATOR: </a:t>
            </a:r>
            <a:r>
              <a:rPr lang="pt-BR" dirty="0" smtClean="0">
                <a:hlinkClick r:id="rId3"/>
              </a:rPr>
              <a:t>http://br.malavida.com/windows/jcreator/download</a:t>
            </a:r>
            <a:r>
              <a:rPr lang="pt-BR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8437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602860"/>
              </p:ext>
            </p:extLst>
          </p:nvPr>
        </p:nvGraphicFramePr>
        <p:xfrm>
          <a:off x="152400" y="1219200"/>
          <a:ext cx="8991600" cy="5570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1850"/>
                <a:gridCol w="5619750"/>
              </a:tblGrid>
              <a:tr h="480281">
                <a:tc>
                  <a:txBody>
                    <a:bodyPr/>
                    <a:lstStyle/>
                    <a:p>
                      <a:r>
                        <a:rPr lang="pt-BR" dirty="0" smtClean="0"/>
                        <a:t>&lt;</a:t>
                      </a:r>
                      <a:r>
                        <a:rPr lang="pt-BR" dirty="0" err="1" smtClean="0"/>
                        <a:t>tag</a:t>
                      </a:r>
                      <a:r>
                        <a:rPr lang="pt-BR" dirty="0" smtClean="0"/>
                        <a:t>&gt;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O que a</a:t>
                      </a:r>
                      <a:r>
                        <a:rPr lang="pt-BR" baseline="0" dirty="0" smtClean="0"/>
                        <a:t> </a:t>
                      </a:r>
                      <a:r>
                        <a:rPr lang="pt-BR" baseline="0" dirty="0" err="1" smtClean="0"/>
                        <a:t>tag</a:t>
                      </a:r>
                      <a:r>
                        <a:rPr lang="pt-BR" baseline="0" dirty="0" smtClean="0"/>
                        <a:t> faz</a:t>
                      </a:r>
                      <a:endParaRPr lang="pt-BR" dirty="0"/>
                    </a:p>
                  </a:txBody>
                  <a:tcPr/>
                </a:tc>
              </a:tr>
              <a:tr h="828978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&lt;</a:t>
                      </a:r>
                      <a:r>
                        <a:rPr lang="pt-BR" sz="3200" dirty="0" err="1" smtClean="0"/>
                        <a:t>html</a:t>
                      </a:r>
                      <a:r>
                        <a:rPr lang="pt-BR" sz="3200" dirty="0" smtClean="0"/>
                        <a:t>&gt;</a:t>
                      </a:r>
                    </a:p>
                    <a:p>
                      <a:r>
                        <a:rPr lang="pt-BR" sz="3200" dirty="0" smtClean="0"/>
                        <a:t>&lt;/</a:t>
                      </a:r>
                      <a:r>
                        <a:rPr lang="pt-BR" sz="3200" dirty="0" err="1" smtClean="0"/>
                        <a:t>html</a:t>
                      </a:r>
                      <a:r>
                        <a:rPr lang="pt-BR" sz="3200" dirty="0" smtClean="0"/>
                        <a:t>&gt;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Inicio</a:t>
                      </a:r>
                      <a:r>
                        <a:rPr lang="pt-BR" sz="3200" baseline="0" dirty="0" smtClean="0"/>
                        <a:t> e fim do documento em </a:t>
                      </a:r>
                      <a:r>
                        <a:rPr lang="pt-BR" sz="3200" baseline="0" dirty="0" err="1" smtClean="0"/>
                        <a:t>html</a:t>
                      </a:r>
                      <a:endParaRPr lang="pt-BR" sz="3200" dirty="0"/>
                    </a:p>
                  </a:txBody>
                  <a:tcPr/>
                </a:tc>
              </a:tr>
              <a:tr h="828978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&lt;</a:t>
                      </a:r>
                      <a:r>
                        <a:rPr lang="pt-BR" sz="3200" dirty="0" err="1" smtClean="0"/>
                        <a:t>head</a:t>
                      </a:r>
                      <a:r>
                        <a:rPr lang="pt-BR" sz="3200" dirty="0" smtClean="0"/>
                        <a:t>&gt;</a:t>
                      </a:r>
                    </a:p>
                    <a:p>
                      <a:r>
                        <a:rPr lang="pt-BR" sz="3200" dirty="0" smtClean="0"/>
                        <a:t>&lt;/</a:t>
                      </a:r>
                      <a:r>
                        <a:rPr lang="pt-BR" sz="3200" dirty="0" err="1" smtClean="0"/>
                        <a:t>head</a:t>
                      </a:r>
                      <a:r>
                        <a:rPr lang="pt-BR" sz="3200" dirty="0" smtClean="0"/>
                        <a:t>&gt;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Inicia</a:t>
                      </a:r>
                      <a:r>
                        <a:rPr lang="pt-BR" sz="3200" baseline="0" dirty="0" smtClean="0"/>
                        <a:t> </a:t>
                      </a:r>
                      <a:r>
                        <a:rPr lang="pt-BR" sz="3200" baseline="0" dirty="0" smtClean="0"/>
                        <a:t>e finaliza o cabeçalho</a:t>
                      </a:r>
                      <a:endParaRPr lang="pt-BR" sz="3200" dirty="0"/>
                    </a:p>
                  </a:txBody>
                  <a:tcPr/>
                </a:tc>
              </a:tr>
              <a:tr h="480281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&lt;</a:t>
                      </a:r>
                      <a:r>
                        <a:rPr lang="pt-BR" sz="3200" dirty="0" err="1" smtClean="0"/>
                        <a:t>title</a:t>
                      </a:r>
                      <a:r>
                        <a:rPr lang="pt-BR" sz="3200" dirty="0" smtClean="0"/>
                        <a:t>&gt; &lt;/</a:t>
                      </a:r>
                      <a:r>
                        <a:rPr lang="pt-BR" sz="3200" dirty="0" err="1" smtClean="0"/>
                        <a:t>title</a:t>
                      </a:r>
                      <a:r>
                        <a:rPr lang="pt-BR" sz="3200" dirty="0" smtClean="0"/>
                        <a:t>&gt;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Inicia</a:t>
                      </a:r>
                      <a:r>
                        <a:rPr lang="pt-BR" sz="3200" baseline="0" dirty="0" smtClean="0"/>
                        <a:t> e finaliza o titulo da página</a:t>
                      </a:r>
                      <a:endParaRPr lang="pt-BR" sz="3200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&lt;link&gt; &lt;/link&gt;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Chamada para scripts ou</a:t>
                      </a:r>
                      <a:r>
                        <a:rPr lang="pt-BR" sz="3200" baseline="0" dirty="0" smtClean="0"/>
                        <a:t> páginas de estilos</a:t>
                      </a:r>
                      <a:endParaRPr lang="pt-BR" sz="3200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&lt;</a:t>
                      </a:r>
                      <a:r>
                        <a:rPr lang="pt-BR" sz="3200" dirty="0" err="1" smtClean="0"/>
                        <a:t>style</a:t>
                      </a:r>
                      <a:r>
                        <a:rPr lang="pt-BR" sz="3200" dirty="0" smtClean="0"/>
                        <a:t>&gt;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Usada para escrever CSS dentro do documento HTML.</a:t>
                      </a:r>
                      <a:endParaRPr lang="pt-BR" sz="24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77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451631"/>
              </p:ext>
            </p:extLst>
          </p:nvPr>
        </p:nvGraphicFramePr>
        <p:xfrm>
          <a:off x="152400" y="457200"/>
          <a:ext cx="8991600" cy="5959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1850"/>
                <a:gridCol w="5619750"/>
              </a:tblGrid>
              <a:tr h="480281">
                <a:tc>
                  <a:txBody>
                    <a:bodyPr/>
                    <a:lstStyle/>
                    <a:p>
                      <a:r>
                        <a:rPr lang="pt-BR" dirty="0" smtClean="0"/>
                        <a:t>&lt;</a:t>
                      </a:r>
                      <a:r>
                        <a:rPr lang="pt-BR" dirty="0" err="1" smtClean="0"/>
                        <a:t>tag</a:t>
                      </a:r>
                      <a:r>
                        <a:rPr lang="pt-BR" dirty="0" smtClean="0"/>
                        <a:t>&gt;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O que a</a:t>
                      </a:r>
                      <a:r>
                        <a:rPr lang="pt-BR" baseline="0" dirty="0" smtClean="0"/>
                        <a:t> </a:t>
                      </a:r>
                      <a:r>
                        <a:rPr lang="pt-BR" baseline="0" dirty="0" err="1" smtClean="0"/>
                        <a:t>tag</a:t>
                      </a:r>
                      <a:r>
                        <a:rPr lang="pt-BR" baseline="0" dirty="0" smtClean="0"/>
                        <a:t> faz</a:t>
                      </a:r>
                      <a:endParaRPr lang="pt-BR" dirty="0"/>
                    </a:p>
                  </a:txBody>
                  <a:tcPr/>
                </a:tc>
              </a:tr>
              <a:tr h="828978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 &lt;script&gt;</a:t>
                      </a:r>
                    </a:p>
                    <a:p>
                      <a:r>
                        <a:rPr lang="pt-BR" sz="3200" dirty="0" smtClean="0"/>
                        <a:t>&lt;/script&gt;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3200" dirty="0" smtClean="0"/>
                        <a:t> </a:t>
                      </a:r>
                      <a:r>
                        <a:rPr lang="pt-BR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 um script interno ou link para um script externo. A linguagem de script é </a:t>
                      </a:r>
                      <a:r>
                        <a:rPr lang="pt-BR" sz="2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JavaScript</a:t>
                      </a:r>
                      <a:r>
                        <a:rPr lang="pt-B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pt-BR" sz="3200" dirty="0"/>
                    </a:p>
                  </a:txBody>
                  <a:tcPr/>
                </a:tc>
              </a:tr>
              <a:tr h="828978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&lt;</a:t>
                      </a:r>
                      <a:r>
                        <a:rPr lang="pt-BR" sz="3200" dirty="0" err="1" smtClean="0"/>
                        <a:t>noscript</a:t>
                      </a:r>
                      <a:r>
                        <a:rPr lang="pt-BR" sz="3200" dirty="0" smtClean="0"/>
                        <a:t>&gt;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&lt;/</a:t>
                      </a:r>
                      <a:r>
                        <a:rPr lang="pt-BR" sz="3200" dirty="0" err="1" smtClean="0"/>
                        <a:t>noscript</a:t>
                      </a:r>
                      <a:r>
                        <a:rPr lang="pt-BR" sz="3200" dirty="0" smtClean="0"/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 um conteúdo alternativo a ser exibido quando o navegador não suporta scripts.</a:t>
                      </a:r>
                      <a:endParaRPr lang="pt-BR" sz="2800" dirty="0"/>
                    </a:p>
                  </a:txBody>
                  <a:tcPr/>
                </a:tc>
              </a:tr>
              <a:tr h="480281">
                <a:tc>
                  <a:txBody>
                    <a:bodyPr/>
                    <a:lstStyle/>
                    <a:p>
                      <a:r>
                        <a:rPr lang="pt-BR" sz="2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pt-BR" sz="2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template</a:t>
                      </a:r>
                      <a:r>
                        <a:rPr lang="pt-BR" sz="2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r>
                        <a:rPr lang="pt-BR" sz="28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pt-BR" sz="28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&lt;/</a:t>
                      </a:r>
                      <a:r>
                        <a:rPr lang="pt-BR" sz="2800" b="0" i="0" u="none" strike="noStrike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template</a:t>
                      </a:r>
                      <a:r>
                        <a:rPr lang="pt-BR" sz="28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pt-B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800" dirty="0">
                          <a:effectLst/>
                        </a:rPr>
                        <a:t>Container para conteúdo no lado cliente instanciado em tempo de execução usando </a:t>
                      </a:r>
                      <a:r>
                        <a:rPr lang="pt-BR" sz="2800" dirty="0" err="1">
                          <a:effectLst/>
                        </a:rPr>
                        <a:t>JavaScript</a:t>
                      </a:r>
                      <a:r>
                        <a:rPr lang="pt-BR" sz="2800" dirty="0">
                          <a:effectLst/>
                        </a:rPr>
                        <a:t>.</a:t>
                      </a:r>
                    </a:p>
                  </a:txBody>
                  <a:tcPr marL="76200" marR="76200" marT="57150" marB="5715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016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808272"/>
              </p:ext>
            </p:extLst>
          </p:nvPr>
        </p:nvGraphicFramePr>
        <p:xfrm>
          <a:off x="153537" y="990600"/>
          <a:ext cx="8991600" cy="5280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1850"/>
                <a:gridCol w="5619750"/>
              </a:tblGrid>
              <a:tr h="480281">
                <a:tc>
                  <a:txBody>
                    <a:bodyPr/>
                    <a:lstStyle/>
                    <a:p>
                      <a:r>
                        <a:rPr lang="pt-BR" dirty="0" smtClean="0"/>
                        <a:t>&lt;</a:t>
                      </a:r>
                      <a:r>
                        <a:rPr lang="pt-BR" dirty="0" err="1" smtClean="0"/>
                        <a:t>tag</a:t>
                      </a:r>
                      <a:r>
                        <a:rPr lang="pt-BR" dirty="0" smtClean="0"/>
                        <a:t>&gt;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O que a</a:t>
                      </a:r>
                      <a:r>
                        <a:rPr lang="pt-BR" baseline="0" dirty="0" smtClean="0"/>
                        <a:t> </a:t>
                      </a:r>
                      <a:r>
                        <a:rPr lang="pt-BR" baseline="0" dirty="0" err="1" smtClean="0"/>
                        <a:t>tag</a:t>
                      </a:r>
                      <a:r>
                        <a:rPr lang="pt-BR" baseline="0" dirty="0" smtClean="0"/>
                        <a:t> faz</a:t>
                      </a:r>
                      <a:endParaRPr lang="pt-BR" dirty="0"/>
                    </a:p>
                  </a:txBody>
                  <a:tcPr/>
                </a:tc>
              </a:tr>
              <a:tr h="828978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 &lt;</a:t>
                      </a:r>
                      <a:r>
                        <a:rPr lang="pt-BR" sz="3200" dirty="0" err="1" smtClean="0"/>
                        <a:t>body</a:t>
                      </a:r>
                      <a:r>
                        <a:rPr lang="pt-BR" sz="3200" dirty="0" smtClean="0"/>
                        <a:t>&gt;</a:t>
                      </a:r>
                    </a:p>
                    <a:p>
                      <a:r>
                        <a:rPr lang="pt-BR" sz="3200" dirty="0" smtClean="0"/>
                        <a:t>&lt;/</a:t>
                      </a:r>
                      <a:r>
                        <a:rPr lang="pt-BR" sz="3200" dirty="0" err="1" smtClean="0"/>
                        <a:t>body</a:t>
                      </a:r>
                      <a:r>
                        <a:rPr lang="pt-BR" sz="3200" dirty="0" smtClean="0"/>
                        <a:t>&gt;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3200" dirty="0" smtClean="0"/>
                        <a:t> </a:t>
                      </a:r>
                      <a:r>
                        <a:rPr lang="pt-BR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Inicio e fim do corpo do documento.</a:t>
                      </a:r>
                      <a:endParaRPr lang="pt-BR" sz="3200" dirty="0"/>
                    </a:p>
                  </a:txBody>
                  <a:tcPr/>
                </a:tc>
              </a:tr>
              <a:tr h="828978">
                <a:tc>
                  <a:txBody>
                    <a:bodyPr/>
                    <a:lstStyle/>
                    <a:p>
                      <a:r>
                        <a:rPr lang="pt-BR" sz="2800" dirty="0" smtClean="0"/>
                        <a:t>&lt;</a:t>
                      </a:r>
                      <a:r>
                        <a:rPr lang="pt-BR" sz="2800" dirty="0" err="1" smtClean="0"/>
                        <a:t>section</a:t>
                      </a:r>
                      <a:r>
                        <a:rPr lang="pt-BR" sz="2800" dirty="0" smtClean="0"/>
                        <a:t>&gt;</a:t>
                      </a:r>
                    </a:p>
                    <a:p>
                      <a:r>
                        <a:rPr lang="pt-BR" sz="2800" dirty="0" smtClean="0"/>
                        <a:t>&lt;/</a:t>
                      </a:r>
                      <a:r>
                        <a:rPr lang="pt-BR" sz="2800" dirty="0" err="1" smtClean="0"/>
                        <a:t>section</a:t>
                      </a:r>
                      <a:r>
                        <a:rPr lang="pt-BR" sz="2800" dirty="0" smtClean="0"/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 a seção do Documento.</a:t>
                      </a:r>
                      <a:endParaRPr lang="pt-BR" sz="2800" dirty="0"/>
                    </a:p>
                  </a:txBody>
                  <a:tcPr/>
                </a:tc>
              </a:tr>
              <a:tr h="180340">
                <a:tc>
                  <a:txBody>
                    <a:bodyPr/>
                    <a:lstStyle/>
                    <a:p>
                      <a:r>
                        <a:rPr lang="pt-BR" sz="2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&lt;</a:t>
                      </a:r>
                      <a:r>
                        <a:rPr lang="pt-BR" sz="2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nav</a:t>
                      </a:r>
                      <a:r>
                        <a:rPr lang="pt-BR" sz="2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&lt;/</a:t>
                      </a:r>
                      <a:r>
                        <a:rPr lang="pt-BR" sz="2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nav</a:t>
                      </a:r>
                      <a:r>
                        <a:rPr lang="pt-BR" sz="2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pt-B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800" dirty="0" smtClean="0">
                          <a:effectLst/>
                        </a:rPr>
                        <a:t>Define</a:t>
                      </a:r>
                      <a:r>
                        <a:rPr lang="pt-BR" sz="2800" baseline="0" dirty="0" smtClean="0">
                          <a:effectLst/>
                        </a:rPr>
                        <a:t> a barra de navegação.</a:t>
                      </a:r>
                      <a:endParaRPr lang="pt-BR" sz="2800" dirty="0">
                        <a:effectLst/>
                      </a:endParaRPr>
                    </a:p>
                  </a:txBody>
                  <a:tcPr marL="76200" marR="76200" marT="57150" marB="57150" anchor="ctr"/>
                </a:tc>
              </a:tr>
              <a:tr h="270510">
                <a:tc>
                  <a:txBody>
                    <a:bodyPr/>
                    <a:lstStyle/>
                    <a:p>
                      <a:r>
                        <a:rPr lang="pt-BR" sz="2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pt-BR" sz="2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aside</a:t>
                      </a:r>
                      <a:r>
                        <a:rPr lang="pt-BR" sz="2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&lt;/</a:t>
                      </a:r>
                      <a:r>
                        <a:rPr lang="pt-BR" sz="2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aside</a:t>
                      </a:r>
                      <a:r>
                        <a:rPr lang="pt-BR" sz="2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pt-B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 um conteúdo reservado do resto do conteúdo da página. Se for removida, o conteúdo restante ainda fazem sentido.</a:t>
                      </a:r>
                      <a:endParaRPr lang="pt-BR" sz="2800" dirty="0">
                        <a:effectLst/>
                      </a:endParaRPr>
                    </a:p>
                  </a:txBody>
                  <a:tcPr marL="76200" marR="76200" marT="57150" marB="5715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301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emag.governoeletronico.gov.br/imagens/estrutura_html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9011703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110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http://www.macoratti.net/Cursos/html5/html5_6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068"/>
            <a:ext cx="6918668" cy="685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938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212616"/>
              </p:ext>
            </p:extLst>
          </p:nvPr>
        </p:nvGraphicFramePr>
        <p:xfrm>
          <a:off x="152400" y="457200"/>
          <a:ext cx="8991600" cy="6233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6248400"/>
              </a:tblGrid>
              <a:tr h="480281">
                <a:tc>
                  <a:txBody>
                    <a:bodyPr/>
                    <a:lstStyle/>
                    <a:p>
                      <a:r>
                        <a:rPr lang="pt-BR" dirty="0" smtClean="0"/>
                        <a:t>&lt;</a:t>
                      </a:r>
                      <a:r>
                        <a:rPr lang="pt-BR" dirty="0" err="1" smtClean="0"/>
                        <a:t>tag</a:t>
                      </a:r>
                      <a:r>
                        <a:rPr lang="pt-BR" dirty="0" smtClean="0"/>
                        <a:t>&gt;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O que a</a:t>
                      </a:r>
                      <a:r>
                        <a:rPr lang="pt-BR" baseline="0" dirty="0" smtClean="0"/>
                        <a:t> </a:t>
                      </a:r>
                      <a:r>
                        <a:rPr lang="pt-BR" baseline="0" dirty="0" err="1" smtClean="0"/>
                        <a:t>tag</a:t>
                      </a:r>
                      <a:r>
                        <a:rPr lang="pt-BR" baseline="0" dirty="0" smtClean="0"/>
                        <a:t> faz</a:t>
                      </a:r>
                      <a:endParaRPr lang="pt-BR" dirty="0"/>
                    </a:p>
                  </a:txBody>
                  <a:tcPr/>
                </a:tc>
              </a:tr>
              <a:tr h="828978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 </a:t>
                      </a:r>
                      <a:r>
                        <a:rPr lang="pt-BR" sz="3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&lt;h1&gt;,&lt;h2&gt;,  &lt;h3&gt;,&lt;h4&gt;,  &lt;h5&gt;,&lt;h6&gt;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São elementos que representam os seis níveis de </a:t>
                      </a:r>
                      <a:r>
                        <a:rPr lang="pt-BR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titulos</a:t>
                      </a:r>
                      <a:r>
                        <a:rPr lang="pt-BR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 cabeçalhos dos documentos. Um elemento título descreve brevemente o tema da seção.</a:t>
                      </a:r>
                      <a:endParaRPr lang="pt-BR" sz="3200" dirty="0"/>
                    </a:p>
                  </a:txBody>
                  <a:tcPr/>
                </a:tc>
              </a:tr>
              <a:tr h="180340">
                <a:tc>
                  <a:txBody>
                    <a:bodyPr/>
                    <a:lstStyle/>
                    <a:p>
                      <a:r>
                        <a:rPr lang="pt-BR" sz="2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&lt;header&gt;</a:t>
                      </a:r>
                    </a:p>
                    <a:p>
                      <a:r>
                        <a:rPr lang="pt-BR" sz="2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&lt;/</a:t>
                      </a:r>
                      <a:r>
                        <a:rPr lang="pt-BR" sz="2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head</a:t>
                      </a:r>
                      <a:r>
                        <a:rPr lang="pt-BR" sz="2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pt-B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 o cabeçalho de uma página ou seção. Muitas vezes contém um logotipo, o título do site e uma menu de navegação do conteúdo.</a:t>
                      </a:r>
                      <a:endParaRPr lang="pt-BR" sz="2800" dirty="0">
                        <a:effectLst/>
                      </a:endParaRPr>
                    </a:p>
                  </a:txBody>
                  <a:tcPr marL="76200" marR="76200" marT="57150" marB="5715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971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151597"/>
              </p:ext>
            </p:extLst>
          </p:nvPr>
        </p:nvGraphicFramePr>
        <p:xfrm>
          <a:off x="152400" y="457200"/>
          <a:ext cx="8991600" cy="6073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6248400"/>
              </a:tblGrid>
              <a:tr h="480281">
                <a:tc>
                  <a:txBody>
                    <a:bodyPr/>
                    <a:lstStyle/>
                    <a:p>
                      <a:r>
                        <a:rPr lang="pt-BR" dirty="0" smtClean="0"/>
                        <a:t>&lt;</a:t>
                      </a:r>
                      <a:r>
                        <a:rPr lang="pt-BR" dirty="0" err="1" smtClean="0"/>
                        <a:t>tag</a:t>
                      </a:r>
                      <a:r>
                        <a:rPr lang="pt-BR" dirty="0" smtClean="0"/>
                        <a:t>&gt;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O que a</a:t>
                      </a:r>
                      <a:r>
                        <a:rPr lang="pt-BR" baseline="0" dirty="0" smtClean="0"/>
                        <a:t> </a:t>
                      </a:r>
                      <a:r>
                        <a:rPr lang="pt-BR" baseline="0" dirty="0" err="1" smtClean="0"/>
                        <a:t>tag</a:t>
                      </a:r>
                      <a:r>
                        <a:rPr lang="pt-BR" baseline="0" dirty="0" smtClean="0"/>
                        <a:t> faz</a:t>
                      </a:r>
                      <a:endParaRPr lang="pt-BR" dirty="0"/>
                    </a:p>
                  </a:txBody>
                  <a:tcPr/>
                </a:tc>
              </a:tr>
              <a:tr h="828978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 &lt;</a:t>
                      </a:r>
                      <a:r>
                        <a:rPr lang="pt-BR" sz="3200" dirty="0" err="1" smtClean="0"/>
                        <a:t>footer</a:t>
                      </a:r>
                      <a:r>
                        <a:rPr lang="pt-BR" sz="3200" dirty="0" smtClean="0"/>
                        <a:t>&gt;</a:t>
                      </a:r>
                    </a:p>
                    <a:p>
                      <a:r>
                        <a:rPr lang="pt-BR" sz="3200" dirty="0" smtClean="0"/>
                        <a:t>&lt;/</a:t>
                      </a:r>
                      <a:r>
                        <a:rPr lang="pt-BR" sz="3200" dirty="0" err="1" smtClean="0"/>
                        <a:t>footer</a:t>
                      </a:r>
                      <a:r>
                        <a:rPr lang="pt-BR" sz="3200" dirty="0" smtClean="0"/>
                        <a:t>&gt;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3200" dirty="0" smtClean="0">
                          <a:effectLst/>
                        </a:rPr>
                        <a:t>Define </a:t>
                      </a:r>
                      <a:r>
                        <a:rPr lang="pt-BR" sz="3200" dirty="0">
                          <a:effectLst/>
                        </a:rPr>
                        <a:t>o rodapé de uma página ou seção. Muitas vezes contém um aviso de copyright, alguns links para informações legal </a:t>
                      </a:r>
                      <a:r>
                        <a:rPr lang="pt-BR" sz="3200" dirty="0" smtClean="0">
                          <a:effectLst/>
                        </a:rPr>
                        <a:t>ou endereços</a:t>
                      </a:r>
                      <a:r>
                        <a:rPr lang="pt-BR" sz="3200" dirty="0">
                          <a:effectLst/>
                        </a:rPr>
                        <a:t> para dar feedback.</a:t>
                      </a:r>
                    </a:p>
                  </a:txBody>
                  <a:tcPr marL="76200" marR="76200" marT="57150" marB="57150" anchor="ctr"/>
                </a:tc>
              </a:tr>
              <a:tr h="180340">
                <a:tc>
                  <a:txBody>
                    <a:bodyPr/>
                    <a:lstStyle/>
                    <a:p>
                      <a:r>
                        <a:rPr lang="pt-BR" sz="3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&lt;</a:t>
                      </a:r>
                      <a:r>
                        <a:rPr lang="pt-BR" sz="3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address</a:t>
                      </a:r>
                      <a:r>
                        <a:rPr lang="pt-BR" sz="3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 uma seção que contém informações de contato, como endereço e telefone.</a:t>
                      </a:r>
                      <a:endParaRPr lang="pt-BR" sz="3200" dirty="0">
                        <a:effectLst/>
                      </a:endParaRPr>
                    </a:p>
                  </a:txBody>
                  <a:tcPr marL="76200" marR="76200" marT="57150" marB="5715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576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204084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2256</TotalTime>
  <Words>1226</Words>
  <Application>Microsoft Office PowerPoint</Application>
  <PresentationFormat>Apresentação na tela (4:3)</PresentationFormat>
  <Paragraphs>173</Paragraphs>
  <Slides>25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3" baseType="lpstr">
      <vt:lpstr>Arial</vt:lpstr>
      <vt:lpstr>Century Gothic</vt:lpstr>
      <vt:lpstr>Wingdings 3</vt:lpstr>
      <vt:lpstr>Calibri</vt:lpstr>
      <vt:lpstr>MS PGothic</vt:lpstr>
      <vt:lpstr>Wingdings</vt:lpstr>
      <vt:lpstr>Courier New</vt:lpstr>
      <vt:lpstr>Cacho</vt:lpstr>
      <vt:lpstr>Introdução ao HTML5</vt:lpstr>
      <vt:lpstr>História do HTML</vt:lpstr>
      <vt:lpstr>Primeiros navegadores web</vt:lpstr>
      <vt:lpstr>O que é HTML5?</vt:lpstr>
      <vt:lpstr>O que é HTML5?</vt:lpstr>
      <vt:lpstr>Metas do HTML5</vt:lpstr>
      <vt:lpstr>Metas do HTML5</vt:lpstr>
      <vt:lpstr>Novos elementos no HTML5</vt:lpstr>
      <vt:lpstr>Outros novos recursos doHTML5</vt:lpstr>
      <vt:lpstr>Primeiro olhe para o html5</vt:lpstr>
      <vt:lpstr>O elemento &lt;html&gt; </vt:lpstr>
      <vt:lpstr>A seção &lt;head&gt;</vt:lpstr>
      <vt:lpstr>Página básica em html5</vt:lpstr>
      <vt:lpstr>Visualizando sua página  html5</vt:lpstr>
      <vt:lpstr>Apresentação do PowerPoint</vt:lpstr>
      <vt:lpstr>Apresentação do PowerPoint</vt:lpstr>
      <vt:lpstr>Antes de começar...  Baixe um editor html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HTML5</dc:title>
  <dc:creator>highschoolwebdesign.com</dc:creator>
  <cp:lastModifiedBy>ProfAndre</cp:lastModifiedBy>
  <cp:revision>162</cp:revision>
  <dcterms:created xsi:type="dcterms:W3CDTF">2007-02-14T21:12:53Z</dcterms:created>
  <dcterms:modified xsi:type="dcterms:W3CDTF">2016-08-08T20:33:28Z</dcterms:modified>
</cp:coreProperties>
</file>