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81"/>
  </p:notesMasterIdLst>
  <p:handoutMasterIdLst>
    <p:handoutMasterId r:id="rId82"/>
  </p:handoutMasterIdLst>
  <p:sldIdLst>
    <p:sldId id="607" r:id="rId3"/>
    <p:sldId id="608" r:id="rId4"/>
    <p:sldId id="609" r:id="rId5"/>
    <p:sldId id="610" r:id="rId6"/>
    <p:sldId id="611" r:id="rId7"/>
    <p:sldId id="612" r:id="rId8"/>
    <p:sldId id="613" r:id="rId9"/>
    <p:sldId id="614" r:id="rId10"/>
    <p:sldId id="615" r:id="rId11"/>
    <p:sldId id="616" r:id="rId12"/>
    <p:sldId id="617" r:id="rId13"/>
    <p:sldId id="618" r:id="rId14"/>
    <p:sldId id="619" r:id="rId15"/>
    <p:sldId id="620" r:id="rId16"/>
    <p:sldId id="621" r:id="rId17"/>
    <p:sldId id="622" r:id="rId18"/>
    <p:sldId id="623" r:id="rId19"/>
    <p:sldId id="624" r:id="rId20"/>
    <p:sldId id="626" r:id="rId21"/>
    <p:sldId id="627" r:id="rId22"/>
    <p:sldId id="628" r:id="rId23"/>
    <p:sldId id="629" r:id="rId24"/>
    <p:sldId id="630" r:id="rId25"/>
    <p:sldId id="631" r:id="rId26"/>
    <p:sldId id="632" r:id="rId27"/>
    <p:sldId id="633" r:id="rId28"/>
    <p:sldId id="634" r:id="rId29"/>
    <p:sldId id="635" r:id="rId30"/>
    <p:sldId id="636" r:id="rId31"/>
    <p:sldId id="637" r:id="rId32"/>
    <p:sldId id="638" r:id="rId33"/>
    <p:sldId id="639" r:id="rId34"/>
    <p:sldId id="640" r:id="rId35"/>
    <p:sldId id="641" r:id="rId36"/>
    <p:sldId id="642" r:id="rId37"/>
    <p:sldId id="643" r:id="rId38"/>
    <p:sldId id="644" r:id="rId39"/>
    <p:sldId id="645" r:id="rId40"/>
    <p:sldId id="646" r:id="rId41"/>
    <p:sldId id="647" r:id="rId42"/>
    <p:sldId id="648" r:id="rId43"/>
    <p:sldId id="649" r:id="rId44"/>
    <p:sldId id="650" r:id="rId45"/>
    <p:sldId id="651" r:id="rId46"/>
    <p:sldId id="652" r:id="rId47"/>
    <p:sldId id="653" r:id="rId48"/>
    <p:sldId id="654" r:id="rId49"/>
    <p:sldId id="655" r:id="rId50"/>
    <p:sldId id="656" r:id="rId51"/>
    <p:sldId id="657" r:id="rId52"/>
    <p:sldId id="658" r:id="rId53"/>
    <p:sldId id="688" r:id="rId54"/>
    <p:sldId id="689" r:id="rId55"/>
    <p:sldId id="686" r:id="rId56"/>
    <p:sldId id="659" r:id="rId57"/>
    <p:sldId id="660" r:id="rId58"/>
    <p:sldId id="662" r:id="rId59"/>
    <p:sldId id="663" r:id="rId60"/>
    <p:sldId id="664" r:id="rId61"/>
    <p:sldId id="667" r:id="rId62"/>
    <p:sldId id="679" r:id="rId63"/>
    <p:sldId id="668" r:id="rId64"/>
    <p:sldId id="669" r:id="rId65"/>
    <p:sldId id="678" r:id="rId66"/>
    <p:sldId id="677" r:id="rId67"/>
    <p:sldId id="680" r:id="rId68"/>
    <p:sldId id="681" r:id="rId69"/>
    <p:sldId id="683" r:id="rId70"/>
    <p:sldId id="682" r:id="rId71"/>
    <p:sldId id="684" r:id="rId72"/>
    <p:sldId id="670" r:id="rId73"/>
    <p:sldId id="671" r:id="rId74"/>
    <p:sldId id="672" r:id="rId75"/>
    <p:sldId id="673" r:id="rId76"/>
    <p:sldId id="674" r:id="rId77"/>
    <p:sldId id="675" r:id="rId78"/>
    <p:sldId id="676" r:id="rId79"/>
    <p:sldId id="685" r:id="rId8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8024" autoAdjust="0"/>
  </p:normalViewPr>
  <p:slideViewPr>
    <p:cSldViewPr>
      <p:cViewPr varScale="1">
        <p:scale>
          <a:sx n="74" d="100"/>
          <a:sy n="74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08/08/2016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08/08/2016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CCF2F-F528-4436-A5D4-84DF904EBD0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7265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08/08/2016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08/08/2016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08/08/2016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08/08/2016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08/08/2016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08/08/2016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08/08/2016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08/08/2016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08/08/2016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08/08/2016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08/08/2016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08/08/2016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08/08/2016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08/08/2016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08/08/2016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08/08/2016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08/08/2016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08/08/2016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08/08/2016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08/08/2016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08/08/2016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5/Col%C3%A9gio_Estadual_de_Curitib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3" y="128588"/>
            <a:ext cx="501444" cy="49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08/08/2016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547519" y="2492896"/>
            <a:ext cx="6912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200" dirty="0" smtClean="0"/>
          </a:p>
          <a:p>
            <a:pPr algn="ctr"/>
            <a:r>
              <a:rPr lang="pt-BR" sz="3200" smtClean="0"/>
              <a:t>A HISTÓRIA DA INTERNET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79912" y="5661248"/>
            <a:ext cx="5112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/>
              <a:t>Prof. André Aparecido da Silva</a:t>
            </a:r>
          </a:p>
          <a:p>
            <a:pPr algn="ctr"/>
            <a:r>
              <a:rPr lang="pt-BR" sz="1100" dirty="0" smtClean="0"/>
              <a:t>Disponível em:  </a:t>
            </a:r>
            <a:r>
              <a:rPr lang="pt-BR" sz="1100" u="sng" dirty="0" smtClean="0">
                <a:solidFill>
                  <a:schemeClr val="accent2"/>
                </a:solidFill>
              </a:rPr>
              <a:t>http://www.oxnar.com.br/unitec</a:t>
            </a:r>
            <a:r>
              <a:rPr lang="pt-BR" sz="1100" dirty="0" smtClean="0"/>
              <a:t> 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2051720" y="594266"/>
            <a:ext cx="4846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 smtClean="0"/>
              <a:t>TECNOLOGIA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1988240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Minha formação...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pt-BR" dirty="0" smtClean="0"/>
              <a:t>Formado </a:t>
            </a:r>
            <a:r>
              <a:rPr lang="pt-BR" dirty="0"/>
              <a:t>em Tecnologia  em Processamento de dados pela Faculdade </a:t>
            </a:r>
            <a:r>
              <a:rPr lang="pt-BR" dirty="0" err="1"/>
              <a:t>Eseei</a:t>
            </a:r>
            <a:r>
              <a:rPr lang="pt-BR" dirty="0"/>
              <a:t> (2001</a:t>
            </a:r>
            <a:r>
              <a:rPr lang="pt-BR" dirty="0" smtClean="0"/>
              <a:t>);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Possuo </a:t>
            </a:r>
            <a:r>
              <a:rPr lang="pt-BR" dirty="0"/>
              <a:t>Licenciatura em Informática (2009) e Licenciatura em Matemática (2011), ambas pela </a:t>
            </a:r>
            <a:r>
              <a:rPr lang="pt-BR" dirty="0" smtClean="0"/>
              <a:t>UTFPR; 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Especialista </a:t>
            </a:r>
            <a:r>
              <a:rPr lang="pt-BR" dirty="0"/>
              <a:t>em Tecnologia da Informação pela UFPR (2004) e especialista em Educação Profissional de Jovens e Adultos, pela UTFPR(2012).  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Atualmente curso especialização (EAD) </a:t>
            </a:r>
            <a:r>
              <a:rPr lang="pt-BR" dirty="0"/>
              <a:t>em Metodologia do Ensino de Matemática e Física na </a:t>
            </a:r>
            <a:r>
              <a:rPr lang="pt-BR" dirty="0" err="1"/>
              <a:t>Uninter</a:t>
            </a:r>
            <a:r>
              <a:rPr lang="pt-BR" dirty="0"/>
              <a:t> e especialização em Desenvolvimento de Aplicações Web na UNOPAR</a:t>
            </a:r>
            <a:r>
              <a:rPr lang="pt-BR" dirty="0" smtClean="0"/>
              <a:t>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Atuo como professor do ensino fundamental e ensino médio na rede estadual de ensino.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1640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-0iUBrGT9KoI/UNOxcjuNEVI/AAAAAAAAGqw/hBVD5WM37JY/s1600/passado%2520presente%2520futu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414" y="3671811"/>
            <a:ext cx="3740586" cy="318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0" indent="0" algn="ctr">
              <a:buNone/>
            </a:pPr>
            <a:r>
              <a:rPr lang="pt-BR" dirty="0" smtClean="0"/>
              <a:t>Tecnologia da Informação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PRESENTE, PASSADO E FUTURO...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2147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O termo tecnologia da informação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Definição: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Serve para designar o conjunto de recursos tecnológicos e computacionais para geração e uso da informação. A TI esta fundamentada nos seguintes componentes:</a:t>
            </a:r>
            <a:endParaRPr lang="pt-BR" dirty="0"/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86204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(1/4)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Hardware e seus dispositivos periféricos;</a:t>
            </a:r>
          </a:p>
        </p:txBody>
      </p:sp>
      <p:pic>
        <p:nvPicPr>
          <p:cNvPr id="3074" name="Picture 2" descr="http://consultoresysistemas.com/blog/wp-content/uploads/2012/09/opciones-de-hardw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24944"/>
            <a:ext cx="6048672" cy="37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89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TI(2/4)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Software e seus componentes;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4864"/>
            <a:ext cx="4608512" cy="451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78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(3/4)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Sistemas de telecomunicações;</a:t>
            </a:r>
          </a:p>
        </p:txBody>
      </p:sp>
      <p:pic>
        <p:nvPicPr>
          <p:cNvPr id="5124" name="Picture 4" descr="http://blog.frba.utn.edu.ar/utnbaenmovimiento/wp-content/uploads/2015/05/te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780928"/>
            <a:ext cx="4984285" cy="373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609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encrypted-tbn0.gstatic.com/images?q=tbn:ANd9GcSjUClkyOORWCX-JgisH0Bm1yFahDJ3Zm7xD_NMLNNujMO2O-6h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5229224"/>
            <a:ext cx="28003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 (4/4)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Gestão dos dados e informações</a:t>
            </a:r>
          </a:p>
        </p:txBody>
      </p:sp>
      <p:pic>
        <p:nvPicPr>
          <p:cNvPr id="6146" name="Picture 2" descr="http://www.hc.ufpr.br/files/selo_acesso_horizontal_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165726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" y="4522511"/>
            <a:ext cx="2600864" cy="223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s://zarelli.files.wordpress.com/2012/05/database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812" y="2996952"/>
            <a:ext cx="4651727" cy="228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887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Componentes da TI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916832"/>
            <a:ext cx="8216081" cy="3528392"/>
          </a:xfrm>
        </p:spPr>
        <p:txBody>
          <a:bodyPr/>
          <a:lstStyle/>
          <a:p>
            <a:pPr marL="0" indent="0" algn="ctr"/>
            <a:r>
              <a:rPr lang="pt-BR" sz="5400" dirty="0" smtClean="0"/>
              <a:t> Dados</a:t>
            </a:r>
          </a:p>
          <a:p>
            <a:pPr marL="0" indent="0" algn="ctr"/>
            <a:r>
              <a:rPr lang="pt-BR" sz="8800" dirty="0" smtClean="0"/>
              <a:t>≠</a:t>
            </a:r>
          </a:p>
          <a:p>
            <a:pPr marL="0" indent="0" algn="ctr"/>
            <a:r>
              <a:rPr lang="pt-BR" sz="5400" dirty="0"/>
              <a:t>Informações</a:t>
            </a:r>
          </a:p>
          <a:p>
            <a:pPr marL="0" indent="0" algn="ctr"/>
            <a:endParaRPr lang="pt-BR" dirty="0" smtClean="0"/>
          </a:p>
          <a:p>
            <a:pPr marL="0" indent="0" algn="ctr"/>
            <a:endParaRPr lang="pt-BR" dirty="0"/>
          </a:p>
          <a:p>
            <a:pPr marL="0" indent="0" algn="ctr"/>
            <a:endParaRPr lang="pt-BR" b="1" dirty="0" smtClean="0"/>
          </a:p>
          <a:p>
            <a:pPr marL="0" indent="0" algn="ctr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87126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 bwMode="auto">
          <a:xfrm>
            <a:off x="2843808" y="2951943"/>
            <a:ext cx="3096344" cy="1224136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TECNOLOGIA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NOVAS</a:t>
            </a:r>
            <a:r>
              <a:rPr kumimoji="0" lang="pt-BR" sz="1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cs typeface="Arial" charset="0"/>
              </a:rPr>
              <a:t> FORMAS DE ...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Elipse 4"/>
          <p:cNvSpPr/>
          <p:nvPr/>
        </p:nvSpPr>
        <p:spPr bwMode="auto">
          <a:xfrm>
            <a:off x="467544" y="476672"/>
            <a:ext cx="2376264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Administrar</a:t>
            </a:r>
          </a:p>
        </p:txBody>
      </p:sp>
      <p:sp>
        <p:nvSpPr>
          <p:cNvPr id="6" name="Elipse 5"/>
          <p:cNvSpPr/>
          <p:nvPr/>
        </p:nvSpPr>
        <p:spPr bwMode="auto">
          <a:xfrm>
            <a:off x="3851920" y="482679"/>
            <a:ext cx="2304256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Estudar</a:t>
            </a:r>
          </a:p>
        </p:txBody>
      </p:sp>
      <p:sp>
        <p:nvSpPr>
          <p:cNvPr id="7" name="Elipse 6"/>
          <p:cNvSpPr/>
          <p:nvPr/>
        </p:nvSpPr>
        <p:spPr bwMode="auto">
          <a:xfrm>
            <a:off x="7020272" y="2338245"/>
            <a:ext cx="2210268" cy="874731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Se relacionar</a:t>
            </a:r>
          </a:p>
        </p:txBody>
      </p:sp>
      <p:sp>
        <p:nvSpPr>
          <p:cNvPr id="8" name="Elipse 7"/>
          <p:cNvSpPr/>
          <p:nvPr/>
        </p:nvSpPr>
        <p:spPr bwMode="auto">
          <a:xfrm>
            <a:off x="3851920" y="5460566"/>
            <a:ext cx="2448272" cy="1064778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T</a:t>
            </a: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rabalhar</a:t>
            </a:r>
          </a:p>
        </p:txBody>
      </p:sp>
      <p:sp>
        <p:nvSpPr>
          <p:cNvPr id="9" name="Elipse 8"/>
          <p:cNvSpPr/>
          <p:nvPr/>
        </p:nvSpPr>
        <p:spPr bwMode="auto">
          <a:xfrm>
            <a:off x="47662" y="3245231"/>
            <a:ext cx="1944216" cy="1224136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Fazer negócios</a:t>
            </a:r>
          </a:p>
        </p:txBody>
      </p:sp>
      <p:sp>
        <p:nvSpPr>
          <p:cNvPr id="10" name="Elipse 9"/>
          <p:cNvSpPr/>
          <p:nvPr/>
        </p:nvSpPr>
        <p:spPr bwMode="auto">
          <a:xfrm>
            <a:off x="611560" y="5460566"/>
            <a:ext cx="2088232" cy="1208794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Ganhar e perder dinheiro</a:t>
            </a:r>
          </a:p>
        </p:txBody>
      </p:sp>
      <p:sp>
        <p:nvSpPr>
          <p:cNvPr id="11" name="Elipse 10"/>
          <p:cNvSpPr/>
          <p:nvPr/>
        </p:nvSpPr>
        <p:spPr bwMode="auto">
          <a:xfrm>
            <a:off x="6516215" y="4473704"/>
            <a:ext cx="2448737" cy="986862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endParaRPr lang="pt-BR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pt-BR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De...</a:t>
            </a:r>
          </a:p>
        </p:txBody>
      </p:sp>
      <p:cxnSp>
        <p:nvCxnSpPr>
          <p:cNvPr id="15" name="Conector de seta reta 14"/>
          <p:cNvCxnSpPr/>
          <p:nvPr/>
        </p:nvCxnSpPr>
        <p:spPr bwMode="auto">
          <a:xfrm flipH="1" flipV="1">
            <a:off x="2267744" y="1556793"/>
            <a:ext cx="1296144" cy="151216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ector de seta reta 17"/>
          <p:cNvCxnSpPr>
            <a:stCxn id="4" idx="0"/>
            <a:endCxn id="6" idx="4"/>
          </p:cNvCxnSpPr>
          <p:nvPr/>
        </p:nvCxnSpPr>
        <p:spPr bwMode="auto">
          <a:xfrm flipV="1">
            <a:off x="4391980" y="1706815"/>
            <a:ext cx="612068" cy="124512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Conector de seta reta 19"/>
          <p:cNvCxnSpPr>
            <a:stCxn id="4" idx="2"/>
          </p:cNvCxnSpPr>
          <p:nvPr/>
        </p:nvCxnSpPr>
        <p:spPr bwMode="auto">
          <a:xfrm flipH="1">
            <a:off x="1991878" y="3564011"/>
            <a:ext cx="851930" cy="15302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Conector de seta reta 21"/>
          <p:cNvCxnSpPr>
            <a:stCxn id="4" idx="6"/>
          </p:cNvCxnSpPr>
          <p:nvPr/>
        </p:nvCxnSpPr>
        <p:spPr bwMode="auto">
          <a:xfrm flipV="1">
            <a:off x="5940152" y="3068960"/>
            <a:ext cx="1224136" cy="49505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Conector de seta reta 23"/>
          <p:cNvCxnSpPr>
            <a:stCxn id="4" idx="5"/>
          </p:cNvCxnSpPr>
          <p:nvPr/>
        </p:nvCxnSpPr>
        <p:spPr bwMode="auto">
          <a:xfrm>
            <a:off x="5486703" y="3996808"/>
            <a:ext cx="1065517" cy="72833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Conector de seta reta 25"/>
          <p:cNvCxnSpPr>
            <a:stCxn id="4" idx="4"/>
          </p:cNvCxnSpPr>
          <p:nvPr/>
        </p:nvCxnSpPr>
        <p:spPr bwMode="auto">
          <a:xfrm>
            <a:off x="4391980" y="4176079"/>
            <a:ext cx="306034" cy="12844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Conector de seta reta 27"/>
          <p:cNvCxnSpPr>
            <a:stCxn id="4" idx="3"/>
          </p:cNvCxnSpPr>
          <p:nvPr/>
        </p:nvCxnSpPr>
        <p:spPr bwMode="auto">
          <a:xfrm flipH="1">
            <a:off x="2123728" y="3996808"/>
            <a:ext cx="1173529" cy="146375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0571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108720"/>
          </a:xfrm>
        </p:spPr>
        <p:txBody>
          <a:bodyPr/>
          <a:lstStyle/>
          <a:p>
            <a:pPr algn="just"/>
            <a:r>
              <a:rPr lang="pt-BR" dirty="0" smtClean="0"/>
              <a:t>  Surge também uma nova forma de administrar, estudar, se comunicar, se relacionar...</a:t>
            </a:r>
            <a:endParaRPr lang="pt-BR" dirty="0"/>
          </a:p>
        </p:txBody>
      </p:sp>
      <p:pic>
        <p:nvPicPr>
          <p:cNvPr id="8194" name="Picture 2" descr="http://2.bp.blogspot.com/_An6IRxA5lP4/TH_D2PscCDI/AAAAAAAAAG8/mQQXla1SCqk/s1600/google_ind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3384376" cy="23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316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itchFamily="34" charset="0"/>
                <a:cs typeface="Tahoma" pitchFamily="34" charset="0"/>
              </a:rPr>
              <a:t>Buscas no Google</a:t>
            </a:r>
            <a:endParaRPr lang="pt-BR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623634"/>
            <a:ext cx="8352928" cy="4325112"/>
          </a:xfrm>
        </p:spPr>
        <p:txBody>
          <a:bodyPr/>
          <a:lstStyle/>
          <a:p>
            <a:r>
              <a:rPr lang="pt-BR" dirty="0" smtClean="0">
                <a:latin typeface="Tahoma" pitchFamily="34" charset="0"/>
                <a:cs typeface="Tahoma" pitchFamily="34" charset="0"/>
              </a:rPr>
              <a:t>  </a:t>
            </a:r>
          </a:p>
          <a:p>
            <a:endParaRPr lang="pt-BR" dirty="0">
              <a:latin typeface="Tahoma" pitchFamily="34" charset="0"/>
              <a:cs typeface="Tahoma" pitchFamily="34" charset="0"/>
            </a:endParaRPr>
          </a:p>
          <a:p>
            <a:pPr algn="just"/>
            <a:r>
              <a:rPr lang="pt-BR" dirty="0" smtClean="0">
                <a:latin typeface="Tahoma" pitchFamily="34" charset="0"/>
                <a:cs typeface="Tahoma" pitchFamily="34" charset="0"/>
              </a:rPr>
              <a:t>   Acreditam que as informações nas buscar podem ser úteis se usadas da forma correta.</a:t>
            </a:r>
          </a:p>
        </p:txBody>
      </p:sp>
    </p:spTree>
    <p:extLst>
      <p:ext uri="{BB962C8B-B14F-4D97-AF65-F5344CB8AC3E}">
        <p14:creationId xmlns:p14="http://schemas.microsoft.com/office/powerpoint/2010/main" val="4511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Tahoma" pitchFamily="34" charset="0"/>
                <a:cs typeface="Tahoma" pitchFamily="34" charset="0"/>
              </a:rPr>
              <a:t>Buscas no Google</a:t>
            </a:r>
            <a:endParaRPr lang="pt-BR" sz="3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623634"/>
            <a:ext cx="8229600" cy="4325112"/>
          </a:xfrm>
        </p:spPr>
        <p:txBody>
          <a:bodyPr/>
          <a:lstStyle/>
          <a:p>
            <a:pPr algn="just"/>
            <a:r>
              <a:rPr lang="pt-BR" dirty="0" smtClean="0">
                <a:latin typeface="Tahoma" pitchFamily="34" charset="0"/>
                <a:cs typeface="Tahoma" pitchFamily="34" charset="0"/>
              </a:rPr>
              <a:t>  Exemplo: Em determindada região há muitas buscas sobre gripes e tosses, com essa informação podem ajudar a combater doenças como a gripe.</a:t>
            </a:r>
            <a:endParaRPr lang="pt-BR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Picture 3" descr="grip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786190"/>
            <a:ext cx="2743200" cy="2847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963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6425" cy="1433512"/>
          </a:xfrm>
        </p:spPr>
        <p:txBody>
          <a:bodyPr/>
          <a:lstStyle/>
          <a:p>
            <a:r>
              <a:rPr lang="pt-BR" sz="3600" dirty="0" smtClean="0"/>
              <a:t/>
            </a:r>
            <a:br>
              <a:rPr lang="pt-BR" sz="3600" dirty="0" smtClean="0"/>
            </a:br>
            <a:r>
              <a:rPr lang="pt-BR" sz="3600" dirty="0" smtClean="0"/>
              <a:t>Aplicação do Google em outras áreas com uso de </a:t>
            </a:r>
            <a:r>
              <a:rPr lang="pt-BR" sz="3600" dirty="0" err="1" smtClean="0"/>
              <a:t>georeferenciamento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127012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/>
          <a:lstStyle/>
          <a:p>
            <a:r>
              <a:rPr lang="pt-BR" dirty="0" smtClean="0">
                <a:latin typeface="Tahoma" pitchFamily="34" charset="0"/>
                <a:cs typeface="Tahoma" pitchFamily="34" charset="0"/>
              </a:rPr>
              <a:t>Lema do Google</a:t>
            </a:r>
            <a:endParaRPr lang="pt-BR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96526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4000" dirty="0" smtClean="0">
                <a:latin typeface="Tahoma" pitchFamily="34" charset="0"/>
                <a:cs typeface="Tahoma" pitchFamily="34" charset="0"/>
              </a:rPr>
              <a:t>Não faça o mal!</a:t>
            </a:r>
            <a:endParaRPr lang="pt-BR" sz="40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google-concurs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786058"/>
            <a:ext cx="5400713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571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_gm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928670"/>
            <a:ext cx="2492058" cy="18690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Tahoma" pitchFamily="34" charset="0"/>
                <a:cs typeface="Tahoma" pitchFamily="34" charset="0"/>
              </a:rPr>
              <a:t>Ferramentas do Google</a:t>
            </a:r>
            <a:endParaRPr lang="pt-BR" sz="3600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" name="Content Placeholder 5" descr="chrom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14488"/>
            <a:ext cx="2575873" cy="1839909"/>
          </a:xfrm>
        </p:spPr>
      </p:pic>
      <p:pic>
        <p:nvPicPr>
          <p:cNvPr id="7" name="Picture 6" descr="ferramentas_goog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2428868"/>
            <a:ext cx="2914814" cy="1698790"/>
          </a:xfrm>
          <a:prstGeom prst="rect">
            <a:avLst/>
          </a:prstGeom>
        </p:spPr>
      </p:pic>
      <p:pic>
        <p:nvPicPr>
          <p:cNvPr id="8" name="Picture 7" descr="GoogleDocs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570" y="4071942"/>
            <a:ext cx="3143272" cy="2307429"/>
          </a:xfrm>
          <a:prstGeom prst="rect">
            <a:avLst/>
          </a:prstGeom>
        </p:spPr>
      </p:pic>
      <p:pic>
        <p:nvPicPr>
          <p:cNvPr id="9" name="Picture 8" descr="Tradutor-300x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4314814"/>
            <a:ext cx="2571768" cy="2186003"/>
          </a:xfrm>
          <a:prstGeom prst="rect">
            <a:avLst/>
          </a:prstGeom>
        </p:spPr>
      </p:pic>
      <p:sp>
        <p:nvSpPr>
          <p:cNvPr id="3" name="AutoShape 2" descr="Resultado de imagem para google eart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517227"/>
            <a:ext cx="25717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06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442449" cy="1512168"/>
          </a:xfrm>
        </p:spPr>
        <p:txBody>
          <a:bodyPr/>
          <a:lstStyle/>
          <a:p>
            <a:r>
              <a:rPr lang="pt-BR" dirty="0" smtClean="0"/>
              <a:t>Dados e informações </a:t>
            </a:r>
            <a:br>
              <a:rPr lang="pt-BR" dirty="0" smtClean="0"/>
            </a:br>
            <a:r>
              <a:rPr lang="pt-BR" dirty="0"/>
              <a:t>como matéria prima ou produto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451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GOOGLE: Mas também gera efeitos ruins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Invasão da privacidade;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Dominação / manipulação de Mercado;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Não busca em outras fontes ou meios;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Manipulação de opiniões;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Problemas com direitos autorais;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 efeitos.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6928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00200"/>
            <a:ext cx="7632700" cy="39893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O que você verá nesta apresentação tem a ver com o surgimento da internet.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Eu comecei pela Segunda Guerra Mundial.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Se você quiser, invente uma história diferente.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Esta história faz sentido eu contando do meu jeito.</a:t>
            </a:r>
          </a:p>
        </p:txBody>
      </p:sp>
    </p:spTree>
    <p:extLst>
      <p:ext uri="{BB962C8B-B14F-4D97-AF65-F5344CB8AC3E}">
        <p14:creationId xmlns:p14="http://schemas.microsoft.com/office/powerpoint/2010/main" val="17331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4" name="Picture 4" descr="2guerra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33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8" name="Picture 4" descr="2guerra_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63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2" name="Picture 4" descr="2guerra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 b="334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952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6" name="Picture 4" descr="2guerra_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41473"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35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8" name="Picture 6" descr="2guerra_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63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2" name="Picture 4" descr="2guerra_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2" b="19205"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20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968625"/>
            <a:ext cx="8229600" cy="676275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pt-BR" altLang="pt-BR"/>
              <a:t>O que vem depois disso?</a:t>
            </a:r>
          </a:p>
        </p:txBody>
      </p:sp>
    </p:spTree>
    <p:extLst>
      <p:ext uri="{BB962C8B-B14F-4D97-AF65-F5344CB8AC3E}">
        <p14:creationId xmlns:p14="http://schemas.microsoft.com/office/powerpoint/2010/main" val="283377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American Life </a:t>
            </a:r>
            <a:r>
              <a:rPr lang="pt-BR" dirty="0" err="1" smtClean="0"/>
              <a:t>Style</a:t>
            </a:r>
            <a:endParaRPr lang="pt-BR" dirty="0"/>
          </a:p>
        </p:txBody>
      </p:sp>
      <p:sp>
        <p:nvSpPr>
          <p:cNvPr id="4" name="AutoShape 2" descr="data:image/jpeg;base64,/9j/4AAQSkZJRgABAQAAAQABAAD/2wCEAAkGBxMTEhUSExMVFhUXGBgVFxgVFxUXFRUXFRgXFhcVFRUYHSggGBolHRcVITEhJSkrLi4uFx8zODMtNygtLisBCgoKDg0OGhAQGy0fHyUtLS0tLS0tLS0tLS0tLS0tLS0tLS0tLS0tLS0tLS0tLS0tLS0tLS0tLS0tLS0tLS0tLf/AABEIAMcA/QMBEQACEQEDEQH/xAAcAAABBQEBAQAAAAAAAAAAAAAEAQIDBQYHAAj/xABEEAABAwIEAwUEBgcHBAMAAAABAAIDBBEFEiExBkFREyJhcZEHMoGhFBVCUrHBIzNicpLR8BYkQ1OC4fGVssLTF3Oi/8QAGwEAAgMBAQEAAAAAAAAAAAAAAQIAAwQFBgf/xAA1EQACAgEDAwEECQQCAwAAAAAAAQIRAwQSIRMxQVEFFCJhIzJxgZGhsdHwQlKTolOSFeHx/9oADAMBAAIRAxEAPwDDYtJuscTRIzkYu5PIMSWVIh2Ayq6IjA3bq1FEu4iIp5QgRSu1Vc0WwZbQhUFw57lEBsr5irEIRJgMIggvySOQUiwiogkcxtpN9X+Cm8mwgkwsFHqE6ZCcGU6zJ0vUIpcEN9CUks1jxxF7S4C8/bcs7youWIs6fgxzv8V4SPUJeBuhfkLPAzhtPIgtUvQD0t+QWbhGUf4zimWqj6C+6v1BncLv/wAxyb3lB91GHh14+25D3gPu5JFhT27Pd6qPNZOgFsgkaL9o71S9UPRA62qlA0cfVWRkmVyx0ZTEMblBIJWqONSKJTcQJuOSDYp+hETrMPp+L5mpHpUx1qGW2G8bSudYqt6ahuu2dA4bxV74yb81pxwpGac7ZzLEJrgqpIsbKSOWxTtcDRZJI4lIhmweRpViYrTBSwqy0VuEmyRlK48kryJDLC2FxYWSq5Z0i6OmDqfCPBUyz2Xx09FlFhyq6g6wEn1ZdDqh6CEODjoj1Rfd0KzBh0U6pOggpmFAckvUCsKCYsPCV5BliRIaMKLITpDTSBTqE6YgpQpvD0wukpxdJKQVA0FBEFRJjqJpKOIWVTCF9kEoSCohChCrmiCZEBJowmTIDdkE4D0lNcIpisqa6h0V8WVyRhuIsP1uFtwzMWWHJmyw7LXZlcWFU+Gyv2YUHJBUTTcO8MyF4uwqlybZbtSR2Hhnh0sjItzV0E6KZdzl9dhNhssqkX7TLVtBlKZTHUBkURSykh1AmFNdLvLFjJ4qEdEryMZYywpqDwVMpl0YIs4KEdFU5FqigptIEtjpD+xCFhFYwKWQnbCFBGPbAEbBY4xAKAIXOspQxC6VQNETpkQ0RmpCNEocyvAU2issaTGGg7pXBiWaKhx+O2rgqniYNxYfX8P32+qXpMO9AdVxBF98eqKxMG5FPU8RRD7Y9U6wsm9FfLxLF94J1hYHkR6HH4zzR6TQvUQdBi7Top02TeSVVQCEyiBsy1fSmR1rbrREpmvLLrAOCWEgkLZBcGSTNxQ8IRtA7oT0V2X2H8PNabgBRILkaSmpQ0WVnYrOAYhKLLmm4ymJOBKhYgOMhR2MmidrwlobciaGYJWhtyLGnqQkcR1IOZWBLsDvPOrgpsDvQPLXorGL1CJlem6YOqGxVyGwG8JZWhDYDeJJWBHYFSA5KsKbB1MGfVhHaMpkLqlTaNvB31KOwG8idOmURXMa2bVNtKpTLKnl0StCbh75QhQLAap/imSFbKSpcbq6CFsianZC0w92qpkFM0lFINFU0WWXLpBZIMQYeAZQrcfcTL9U6RgkI0W+PY58jVQxiycQJjsikAk7UJqAfJlXjZdsVhUDZZVS1RJTKAdwztkdpNx76QhsJuHNqSo4E3sJirvFI8Y6mTjEvFL02TqDXYiisZOoQur7pumDeN+neKnTBvCIcS8UHjJvCW4n4pdgd4r8VU2E3kLsRupsCshE6uR2DLIRmsU2E6gw1SOwnUGGqTbAPIK2pQ2CuYZFWJXEm4ldVpdpLBZ6tOoAcgB8t1Yoi2I2RFom4MpqiyrcQ7i4pK61lW4jqRZ/WAtuk2jqQylxMNeDdPFUwSdo3mB8RjS5WuLMckaqPiJtt09i0GUOONcbXSyntVkUbdF2JWlYXrUWvCfHIW0IqARFACIkERIeKhBpRAzpXsWw1r5ZZXtDsoDRcXAvqfyXI9q5XGKijXpoqm2dF4m9ldLVsMjG9jLa+ZmgJ/absVXpMuaMN3dfMonKLlR8611O6OR8bt2Ocw+bTb8l2otNJlRACU1IHIvaHqhSJbPZj1UpE5HBx6oUhkOBKHAaFN1OCCG6nBOT2qnABQoEe1xStBPGYqbUCyF0hTqKA2MzJqFscHFCgpsUSFDaiJse2qcENiJuZIMQeh00TexprnKdNE3stMIxCcmzBeykmodxZS9Sz+vqsA/o32bubaIdSPqLaJML45e1/evZLlg5RpFuOSUrOl4LxwHMve64OTBNSOounJWcHC9Ec08oQ8oQ9ZQghClkoSyJC/wHgqtqxmhhOXk53dafIndZ8mrxY3TfI2x9zqvshwaSnilZKzK/tSCP3QAuL7SzRnkW3tRqxLbjZ1t5yxE9Gk+gXSwxrSHNb+M+NsRkzSyO+89zj8XErfD6qLPAPlTWShciFhoUNUsNDg1CwioAoVQgihBCUSHg5SiIXMhQRjiikAjKYRiIgFCARbKBo9ZQAhCIKEUAaz2fyjtHNIvcLDrbSTKcvB2bCsJjdDq0ahcHJnal3Kovg4zx5gLaeTMzQOcdPmu5odQ8qpluKd8FrwrTtMV/JU6iTUjrYUnEw9l0jIeUIXvBWH089U2GpcWseCGlpt39MoJ9Vn1WSePHugWY4qTpmt4g9kNTGDJSuE7Nw02bJb8HfJZ8OujJfFwCSp0c8q6N8TiyRjmOG7XAg+hW6MlJWhS+9nWEtqcQgie3My5e4HYhgvY+F7KnUzccbaDHufUUcLY2aANa0ctLALmxw/C5FUpuT5MrwjJ2kXbH/Fe+Qfuuccv/AObLm6jjJRtT+jRpOIajsqOaT7sTz6NK9G41p4r7Dnf1Hxy4rWi88FCIcCgE8SoSzxKhBLoksS6gD2ZSiDboi2JdSgWeLkaI5CFylC7huZGhdwmZSgbhcylB3ChyFBUiwwak7SQN6qnNParNWnx75UzodP7MxK3MHW0XOWuaZ0smkxJcmF4hwF9NK6N3Jb8OoWRHPz6Vw5XYXhKoyVDfHRLrI3jOfl+qfQ2GTAwtt0Xksn1ilfVORe0q7p428tSu77NaWNs1aPC27DeFo2NitcbqZZOUj0WLDHac6XVOEROKZIVk9FE572sZfM4gNtpqTprySzaim32LIJt0u59JcJ/TqeFjarK8ADvsJOn7Qtv4rzmZLdvxdjU1Gfwy+sXeIYXSVrbTxMf0zAXHk7cJ8Wf50zPPHOHzKLAfZnFR1raqB7smVzTG7W2a2rXb8tiuhkjlnBJ8r1K1kRr+ICRTTBvvFjgPMggKzUNYsXImOLnKkV3D2FiGngjH2Gtb6C11xZY3lan6s05J03H0IvadPkwup8Y8g83EN/Nejy/DGKMmNbpHy8aNDqG3pDfoaPUD0hPoZU6gOkIaQqdQDxDfohR6iJ0xfoRU6hOkJ9CKPUB0xppCj1EB4xjqUo70K8bI3QFMpoV42FYdRMecr3FriWgOzMDQHOa03a7U2zE6HZvmRow4+o6RRk+Esf7PxODMkpDnZb5spADhB93W4M4/gctUtE15/nP7FO8mwngp872RsmZmeLi4cB7jXnvOs0e9bUjY+F6c2neODld0W4ds5qLdJ+av8jQD2N1f+ZGfJ0P/ALFi3y9PzN/umH/l/wBJD/8A4XreT2fxRf8AsU3y9PzF91w/8v8ArIFxb2W1NJC6omc0sYWiwLCSXvawbPP3unJLOctr4ofHp8Kkqnu+5r9SqELYiHN3Gqw7pT4Z1Y4oR5R0fhni3KzK8fELFLFTL8mDfTRkuOcQbNLmt4BatNGkZdRHYqYBg+BtcA9upGqfNkn2EhpMWSJ0DAMRIaWk7aLh6jFzaOTqdDLHL4exjuK3iScnoBZdHSrZjo6mixVi5K2nqMtwr3GzZFqPBmw1dE86QPAvrtz628E6Efc69gvB1OzsKyC5AGYgm4dcb+C4OfWZJKWOZ2sOnxpqUTr3D0+eFrvkk00tq57HP1cayOj2LUIy9pH3SNbcim1mDHt3wYdNme7ZPlDcKxU+7Jok0Wvlie2fYbU6VfWgOx6pByxg6uOvkrPaeaE2lBi6PG1c34LGIWDR5KyH1ccV6mWTttmJ9tEp+hsZf35BfxDQT+Nl09Q+UPpI3M4p9FVFnV2i/RFLDtF+hqWTaNNEpuBsEFH4KWTaOFJ4I2DaeNL4KWDaNNJ4I2TaRPpPBGxdiIXUXgmsVxRf4FwzI8NdBmkcQ1z2x9reLLPCbOyG98oLr6baahdL2bkipS3OuP3ObrVyqQVTcKVrcl6ap0Ed+5VG1hSX2eNuzdt9zS1m5es82Nvuvy+Zhplnw5gdTHPG6WCZrADcyUlRM0fo2gXiMpzagDbTfkLZdXODxOmn+fn0NWiT68fv/q2+P7n2NkYWc2Q/HBqj8iuJS9P9Gej3y8OX+eP7EsUMX3Kb/pNS381Nq9F/1Ykpz9Zf5olJ7Qo2DDpyxsId+i/V0ctO79fF/iPNreHNPGK+X4UZNRkmormXfzkUvyRyFrXONis86iW6eTmqYZFO5mm6ocVLk3wyuLpg9RNn0KeEdvIcko5OGFYLi5p7tIJaenJWSSkjLFPG+OxdUeMB7jl0JWHJidm6OTHNUwjEsCkcztB5q7FCu5TmkkqiWGHin7NubIDbUG17q5wMHU9TlrVpZzSKUJ0K0dc9iuNiSN9HIdWd5n7p5fArke0cCU968mvT5Htr0OmcOydm6SHobjyKw4nTos1UdyUyXHJHtGly0/JV5otceBtHGEnz3KyjqQ9tjvyKzP0NmXG4O0F4dBmkBOqmOO6SRRnnsx0jUxM59F6PS4NzU/Q4smYz2h4NJVyQxNNmsa97iddTYNFvgVNbm2TNeiajbZy2mwOeSR8ccZcWEh1thbxKqeWKSbZ0nJLuAuYQSCLEGxHQhWdxrFAUIz1lCCEIksQlFCtjdeiNCORNFTkqMDmEsofBQXeEx4aOiKYGy24SgjZVy5uybeEfrppIr2sDlybjTnsmw8J7qGjufML+6Kl+ppXywX0fQ/8AUqpv5KzdH1X/AGZrjDL5jP8AxQZ5r4+T6f8A04xVD8Qpa9V/2ZGp+VL/AAR/cmZb7zf9OMT/AJhFfz4mVy+x/fgj+4VEDyc/4Yo934pv59Ypdei/woovaK8tw6cuL7fovequ3H6+L7H5p4/zmzJqGqXbv/Zt/M4/hrmvcLFZ8ys06ILxWiy2IVSW1G/ZudlR2Jun3KivpSsNgpiRqqJTSNmPC5KmOpaMskDgUXmtULHRVO7OlYDirezyvttzVbnRbLRtvgp8TweOR+ZrrDwVkc3Aj9mKXLdAsnBfQJusee6QJNwQeiZZwdIL4a4blpahkzLi2h8QVXnyLJDaNihtlZ0nC63+9tc42zNt8QuXBfEjZmj9E6NLiNVGQW5gTt6qzPKKRkwY5p3RUN4dkbdzXC29uayvBLbZuftGEvhkgnB6kB+UDXbyVWK1NUVarFcNxc1NW6M5rXadPEFdT3nLglu7pnOx4o5OPISI8wzHmr3hlmg8rKt210UOLvbSU8j42AvN8o2u53M/isUMau5GzFHJqJqK8HEqmKTMS4G5JJvzJ1JXQjVcHQlFw4Y2KInknEciwgpERHIlNBfkoDeNFAlZNxLHQDopYjYTHRqNgsJNO1ouSAOpQsKTfYgZUjtGxtbq4XzSOEUeW1w7O4a6bWGvJDei5YJVuf5cssOEcVlL6giEnLTySREtPfLA09mBrmJI5dQpCe7n5Mr1mDpwST5tF9mgDgWQNmjO7m5SW37wj7MnV4Fr81TKcouu4ccZTjbltfo7/Uhjwelne5rmzREvdtYFgPeY1zCCRdtzcaC2qsjlt1QMsc2OKanfHr+JleN+DqimYZ6e9RBYHuXdK3TvOLWixYOo2vrtdaoRUjN75mjw5Nfezl0uOOOznfAlWrAvQPv2b+9/iCVGJyuBaXvyncFzrGxBFxex1APwCshjUexTk1GTIqnJv7STCagtcEuVGnRzp0XuJVZcAs75OpdIrxMhtAsgbBOqZQNmPK6Pd/NcKJxRH1G+C2oZXZtdlXlnF9jdo1OMuS+imSJnQlA6r9Xjoqzwm5Hhhzeilsm9EVZhIcxzR3SRuNwimGGRJ8nHsR4nFPI6J2bNG4tud9PFWrSymrR0HqMNc8D6fjOEm7pnA/uuKrloMnoaIavTVVmzwv2pQWAc4m2mjHfySe65Id2YJ6PFld42S0PGFPnLwXXJv7rksdMou2zbLQ5MkFFF4OL43jLlceeyueOElTMv/iMkHdouIuIC5oIhfbzAH4repfCkk6MEvZ6jLmaKvEMWz6GFum2Y3t8LLP8ADHtE2YNJs5U/wMhjRMpzOAHSwspF3yJmdS232KhlOAU5RvD4IwiDcTuYFAKRHYJA2I6VoRJZDNXhrbgeXiq5So0YMDyvjsZ6eokmfbU9GhVOXqdfHp4Y0bTDgZKeJkJY2oHalzQQ0sYG5Q1rNdXN1zbk3100jdxW3vyYpRjjzSeRPbxXzb8/cH0UDoY43BjrBpjaXOacxeQHstYtI0sO6CPFIssopOuBMmOOWcouSvv9hXY2+djjLDaJxlc4xBg7SLK0MB7UWPeu7u7AWTSypc3T9PQt02CD+GS3Ku98O+ewTR1XZgtcC+RgzQyxWblc9t3BwcO9qSLkHY2sk60Y9+X4aHemeR2vhi+JRd80/FFf2s0DyGy5g5rScpJb3tS1wPPqFQ5yg+JfgdFY8GohcoVXHP8APwMpxLwOJw6alaGy6uMQsGv5nIBo13ht5LdpfaDT25O3qcTX+zopbsfH8/U5v2JuRY3GhB0II5FdhySOKoX2DqKlIIKoyZEzfpcTTsuawdwaKmzpVwVuVNZTQdSMVGRm3BGy7o4QscpHYw40WLIwEIqzaopB1PHorkiicuTrokVR4TaPD0QOLHdoFBdrPnn2qU2Sul094h3qP9l0NM/hNDVxMXGNVqfYpgviLzDXLDmO5pGjVYZIsrO9jpo0tC/ZFGXMjeUL7RtB3suhB/DR5nMryNop6+TcrJPubsXCszdTUAkDxVijSONkyW2xcWpBGC9vufMKmGZN7X3M2PPfDKmTFAzQix31WhKy5TTBKjiAAXvp8kdvId6Kqp4oHVMsbI8hFg+LOqamOAEgPdYkcmgFzj6AqThtg5Eg900jU4xAQ4MAPRrQPgABzK5lO+T0mBwUOAOhjN7NGm7uvn4eaEu3JobNRT5QGG9y4d5pHu5T3bm2t9Tp1VcqSVMzfFNyTXbs/UtjUBwY3vaBrbk5tL2s0EDToN0snuaVsyrG4bpUv56jcSpcozhxIcXAE6OJabOzN3vdTLDbzdpj6bLu+Fqqr7Oe3IBG08wqWzZJrwSOor9VW5CrPQZRUZDgQDca3Hgk6j8GfNmTVPsYj2n8PBk4qw0AT+/YWHagXJ/1DXzaV2NLqZ5I1Luc7HGHKXgxbiOS1Uy+Eop0Ond3U1mmuCuITlD7h1EqMhs05fUZWOXc7eAPajA1MPh2VqM0+5rxxA3qrnhPBdQe3iFvVL0g9QkGPN6odIbcc09qkQkeyZhuSLOHktGDjgeLtUc3Nwdls4aKXuT7B9FM6+yoyQRv02WV9jUYZK82sFglGj0WDJJrlGvw1rtNPmlRZmkqNZh8Ly2+YepK0RTo4macE6oy3G2PNhIiDu9a7vyCeGO3Zi1WocY7V3f6GAq+JbmwJJ5AXv6LQsbZynI0HDvbVcUrZpZGNFg1jmm50vmBPJYtTGOFqSXJWouUvgRozwbDKI5Z53nQNDQAwPPXrb+ao96cYuu4csOiu/JbYbwXC5rmvY0x3OVnPzHRZ9+WUt6Zk3Sb5MZxHwZ/fA4wDs2sAdG0hpzA6fAjmr8eqyY8TjK1K/JbuaXBVSYZ9XTtrI2kgZ/0d9W5gQC3mWi+q06fVSzLZJc+po08mpchE+LyWZMHuabHK+9iQdCQeRPeF9ClcHfzO9DJFra+zEwPEJTII4S7NJ3LMPv3+yRzVTxy8Gx5cbVy7Ln7DR4fO0teCS2RpAYLXDtTmv0tp6lZZRSXJduluVcry/0NQxjZImOYy3ZFmd1wH5yb+8BrtobaXCMmtilFcLv62YblDLKM5Xuul4r7CSQXdfWxOzjc69TbUrLOSbtBjxGvPyD6PD82trqQxyn2MuXUbOGw5lA6/u6eKdaad9uDO9Qq7hcVCcwNhqm91lfHkonnVUZj2t1cMVA9jxmfIWtjAtdr/eD/AAADT57LXpsG2f6leNybvwcDdKulVl8JNS5F+kghLtZ01mTRDnTUV7kG0blTkRs08kX1G5YZHbwMsmIxNbD4XCytRmmnZUTYlYrqOJ86TITi3iqmi1DfrjxS0OgWvxAPA52O1+qK4LMa5MlVWzG3VXxDMmpZLFVziacE0maXC5tlgkuT0OmnaNnh0gsP5pEX5LZssNk7gGg8TstMXUThaiPxnNaHhD6di04lLnQRkOfYkF2Yd2MHkND8B4rTilUEc7V47zNvjhHVaXBKamaI6eOOMeDQHfEkalJPVOPCMfSjJ88EOI0xlla46BmlgLA/kuVnz5cz5NmJRxwaj5DarDhLlt3WsF+Vyeg8FVLHv7cGDLhlJq2WuGRMaLCI33BIB9CV0NHCEf6bKpYqQ3FMIbMTI5neAytubaXvyuulKCmraFTowHGeHN0Lmkt90ta089NzqVROMYrjg14pSuzlmJ4NO1742Ne1jT3S4gsI30JF/gkWTHVyp/qat0uyIaCGojIcHgObq0tJBB8DySynjfYshOdVLk1PDtS3ecljri1hmBHmOd1zs8P7ToQ1PHJ0PC62mcAGvab/AGToTbrdYnFxfKKMk5S5TJmzRmTK1zTrycLjzF0Nkm+wdz22zSYfWQNAb2seYbjM248xddHTrZFeGcfMpSk+BMR4ipobGR7hc2B7OQgnoDlstDyRbp2DFp8k+Ir8zPYxxZI4iOmZlaXZXSuLXFp2t2YJIHiUrnBNJHS0vs6LTllf3Lz95mOMYi+EHIXl1RGZAXmRoLLkjva5HXGnLVWbtilf4jyxfVhHlfZ6/sUfGvB0THdrBYMdlDma2a4j7N+WnzRwTbjyUzwcX8zFzcPu5FaVkRXskDHA5U29E2yJIcKmCWW1luOc4ssqenmHJZpYos6WLWSiWULpOireFep0MftEMjc/oj0/mWPXr0KGqiNyum2eDKyTTmqmWJgdRPbmoojbgVlYQ4FWPHwNGdSPVTtbnnqhFF2WVEcc1kXGxYZqZb0FfZZcmI6+m1ZrcIxBxsLn5LG0dzHPcjc09Y4NGnqb/JO20Yp4YuT5L72dUoayom3c+Vx/ha1o/A+q36ZfR2cD2o/p9i+X6FTjmIOjldfkLrPmh5MV80A1PEV2izvMLC4Wy/dSDcLxxxs26McdMjkqNlg9QXWI1HVdHEl4MWSRfNK2xvyUmC9qFZU08ImjDDd+S5ByxtIJzuN99ALdSsWpwSm7k+PRG3S5EntS5OIVOL1MjszqpwOXPYNytAvb3SEIY4rhRNEop/1ljw9xKQ60nZTi4GWVga88yWvZqLWN7hJPTp9lQVXbcdW4Unwuuj/QtY2QDvRPsJGnw+839oXCyzw7F8X/AKM7nNPuWTOFomEvfZrBzJsB8SqoaaeR8Lj1LHqaXqymrOJMJhLSIXzB17SNjBYcpDXWLyC6xI90HdbYaSEVy2xLzSfoSDjTIwuhowzKwPs/PfvXyC2UbnmL6X5ghWe744O9oOm5d5BVFjlZUA5207GnawMgBBIFydCToR5ejvhWkvwGWGC7WZDjXFaqCSnfLUF8WbK9obE0EH7QDW3tuPDbxWbLFZYtVz4NumSxytfeG4DW/Sog0l2UPLWSEGx7N2lj9q7T8CsGXcmoSZ0VkhbyQ8d0QYzUOljuGkmRpc0G2YPFwG9AczbfJasUkltZa8CeJ14MJTYydiNdvIjkQrZQZzFlXoEsrjfUJaYeovQe2vPRDaw9VegQa7TZDaxlmQw4rbkjtYy1CXgfHjoHJTYxvekVlYbXXRPPmcrJDcqINFdIU6CRJiBlVqGnw/BVx7mnJzFMFCcpQZSO1VWRG3Ty5NXgT+83zXPlwz0emdxOhXu0KS5ROzZsPZy/9FKzm2Qn4ODTf8V0dI/ozzHthVqL9UjKe0aYxyOzW8fEbhDMuaMUe1mL7Evs9rhl0IGywydOi5couaKXI5ocQCdhzPkFIoV8cHTeH5C0saSBfYddNlsxwdoyyZqVqbpCHLPb3ij46emhbbLJIXPN+UYFm+rr/wClJPlF+nXxWcNrJWuJOoBAsAbC/ifgVXG1wa5RjLllpiWHRxNika9t3R5m5b3uywvcgWJJI56tVcZSNEsWMuKuhimNoP0To4YXtFyyQFzQ57o7WzEXN7a3vbxm6ip4d3cv+E8TMg/vMks+U2ZJK578g1YXNzXy2BNz4akXSPvz2CobVSDI6NszIn7ta8Skx94ROYbHugHV1tL690X5INtRVDJJzdl3SmmdU9o4uk7S7JHWzQkNF42BvVxcXXI20vqL2Rak+ewjhJLgIqa3tGTxtuzRrWu1a6Jzg0a5uWp20589UnK3T7F8MUUk0+eTl3FOP9tUyQyPLYYy6LKQHEuY5wztcdz7psbjUqLHsjwrZTLNuk0joOD8a09TD2Z7GN7TaOMPaM5Fu6xpsbm+g5nbZcrJoMiW7uDBPp5Vzw+GQ4s9uYFgP+aOl93g+JILvVLjfNnpdImotS+z9v2M/wAe8PhzHV0G4AfI37LmWA7Rp2zDmPPnvuwT52S+44uoxbbf4mFgxnSxC1SwsyrN6k7cWHRJ0mHqIV2MBDpMnURH9aNKbpsiyxEOINU2Mm9Fhiku+q00c9My9Q4kooayHsijuQB7KccypuCJMQNEIot3/AD5lZRTuQVSHVVT7G3Tvk12CHUFc2f1j1OkXwm6pqgWAS7i6eN9xMI4zbTV3ZE2ZI0Mcfuuv3SfUj4ro6NNRPLe2ZR6ij5SHe0EmQ5jfXn+C05I2cmEjAU0zmAt6HS56rFPHyWp8Flh2IAPbcguvq47DwBSvHQNxuKLHyHtsGueLZXON2tHOw6q/HfkqaTNfLxxG2MnQvA0F7AnxPIKzJkqLaVgjBtnNOPKiWvi7TJmLTplPdjsNfh+Sw+9S3qMlRqhDbHjuczqcAqGxmfsy+K1xJGQ6MgaE3Guh0NxutqywvbdP5md5AZ1YXEMAedhpYuOliBbYabJtiXI71EqotJaiZ4jiZFK1zSMrrOBGv8AxrfkFSlGPLaHeqsusUnljhYXRPZHGDG52W+YSH7TToT4abDXa1WOSk6QZapSBqPGJ+xhpqeB4aXdv71zI1rsud4Hutu22ptp62TUVblL/wCk947UjqGA4PJLRxTz1DaaNh7abI0hzMgJB7VxsSRuMugcbcllxZlObUO3qSeaTKPifG4nSMjoqh09mlpEhjs+SQgRmMZQ7M1zg4kkABvO6vhBu7Lscpd5cL+dzLT4e2rpxGxjO3jLj+iZlc65GbtnH3jfb4a8hZCTXw92aM2GD+O6T/nABgmCSSNmjYOzayJ05c9jrziLvZWOItlvrobaA62QyZqS83xwZqjG6XC9S64axwstFPIWssQZA0vIb92w112uPBZsujbluidDT+04wjU1ddi+rcRlbQvmpXNdE0uziRpLXscbO7t9Dcm4PVUQx/SbJ2aNXnhkgssK57nLi0amwFzew2HgPBdC2cfhiABDkPB50YUTYKRGWhNbJSG6I8k4FkkJ3JRM4xQgjgiiUDvYeV1YmhWn4Iixya0I1IblKNoXax8T3A6JZJMtxznB8FrSYzIzZoWeWng+bOrh9p5oKlEs4sfqDs7L5BV9DGjR/wCT1E+GytqZ3OcXONydyeaujKlSOdmW+W5mvwHjaMRiCrJc0aNksS5o5B/UeO6uUm+5iljS5QVU4YJLvgLZGEXBaQQhJAjIAgwvm8xt+JuqGy5JMs8Rp2NPdma7ug91pFtNlXCb9CyUIsq6rEWsFzJf9lquimymTURuD4uZJQ0ts0tdbW+oFxceqTPCoBxTuQTg2KOw+p7WEhwc0tfE8dxzXWLsv3TdrTcfNZZ1khtl+JZPDGXPY2eG8dhwGaCPvGxLe6QDyOljz10WB4PAnuy9SbFCynkM8zwG57xtijcTlA0cWuAJG2uo1Fr7hoRt7V+ZQsLkSvraOZkb21cZDnggPdkNxpZ0RGZvx05p3jyRdIixPygvCOBPo9S+ZjGljouzDDoBcgkOsTmBS5cknHbIaPair4npampH0YUVQ6jYBkbDlj7aW+ry8kkRMFy1pFyQLkct2kjihFSZY4V55KXhn2XYgY3Oe2KFzmljTI672MOYO0ZcOcQQNdraWK2Kd/VQeok+X+BueHfZZFAQ6WRshs7MwR2jJJ0IDiSLemg03uHgcvI09bJql2Lrj2SKnw2pe4aCF8Yta5dIOzaB4lzgFnyaRJxce67mfqSd2fMDMScBawPny8lssJF9YO1/oedualEtkTqwo0Sxv0s/0FNpLYgqUNiG6jPCdDYOszJGzj7o9Urg/UtWoj5iKWqFB4MJ0F/RQgmQqEFER6KWQQwnoUbCRdieiO4NDhCg5DJEzGWStliYQx6QsUhXuBFiP5ooEpIGfC0bFOpMzyiiJskjb5JHNvvlJbfzsVYpFUofMaZpf8x38TlLiLtl6j2CQ7yO6aklK5r0JsfqEQUf7XopvJsDILRva8HVpv8AkfldLJ2qDGNOyStxME3Bvr8uSoWJ9i/qBNFWXa5wuWi19DlF9Bc8kksTJvL/AAeUEg6FhvfwAGtxyH8lTPHwRTNtgGH02zMgJIcC/TM4k2DbjXTyVTjJjvJydDoKSVjbd0jawJ05WCiw5K8FMpwbLCNthYC1uqsgpNNKlXqVyfNsma3xW3HhlXxStfIrbFe8NBLiABqSTYAdSVpVRjyKcC9tPE09VIKeEEUsZBJ/znj7R/YbrYczr0tXGe52xuxymRxta22txewvYa6deasq+wdxC+YE7KbQ7iNz01A3CZlKBuFLTYOsbHQG2htvYo0CxLoBtjmAnkT5C6lEthTcQ6tHwSbB+oExYlHzbb5obGHeggVsR5ged0NrDuQ9rgdiPUWshQxJI2wubeo+WqlEsieAQCLk6k/7KEsjynb8/juhQbHE2/4QodM8T4oUNZ523zRoDaIpGjf/AJO+w+CNCNg8g10+W3wRFbGtHK34qAskaRfb8dVKJZPG7x0U2gsjnBPP5IpUBsB+ja2DhroL6WPiTpbdWJ2V0xRE9t23O9iAbg21vpobaouichFLWTMtld62sq3CDDci3i4mq2hoszQ2sQSe7zOv9WS9KBLkXMXHWJZrtla2+utzfqSXG5KSWLGFORZwe0DEucsXLeMk/N6p92xfMbdIsv7fVryCajJY3sxjQDpbmCbJ9kV2QtMim4seb9pNI/XZziWg+Ddh8AhXyDtM5jmNB4PO/O6kYtDbTHVD7udd182++pvexJG99VrihWgUusLWB/K9tR6JhGhYYHvNmNc4/sgn8EyTYtlhBw7Uu2iI/eIb/wBxCdYpvwLviHxcIy/bkjaPDM4/IW+adYJeRHlRaUXCERsHyvd4ANb6XurFp15YOs/CJzhlDES0loP7cxBPo4KbMaBumzALIXnlCHlCCgqEHCQ9ShSDuZJ9Lf1v5obENvZKzEDuQPhohsD1CcYk3W4dffQjfmSOaGwZZEPbiLeV2+Ivc8777/yCVxYynElNQ0/baST7x897mx+J1U2sm5eBpaTsR+fopRGyF0Lhv/P16I0KxBD1NtDsCbkbDwv1RSJYwNd4oUSxTty+d/w/q48UaBYjn6WuFKIRPvfl+X+yKRBuo5bdfTbzRFHxvNuXiP8AYqUEkEhsOW3j5WP5JaIExVBGpOl9r8vC+ylBJfpIubE6k2GhPxI39AhtvsSwqCCod7sUhHkQPV2idYJy7IV5IryWUPDNY/7LW/vO2/hBVsdHNlb1MESTcHPH62X4Mbr6uP5K1aOu7EepvshzOF6Zg74cepkflHysrVggu4jzTY189FFt2AI+6O0Pr3ipeKIKmwefiuIaN7R3kA1vzN/kg88V2Csb8g8XFtz+rs3zLj4bAWSrO/QLxIn+vgfsPPnZv/a0H5qbmwbUhoxPOPsjlqM7vmSVKsllWcMYTpmHmLel0OmhtxQrMWnlCHlCHlCHlCHlCHlCHlCHlCHlCCgqEHtncNnH1QpB3Me2qcOfqpQdw5tYedipRNwpq7nb+joUKJaGOkb0KlBsdA1zrtY0uJ6Nufh0TKLfCA5JF5QcFV0vuwEDq8hv4q6OlyPwVS1EF5L6i9llUf1krI+uW7ir46GT7sqerj4RbQ+y+nZrLUOd1tlaPzKujoYeWVvVSfZBDuH8IpxeSRlx99+Y356E/kmeHBDuL1csgU8V4ZCbRtzW5NZb52CXrYY9hunll3BKn2lwt/U0mvV7h8t0j1cf6UMsD8spa7j+sl0aGMHgLn1KqlqMkuyHWGCKmXEKyTeV/wDpOW/8Nkn0ku7HqCIXYRKe865O51JPqp0n5JvQ+DChezmP9Dpby3RWJAc2F/UliLMA/fN7+WoKfpJeAOZa03CMziLQi552e0+HvEJlj+Qrn8zQ0HAFRoS3LY3A7R1gTpcfBWLGyt5EaPD/AGfDR0klzzDdfhdw/CyZRS7iPJ6Fs3gml5tJPi43/FGkDfI+bFyjoHlCHlCHlCHlCHlCCqEEUIeUIeUIeUIeUIeUIeUIeUIKAoQv+HeIfozSOzDiTe5NtLbHRaMObYuxVkx7vJfN9pNQPcawacwT8NwtHvcvCKXp4+SsrOL8RkJ/TloPJlmj+fzVUs2V9mWLHjXgqpW1Uur3vdf7zyfzVe3JLux7ivAMyiA98kDnoosS8k3+gX9Eibc3DgNjZ1nDqL2PrZWdOKF3MMgp43W7oHPnr6FOooVtlpQ4K+R1omE25BzQB/EQeXinULfAHKjS0XAE7ty1oI17+uvgBZP0n5K+qg5nsvO7qgnwAyjy05IdJeoFm+Rc0XAlNB3nEyEj7Wrf4TdNCEQSyNj63FaGjZ3gGgbWjPyACaU4xRFGUjPy+1SkYT2cb3c9GhoPrrf4KmWqh4LFgfkqKv2vyu0ip2j951z8gFS9U/CHWnQD/bbFZ8zY3tZf7trjwBJKR58kuw6xQQOcLxOXvPqZL/8A2n/xKFZH5D8K8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1412776"/>
            <a:ext cx="2409825" cy="1895475"/>
          </a:xfrm>
          <a:prstGeom prst="rect">
            <a:avLst/>
          </a:prstGeom>
        </p:spPr>
      </p:pic>
      <p:pic>
        <p:nvPicPr>
          <p:cNvPr id="373764" name="Picture 4" descr="http://im.rediff.com/money/2010/nov/24ramesh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273" y="1579453"/>
            <a:ext cx="1414926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02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00" name="Picture 4" descr="cap 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5" y="0"/>
            <a:ext cx="5022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33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9" name="Picture 5" descr="milksh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333375"/>
            <a:ext cx="546735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3" name="Picture 5" descr="enia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15"/>
          <a:stretch>
            <a:fillRect/>
          </a:stretch>
        </p:blipFill>
        <p:spPr bwMode="auto">
          <a:xfrm>
            <a:off x="0" y="-12700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5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3568" y="1124744"/>
            <a:ext cx="7704138" cy="504056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sz="3600" dirty="0"/>
              <a:t>O ENIAC (</a:t>
            </a:r>
            <a:r>
              <a:rPr lang="pt-BR" altLang="pt-BR" sz="3600" i="1" dirty="0" err="1"/>
              <a:t>Electrical</a:t>
            </a:r>
            <a:r>
              <a:rPr lang="pt-BR" altLang="pt-BR" sz="3600" i="1" dirty="0"/>
              <a:t> </a:t>
            </a:r>
            <a:r>
              <a:rPr lang="pt-BR" altLang="pt-BR" sz="3600" i="1" dirty="0" err="1"/>
              <a:t>Numerical</a:t>
            </a:r>
            <a:r>
              <a:rPr lang="pt-BR" altLang="pt-BR" sz="3600" i="1" dirty="0"/>
              <a:t> </a:t>
            </a:r>
            <a:r>
              <a:rPr lang="pt-BR" altLang="pt-BR" sz="3600" i="1" dirty="0" err="1"/>
              <a:t>Integrator</a:t>
            </a:r>
            <a:r>
              <a:rPr lang="pt-BR" altLang="pt-BR" sz="3600" i="1" dirty="0"/>
              <a:t> </a:t>
            </a:r>
            <a:r>
              <a:rPr lang="pt-BR" altLang="pt-BR" sz="3600" i="1" dirty="0" err="1"/>
              <a:t>and</a:t>
            </a:r>
            <a:r>
              <a:rPr lang="pt-BR" altLang="pt-BR" sz="3600" i="1" dirty="0"/>
              <a:t> </a:t>
            </a:r>
            <a:r>
              <a:rPr lang="pt-BR" altLang="pt-BR" sz="3600" i="1" dirty="0" err="1"/>
              <a:t>Calculator</a:t>
            </a:r>
            <a:r>
              <a:rPr lang="pt-BR" altLang="pt-BR" sz="3600" dirty="0"/>
              <a:t>) foi o primeiro computador digital eletrônico de grande escala. </a:t>
            </a:r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sz="3600" dirty="0">
                <a:solidFill>
                  <a:schemeClr val="tx1"/>
                </a:solidFill>
              </a:rPr>
              <a:t>Criado em fevereiro de 1946 pelos cientistas norte-americanos John </a:t>
            </a:r>
            <a:r>
              <a:rPr lang="pt-BR" altLang="pt-BR" sz="3600" dirty="0" err="1">
                <a:solidFill>
                  <a:schemeClr val="tx1"/>
                </a:solidFill>
              </a:rPr>
              <a:t>Eckert</a:t>
            </a:r>
            <a:r>
              <a:rPr lang="pt-BR" altLang="pt-BR" sz="3600" dirty="0">
                <a:solidFill>
                  <a:schemeClr val="tx1"/>
                </a:solidFill>
              </a:rPr>
              <a:t> e John </a:t>
            </a:r>
            <a:r>
              <a:rPr lang="pt-BR" altLang="pt-BR" sz="3600" dirty="0" err="1">
                <a:solidFill>
                  <a:schemeClr val="tx1"/>
                </a:solidFill>
              </a:rPr>
              <a:t>Mauchly</a:t>
            </a:r>
            <a:r>
              <a:rPr lang="pt-BR" altLang="pt-BR" sz="3600" dirty="0">
                <a:solidFill>
                  <a:schemeClr val="tx1"/>
                </a:solidFill>
              </a:rPr>
              <a:t>, da </a:t>
            </a:r>
            <a:r>
              <a:rPr lang="pt-BR" altLang="pt-BR" sz="3600" i="1" dirty="0" err="1">
                <a:solidFill>
                  <a:schemeClr val="tx1"/>
                </a:solidFill>
              </a:rPr>
              <a:t>Electronic</a:t>
            </a:r>
            <a:r>
              <a:rPr lang="pt-BR" altLang="pt-BR" sz="3600" i="1" dirty="0">
                <a:solidFill>
                  <a:schemeClr val="tx1"/>
                </a:solidFill>
              </a:rPr>
              <a:t> </a:t>
            </a:r>
            <a:r>
              <a:rPr lang="pt-BR" altLang="pt-BR" sz="3600" i="1" dirty="0" err="1">
                <a:solidFill>
                  <a:schemeClr val="tx1"/>
                </a:solidFill>
              </a:rPr>
              <a:t>Control</a:t>
            </a:r>
            <a:r>
              <a:rPr lang="pt-BR" altLang="pt-BR" sz="3600" i="1" dirty="0">
                <a:solidFill>
                  <a:schemeClr val="tx1"/>
                </a:solidFill>
              </a:rPr>
              <a:t> </a:t>
            </a:r>
            <a:r>
              <a:rPr lang="pt-BR" altLang="pt-BR" sz="3600" i="1" dirty="0" err="1">
                <a:solidFill>
                  <a:schemeClr val="tx1"/>
                </a:solidFill>
              </a:rPr>
              <a:t>Company</a:t>
            </a:r>
            <a:r>
              <a:rPr lang="pt-BR" altLang="pt-BR" sz="36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775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2" name="Picture 4" descr="cientis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5" b="45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9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6" name="Picture 4" descr="cientistas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7" r="9897"/>
          <a:stretch>
            <a:fillRect/>
          </a:stretch>
        </p:blipFill>
        <p:spPr bwMode="auto">
          <a:xfrm>
            <a:off x="0" y="0"/>
            <a:ext cx="9144000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28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7" name="Picture 5" descr="cientistas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0"/>
            <a:ext cx="5441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40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20" name="Picture 4" descr="la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" b="11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5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81" name="Picture 5" descr="laik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87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887538"/>
            <a:ext cx="7561263" cy="2981325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pt-BR" altLang="pt-BR" sz="4000" dirty="0" err="1">
                <a:solidFill>
                  <a:schemeClr val="tx1"/>
                </a:solidFill>
              </a:rPr>
              <a:t>Laika</a:t>
            </a:r>
            <a:r>
              <a:rPr lang="pt-BR" altLang="pt-BR" sz="4000" dirty="0">
                <a:solidFill>
                  <a:schemeClr val="tx1"/>
                </a:solidFill>
              </a:rPr>
              <a:t> entrou para a história ao ser enviada ao espaço a bordo do Sputnik-2 em 3 de novembro de 1957.</a:t>
            </a:r>
          </a:p>
        </p:txBody>
      </p:sp>
    </p:spTree>
    <p:extLst>
      <p:ext uri="{BB962C8B-B14F-4D97-AF65-F5344CB8AC3E}">
        <p14:creationId xmlns:p14="http://schemas.microsoft.com/office/powerpoint/2010/main" val="13138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80" name="Picture 4" descr="sputnikNews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8"/>
          <a:stretch>
            <a:fillRect/>
          </a:stretch>
        </p:blipFill>
        <p:spPr bwMode="auto">
          <a:xfrm>
            <a:off x="0" y="11113"/>
            <a:ext cx="9144000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7381" name="Text Box 5"/>
          <p:cNvSpPr txBox="1">
            <a:spLocks noChangeArrowheads="1"/>
          </p:cNvSpPr>
          <p:nvPr/>
        </p:nvSpPr>
        <p:spPr bwMode="auto">
          <a:xfrm>
            <a:off x="395288" y="5589588"/>
            <a:ext cx="8280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/>
              <a:t>O presidente Dwight D. Eisenhower (EUA) viu a necessidade de criar a Agência Avançada de Projetos de Investigação (ARPA - Advanced Research Projects Agency) após a União Soviética lançar ao espaço, em 1957, a Sputnik.</a:t>
            </a:r>
          </a:p>
        </p:txBody>
      </p:sp>
    </p:spTree>
    <p:extLst>
      <p:ext uri="{BB962C8B-B14F-4D97-AF65-F5344CB8AC3E}">
        <p14:creationId xmlns:p14="http://schemas.microsoft.com/office/powerpoint/2010/main" val="148516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8" name="Picture 4" descr="Encontro_Kruchov_e_Nix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" b="8659"/>
          <a:stretch>
            <a:fillRect/>
          </a:stretch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0938"/>
            <a:ext cx="8229600" cy="2592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Nixon e </a:t>
            </a:r>
            <a:r>
              <a:rPr lang="pt-BR" altLang="pt-BR" dirty="0" err="1">
                <a:solidFill>
                  <a:schemeClr val="tx1"/>
                </a:solidFill>
              </a:rPr>
              <a:t>Kruchov</a:t>
            </a:r>
            <a:r>
              <a:rPr lang="pt-BR" altLang="pt-BR" dirty="0">
                <a:solidFill>
                  <a:schemeClr val="tx1"/>
                </a:solidFill>
              </a:rPr>
              <a:t>, encontro em 1959.</a:t>
            </a:r>
          </a:p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Os dois se fazendo de bonzinhos!</a:t>
            </a:r>
          </a:p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Entrávamos na década de 60, o auge da Guerra Fria. </a:t>
            </a:r>
          </a:p>
        </p:txBody>
      </p:sp>
    </p:spTree>
    <p:extLst>
      <p:ext uri="{BB962C8B-B14F-4D97-AF65-F5344CB8AC3E}">
        <p14:creationId xmlns:p14="http://schemas.microsoft.com/office/powerpoint/2010/main" val="398739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8" name="Picture 4" descr="yuri-gagar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50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639888"/>
            <a:ext cx="7704138" cy="4525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pt-BR" dirty="0">
                <a:solidFill>
                  <a:schemeClr val="tx1"/>
                </a:solidFill>
              </a:rPr>
              <a:t>Yuri Gagarin </a:t>
            </a:r>
            <a:r>
              <a:rPr lang="en-US" altLang="pt-BR" dirty="0" err="1">
                <a:solidFill>
                  <a:schemeClr val="tx1"/>
                </a:solidFill>
              </a:rPr>
              <a:t>foi</a:t>
            </a:r>
            <a:r>
              <a:rPr lang="en-US" altLang="pt-BR" dirty="0">
                <a:solidFill>
                  <a:schemeClr val="tx1"/>
                </a:solidFill>
              </a:rPr>
              <a:t> o </a:t>
            </a:r>
            <a:r>
              <a:rPr lang="en-US" altLang="pt-BR" dirty="0" err="1">
                <a:solidFill>
                  <a:schemeClr val="tx1"/>
                </a:solidFill>
              </a:rPr>
              <a:t>primeiro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tx1"/>
                </a:solidFill>
              </a:rPr>
              <a:t>homem</a:t>
            </a:r>
            <a:r>
              <a:rPr lang="en-US" altLang="pt-BR" dirty="0">
                <a:solidFill>
                  <a:schemeClr val="tx1"/>
                </a:solidFill>
              </a:rPr>
              <a:t> a </a:t>
            </a:r>
            <a:r>
              <a:rPr lang="en-US" altLang="pt-BR" dirty="0" err="1">
                <a:solidFill>
                  <a:schemeClr val="tx1"/>
                </a:solidFill>
              </a:rPr>
              <a:t>viajar</a:t>
            </a:r>
            <a:r>
              <a:rPr lang="en-US" altLang="pt-BR" dirty="0">
                <a:solidFill>
                  <a:schemeClr val="tx1"/>
                </a:solidFill>
              </a:rPr>
              <a:t> no </a:t>
            </a:r>
            <a:r>
              <a:rPr lang="en-US" altLang="pt-BR" dirty="0" err="1">
                <a:solidFill>
                  <a:schemeClr val="tx1"/>
                </a:solidFill>
              </a:rPr>
              <a:t>espaço</a:t>
            </a:r>
            <a:r>
              <a:rPr lang="en-US" altLang="pt-BR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pt-BR" dirty="0">
                <a:solidFill>
                  <a:schemeClr val="tx1"/>
                </a:solidFill>
              </a:rPr>
              <a:t>No </a:t>
            </a:r>
            <a:r>
              <a:rPr lang="en-US" altLang="pt-BR" dirty="0" err="1">
                <a:solidFill>
                  <a:schemeClr val="tx1"/>
                </a:solidFill>
              </a:rPr>
              <a:t>dia</a:t>
            </a:r>
            <a:r>
              <a:rPr lang="en-US" altLang="pt-BR" dirty="0">
                <a:solidFill>
                  <a:schemeClr val="tx1"/>
                </a:solidFill>
              </a:rPr>
              <a:t> 12 de </a:t>
            </a:r>
            <a:r>
              <a:rPr lang="en-US" altLang="pt-BR" dirty="0" err="1">
                <a:solidFill>
                  <a:schemeClr val="tx1"/>
                </a:solidFill>
              </a:rPr>
              <a:t>abril</a:t>
            </a:r>
            <a:r>
              <a:rPr lang="en-US" altLang="pt-BR" dirty="0">
                <a:solidFill>
                  <a:schemeClr val="tx1"/>
                </a:solidFill>
              </a:rPr>
              <a:t> 1961, </a:t>
            </a:r>
            <a:r>
              <a:rPr lang="en-US" altLang="pt-BR" dirty="0" err="1">
                <a:solidFill>
                  <a:schemeClr val="tx1"/>
                </a:solidFill>
              </a:rPr>
              <a:t>ficou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tx1"/>
                </a:solidFill>
              </a:rPr>
              <a:t>em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tx1"/>
                </a:solidFill>
              </a:rPr>
              <a:t>órbita</a:t>
            </a:r>
            <a:r>
              <a:rPr lang="en-US" altLang="pt-BR" dirty="0">
                <a:solidFill>
                  <a:schemeClr val="tx1"/>
                </a:solidFill>
              </a:rPr>
              <a:t>, </a:t>
            </a:r>
            <a:r>
              <a:rPr lang="en-US" altLang="pt-BR" dirty="0" err="1">
                <a:solidFill>
                  <a:schemeClr val="tx1"/>
                </a:solidFill>
              </a:rPr>
              <a:t>dentro</a:t>
            </a:r>
            <a:r>
              <a:rPr lang="en-US" altLang="pt-BR" dirty="0">
                <a:solidFill>
                  <a:schemeClr val="tx1"/>
                </a:solidFill>
              </a:rPr>
              <a:t> da </a:t>
            </a:r>
            <a:r>
              <a:rPr lang="en-US" altLang="pt-BR" dirty="0" err="1">
                <a:solidFill>
                  <a:schemeClr val="tx1"/>
                </a:solidFill>
              </a:rPr>
              <a:t>Vostok</a:t>
            </a:r>
            <a:r>
              <a:rPr lang="en-US" altLang="pt-BR" dirty="0">
                <a:solidFill>
                  <a:schemeClr val="tx1"/>
                </a:solidFill>
              </a:rPr>
              <a:t> 1, </a:t>
            </a:r>
            <a:r>
              <a:rPr lang="en-US" altLang="pt-BR" dirty="0" err="1">
                <a:solidFill>
                  <a:schemeClr val="tx1"/>
                </a:solidFill>
              </a:rPr>
              <a:t>por</a:t>
            </a:r>
            <a:r>
              <a:rPr lang="en-US" altLang="pt-BR" dirty="0">
                <a:solidFill>
                  <a:schemeClr val="tx1"/>
                </a:solidFill>
              </a:rPr>
              <a:t> 1 hora e 48 </a:t>
            </a:r>
            <a:r>
              <a:rPr lang="en-US" altLang="pt-BR" dirty="0" err="1">
                <a:solidFill>
                  <a:schemeClr val="tx1"/>
                </a:solidFill>
              </a:rPr>
              <a:t>minuto</a:t>
            </a:r>
            <a:r>
              <a:rPr lang="en-US" altLang="pt-BR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pt-BR" dirty="0">
                <a:solidFill>
                  <a:schemeClr val="tx1"/>
                </a:solidFill>
              </a:rPr>
              <a:t>Gagarin </a:t>
            </a:r>
            <a:r>
              <a:rPr lang="en-US" altLang="pt-BR" dirty="0" err="1">
                <a:solidFill>
                  <a:schemeClr val="tx1"/>
                </a:solidFill>
              </a:rPr>
              <a:t>morreu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tx1"/>
                </a:solidFill>
              </a:rPr>
              <a:t>em</a:t>
            </a:r>
            <a:r>
              <a:rPr lang="en-US" altLang="pt-BR" dirty="0">
                <a:solidFill>
                  <a:schemeClr val="tx1"/>
                </a:solidFill>
              </a:rPr>
              <a:t> 1968 </a:t>
            </a:r>
            <a:r>
              <a:rPr lang="en-US" altLang="pt-BR" dirty="0" err="1">
                <a:solidFill>
                  <a:schemeClr val="tx1"/>
                </a:solidFill>
              </a:rPr>
              <a:t>num</a:t>
            </a:r>
            <a:r>
              <a:rPr lang="en-US" altLang="pt-BR" dirty="0">
                <a:solidFill>
                  <a:schemeClr val="tx1"/>
                </a:solidFill>
              </a:rPr>
              <a:t> </a:t>
            </a:r>
            <a:r>
              <a:rPr lang="en-US" altLang="pt-BR" dirty="0" err="1">
                <a:solidFill>
                  <a:schemeClr val="tx1"/>
                </a:solidFill>
              </a:rPr>
              <a:t>acidente</a:t>
            </a:r>
            <a:r>
              <a:rPr lang="en-US" altLang="pt-BR" dirty="0">
                <a:solidFill>
                  <a:schemeClr val="tx1"/>
                </a:solidFill>
              </a:rPr>
              <a:t> com o MiG-15 que </a:t>
            </a:r>
            <a:r>
              <a:rPr lang="en-US" altLang="pt-BR" dirty="0" err="1">
                <a:solidFill>
                  <a:schemeClr val="tx1"/>
                </a:solidFill>
              </a:rPr>
              <a:t>pilotava</a:t>
            </a:r>
            <a:r>
              <a:rPr lang="en-US" altLang="pt-BR" dirty="0"/>
              <a:t>.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9872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4" name="Rectangle 4"/>
          <p:cNvSpPr>
            <a:spLocks noChangeArrowheads="1"/>
          </p:cNvSpPr>
          <p:nvPr/>
        </p:nvSpPr>
        <p:spPr bwMode="auto">
          <a:xfrm>
            <a:off x="1042988" y="2716213"/>
            <a:ext cx="7200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3600"/>
              <a:t>O que veio depois disso? </a:t>
            </a:r>
          </a:p>
        </p:txBody>
      </p:sp>
    </p:spTree>
    <p:extLst>
      <p:ext uri="{BB962C8B-B14F-4D97-AF65-F5344CB8AC3E}">
        <p14:creationId xmlns:p14="http://schemas.microsoft.com/office/powerpoint/2010/main" val="23817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2" name="Picture 4" descr="Apollo11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t="2974" r="2246" b="7826"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61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9" name="Picture 5" descr="Apollo11-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7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276475"/>
            <a:ext cx="7499350" cy="2333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/>
              <a:t>A Apollo 11 foi a primeira missão tripulada a pousar na Lua, em 20 de julho de 1969.</a:t>
            </a:r>
          </a:p>
          <a:p>
            <a:pPr marL="0" indent="0"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pt-BR" altLang="pt-BR" dirty="0">
                <a:solidFill>
                  <a:schemeClr val="tx1"/>
                </a:solidFill>
              </a:rPr>
              <a:t>Tripulação: Neil Armstrong, Edwin </a:t>
            </a:r>
            <a:r>
              <a:rPr lang="pt-BR" altLang="pt-BR" dirty="0" err="1">
                <a:solidFill>
                  <a:schemeClr val="tx1"/>
                </a:solidFill>
              </a:rPr>
              <a:t>Aldrin</a:t>
            </a:r>
            <a:r>
              <a:rPr lang="pt-BR" altLang="pt-BR" dirty="0">
                <a:solidFill>
                  <a:schemeClr val="tx1"/>
                </a:solidFill>
              </a:rPr>
              <a:t>, Michael Collins.</a:t>
            </a:r>
          </a:p>
        </p:txBody>
      </p:sp>
    </p:spTree>
    <p:extLst>
      <p:ext uri="{BB962C8B-B14F-4D97-AF65-F5344CB8AC3E}">
        <p14:creationId xmlns:p14="http://schemas.microsoft.com/office/powerpoint/2010/main" val="68980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779713"/>
            <a:ext cx="7499350" cy="1081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pt-BR" altLang="pt-BR"/>
              <a:t>E daí! O que isso tem a ver com o surgimento da internet?</a:t>
            </a:r>
          </a:p>
        </p:txBody>
      </p:sp>
    </p:spTree>
    <p:extLst>
      <p:ext uri="{BB962C8B-B14F-4D97-AF65-F5344CB8AC3E}">
        <p14:creationId xmlns:p14="http://schemas.microsoft.com/office/powerpoint/2010/main" val="12972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40" name="Picture 4" descr="pentagon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" r="8446"/>
          <a:stretch>
            <a:fillRect/>
          </a:stretch>
        </p:blipFill>
        <p:spPr bwMode="auto">
          <a:xfrm>
            <a:off x="0" y="-12700"/>
            <a:ext cx="91440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854325"/>
            <a:ext cx="7058025" cy="10795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pt-BR" altLang="pt-BR"/>
              <a:t>Agora sim, uma breve história da internet</a:t>
            </a:r>
          </a:p>
        </p:txBody>
      </p:sp>
    </p:spTree>
    <p:extLst>
      <p:ext uri="{BB962C8B-B14F-4D97-AF65-F5344CB8AC3E}">
        <p14:creationId xmlns:p14="http://schemas.microsoft.com/office/powerpoint/2010/main" val="279840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4895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pt-BR" altLang="pt-BR" b="1" dirty="0">
                <a:solidFill>
                  <a:srgbClr val="FF0000"/>
                </a:solidFill>
              </a:rPr>
              <a:t>O homem que inventou a internet</a:t>
            </a:r>
          </a:p>
          <a:p>
            <a:pPr marL="0" indent="0" algn="ctr">
              <a:buFont typeface="Wingdings" panose="05000000000000000000" pitchFamily="2" charset="2"/>
              <a:buNone/>
            </a:pPr>
            <a:endParaRPr lang="pt-BR" altLang="pt-BR" dirty="0">
              <a:solidFill>
                <a:srgbClr val="FF0000"/>
              </a:solidFill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dirty="0"/>
              <a:t>Em 9 de dezembro de 1968, no Vale do Silício, um cientista de 43 anos chamado </a:t>
            </a:r>
            <a:r>
              <a:rPr lang="pt-BR" altLang="pt-BR" dirty="0">
                <a:solidFill>
                  <a:srgbClr val="FF0000"/>
                </a:solidFill>
              </a:rPr>
              <a:t>Douglas </a:t>
            </a:r>
            <a:r>
              <a:rPr lang="pt-BR" altLang="pt-BR" dirty="0" err="1">
                <a:solidFill>
                  <a:srgbClr val="FF0000"/>
                </a:solidFill>
              </a:rPr>
              <a:t>Engelbart</a:t>
            </a:r>
            <a:r>
              <a:rPr lang="pt-BR" altLang="pt-BR" dirty="0">
                <a:solidFill>
                  <a:srgbClr val="FF0000"/>
                </a:solidFill>
              </a:rPr>
              <a:t> </a:t>
            </a:r>
            <a:r>
              <a:rPr lang="pt-BR" altLang="pt-BR" dirty="0"/>
              <a:t>apresentou ao mundo, de uma só tacada, o mouse e a internet.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pt-BR" altLang="pt-BR" dirty="0"/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dirty="0"/>
              <a:t>A apresentação foi </a:t>
            </a:r>
            <a:r>
              <a:rPr lang="pt-BR" altLang="pt-BR" dirty="0" smtClean="0"/>
              <a:t>realizada na </a:t>
            </a:r>
            <a:r>
              <a:rPr lang="pt-BR" altLang="pt-BR" dirty="0"/>
              <a:t>Universidade de Stanford para uma </a:t>
            </a:r>
            <a:r>
              <a:rPr lang="pt-BR" altLang="pt-BR" dirty="0" err="1"/>
              <a:t>platéia</a:t>
            </a:r>
            <a:r>
              <a:rPr lang="pt-BR" altLang="pt-BR" dirty="0"/>
              <a:t> de engenheiros da computação </a:t>
            </a:r>
            <a:r>
              <a:rPr lang="pt-BR" altLang="pt-BR" dirty="0" smtClean="0"/>
              <a:t>perplexos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6552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8" name="Picture 4" descr="Doug Engelb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" t="388" r="6554"/>
          <a:stretch>
            <a:fillRect/>
          </a:stretch>
        </p:blipFill>
        <p:spPr bwMode="auto">
          <a:xfrm>
            <a:off x="30455" y="764704"/>
            <a:ext cx="6517316" cy="4941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9669" name="Text Box 5"/>
          <p:cNvSpPr txBox="1">
            <a:spLocks noChangeArrowheads="1"/>
          </p:cNvSpPr>
          <p:nvPr/>
        </p:nvSpPr>
        <p:spPr bwMode="auto">
          <a:xfrm>
            <a:off x="323850" y="6237288"/>
            <a:ext cx="316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400">
                <a:solidFill>
                  <a:schemeClr val="bg1"/>
                </a:solidFill>
              </a:rPr>
              <a:t>Douglas Engelbart</a:t>
            </a:r>
          </a:p>
        </p:txBody>
      </p:sp>
      <p:pic>
        <p:nvPicPr>
          <p:cNvPr id="1026" name="Picture 2" descr="https://upload.wikimedia.org/wikipedia/commons/7/78/Douglas_Engelbart_in_2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237" y="790690"/>
            <a:ext cx="1630131" cy="201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 bwMode="auto">
          <a:xfrm>
            <a:off x="7092280" y="764704"/>
            <a:ext cx="47957" cy="547258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ector reto 6"/>
          <p:cNvCxnSpPr/>
          <p:nvPr/>
        </p:nvCxnSpPr>
        <p:spPr bwMode="auto">
          <a:xfrm>
            <a:off x="8818325" y="764704"/>
            <a:ext cx="74155" cy="54081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8" name="Picture 4" descr="https://tribute2doug.files.wordpress.com/2013/11/400-07-doug-two-mice-19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530" y="2924944"/>
            <a:ext cx="1583838" cy="11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dge.alluremedia.com.au/m/l/2015/12/SRI_Douglas_Engelbart_2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780" y="4170006"/>
            <a:ext cx="1552588" cy="200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79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5145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endParaRPr lang="pt-BR" altLang="pt-BR" dirty="0" smtClean="0"/>
          </a:p>
          <a:p>
            <a:pPr marL="0" indent="0" algn="ctr">
              <a:buFont typeface="Wingdings" panose="05000000000000000000" pitchFamily="2" charset="2"/>
              <a:buNone/>
            </a:pPr>
            <a:endParaRPr lang="pt-BR" altLang="pt-BR" dirty="0"/>
          </a:p>
          <a:p>
            <a:pPr marL="0" indent="0" algn="ctr">
              <a:buFont typeface="Wingdings" panose="05000000000000000000" pitchFamily="2" charset="2"/>
              <a:buNone/>
            </a:pPr>
            <a:endParaRPr lang="pt-BR" altLang="pt-BR" dirty="0" smtClean="0"/>
          </a:p>
          <a:p>
            <a:pPr marL="0" indent="0" algn="ctr">
              <a:buFont typeface="Wingdings" panose="05000000000000000000" pitchFamily="2" charset="2"/>
              <a:buNone/>
            </a:pPr>
            <a:r>
              <a:rPr lang="pt-BR" altLang="pt-BR" dirty="0" smtClean="0"/>
              <a:t>“</a:t>
            </a:r>
            <a:r>
              <a:rPr lang="pt-BR" altLang="pt-BR" dirty="0"/>
              <a:t>Como esse instrumento lembra um ratinho”, disse </a:t>
            </a:r>
            <a:r>
              <a:rPr lang="pt-BR" altLang="pt-BR" dirty="0" err="1"/>
              <a:t>Engelbart</a:t>
            </a:r>
            <a:r>
              <a:rPr lang="pt-BR" altLang="pt-BR" dirty="0"/>
              <a:t> naquele palco, “alguns de nós começamos a chamá-lo de mouse; talvez o nome cole”.</a:t>
            </a:r>
          </a:p>
        </p:txBody>
      </p:sp>
      <p:pic>
        <p:nvPicPr>
          <p:cNvPr id="375810" name="Picture 2" descr="http://www.techguru.com.br/wp-content/uploads/2013/12/mouse-evo-565x2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13176"/>
            <a:ext cx="4080790" cy="165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536" y="5005793"/>
            <a:ext cx="2376264" cy="159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134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6" name="Picture 4" descr="MOUS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2615"/>
          <a:stretch>
            <a:fillRect/>
          </a:stretch>
        </p:blipFill>
        <p:spPr bwMode="auto">
          <a:xfrm>
            <a:off x="0" y="-23813"/>
            <a:ext cx="9144000" cy="69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1717" name="Text Box 5"/>
          <p:cNvSpPr txBox="1">
            <a:spLocks noChangeArrowheads="1"/>
          </p:cNvSpPr>
          <p:nvPr/>
        </p:nvSpPr>
        <p:spPr bwMode="auto">
          <a:xfrm>
            <a:off x="755650" y="6092825"/>
            <a:ext cx="5329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000"/>
              <a:t>O primeiro mouse</a:t>
            </a:r>
          </a:p>
        </p:txBody>
      </p:sp>
    </p:spTree>
    <p:extLst>
      <p:ext uri="{BB962C8B-B14F-4D97-AF65-F5344CB8AC3E}">
        <p14:creationId xmlns:p14="http://schemas.microsoft.com/office/powerpoint/2010/main" val="33677816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Mapa lógico da </a:t>
            </a:r>
            <a:r>
              <a:rPr lang="pt-BR" dirty="0" err="1"/>
              <a:t>Arpanet</a:t>
            </a:r>
            <a:r>
              <a:rPr lang="pt-BR" dirty="0"/>
              <a:t>, Março de 1977</a:t>
            </a:r>
            <a:endParaRPr lang="pt-BR" dirty="0"/>
          </a:p>
        </p:txBody>
      </p:sp>
      <p:pic>
        <p:nvPicPr>
          <p:cNvPr id="2050" name="Picture 2" descr="https://upload.wikimedia.org/wikipedia/commons/b/bf/Arpanet_logical_map%2C_march_197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62100"/>
            <a:ext cx="7344816" cy="52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341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052513"/>
            <a:ext cx="7561263" cy="5256212"/>
          </a:xfrm>
          <a:noFill/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pt-BR" altLang="pt-BR" dirty="0"/>
              <a:t>A Internet é </a:t>
            </a:r>
            <a:r>
              <a:rPr lang="pt-BR" altLang="pt-BR" dirty="0" err="1"/>
              <a:t>conseqüência</a:t>
            </a:r>
            <a:r>
              <a:rPr lang="pt-BR" altLang="pt-BR" dirty="0"/>
              <a:t> de um projeto, motivado pela Guerra Fria, da agência norte-americana ARPA com apoio do Pentágono.</a:t>
            </a:r>
          </a:p>
          <a:p>
            <a:pPr marL="0" indent="0" algn="ctr">
              <a:lnSpc>
                <a:spcPct val="90000"/>
              </a:lnSpc>
              <a:buFont typeface="Symbol" panose="05050102010706020507" pitchFamily="18" charset="2"/>
              <a:buNone/>
            </a:pPr>
            <a:endParaRPr lang="pt-BR" altLang="pt-BR" dirty="0"/>
          </a:p>
          <a:p>
            <a:pPr marL="0" indent="0" algn="ctr"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pt-BR" altLang="pt-BR" dirty="0"/>
              <a:t>A </a:t>
            </a:r>
            <a:r>
              <a:rPr lang="pt-BR" altLang="pt-BR" dirty="0" err="1"/>
              <a:t>ArpaNet</a:t>
            </a:r>
            <a:r>
              <a:rPr lang="pt-BR" altLang="pt-BR" dirty="0"/>
              <a:t>, que viria a se transformar na internet, só seria inaugurada alguns meses depois daquela apresentação de </a:t>
            </a:r>
            <a:r>
              <a:rPr lang="pt-BR" altLang="pt-BR" dirty="0" err="1"/>
              <a:t>Engelbart</a:t>
            </a:r>
            <a:endParaRPr lang="pt-BR" altLang="pt-BR" dirty="0"/>
          </a:p>
          <a:p>
            <a:pPr marL="0" indent="0" algn="ctr">
              <a:lnSpc>
                <a:spcPct val="90000"/>
              </a:lnSpc>
              <a:buFont typeface="Symbol" panose="05050102010706020507" pitchFamily="18" charset="2"/>
              <a:buNone/>
            </a:pPr>
            <a:endParaRPr lang="pt-BR" altLang="pt-BR" dirty="0"/>
          </a:p>
          <a:p>
            <a:pPr marL="0" indent="0" algn="ctr"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pt-BR" altLang="pt-BR" dirty="0"/>
              <a:t>Cientistas de todos os EUA estavam empolgados com a novidade.</a:t>
            </a:r>
          </a:p>
        </p:txBody>
      </p:sp>
    </p:spTree>
    <p:extLst>
      <p:ext uri="{BB962C8B-B14F-4D97-AF65-F5344CB8AC3E}">
        <p14:creationId xmlns:p14="http://schemas.microsoft.com/office/powerpoint/2010/main" val="425184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584" y="1196752"/>
            <a:ext cx="7632204" cy="4421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Font typeface="Symbol" panose="05050102010706020507" pitchFamily="18" charset="2"/>
              <a:buNone/>
            </a:pPr>
            <a:r>
              <a:rPr lang="pt-BR" altLang="pt-BR" sz="4000" dirty="0"/>
              <a:t>O objetivo da chamada </a:t>
            </a:r>
            <a:r>
              <a:rPr lang="pt-BR" altLang="pt-BR" sz="4000" dirty="0" err="1"/>
              <a:t>Arpanet</a:t>
            </a:r>
            <a:r>
              <a:rPr lang="pt-BR" altLang="pt-BR" sz="4000" dirty="0"/>
              <a:t> era criar uma malha de comunicação que não fosse centralizada e, desse modo, extremamente vulnerável no caso de um possível ataque nuclear.</a:t>
            </a:r>
          </a:p>
        </p:txBody>
      </p:sp>
    </p:spTree>
    <p:extLst>
      <p:ext uri="{BB962C8B-B14F-4D97-AF65-F5344CB8AC3E}">
        <p14:creationId xmlns:p14="http://schemas.microsoft.com/office/powerpoint/2010/main" val="407196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124744"/>
            <a:ext cx="8229600" cy="3384922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4000" dirty="0"/>
              <a:t>Esse sistema, chamado de </a:t>
            </a:r>
            <a:r>
              <a:rPr lang="pt-BR" altLang="pt-BR" sz="4000" dirty="0" err="1"/>
              <a:t>Arpanet</a:t>
            </a:r>
            <a:r>
              <a:rPr lang="pt-BR" altLang="pt-BR" sz="4000" dirty="0"/>
              <a:t>, deveria permitir que, no caso de uma obstrução de um nó da rede, os pacotes de informação procurassem outro nó disponível e, assim, progressivamente durante todo o percurso da rede de informação (do remetente ao destinatário). </a:t>
            </a:r>
          </a:p>
        </p:txBody>
      </p:sp>
    </p:spTree>
    <p:extLst>
      <p:ext uri="{BB962C8B-B14F-4D97-AF65-F5344CB8AC3E}">
        <p14:creationId xmlns:p14="http://schemas.microsoft.com/office/powerpoint/2010/main" val="42198533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692150"/>
            <a:ext cx="8229600" cy="5543550"/>
          </a:xfrm>
          <a:noFill/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sz="4000" dirty="0" smtClean="0"/>
          </a:p>
          <a:p>
            <a:pPr marL="0" indent="0" algn="just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4000" dirty="0" smtClean="0"/>
              <a:t>As </a:t>
            </a:r>
            <a:r>
              <a:rPr lang="pt-BR" altLang="pt-BR" sz="4000" dirty="0"/>
              <a:t>quatro primeiras estações do sistema foram instaladas em 1969, nas universidades da Califórnia (em Los Angeles), Santa Bárbara, Utah e no Instituto de Pesquisa de Stanford.</a:t>
            </a:r>
          </a:p>
        </p:txBody>
      </p:sp>
    </p:spTree>
    <p:extLst>
      <p:ext uri="{BB962C8B-B14F-4D97-AF65-F5344CB8AC3E}">
        <p14:creationId xmlns:p14="http://schemas.microsoft.com/office/powerpoint/2010/main" val="18528200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20216"/>
            <a:ext cx="8229600" cy="5145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endParaRPr lang="pt-BR" altLang="pt-BR" dirty="0" smtClean="0"/>
          </a:p>
          <a:p>
            <a:pPr marL="0" indent="0" algn="just">
              <a:buFont typeface="Wingdings" panose="05000000000000000000" pitchFamily="2" charset="2"/>
              <a:buNone/>
            </a:pPr>
            <a:endParaRPr lang="pt-BR" altLang="pt-BR" dirty="0"/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dirty="0" err="1" smtClean="0"/>
              <a:t>Engelbart</a:t>
            </a:r>
            <a:r>
              <a:rPr lang="pt-BR" altLang="pt-BR" dirty="0" smtClean="0"/>
              <a:t> </a:t>
            </a:r>
            <a:r>
              <a:rPr lang="pt-BR" altLang="pt-BR" dirty="0"/>
              <a:t>e sua equipe de Stanford vinham pesquisando, com verbas da NASA e do Pentágono, desde 1963.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pt-BR" altLang="pt-BR" dirty="0"/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dirty="0"/>
              <a:t>O mouse é apenas uma das ferramentas que eles criaram e demonstraram em 68. 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1779022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124744"/>
            <a:ext cx="8229600" cy="3052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pt-BR" altLang="pt-BR" sz="4000" dirty="0"/>
              <a:t>Após apresentar o mouse, o cientista pôs-se a navegar na tela clicando em links. Que ele chamou de links. E, a cada link, uma nova página era aberta com novos textos e novos links. A web foi criada apenas em 1989, mas já estava esboçada.</a:t>
            </a:r>
          </a:p>
        </p:txBody>
      </p:sp>
    </p:spTree>
    <p:extLst>
      <p:ext uri="{BB962C8B-B14F-4D97-AF65-F5344CB8AC3E}">
        <p14:creationId xmlns:p14="http://schemas.microsoft.com/office/powerpoint/2010/main" val="307685760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764704"/>
            <a:ext cx="7920880" cy="576064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 smtClean="0"/>
              <a:t>A </a:t>
            </a:r>
            <a:r>
              <a:rPr lang="pt-BR" altLang="pt-BR" sz="3600" dirty="0"/>
              <a:t>rede cresceu: em 1971, 15 estações; em 1972, 37....</a:t>
            </a:r>
          </a:p>
          <a:p>
            <a:pPr marL="0" indent="0" algn="just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>
                <a:solidFill>
                  <a:schemeClr val="tx1"/>
                </a:solidFill>
              </a:rPr>
              <a:t>Esse projeto foi colocado à disposição de pesquisadores, que passaram a utilizar o novo sistema para trocar </a:t>
            </a:r>
            <a:r>
              <a:rPr lang="pt-BR" altLang="pt-BR" sz="3600" dirty="0" smtClean="0">
                <a:solidFill>
                  <a:schemeClr val="tx1"/>
                </a:solidFill>
              </a:rPr>
              <a:t>informações sobre trabalho, colaborar em projetos e simplesmente para conversar (origem dos famosos chats).</a:t>
            </a:r>
            <a:endParaRPr lang="pt-BR" alt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817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764704"/>
            <a:ext cx="7632700" cy="4968875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dirty="0" smtClean="0"/>
              <a:t>Continuando...</a:t>
            </a:r>
            <a:endParaRPr lang="pt-BR" altLang="pt-BR" dirty="0"/>
          </a:p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dirty="0" smtClean="0"/>
              <a:t>Foi </a:t>
            </a:r>
            <a:r>
              <a:rPr lang="pt-BR" altLang="pt-BR" dirty="0"/>
              <a:t>assim que também surgiu o endereço eletrônico (e-mail), que em muito pouco tempo se tornou parte considerável dos dados em trânsito na rede</a:t>
            </a:r>
            <a:r>
              <a:rPr lang="pt-BR" altLang="pt-BR" dirty="0" smtClean="0"/>
              <a:t>.</a:t>
            </a:r>
          </a:p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u="sng" dirty="0" smtClean="0">
                <a:solidFill>
                  <a:srgbClr val="FF0000"/>
                </a:solidFill>
              </a:rPr>
              <a:t>nome@domínio.com</a:t>
            </a:r>
            <a:r>
              <a:rPr lang="pt-BR" altLang="pt-BR" dirty="0" smtClean="0">
                <a:solidFill>
                  <a:srgbClr val="FF0000"/>
                </a:solidFill>
              </a:rPr>
              <a:t> </a:t>
            </a:r>
            <a:endParaRPr lang="pt-BR" altLang="pt-BR" dirty="0">
              <a:solidFill>
                <a:srgbClr val="FF0000"/>
              </a:solidFill>
            </a:endParaRPr>
          </a:p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dirty="0" smtClean="0"/>
          </a:p>
          <a:p>
            <a:pPr marL="0" indent="0" algn="ctr"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6780272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514985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sz="3600" dirty="0" smtClean="0"/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sz="3600" dirty="0"/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 smtClean="0"/>
              <a:t>No </a:t>
            </a:r>
            <a:r>
              <a:rPr lang="pt-BR" altLang="pt-BR" sz="3600" dirty="0"/>
              <a:t>decorrer da década de 70 até começo da de 80, outras redes de pesquisa foram sendo "</a:t>
            </a:r>
            <a:r>
              <a:rPr lang="pt-BR" altLang="pt-BR" sz="3600" dirty="0" err="1"/>
              <a:t>linkadas</a:t>
            </a:r>
            <a:r>
              <a:rPr lang="pt-BR" altLang="pt-BR" sz="3600" dirty="0"/>
              <a:t>" à </a:t>
            </a:r>
            <a:r>
              <a:rPr lang="pt-BR" altLang="pt-BR" sz="3600" dirty="0" err="1"/>
              <a:t>Arpanet</a:t>
            </a:r>
            <a:r>
              <a:rPr lang="pt-BR" altLang="pt-BR" sz="3600" dirty="0" smtClean="0"/>
              <a:t>.</a:t>
            </a:r>
            <a:endParaRPr lang="pt-BR" altLang="pt-BR" sz="3600" dirty="0"/>
          </a:p>
        </p:txBody>
      </p:sp>
    </p:spTree>
    <p:extLst>
      <p:ext uri="{BB962C8B-B14F-4D97-AF65-F5344CB8AC3E}">
        <p14:creationId xmlns:p14="http://schemas.microsoft.com/office/powerpoint/2010/main" val="35575281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81075"/>
            <a:ext cx="8229600" cy="514985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sz="3600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 smtClean="0">
                <a:solidFill>
                  <a:schemeClr val="tx1"/>
                </a:solidFill>
              </a:rPr>
              <a:t>m </a:t>
            </a:r>
            <a:r>
              <a:rPr lang="pt-BR" altLang="pt-BR" sz="3600" dirty="0">
                <a:solidFill>
                  <a:schemeClr val="tx1"/>
                </a:solidFill>
              </a:rPr>
              <a:t>1983, a parte militar separou-se da </a:t>
            </a:r>
            <a:r>
              <a:rPr lang="pt-BR" altLang="pt-BR" sz="3600" dirty="0" err="1">
                <a:solidFill>
                  <a:schemeClr val="tx1"/>
                </a:solidFill>
              </a:rPr>
              <a:t>Arpanet</a:t>
            </a:r>
            <a:r>
              <a:rPr lang="pt-BR" altLang="pt-BR" sz="3600" dirty="0">
                <a:solidFill>
                  <a:schemeClr val="tx1"/>
                </a:solidFill>
              </a:rPr>
              <a:t> e foi criada a </a:t>
            </a:r>
            <a:r>
              <a:rPr lang="pt-BR" altLang="pt-BR" sz="3600" dirty="0" err="1">
                <a:solidFill>
                  <a:schemeClr val="tx1"/>
                </a:solidFill>
              </a:rPr>
              <a:t>Milnet</a:t>
            </a:r>
            <a:r>
              <a:rPr lang="pt-BR" altLang="pt-BR" sz="3600" dirty="0">
                <a:solidFill>
                  <a:schemeClr val="tx1"/>
                </a:solidFill>
              </a:rPr>
              <a:t> e, em 1984, a entidade americana NSF (</a:t>
            </a:r>
            <a:r>
              <a:rPr lang="pt-BR" altLang="pt-BR" sz="3600" dirty="0" err="1">
                <a:solidFill>
                  <a:schemeClr val="tx1"/>
                </a:solidFill>
              </a:rPr>
              <a:t>National</a:t>
            </a:r>
            <a:r>
              <a:rPr lang="pt-BR" altLang="pt-BR" sz="3600" dirty="0">
                <a:solidFill>
                  <a:schemeClr val="tx1"/>
                </a:solidFill>
              </a:rPr>
              <a:t> Science Foundation) criou as diretrizes da NSFNET, uma rede que foi ligada a </a:t>
            </a:r>
            <a:r>
              <a:rPr lang="pt-BR" altLang="pt-BR" sz="3600" dirty="0" err="1">
                <a:solidFill>
                  <a:schemeClr val="tx1"/>
                </a:solidFill>
              </a:rPr>
              <a:t>Arpanet</a:t>
            </a:r>
            <a:r>
              <a:rPr lang="pt-BR" altLang="pt-BR" sz="3600" dirty="0">
                <a:solidFill>
                  <a:schemeClr val="tx1"/>
                </a:solidFill>
              </a:rPr>
              <a:t> em 1986</a:t>
            </a:r>
            <a:r>
              <a:rPr lang="pt-BR" altLang="pt-BR" sz="3600" dirty="0" smtClean="0">
                <a:solidFill>
                  <a:schemeClr val="tx1"/>
                </a:solidFill>
              </a:rPr>
              <a:t>.</a:t>
            </a:r>
            <a:endParaRPr lang="pt-BR" alt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6246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836712"/>
            <a:ext cx="8229600" cy="514985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endParaRPr lang="pt-BR" altLang="pt-BR" sz="24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 smtClean="0">
                <a:solidFill>
                  <a:schemeClr val="tx1"/>
                </a:solidFill>
              </a:rPr>
              <a:t>Esse </a:t>
            </a:r>
            <a:r>
              <a:rPr lang="pt-BR" altLang="pt-BR" sz="3600" dirty="0">
                <a:solidFill>
                  <a:schemeClr val="tx1"/>
                </a:solidFill>
              </a:rPr>
              <a:t>desses dois "</a:t>
            </a:r>
            <a:r>
              <a:rPr lang="pt-BR" altLang="pt-BR" sz="3600" dirty="0" err="1">
                <a:solidFill>
                  <a:schemeClr val="tx1"/>
                </a:solidFill>
              </a:rPr>
              <a:t>backbones</a:t>
            </a:r>
            <a:r>
              <a:rPr lang="pt-BR" altLang="pt-BR" sz="3600" dirty="0">
                <a:solidFill>
                  <a:schemeClr val="tx1"/>
                </a:solidFill>
              </a:rPr>
              <a:t>" passaram a ser conhecidos oficialmente como internet. </a:t>
            </a:r>
          </a:p>
          <a:p>
            <a:pPr marL="0" indent="0" algn="ctr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3600" dirty="0">
                <a:solidFill>
                  <a:schemeClr val="tx1"/>
                </a:solidFill>
              </a:rPr>
              <a:t>Em 1989, a </a:t>
            </a:r>
            <a:r>
              <a:rPr lang="pt-BR" altLang="pt-BR" sz="3600" dirty="0" err="1">
                <a:solidFill>
                  <a:schemeClr val="tx1"/>
                </a:solidFill>
              </a:rPr>
              <a:t>Arpanet</a:t>
            </a:r>
            <a:r>
              <a:rPr lang="pt-BR" altLang="pt-BR" sz="3600" dirty="0">
                <a:solidFill>
                  <a:schemeClr val="tx1"/>
                </a:solidFill>
              </a:rPr>
              <a:t> foi desativada pelo "</a:t>
            </a:r>
            <a:r>
              <a:rPr lang="pt-BR" altLang="pt-BR" sz="3600" dirty="0" err="1">
                <a:solidFill>
                  <a:schemeClr val="tx1"/>
                </a:solidFill>
              </a:rPr>
              <a:t>backbone</a:t>
            </a:r>
            <a:r>
              <a:rPr lang="pt-BR" altLang="pt-BR" sz="3600" dirty="0">
                <a:solidFill>
                  <a:schemeClr val="tx1"/>
                </a:solidFill>
              </a:rPr>
              <a:t>" DRI (</a:t>
            </a:r>
            <a:r>
              <a:rPr lang="pt-BR" altLang="pt-BR" sz="3600" dirty="0" err="1">
                <a:solidFill>
                  <a:schemeClr val="tx1"/>
                </a:solidFill>
              </a:rPr>
              <a:t>Defense</a:t>
            </a:r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 err="1">
                <a:solidFill>
                  <a:schemeClr val="tx1"/>
                </a:solidFill>
              </a:rPr>
              <a:t>Research</a:t>
            </a:r>
            <a:r>
              <a:rPr lang="pt-BR" altLang="pt-BR" sz="3600" dirty="0">
                <a:solidFill>
                  <a:schemeClr val="tx1"/>
                </a:solidFill>
              </a:rPr>
              <a:t> Internet) e, em 1993, a internet passou a ser explorada comercialmente de várias formas, tanto no fornecimento de serviços, como na construção de novos "</a:t>
            </a:r>
            <a:r>
              <a:rPr lang="pt-BR" altLang="pt-BR" sz="3600" dirty="0" err="1">
                <a:solidFill>
                  <a:schemeClr val="tx1"/>
                </a:solidFill>
              </a:rPr>
              <a:t>backbones</a:t>
            </a:r>
            <a:r>
              <a:rPr lang="pt-BR" altLang="pt-BR" sz="3600" dirty="0">
                <a:solidFill>
                  <a:schemeClr val="hlink"/>
                </a:solidFill>
              </a:rPr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1733495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backbo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7" y="5022304"/>
            <a:ext cx="1835695" cy="18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este tal </a:t>
            </a:r>
            <a:r>
              <a:rPr lang="pt-BR" dirty="0" err="1" smtClean="0"/>
              <a:t>backbone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64182" y="227687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333333"/>
                </a:solidFill>
                <a:latin typeface="Lato"/>
              </a:rPr>
              <a:t>Backbone significa “espinha dorsal”, e é o termo utilizado para identificar a rede principal pela qual os dados de todos os clientes da Internet passam. É a espinha dorsal da Internet.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4948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Backbone Global</a:t>
            </a:r>
            <a:endParaRPr lang="pt-BR" dirty="0"/>
          </a:p>
        </p:txBody>
      </p:sp>
      <p:pic>
        <p:nvPicPr>
          <p:cNvPr id="2050" name="Picture 2" descr="Resultado de imagem para internet backb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33" y="1844824"/>
            <a:ext cx="787178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8458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Backbone Global</a:t>
            </a:r>
            <a:endParaRPr lang="pt-BR" dirty="0"/>
          </a:p>
        </p:txBody>
      </p:sp>
      <p:pic>
        <p:nvPicPr>
          <p:cNvPr id="3074" name="Picture 2" descr="Resultado de imagem para internet backb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172450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2215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Backbone nos EUA</a:t>
            </a:r>
            <a:endParaRPr lang="pt-BR" dirty="0"/>
          </a:p>
        </p:txBody>
      </p:sp>
      <p:pic>
        <p:nvPicPr>
          <p:cNvPr id="4098" name="Picture 2" descr="Resultado de imagem para internet backbo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0987"/>
            <a:ext cx="7787208" cy="50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084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Backbone no Brasil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2100"/>
            <a:ext cx="8409384" cy="458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0424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68875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2400" dirty="0">
                <a:solidFill>
                  <a:schemeClr val="tx1"/>
                </a:solidFill>
              </a:rPr>
              <a:t>Em 1991, o </a:t>
            </a:r>
            <a:r>
              <a:rPr lang="pt-BR" altLang="pt-BR" sz="2400" i="1" dirty="0" err="1">
                <a:solidFill>
                  <a:schemeClr val="tx1"/>
                </a:solidFill>
              </a:rPr>
              <a:t>National</a:t>
            </a:r>
            <a:r>
              <a:rPr lang="pt-BR" altLang="pt-BR" sz="2400" i="1" dirty="0">
                <a:solidFill>
                  <a:schemeClr val="tx1"/>
                </a:solidFill>
              </a:rPr>
              <a:t> Science </a:t>
            </a:r>
            <a:r>
              <a:rPr lang="pt-BR" altLang="pt-BR" sz="2400" i="1" dirty="0" err="1">
                <a:solidFill>
                  <a:schemeClr val="tx1"/>
                </a:solidFill>
              </a:rPr>
              <a:t>Fondation</a:t>
            </a:r>
            <a:r>
              <a:rPr lang="pt-BR" altLang="pt-BR" sz="2400" i="1" dirty="0">
                <a:solidFill>
                  <a:schemeClr val="tx1"/>
                </a:solidFill>
              </a:rPr>
              <a:t> </a:t>
            </a:r>
            <a:r>
              <a:rPr lang="pt-BR" altLang="pt-BR" sz="2400" dirty="0">
                <a:solidFill>
                  <a:schemeClr val="tx1"/>
                </a:solidFill>
              </a:rPr>
              <a:t>(NSF) liberou o uso comercial da rede, o que abriu caminho para o comércio eletrônico. Assim, os empreendimentos online atraíram muitos investidores rapidamente, dando início ao vasto império dos sites “.com” .</a:t>
            </a:r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2400" dirty="0">
                <a:solidFill>
                  <a:schemeClr val="tx1"/>
                </a:solidFill>
              </a:rPr>
              <a:t>Um dos fatores que permitiu a expansão da internet foi o desenvolvimento da interface gráfica (World </a:t>
            </a:r>
            <a:r>
              <a:rPr lang="pt-BR" altLang="pt-BR" sz="2400" dirty="0" err="1">
                <a:solidFill>
                  <a:schemeClr val="tx1"/>
                </a:solidFill>
              </a:rPr>
              <a:t>Wide</a:t>
            </a:r>
            <a:r>
              <a:rPr lang="pt-BR" altLang="pt-BR" sz="2400" dirty="0">
                <a:solidFill>
                  <a:schemeClr val="tx1"/>
                </a:solidFill>
              </a:rPr>
              <a:t> Web e a linguagem HTML) e a sua universidade de aceitação pelas arquiteturas de hardwares existentes. </a:t>
            </a:r>
          </a:p>
          <a:p>
            <a:pPr marL="0" indent="0" algn="just">
              <a:lnSpc>
                <a:spcPct val="8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pt-BR" altLang="pt-BR" sz="2400" dirty="0">
                <a:solidFill>
                  <a:schemeClr val="tx1"/>
                </a:solidFill>
              </a:rPr>
              <a:t>A WWW, criada por Tim </a:t>
            </a:r>
            <a:r>
              <a:rPr lang="pt-BR" altLang="pt-BR" sz="2400" dirty="0" err="1">
                <a:solidFill>
                  <a:schemeClr val="tx1"/>
                </a:solidFill>
              </a:rPr>
              <a:t>Berners</a:t>
            </a:r>
            <a:r>
              <a:rPr lang="pt-BR" altLang="pt-BR" sz="2400" dirty="0">
                <a:solidFill>
                  <a:schemeClr val="tx1"/>
                </a:solidFill>
              </a:rPr>
              <a:t> Lee em 6 de agosto de 1991, é a pedra fundamental do atual processo de sua expansão da rede.</a:t>
            </a:r>
          </a:p>
        </p:txBody>
      </p:sp>
    </p:spTree>
    <p:extLst>
      <p:ext uri="{BB962C8B-B14F-4D97-AF65-F5344CB8AC3E}">
        <p14:creationId xmlns:p14="http://schemas.microsoft.com/office/powerpoint/2010/main" val="6575273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-iad3-1.xx.fbcdn.net/v/t1.0-9/13775545_1816839611872484_1040958521163469565_n.jpg?oh=eb74de2bb5bfcffd4c03a30c498e8e9a&amp;oe=582F39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2704"/>
            <a:ext cx="8964488" cy="676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0896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6" name="Picture 4" descr="timbernersl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r="6313"/>
          <a:stretch>
            <a:fillRect/>
          </a:stretch>
        </p:blipFill>
        <p:spPr bwMode="auto">
          <a:xfrm>
            <a:off x="0" y="0"/>
            <a:ext cx="9144000" cy="68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0" y="6092825"/>
            <a:ext cx="9144000" cy="64135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0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Verdana" panose="020B0604030504040204" pitchFamily="34" charset="0"/>
              </a:rPr>
              <a:t>Tim Berners Lee: “a web é um espaço de relacionamentos, e não de cabos  e telas. Não é só um meio, mas também um ambiente de comunicação”</a:t>
            </a:r>
          </a:p>
        </p:txBody>
      </p:sp>
    </p:spTree>
    <p:extLst>
      <p:ext uri="{BB962C8B-B14F-4D97-AF65-F5344CB8AC3E}">
        <p14:creationId xmlns:p14="http://schemas.microsoft.com/office/powerpoint/2010/main" val="16795747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340768"/>
            <a:ext cx="8229600" cy="2765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sz="4000" dirty="0">
                <a:solidFill>
                  <a:schemeClr val="tx1"/>
                </a:solidFill>
              </a:rPr>
              <a:t>No Brasil, a rede foi estabelecida em 1989 para uso científico, e somente em 1995 foi aberta para o setor privado, o que fez com que houvesse a exploração comercial por parte dos primeiros provedores discados.</a:t>
            </a:r>
          </a:p>
        </p:txBody>
      </p:sp>
    </p:spTree>
    <p:extLst>
      <p:ext uri="{BB962C8B-B14F-4D97-AF65-F5344CB8AC3E}">
        <p14:creationId xmlns:p14="http://schemas.microsoft.com/office/powerpoint/2010/main" val="7309845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908720"/>
            <a:ext cx="8229600" cy="33416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sz="4000" dirty="0"/>
              <a:t>Em 1994, os sites comerciais e pessoais multiplicam-se e começaram a surgir os primeiros mecanismos de busca.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pt-BR" altLang="pt-BR" sz="4000" dirty="0"/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t-BR" altLang="pt-BR" sz="4000" dirty="0">
                <a:solidFill>
                  <a:schemeClr val="tx1"/>
                </a:solidFill>
              </a:rPr>
              <a:t>Em 1996, a internet atingiu a marca de 56 milhões de usuários no mundo.</a:t>
            </a:r>
          </a:p>
        </p:txBody>
      </p:sp>
    </p:spTree>
    <p:extLst>
      <p:ext uri="{BB962C8B-B14F-4D97-AF65-F5344CB8AC3E}">
        <p14:creationId xmlns:p14="http://schemas.microsoft.com/office/powerpoint/2010/main" val="39135272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43075"/>
            <a:ext cx="8229600" cy="33416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400" dirty="0"/>
              <a:t>Aqui você encontra uma pequena matéria sobre os primeiros anos da World </a:t>
            </a:r>
            <a:r>
              <a:rPr lang="pt-BR" altLang="pt-BR" sz="2400" dirty="0" err="1"/>
              <a:t>Wide</a:t>
            </a:r>
            <a:r>
              <a:rPr lang="pt-BR" altLang="pt-BR" sz="2400" dirty="0"/>
              <a:t> Web</a:t>
            </a:r>
          </a:p>
          <a:p>
            <a:pPr marL="0" indent="0" algn="ctr">
              <a:lnSpc>
                <a:spcPct val="90000"/>
              </a:lnSpc>
            </a:pPr>
            <a:endParaRPr lang="pt-BR" altLang="pt-BR" sz="2400" dirty="0"/>
          </a:p>
          <a:p>
            <a:pPr marL="0" indent="0"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t-BR" altLang="pt-BR" sz="2400" u="sng" dirty="0">
                <a:solidFill>
                  <a:srgbClr val="C00000"/>
                </a:solidFill>
              </a:rPr>
              <a:t>http://</a:t>
            </a:r>
            <a:r>
              <a:rPr lang="pt-BR" altLang="pt-BR" sz="2400" u="sng" dirty="0" smtClean="0">
                <a:solidFill>
                  <a:srgbClr val="C00000"/>
                </a:solidFill>
              </a:rPr>
              <a:t>mypix.terra.com.br/NovoProjeto/revistaMateriaInterna_23.php</a:t>
            </a:r>
            <a:endParaRPr lang="pt-BR" altLang="pt-BR" sz="2400" u="sng" dirty="0">
              <a:solidFill>
                <a:srgbClr val="C00000"/>
              </a:solidFill>
            </a:endParaRPr>
          </a:p>
          <a:p>
            <a:pPr marL="0" indent="0"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pt-BR" altLang="pt-BR" sz="2400" dirty="0"/>
          </a:p>
          <a:p>
            <a:pPr marL="0" indent="0"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pt-BR" sz="2400" dirty="0" err="1"/>
              <a:t>Eventos</a:t>
            </a:r>
            <a:r>
              <a:rPr lang="en-US" altLang="pt-BR" sz="2400" dirty="0"/>
              <a:t> que </a:t>
            </a:r>
            <a:r>
              <a:rPr lang="en-US" altLang="pt-BR" sz="2400" dirty="0" err="1"/>
              <a:t>fizeram</a:t>
            </a:r>
            <a:r>
              <a:rPr lang="en-US" altLang="pt-BR" sz="2400" dirty="0"/>
              <a:t> </a:t>
            </a:r>
            <a:r>
              <a:rPr lang="en-US" altLang="pt-BR" sz="2400" dirty="0" err="1"/>
              <a:t>surgir</a:t>
            </a:r>
            <a:r>
              <a:rPr lang="en-US" altLang="pt-BR" sz="2400" dirty="0"/>
              <a:t> a internet:</a:t>
            </a:r>
          </a:p>
          <a:p>
            <a:pPr marL="0" indent="0"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pt-BR" sz="2400" u="sng" dirty="0">
                <a:solidFill>
                  <a:srgbClr val="C00000"/>
                </a:solidFill>
              </a:rPr>
              <a:t>http://vimeo.com/2696386</a:t>
            </a:r>
            <a:endParaRPr lang="pt-BR" altLang="pt-BR" sz="24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118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608263"/>
            <a:ext cx="7129462" cy="1181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pt-BR" altLang="pt-BR"/>
              <a:t>Esta história vai longe, mas por enquanto é só pessoal!</a:t>
            </a:r>
          </a:p>
        </p:txBody>
      </p:sp>
    </p:spTree>
    <p:extLst>
      <p:ext uri="{BB962C8B-B14F-4D97-AF65-F5344CB8AC3E}">
        <p14:creationId xmlns:p14="http://schemas.microsoft.com/office/powerpoint/2010/main" val="7446101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6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355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1503</Words>
  <Application>Microsoft Office PowerPoint</Application>
  <PresentationFormat>Apresentação na tela (4:3)</PresentationFormat>
  <Paragraphs>153</Paragraphs>
  <Slides>78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78</vt:i4>
      </vt:variant>
    </vt:vector>
  </HeadingPairs>
  <TitlesOfParts>
    <vt:vector size="89" baseType="lpstr">
      <vt:lpstr>Arial</vt:lpstr>
      <vt:lpstr>Calibri</vt:lpstr>
      <vt:lpstr>Century Schoolbook</vt:lpstr>
      <vt:lpstr>Lato</vt:lpstr>
      <vt:lpstr>Symbol</vt:lpstr>
      <vt:lpstr>Tahoma</vt:lpstr>
      <vt:lpstr>Times New Roman</vt:lpstr>
      <vt:lpstr>Verdana</vt:lpstr>
      <vt:lpstr>Wingdings</vt:lpstr>
      <vt:lpstr>ClassicPhotoAlbum</vt:lpstr>
      <vt:lpstr>oxnar0</vt:lpstr>
      <vt:lpstr>Apresentação do PowerPoint</vt:lpstr>
      <vt:lpstr>Minha formação...</vt:lpstr>
      <vt:lpstr>Apresentação do PowerPoint</vt:lpstr>
      <vt:lpstr>O termo tecnologia da informação</vt:lpstr>
      <vt:lpstr>Componentes da TI (1/4)</vt:lpstr>
      <vt:lpstr>Componentes da TI(2/4)</vt:lpstr>
      <vt:lpstr>Componentes da TI (3/4)</vt:lpstr>
      <vt:lpstr>Componentes da TI (4/4)</vt:lpstr>
      <vt:lpstr>Componentes da TI</vt:lpstr>
      <vt:lpstr>Apresentação do PowerPoint</vt:lpstr>
      <vt:lpstr>Apresentação do PowerPoint</vt:lpstr>
      <vt:lpstr>Buscas no Google</vt:lpstr>
      <vt:lpstr>Buscas no Google</vt:lpstr>
      <vt:lpstr> Aplicação do Google em outras áreas com uso de georeferenciamento</vt:lpstr>
      <vt:lpstr>Lema do Google</vt:lpstr>
      <vt:lpstr>Ferramentas do Google</vt:lpstr>
      <vt:lpstr>Dados e informações  como matéria prima ou produto </vt:lpstr>
      <vt:lpstr>GOOGLE: Mas também gera efeitos ruins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American Life Style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Mapa lógico da Arpanet, Março de 1977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é este tal backbone?</vt:lpstr>
      <vt:lpstr>Backbone Global</vt:lpstr>
      <vt:lpstr>Backbone Global</vt:lpstr>
      <vt:lpstr>Backbone nos EUA</vt:lpstr>
      <vt:lpstr>Backbone no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2015-10-23T17:49:00Z</dcterms:created>
  <dcterms:modified xsi:type="dcterms:W3CDTF">2016-08-08T15:59:46Z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