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</p:sldMasterIdLst>
  <p:notesMasterIdLst>
    <p:notesMasterId r:id="rId162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300" r:id="rId49"/>
    <p:sldId id="301" r:id="rId50"/>
    <p:sldId id="302" r:id="rId51"/>
    <p:sldId id="303" r:id="rId52"/>
    <p:sldId id="305" r:id="rId53"/>
    <p:sldId id="306" r:id="rId54"/>
    <p:sldId id="307" r:id="rId55"/>
    <p:sldId id="308" r:id="rId56"/>
    <p:sldId id="309" r:id="rId57"/>
    <p:sldId id="310" r:id="rId58"/>
    <p:sldId id="312" r:id="rId59"/>
    <p:sldId id="313" r:id="rId60"/>
    <p:sldId id="314" r:id="rId61"/>
    <p:sldId id="316" r:id="rId62"/>
    <p:sldId id="317" r:id="rId63"/>
    <p:sldId id="318" r:id="rId64"/>
    <p:sldId id="320" r:id="rId65"/>
    <p:sldId id="321" r:id="rId66"/>
    <p:sldId id="322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415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416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1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2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63" Type="http://schemas.openxmlformats.org/officeDocument/2006/relationships/slide" Target="slides/slide58.xml"/><Relationship Id="rId84" Type="http://schemas.openxmlformats.org/officeDocument/2006/relationships/slide" Target="slides/slide79.xml"/><Relationship Id="rId138" Type="http://schemas.openxmlformats.org/officeDocument/2006/relationships/slide" Target="slides/slide133.xml"/><Relationship Id="rId159" Type="http://schemas.openxmlformats.org/officeDocument/2006/relationships/slide" Target="slides/slide154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53" Type="http://schemas.openxmlformats.org/officeDocument/2006/relationships/slide" Target="slides/slide48.xml"/><Relationship Id="rId74" Type="http://schemas.openxmlformats.org/officeDocument/2006/relationships/slide" Target="slides/slide69.xml"/><Relationship Id="rId128" Type="http://schemas.openxmlformats.org/officeDocument/2006/relationships/slide" Target="slides/slide123.xml"/><Relationship Id="rId149" Type="http://schemas.openxmlformats.org/officeDocument/2006/relationships/slide" Target="slides/slide144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90.xml"/><Relationship Id="rId160" Type="http://schemas.openxmlformats.org/officeDocument/2006/relationships/slide" Target="slides/slide155.xml"/><Relationship Id="rId22" Type="http://schemas.openxmlformats.org/officeDocument/2006/relationships/slide" Target="slides/slide17.xml"/><Relationship Id="rId43" Type="http://schemas.openxmlformats.org/officeDocument/2006/relationships/slide" Target="slides/slide38.xml"/><Relationship Id="rId64" Type="http://schemas.openxmlformats.org/officeDocument/2006/relationships/slide" Target="slides/slide59.xml"/><Relationship Id="rId118" Type="http://schemas.openxmlformats.org/officeDocument/2006/relationships/slide" Target="slides/slide113.xml"/><Relationship Id="rId139" Type="http://schemas.openxmlformats.org/officeDocument/2006/relationships/slide" Target="slides/slide134.xml"/><Relationship Id="rId85" Type="http://schemas.openxmlformats.org/officeDocument/2006/relationships/slide" Target="slides/slide80.xml"/><Relationship Id="rId150" Type="http://schemas.openxmlformats.org/officeDocument/2006/relationships/slide" Target="slides/slide145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124" Type="http://schemas.openxmlformats.org/officeDocument/2006/relationships/slide" Target="slides/slide119.xml"/><Relationship Id="rId129" Type="http://schemas.openxmlformats.org/officeDocument/2006/relationships/slide" Target="slides/slide124.xml"/><Relationship Id="rId54" Type="http://schemas.openxmlformats.org/officeDocument/2006/relationships/slide" Target="slides/slide49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40" Type="http://schemas.openxmlformats.org/officeDocument/2006/relationships/slide" Target="slides/slide135.xml"/><Relationship Id="rId145" Type="http://schemas.openxmlformats.org/officeDocument/2006/relationships/slide" Target="slides/slide140.xml"/><Relationship Id="rId161" Type="http://schemas.openxmlformats.org/officeDocument/2006/relationships/slide" Target="slides/slide156.xml"/><Relationship Id="rId16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49" Type="http://schemas.openxmlformats.org/officeDocument/2006/relationships/slide" Target="slides/slide44.xml"/><Relationship Id="rId114" Type="http://schemas.openxmlformats.org/officeDocument/2006/relationships/slide" Target="slides/slide109.xml"/><Relationship Id="rId119" Type="http://schemas.openxmlformats.org/officeDocument/2006/relationships/slide" Target="slides/slide114.xml"/><Relationship Id="rId44" Type="http://schemas.openxmlformats.org/officeDocument/2006/relationships/slide" Target="slides/slide39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130" Type="http://schemas.openxmlformats.org/officeDocument/2006/relationships/slide" Target="slides/slide125.xml"/><Relationship Id="rId135" Type="http://schemas.openxmlformats.org/officeDocument/2006/relationships/slide" Target="slides/slide130.xml"/><Relationship Id="rId151" Type="http://schemas.openxmlformats.org/officeDocument/2006/relationships/slide" Target="slides/slide146.xml"/><Relationship Id="rId156" Type="http://schemas.openxmlformats.org/officeDocument/2006/relationships/slide" Target="slides/slide151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120" Type="http://schemas.openxmlformats.org/officeDocument/2006/relationships/slide" Target="slides/slide115.xml"/><Relationship Id="rId125" Type="http://schemas.openxmlformats.org/officeDocument/2006/relationships/slide" Target="slides/slide120.xml"/><Relationship Id="rId141" Type="http://schemas.openxmlformats.org/officeDocument/2006/relationships/slide" Target="slides/slide136.xml"/><Relationship Id="rId146" Type="http://schemas.openxmlformats.org/officeDocument/2006/relationships/slide" Target="slides/slide14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16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slide" Target="slides/slide110.xml"/><Relationship Id="rId131" Type="http://schemas.openxmlformats.org/officeDocument/2006/relationships/slide" Target="slides/slide126.xml"/><Relationship Id="rId136" Type="http://schemas.openxmlformats.org/officeDocument/2006/relationships/slide" Target="slides/slide131.xml"/><Relationship Id="rId157" Type="http://schemas.openxmlformats.org/officeDocument/2006/relationships/slide" Target="slides/slide152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52" Type="http://schemas.openxmlformats.org/officeDocument/2006/relationships/slide" Target="slides/slide14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126" Type="http://schemas.openxmlformats.org/officeDocument/2006/relationships/slide" Target="slides/slide121.xml"/><Relationship Id="rId147" Type="http://schemas.openxmlformats.org/officeDocument/2006/relationships/slide" Target="slides/slide14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121" Type="http://schemas.openxmlformats.org/officeDocument/2006/relationships/slide" Target="slides/slide116.xml"/><Relationship Id="rId142" Type="http://schemas.openxmlformats.org/officeDocument/2006/relationships/slide" Target="slides/slide137.xml"/><Relationship Id="rId16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openxmlformats.org/officeDocument/2006/relationships/slide" Target="slides/slide111.xml"/><Relationship Id="rId137" Type="http://schemas.openxmlformats.org/officeDocument/2006/relationships/slide" Target="slides/slide132.xml"/><Relationship Id="rId158" Type="http://schemas.openxmlformats.org/officeDocument/2006/relationships/slide" Target="slides/slide153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111" Type="http://schemas.openxmlformats.org/officeDocument/2006/relationships/slide" Target="slides/slide106.xml"/><Relationship Id="rId132" Type="http://schemas.openxmlformats.org/officeDocument/2006/relationships/slide" Target="slides/slide127.xml"/><Relationship Id="rId153" Type="http://schemas.openxmlformats.org/officeDocument/2006/relationships/slide" Target="slides/slide148.xml"/><Relationship Id="rId15" Type="http://schemas.openxmlformats.org/officeDocument/2006/relationships/slide" Target="slides/slide10.xml"/><Relationship Id="rId36" Type="http://schemas.openxmlformats.org/officeDocument/2006/relationships/slide" Target="slides/slide31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27" Type="http://schemas.openxmlformats.org/officeDocument/2006/relationships/slide" Target="slides/slide12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52" Type="http://schemas.openxmlformats.org/officeDocument/2006/relationships/slide" Target="slides/slide47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122" Type="http://schemas.openxmlformats.org/officeDocument/2006/relationships/slide" Target="slides/slide117.xml"/><Relationship Id="rId143" Type="http://schemas.openxmlformats.org/officeDocument/2006/relationships/slide" Target="slides/slide138.xml"/><Relationship Id="rId148" Type="http://schemas.openxmlformats.org/officeDocument/2006/relationships/slide" Target="slides/slide143.xml"/><Relationship Id="rId16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7" Type="http://schemas.openxmlformats.org/officeDocument/2006/relationships/slide" Target="slides/slide42.xml"/><Relationship Id="rId68" Type="http://schemas.openxmlformats.org/officeDocument/2006/relationships/slide" Target="slides/slide63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33" Type="http://schemas.openxmlformats.org/officeDocument/2006/relationships/slide" Target="slides/slide128.xml"/><Relationship Id="rId154" Type="http://schemas.openxmlformats.org/officeDocument/2006/relationships/slide" Target="slides/slide149.xml"/><Relationship Id="rId16" Type="http://schemas.openxmlformats.org/officeDocument/2006/relationships/slide" Target="slides/slide11.xml"/><Relationship Id="rId37" Type="http://schemas.openxmlformats.org/officeDocument/2006/relationships/slide" Target="slides/slide32.xml"/><Relationship Id="rId58" Type="http://schemas.openxmlformats.org/officeDocument/2006/relationships/slide" Target="slides/slide53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123" Type="http://schemas.openxmlformats.org/officeDocument/2006/relationships/slide" Target="slides/slide118.xml"/><Relationship Id="rId144" Type="http://schemas.openxmlformats.org/officeDocument/2006/relationships/slide" Target="slides/slide139.xml"/><Relationship Id="rId90" Type="http://schemas.openxmlformats.org/officeDocument/2006/relationships/slide" Target="slides/slide85.xml"/><Relationship Id="rId165" Type="http://schemas.openxmlformats.org/officeDocument/2006/relationships/theme" Target="theme/theme1.xml"/><Relationship Id="rId27" Type="http://schemas.openxmlformats.org/officeDocument/2006/relationships/slide" Target="slides/slide22.xml"/><Relationship Id="rId48" Type="http://schemas.openxmlformats.org/officeDocument/2006/relationships/slide" Target="slides/slide43.xml"/><Relationship Id="rId69" Type="http://schemas.openxmlformats.org/officeDocument/2006/relationships/slide" Target="slides/slide64.xml"/><Relationship Id="rId113" Type="http://schemas.openxmlformats.org/officeDocument/2006/relationships/slide" Target="slides/slide108.xml"/><Relationship Id="rId134" Type="http://schemas.openxmlformats.org/officeDocument/2006/relationships/slide" Target="slides/slide129.xml"/><Relationship Id="rId80" Type="http://schemas.openxmlformats.org/officeDocument/2006/relationships/slide" Target="slides/slide75.xml"/><Relationship Id="rId155" Type="http://schemas.openxmlformats.org/officeDocument/2006/relationships/slide" Target="slides/slide1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mover o slide</a:t>
            </a:r>
          </a:p>
        </p:txBody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pt-BR" sz="2000" b="0" strike="noStrike" spc="-1">
                <a:latin typeface="Arial"/>
              </a:rPr>
              <a:t>Clique para editar o formato de notas</a:t>
            </a:r>
          </a:p>
        </p:txBody>
      </p:sp>
      <p:sp>
        <p:nvSpPr>
          <p:cNvPr id="27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pt-BR" sz="1400" b="0" strike="noStrike" spc="-1">
                <a:latin typeface="Times New Roman"/>
              </a:rPr>
              <a:t>&lt;cabeçalho&gt;</a:t>
            </a:r>
          </a:p>
        </p:txBody>
      </p:sp>
      <p:sp>
        <p:nvSpPr>
          <p:cNvPr id="273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pt-BR" sz="1400" b="0" strike="noStrike" spc="-1">
                <a:latin typeface="Times New Roman"/>
              </a:rPr>
              <a:t>&lt;data/hora&gt;</a:t>
            </a:r>
          </a:p>
        </p:txBody>
      </p:sp>
      <p:sp>
        <p:nvSpPr>
          <p:cNvPr id="274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pt-BR" sz="1400" b="0" strike="noStrike" spc="-1">
                <a:latin typeface="Times New Roman"/>
              </a:rPr>
              <a:t>&lt;rodapé&gt;</a:t>
            </a:r>
          </a:p>
        </p:txBody>
      </p:sp>
      <p:sp>
        <p:nvSpPr>
          <p:cNvPr id="275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DAF6C061-BA80-435C-8639-D1B48A8D4996}" type="slidenum">
              <a:rPr lang="pt-BR" sz="1400" b="0" strike="noStrike" spc="-1">
                <a:latin typeface="Times New Roman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111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13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7962E617-6760-47AE-914C-4F4BC3B0571E}" type="slidenum">
              <a:rPr lang="pt-BR" sz="1200" b="0" strike="noStrike" spc="-1">
                <a:latin typeface="+mn-lt"/>
              </a:rPr>
              <a:t>1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1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16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BC4914D8-7395-421F-8AFA-63C157E7DE5E}" type="slidenum">
              <a:rPr lang="pt-BR" sz="1200" b="0" strike="noStrike" spc="-1">
                <a:latin typeface="+mn-lt"/>
              </a:rPr>
              <a:t>41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1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19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2CCD574-DED0-4EE2-B622-5F50C4483F3B}" type="slidenum">
              <a:rPr lang="pt-BR" sz="1200" b="0" strike="noStrike" spc="-1">
                <a:latin typeface="+mn-lt"/>
              </a:rPr>
              <a:t>42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2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22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DC4C0346-7DEA-4888-99D9-DD258A58B9CA}" type="slidenum">
              <a:rPr lang="pt-BR" sz="1200" b="0" strike="noStrike" spc="-1">
                <a:latin typeface="+mn-lt"/>
              </a:rPr>
              <a:t>44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2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25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48E75CDD-6300-4771-803F-5020B0DBDCA6}" type="slidenum">
              <a:rPr lang="pt-BR" sz="1200" b="0" strike="noStrike" spc="-1">
                <a:latin typeface="+mn-lt"/>
              </a:rPr>
              <a:t>45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2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28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2EB1EB26-6B44-40A8-9570-6251062375EE}" type="slidenum">
              <a:rPr lang="pt-BR" sz="1200" b="0" strike="noStrike" spc="-1">
                <a:latin typeface="+mn-lt"/>
              </a:rPr>
              <a:t>47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3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31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C735A890-5FAE-4C5D-9F88-E48148F1E608}" type="slidenum">
              <a:rPr lang="pt-BR" sz="1200" b="0" strike="noStrike" spc="-1">
                <a:latin typeface="+mn-lt"/>
              </a:rPr>
              <a:t>48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3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34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F9C5A811-3634-407F-9AFE-A818C09EA7B3}" type="slidenum">
              <a:rPr lang="pt-BR" sz="1200" b="0" strike="noStrike" spc="-1">
                <a:latin typeface="+mn-lt"/>
              </a:rPr>
              <a:t>50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3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37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1C2CF24F-C511-4D5E-B21F-6FEAD6DB936C}" type="slidenum">
              <a:rPr lang="pt-BR" sz="1200" b="0" strike="noStrike" spc="-1">
                <a:latin typeface="+mn-lt"/>
              </a:rPr>
              <a:t>52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3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40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E5C78187-7013-4E7F-8AD4-81B7C31EBD55}" type="slidenum">
              <a:rPr lang="pt-BR" sz="1200" b="0" strike="noStrike" spc="-1">
                <a:latin typeface="+mn-lt"/>
              </a:rPr>
              <a:t>54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4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43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C9353354-0611-408C-922D-20D408A03D51}" type="slidenum">
              <a:rPr lang="pt-BR" sz="1200" b="0" strike="noStrike" spc="-1">
                <a:latin typeface="+mn-lt"/>
              </a:rPr>
              <a:t>61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4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46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60221DF3-385F-4E3B-8730-D5002580F0BC}" type="slidenum">
              <a:rPr lang="pt-BR" sz="1200" b="0" strike="noStrike" spc="-1">
                <a:latin typeface="+mn-lt"/>
              </a:rPr>
              <a:t>63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4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49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23ABC038-EC14-4466-8E86-485DDEB39E78}" type="slidenum">
              <a:rPr lang="pt-BR" sz="1200" b="0" strike="noStrike" spc="-1">
                <a:latin typeface="+mn-lt"/>
              </a:rPr>
              <a:t>64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5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52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A0916444-21F0-498D-9990-D4B5FC70FF0F}" type="slidenum">
              <a:rPr lang="pt-BR" sz="1200" b="0" strike="noStrike" spc="-1">
                <a:latin typeface="+mn-lt"/>
              </a:rPr>
              <a:t>65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5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55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CE0E023-664A-4807-BB08-B6E0BC7CE163}" type="slidenum">
              <a:rPr lang="pt-BR" sz="1200" b="0" strike="noStrike" spc="-1">
                <a:latin typeface="+mn-lt"/>
              </a:rPr>
              <a:t>82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15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58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85188B18-03AE-44D1-86AF-24ABDA9DFCAE}" type="slidenum">
              <a:rPr lang="pt-BR" sz="1200" b="0" strike="noStrike" spc="-1">
                <a:latin typeface="+mn-lt"/>
              </a:rPr>
              <a:t>83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116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pt-BR" sz="2000" b="0" strike="noStrike" spc="-1">
              <a:latin typeface="Arial"/>
            </a:endParaRPr>
          </a:p>
        </p:txBody>
      </p:sp>
      <p:sp>
        <p:nvSpPr>
          <p:cNvPr id="1161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C78DA08C-D00D-49F4-9060-406CC5735DA8}" type="slidenum">
              <a:rPr lang="pt-BR" sz="1200" b="0" strike="noStrike" spc="-1">
                <a:latin typeface="+mn-lt"/>
              </a:rPr>
              <a:t>84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457200" y="128520"/>
            <a:ext cx="8226000" cy="6644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323856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01992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5720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323856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601992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ubTitle"/>
          </p:nvPr>
        </p:nvSpPr>
        <p:spPr>
          <a:xfrm>
            <a:off x="457200" y="128520"/>
            <a:ext cx="8226000" cy="6644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323856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601992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45720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body"/>
          </p:nvPr>
        </p:nvSpPr>
        <p:spPr>
          <a:xfrm>
            <a:off x="323856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7"/>
          <p:cNvSpPr>
            <a:spLocks noGrp="1"/>
          </p:cNvSpPr>
          <p:nvPr>
            <p:ph type="body"/>
          </p:nvPr>
        </p:nvSpPr>
        <p:spPr>
          <a:xfrm>
            <a:off x="601992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subTitle"/>
          </p:nvPr>
        </p:nvSpPr>
        <p:spPr>
          <a:xfrm>
            <a:off x="457200" y="128520"/>
            <a:ext cx="8226000" cy="6644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5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323856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601992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 type="body"/>
          </p:nvPr>
        </p:nvSpPr>
        <p:spPr>
          <a:xfrm>
            <a:off x="45720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6"/>
          <p:cNvSpPr>
            <a:spLocks noGrp="1"/>
          </p:cNvSpPr>
          <p:nvPr>
            <p:ph type="body"/>
          </p:nvPr>
        </p:nvSpPr>
        <p:spPr>
          <a:xfrm>
            <a:off x="323856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7"/>
          <p:cNvSpPr>
            <a:spLocks noGrp="1"/>
          </p:cNvSpPr>
          <p:nvPr>
            <p:ph type="body"/>
          </p:nvPr>
        </p:nvSpPr>
        <p:spPr>
          <a:xfrm>
            <a:off x="601992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subTitle"/>
          </p:nvPr>
        </p:nvSpPr>
        <p:spPr>
          <a:xfrm>
            <a:off x="457200" y="128520"/>
            <a:ext cx="8226000" cy="6644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5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323856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601992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5"/>
          <p:cNvSpPr>
            <a:spLocks noGrp="1"/>
          </p:cNvSpPr>
          <p:nvPr>
            <p:ph type="body"/>
          </p:nvPr>
        </p:nvSpPr>
        <p:spPr>
          <a:xfrm>
            <a:off x="45720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6"/>
          <p:cNvSpPr>
            <a:spLocks noGrp="1"/>
          </p:cNvSpPr>
          <p:nvPr>
            <p:ph type="body"/>
          </p:nvPr>
        </p:nvSpPr>
        <p:spPr>
          <a:xfrm>
            <a:off x="323856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7"/>
          <p:cNvSpPr>
            <a:spLocks noGrp="1"/>
          </p:cNvSpPr>
          <p:nvPr>
            <p:ph type="body"/>
          </p:nvPr>
        </p:nvSpPr>
        <p:spPr>
          <a:xfrm>
            <a:off x="601992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subTitle"/>
          </p:nvPr>
        </p:nvSpPr>
        <p:spPr>
          <a:xfrm>
            <a:off x="457200" y="128520"/>
            <a:ext cx="8226000" cy="6644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4522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4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3"/>
          <p:cNvSpPr>
            <a:spLocks noGrp="1"/>
          </p:cNvSpPr>
          <p:nvPr>
            <p:ph type="body"/>
          </p:nvPr>
        </p:nvSpPr>
        <p:spPr>
          <a:xfrm>
            <a:off x="457200" y="3962520"/>
            <a:ext cx="8226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4"/>
          <p:cNvSpPr>
            <a:spLocks noGrp="1"/>
          </p:cNvSpPr>
          <p:nvPr>
            <p:ph type="body"/>
          </p:nvPr>
        </p:nvSpPr>
        <p:spPr>
          <a:xfrm>
            <a:off x="45720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5"/>
          <p:cNvSpPr>
            <a:spLocks noGrp="1"/>
          </p:cNvSpPr>
          <p:nvPr>
            <p:ph type="body"/>
          </p:nvPr>
        </p:nvSpPr>
        <p:spPr>
          <a:xfrm>
            <a:off x="4672440" y="3962520"/>
            <a:ext cx="401400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 type="body"/>
          </p:nvPr>
        </p:nvSpPr>
        <p:spPr>
          <a:xfrm>
            <a:off x="323856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 type="body"/>
          </p:nvPr>
        </p:nvSpPr>
        <p:spPr>
          <a:xfrm>
            <a:off x="6019920" y="160020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5"/>
          <p:cNvSpPr>
            <a:spLocks noGrp="1"/>
          </p:cNvSpPr>
          <p:nvPr>
            <p:ph type="body"/>
          </p:nvPr>
        </p:nvSpPr>
        <p:spPr>
          <a:xfrm>
            <a:off x="45720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6"/>
          <p:cNvSpPr>
            <a:spLocks noGrp="1"/>
          </p:cNvSpPr>
          <p:nvPr>
            <p:ph type="body"/>
          </p:nvPr>
        </p:nvSpPr>
        <p:spPr>
          <a:xfrm>
            <a:off x="323856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7"/>
          <p:cNvSpPr>
            <a:spLocks noGrp="1"/>
          </p:cNvSpPr>
          <p:nvPr>
            <p:ph type="body"/>
          </p:nvPr>
        </p:nvSpPr>
        <p:spPr>
          <a:xfrm>
            <a:off x="6019920" y="3962520"/>
            <a:ext cx="2648520" cy="2157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stomShape 1"/>
          <p:cNvSpPr/>
          <p:nvPr/>
        </p:nvSpPr>
        <p:spPr>
          <a:xfrm>
            <a:off x="457200" y="6245280"/>
            <a:ext cx="2131560" cy="47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CustomShape 2"/>
          <p:cNvSpPr/>
          <p:nvPr/>
        </p:nvSpPr>
        <p:spPr>
          <a:xfrm>
            <a:off x="3124080" y="6245280"/>
            <a:ext cx="2893680" cy="47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PlaceHolder 3"/>
          <p:cNvSpPr>
            <a:spLocks noGrp="1"/>
          </p:cNvSpPr>
          <p:nvPr>
            <p:ph type="title"/>
          </p:nvPr>
        </p:nvSpPr>
        <p:spPr>
          <a:xfrm>
            <a:off x="228600" y="3962520"/>
            <a:ext cx="8298000" cy="1066320"/>
          </a:xfrm>
          <a:prstGeom prst="rect">
            <a:avLst/>
          </a:prstGeom>
        </p:spPr>
        <p:txBody>
          <a:bodyPr lIns="90000" tIns="46800" rIns="9000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editar o estilo do título mestre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2133720" y="5133960"/>
            <a:ext cx="6386760" cy="1218960"/>
          </a:xfrm>
          <a:prstGeom prst="rect">
            <a:avLst/>
          </a:prstGeom>
        </p:spPr>
        <p:txBody>
          <a:bodyPr lIns="90000" tIns="0" rIns="90000" bIns="46800">
            <a:noAutofit/>
          </a:bodyPr>
          <a:lstStyle/>
          <a:p>
            <a:pPr marL="432000" indent="-324000" algn="r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os estilos do texto mestre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5880" y="1600200"/>
            <a:ext cx="2285640" cy="2285640"/>
          </a:xfrm>
          <a:prstGeom prst="rect">
            <a:avLst/>
          </a:prstGeom>
        </p:spPr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Arial"/>
              </a:rPr>
              <a:t>Clique no ícone para adicionar uma imagem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dt"/>
          </p:nvPr>
        </p:nvSpPr>
        <p:spPr>
          <a:xfrm>
            <a:off x="66600" y="6559560"/>
            <a:ext cx="2437920" cy="24408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52E23C08-3E59-4C41-AA80-3525B15FF83C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</a:pPr>
            <a:fld id="{BF4AAA2F-6C24-4387-B24A-E21D2B877F6B}" type="slidenum">
              <a:rPr lang="pt-BR" sz="1400" b="0" strike="noStrike" spc="-1">
                <a:solidFill>
                  <a:srgbClr val="FFFFFF"/>
                </a:solidFill>
                <a:latin typeface="Arial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ftr"/>
          </p:nvPr>
        </p:nvSpPr>
        <p:spPr>
          <a:xfrm>
            <a:off x="2995560" y="6558120"/>
            <a:ext cx="4647960" cy="24732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endParaRPr lang="pt-BR" sz="2400" b="0" strike="noStrike" spc="-1">
              <a:latin typeface="Times New Roman"/>
            </a:endParaRPr>
          </a:p>
        </p:txBody>
      </p:sp>
      <p:pic>
        <p:nvPicPr>
          <p:cNvPr id="8" name="Picture 2"/>
          <p:cNvPicPr/>
          <p:nvPr/>
        </p:nvPicPr>
        <p:blipFill>
          <a:blip r:embed="rId15"/>
          <a:stretch/>
        </p:blipFill>
        <p:spPr>
          <a:xfrm>
            <a:off x="8604720" y="2160"/>
            <a:ext cx="431280" cy="936360"/>
          </a:xfrm>
          <a:prstGeom prst="rect">
            <a:avLst/>
          </a:pr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457200" y="6245280"/>
            <a:ext cx="2131560" cy="47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CustomShape 2"/>
          <p:cNvSpPr/>
          <p:nvPr/>
        </p:nvSpPr>
        <p:spPr>
          <a:xfrm>
            <a:off x="3124080" y="6245280"/>
            <a:ext cx="2893680" cy="47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PlaceHolder 3"/>
          <p:cNvSpPr>
            <a:spLocks noGrp="1"/>
          </p:cNvSpPr>
          <p:nvPr>
            <p:ph type="dt"/>
          </p:nvPr>
        </p:nvSpPr>
        <p:spPr>
          <a:xfrm>
            <a:off x="66600" y="6559560"/>
            <a:ext cx="2437920" cy="24408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12754BEE-E3F0-48D4-A012-EA69735F09D6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ftr"/>
          </p:nvPr>
        </p:nvSpPr>
        <p:spPr>
          <a:xfrm>
            <a:off x="2995560" y="6558120"/>
            <a:ext cx="4647960" cy="24732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</a:pPr>
            <a:fld id="{FA2F1BCF-0AE5-4CE4-8942-31E05726AB95}" type="slidenum">
              <a:rPr lang="pt-BR" sz="1400" b="0" strike="noStrike" spc="-1">
                <a:solidFill>
                  <a:srgbClr val="FFFFFF"/>
                </a:solidFill>
                <a:latin typeface="Arial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50" name="Picture 2"/>
          <p:cNvPicPr/>
          <p:nvPr/>
        </p:nvPicPr>
        <p:blipFill>
          <a:blip r:embed="rId15"/>
          <a:stretch/>
        </p:blipFill>
        <p:spPr>
          <a:xfrm>
            <a:off x="8604720" y="2160"/>
            <a:ext cx="431280" cy="936360"/>
          </a:xfrm>
          <a:prstGeom prst="rect">
            <a:avLst/>
          </a:prstGeom>
          <a:ln>
            <a:noFill/>
          </a:ln>
        </p:spPr>
      </p:pic>
      <p:sp>
        <p:nvSpPr>
          <p:cNvPr id="51" name="PlaceHolder 6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52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457200" y="6245280"/>
            <a:ext cx="2131560" cy="47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" name="CustomShape 2"/>
          <p:cNvSpPr/>
          <p:nvPr/>
        </p:nvSpPr>
        <p:spPr>
          <a:xfrm>
            <a:off x="3124080" y="6245280"/>
            <a:ext cx="2893680" cy="47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PlaceHolder 3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editar o título mestre</a:t>
            </a:r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Clique para editar o texto mestre</a:t>
            </a:r>
          </a:p>
          <a:p>
            <a:pPr marL="743040" lvl="1" indent="-28548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Segundo nível</a:t>
            </a:r>
          </a:p>
          <a:p>
            <a:pPr marL="1143000" lvl="2" indent="-22824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Terceiro nível</a:t>
            </a:r>
          </a:p>
          <a:p>
            <a:pPr marL="1600200" lvl="3" indent="-22824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Quarto nível</a:t>
            </a:r>
          </a:p>
          <a:p>
            <a:pPr marL="2057400" lvl="4" indent="-22824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Quinto nível</a:t>
            </a:r>
          </a:p>
        </p:txBody>
      </p:sp>
      <p:sp>
        <p:nvSpPr>
          <p:cNvPr id="93" name="PlaceHolder 5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</a:pPr>
            <a:fld id="{F677C9C8-8973-4C9E-848F-2FBD8A333B42}" type="slidenum">
              <a:rPr lang="pt-BR" sz="1400" b="0" strike="noStrike" spc="-1">
                <a:solidFill>
                  <a:srgbClr val="FFFFFF"/>
                </a:solidFill>
                <a:latin typeface="Arial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94" name="Picture 2"/>
          <p:cNvPicPr/>
          <p:nvPr/>
        </p:nvPicPr>
        <p:blipFill>
          <a:blip r:embed="rId15"/>
          <a:stretch/>
        </p:blipFill>
        <p:spPr>
          <a:xfrm>
            <a:off x="8604720" y="2160"/>
            <a:ext cx="431280" cy="936360"/>
          </a:xfrm>
          <a:prstGeom prst="rect">
            <a:avLst/>
          </a:prstGeom>
          <a:ln>
            <a:noFill/>
          </a:ln>
        </p:spPr>
      </p:pic>
      <p:sp>
        <p:nvSpPr>
          <p:cNvPr id="95" name="CustomShape 6"/>
          <p:cNvSpPr/>
          <p:nvPr/>
        </p:nvSpPr>
        <p:spPr>
          <a:xfrm>
            <a:off x="8460360" y="6165720"/>
            <a:ext cx="575640" cy="572760"/>
          </a:xfrm>
          <a:prstGeom prst="rect">
            <a:avLst/>
          </a:prstGeom>
          <a:solidFill>
            <a:srgbClr val="00664D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</a:pPr>
            <a:fld id="{9C9E19D4-070C-48D1-B924-8DD50FDC1382}" type="slidenum">
              <a:rPr lang="pt-BR" sz="1800" b="0" strike="noStrike" spc="-1">
                <a:solidFill>
                  <a:srgbClr val="FFFFFF"/>
                </a:solidFill>
                <a:latin typeface="Arial"/>
              </a:rPr>
              <a:t>‹nº›</a:t>
            </a:fld>
            <a:endParaRPr lang="pt-BR" sz="1800" b="0" strike="noStrike" spc="-1">
              <a:latin typeface="Arial"/>
            </a:endParaRPr>
          </a:p>
        </p:txBody>
      </p:sp>
      <p:pic>
        <p:nvPicPr>
          <p:cNvPr id="96" name="Picture 2"/>
          <p:cNvPicPr/>
          <p:nvPr/>
        </p:nvPicPr>
        <p:blipFill>
          <a:blip r:embed="rId15"/>
          <a:stretch/>
        </p:blipFill>
        <p:spPr>
          <a:xfrm>
            <a:off x="8625600" y="-11520"/>
            <a:ext cx="431280" cy="936360"/>
          </a:xfrm>
          <a:prstGeom prst="rect">
            <a:avLst/>
          </a:pr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457200" y="6245280"/>
            <a:ext cx="2131560" cy="47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4" name="CustomShape 2"/>
          <p:cNvSpPr/>
          <p:nvPr/>
        </p:nvSpPr>
        <p:spPr>
          <a:xfrm>
            <a:off x="3124080" y="6245280"/>
            <a:ext cx="2893680" cy="47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5" name="PlaceHolder 3"/>
          <p:cNvSpPr>
            <a:spLocks noGrp="1"/>
          </p:cNvSpPr>
          <p:nvPr>
            <p:ph type="title"/>
          </p:nvPr>
        </p:nvSpPr>
        <p:spPr>
          <a:xfrm>
            <a:off x="752760" y="4572000"/>
            <a:ext cx="7781400" cy="990360"/>
          </a:xfrm>
          <a:prstGeom prst="rect">
            <a:avLst/>
          </a:prstGeom>
        </p:spPr>
        <p:txBody>
          <a:bodyPr lIns="90000" tIns="46800" rIns="90000" bIns="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editar o estilo do título mestre</a:t>
            </a: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752760" y="5600880"/>
            <a:ext cx="7772040" cy="837720"/>
          </a:xfrm>
          <a:prstGeom prst="rect">
            <a:avLst/>
          </a:prstGeom>
        </p:spPr>
        <p:txBody>
          <a:bodyPr lIns="90000" tIns="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os estilos do texto mestre</a:t>
            </a:r>
          </a:p>
        </p:txBody>
      </p:sp>
      <p:sp>
        <p:nvSpPr>
          <p:cNvPr id="137" name="PlaceHolder 5"/>
          <p:cNvSpPr>
            <a:spLocks noGrp="1"/>
          </p:cNvSpPr>
          <p:nvPr>
            <p:ph type="body"/>
          </p:nvPr>
        </p:nvSpPr>
        <p:spPr>
          <a:xfrm>
            <a:off x="786240" y="2140560"/>
            <a:ext cx="2285640" cy="2285640"/>
          </a:xfrm>
          <a:prstGeom prst="rect">
            <a:avLst/>
          </a:prstGeom>
        </p:spPr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Arial"/>
              </a:rPr>
              <a:t>Clique no ícone para adicionar uma imagem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6"/>
          <p:cNvSpPr>
            <a:spLocks noGrp="1"/>
          </p:cNvSpPr>
          <p:nvPr>
            <p:ph type="body"/>
          </p:nvPr>
        </p:nvSpPr>
        <p:spPr>
          <a:xfrm>
            <a:off x="3474720" y="2140560"/>
            <a:ext cx="2285640" cy="2285640"/>
          </a:xfrm>
          <a:prstGeom prst="rect">
            <a:avLst/>
          </a:prstGeom>
        </p:spPr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Arial"/>
              </a:rPr>
              <a:t>Clique no ícone para adicionar uma imagem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7"/>
          <p:cNvSpPr>
            <a:spLocks noGrp="1"/>
          </p:cNvSpPr>
          <p:nvPr>
            <p:ph type="body"/>
          </p:nvPr>
        </p:nvSpPr>
        <p:spPr>
          <a:xfrm>
            <a:off x="6162840" y="2140560"/>
            <a:ext cx="2285640" cy="2285640"/>
          </a:xfrm>
          <a:prstGeom prst="rect">
            <a:avLst/>
          </a:prstGeom>
        </p:spPr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Arial"/>
              </a:rPr>
              <a:t>Clique no ícone para adicionar uma imagem</a:t>
            </a:r>
            <a:endParaRPr lang="pt-B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8"/>
          <p:cNvSpPr>
            <a:spLocks noGrp="1"/>
          </p:cNvSpPr>
          <p:nvPr>
            <p:ph type="dt"/>
          </p:nvPr>
        </p:nvSpPr>
        <p:spPr>
          <a:xfrm>
            <a:off x="66600" y="6559560"/>
            <a:ext cx="2437920" cy="24408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A38F7E78-862B-4C93-9D29-277E73B5A274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141" name="PlaceHolder 9"/>
          <p:cNvSpPr>
            <a:spLocks noGrp="1"/>
          </p:cNvSpPr>
          <p:nvPr>
            <p:ph type="ftr"/>
          </p:nvPr>
        </p:nvSpPr>
        <p:spPr>
          <a:xfrm>
            <a:off x="2995560" y="6558120"/>
            <a:ext cx="4647960" cy="24732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142" name="PlaceHolder 10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</a:pPr>
            <a:fld id="{D7F511B1-9C89-4A47-B0FE-2E812F78B6E9}" type="slidenum">
              <a:rPr lang="pt-BR" sz="1400" b="0" strike="noStrike" spc="-1">
                <a:solidFill>
                  <a:srgbClr val="FFFFFF"/>
                </a:solidFill>
                <a:latin typeface="Arial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143" name="Picture 2"/>
          <p:cNvPicPr/>
          <p:nvPr/>
        </p:nvPicPr>
        <p:blipFill>
          <a:blip r:embed="rId15"/>
          <a:stretch/>
        </p:blipFill>
        <p:spPr>
          <a:xfrm>
            <a:off x="8604720" y="2160"/>
            <a:ext cx="431280" cy="936360"/>
          </a:xfrm>
          <a:prstGeom prst="rect">
            <a:avLst/>
          </a:prstGeom>
          <a:ln>
            <a:noFill/>
          </a:ln>
        </p:spPr>
      </p:pic>
      <p:pic>
        <p:nvPicPr>
          <p:cNvPr id="144" name="Picture 2"/>
          <p:cNvPicPr/>
          <p:nvPr/>
        </p:nvPicPr>
        <p:blipFill>
          <a:blip r:embed="rId16"/>
          <a:stretch/>
        </p:blipFill>
        <p:spPr>
          <a:xfrm>
            <a:off x="8234280" y="940320"/>
            <a:ext cx="909360" cy="328320"/>
          </a:xfrm>
          <a:prstGeom prst="rect">
            <a:avLst/>
          </a:prstGeom>
          <a:ln>
            <a:noFill/>
          </a:ln>
        </p:spPr>
      </p:pic>
      <p:pic>
        <p:nvPicPr>
          <p:cNvPr id="145" name="Picture 2"/>
          <p:cNvPicPr/>
          <p:nvPr/>
        </p:nvPicPr>
        <p:blipFill>
          <a:blip r:embed="rId15"/>
          <a:stretch/>
        </p:blipFill>
        <p:spPr>
          <a:xfrm>
            <a:off x="8604720" y="2160"/>
            <a:ext cx="431280" cy="936360"/>
          </a:xfrm>
          <a:prstGeom prst="rect">
            <a:avLst/>
          </a:pr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1"/>
          <p:cNvSpPr/>
          <p:nvPr/>
        </p:nvSpPr>
        <p:spPr>
          <a:xfrm>
            <a:off x="457200" y="6245280"/>
            <a:ext cx="2131560" cy="47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3" name="CustomShape 2"/>
          <p:cNvSpPr/>
          <p:nvPr/>
        </p:nvSpPr>
        <p:spPr>
          <a:xfrm>
            <a:off x="3124080" y="6245280"/>
            <a:ext cx="2893680" cy="47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4" name="PlaceHolder 3"/>
          <p:cNvSpPr>
            <a:spLocks noGrp="1"/>
          </p:cNvSpPr>
          <p:nvPr>
            <p:ph type="title"/>
          </p:nvPr>
        </p:nvSpPr>
        <p:spPr>
          <a:xfrm>
            <a:off x="457200" y="128520"/>
            <a:ext cx="8226000" cy="143316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editar o título mestre</a:t>
            </a: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6000" cy="452232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Clique para editar o texto mestre</a:t>
            </a:r>
          </a:p>
          <a:p>
            <a:pPr marL="743040" lvl="1" indent="-28548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Segundo nível</a:t>
            </a:r>
          </a:p>
          <a:p>
            <a:pPr marL="1143000" lvl="2" indent="-22824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Terceiro nível</a:t>
            </a:r>
          </a:p>
          <a:p>
            <a:pPr marL="1600200" lvl="3" indent="-22824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Quarto nível</a:t>
            </a:r>
          </a:p>
          <a:p>
            <a:pPr marL="2057400" lvl="4" indent="-22824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Quinto nível</a:t>
            </a:r>
          </a:p>
        </p:txBody>
      </p:sp>
      <p:sp>
        <p:nvSpPr>
          <p:cNvPr id="186" name="PlaceHolder 5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30120" cy="472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</a:pPr>
            <a:fld id="{E7D8F7C0-A329-40DA-9304-60E127150688}" type="slidenum">
              <a:rPr lang="pt-BR" sz="1400" b="0" strike="noStrike" spc="-1">
                <a:solidFill>
                  <a:srgbClr val="FFFFFF"/>
                </a:solidFill>
                <a:latin typeface="Arial"/>
              </a:rPr>
              <a:t>‹nº›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187" name="Picture 2"/>
          <p:cNvPicPr/>
          <p:nvPr/>
        </p:nvPicPr>
        <p:blipFill>
          <a:blip r:embed="rId15"/>
          <a:stretch/>
        </p:blipFill>
        <p:spPr>
          <a:xfrm>
            <a:off x="8604720" y="2160"/>
            <a:ext cx="431280" cy="936360"/>
          </a:xfrm>
          <a:prstGeom prst="rect">
            <a:avLst/>
          </a:prstGeom>
          <a:ln>
            <a:noFill/>
          </a:ln>
        </p:spPr>
      </p:pic>
      <p:sp>
        <p:nvSpPr>
          <p:cNvPr id="188" name="CustomShape 6"/>
          <p:cNvSpPr/>
          <p:nvPr/>
        </p:nvSpPr>
        <p:spPr>
          <a:xfrm>
            <a:off x="8460360" y="6165720"/>
            <a:ext cx="575640" cy="572760"/>
          </a:xfrm>
          <a:prstGeom prst="rect">
            <a:avLst/>
          </a:prstGeom>
          <a:solidFill>
            <a:srgbClr val="00664D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>
              <a:lnSpc>
                <a:spcPct val="100000"/>
              </a:lnSpc>
            </a:pPr>
            <a:fld id="{9D7B6A05-3D2C-473A-B77B-ECEAAD2DBFFB}" type="slidenum">
              <a:rPr lang="pt-BR" sz="1800" b="0" strike="noStrike" spc="-1">
                <a:solidFill>
                  <a:srgbClr val="FFFFFF"/>
                </a:solidFill>
                <a:latin typeface="Arial"/>
              </a:rPr>
              <a:t>‹nº›</a:t>
            </a:fld>
            <a:endParaRPr lang="pt-BR" sz="1800" b="0" strike="noStrike" spc="-1">
              <a:latin typeface="Arial"/>
            </a:endParaRPr>
          </a:p>
        </p:txBody>
      </p:sp>
      <p:pic>
        <p:nvPicPr>
          <p:cNvPr id="189" name="Picture 2"/>
          <p:cNvPicPr/>
          <p:nvPr/>
        </p:nvPicPr>
        <p:blipFill>
          <a:blip r:embed="rId15"/>
          <a:stretch/>
        </p:blipFill>
        <p:spPr>
          <a:xfrm>
            <a:off x="8625600" y="-11520"/>
            <a:ext cx="431280" cy="936360"/>
          </a:xfrm>
          <a:prstGeom prst="rect">
            <a:avLst/>
          </a:pr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obrehardware2019.ppt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orteonline.com.br/resultados/rateio?CodigoDoConcurso=19972" TargetMode="External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gif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gif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0.jpeg"/><Relationship Id="rId5" Type="http://schemas.openxmlformats.org/officeDocument/2006/relationships/image" Target="../media/image79.gif"/><Relationship Id="rId4" Type="http://schemas.openxmlformats.org/officeDocument/2006/relationships/image" Target="../media/image78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8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9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10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5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5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5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5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5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5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5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7.pn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5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56.jpeg"/><Relationship Id="rId4" Type="http://schemas.openxmlformats.org/officeDocument/2006/relationships/image" Target="../media/image155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59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62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66.png"/><Relationship Id="rId4" Type="http://schemas.openxmlformats.org/officeDocument/2006/relationships/image" Target="../media/image165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69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73.png"/><Relationship Id="rId4" Type="http://schemas.openxmlformats.org/officeDocument/2006/relationships/image" Target="../media/image172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25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79.png"/><Relationship Id="rId4" Type="http://schemas.openxmlformats.org/officeDocument/2006/relationships/image" Target="../media/image178.jpeg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5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5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83.jpeg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25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25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25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25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e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5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25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25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25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03.png"/><Relationship Id="rId4" Type="http://schemas.openxmlformats.org/officeDocument/2006/relationships/image" Target="../media/image202.jpe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eg"/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06.jpeg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25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208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11.jpeg"/><Relationship Id="rId4" Type="http://schemas.openxmlformats.org/officeDocument/2006/relationships/image" Target="../media/image210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eg"/><Relationship Id="rId2" Type="http://schemas.openxmlformats.org/officeDocument/2006/relationships/image" Target="../media/image212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15.jpeg"/><Relationship Id="rId4" Type="http://schemas.openxmlformats.org/officeDocument/2006/relationships/image" Target="../media/image214.jpe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18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jpeg"/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22.jpeg"/><Relationship Id="rId4" Type="http://schemas.openxmlformats.org/officeDocument/2006/relationships/image" Target="../media/image221.jpe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2" Type="http://schemas.openxmlformats.org/officeDocument/2006/relationships/image" Target="../media/image223.jpeg"/><Relationship Id="rId1" Type="http://schemas.openxmlformats.org/officeDocument/2006/relationships/slideLayout" Target="../slideLayouts/slideLayout25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pn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28.jpeg"/><Relationship Id="rId4" Type="http://schemas.openxmlformats.org/officeDocument/2006/relationships/image" Target="../media/image227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31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jpeg"/><Relationship Id="rId2" Type="http://schemas.openxmlformats.org/officeDocument/2006/relationships/image" Target="../media/image232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35.jpeg"/><Relationship Id="rId4" Type="http://schemas.openxmlformats.org/officeDocument/2006/relationships/image" Target="../media/image234.jpe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jpeg"/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39.jpeg"/><Relationship Id="rId4" Type="http://schemas.openxmlformats.org/officeDocument/2006/relationships/image" Target="../media/image238.jpe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jpeg"/><Relationship Id="rId2" Type="http://schemas.openxmlformats.org/officeDocument/2006/relationships/image" Target="../media/image240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42.jpeg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jpeg"/><Relationship Id="rId1" Type="http://schemas.openxmlformats.org/officeDocument/2006/relationships/slideLayout" Target="../slideLayouts/slideLayout25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jpeg"/><Relationship Id="rId2" Type="http://schemas.openxmlformats.org/officeDocument/2006/relationships/image" Target="../media/image244.jpeg"/><Relationship Id="rId1" Type="http://schemas.openxmlformats.org/officeDocument/2006/relationships/slideLayout" Target="../slideLayouts/slideLayout25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jpeg"/><Relationship Id="rId2" Type="http://schemas.openxmlformats.org/officeDocument/2006/relationships/image" Target="../media/image246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48.jpe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jpeg"/><Relationship Id="rId2" Type="http://schemas.openxmlformats.org/officeDocument/2006/relationships/image" Target="../media/image246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49.png"/><Relationship Id="rId4" Type="http://schemas.openxmlformats.org/officeDocument/2006/relationships/image" Target="../media/image248.jpe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jpeg"/><Relationship Id="rId2" Type="http://schemas.openxmlformats.org/officeDocument/2006/relationships/image" Target="../media/image250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52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png"/><Relationship Id="rId2" Type="http://schemas.openxmlformats.org/officeDocument/2006/relationships/image" Target="../media/image253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55.png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6.jpeg"/><Relationship Id="rId1" Type="http://schemas.openxmlformats.org/officeDocument/2006/relationships/slideLayout" Target="../slideLayouts/slideLayout25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jpeg"/><Relationship Id="rId2" Type="http://schemas.openxmlformats.org/officeDocument/2006/relationships/image" Target="../media/image257.jpeg"/><Relationship Id="rId1" Type="http://schemas.openxmlformats.org/officeDocument/2006/relationships/slideLayout" Target="../slideLayouts/slideLayout25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61.jpe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jpeg"/><Relationship Id="rId2" Type="http://schemas.openxmlformats.org/officeDocument/2006/relationships/image" Target="../media/image262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64.jpe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jpeg"/><Relationship Id="rId2" Type="http://schemas.openxmlformats.org/officeDocument/2006/relationships/image" Target="../media/image265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extShape 1"/>
          <p:cNvSpPr txBox="1"/>
          <p:nvPr/>
        </p:nvSpPr>
        <p:spPr>
          <a:xfrm>
            <a:off x="397440" y="3430440"/>
            <a:ext cx="8297640" cy="1066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4000" b="0" strike="noStrike" spc="-1">
                <a:solidFill>
                  <a:srgbClr val="000000"/>
                </a:solidFill>
                <a:latin typeface="Arial"/>
              </a:rPr>
              <a:t>HARDWARE e SOFTWARE</a:t>
            </a:r>
          </a:p>
        </p:txBody>
      </p:sp>
      <p:sp>
        <p:nvSpPr>
          <p:cNvPr id="277" name="TextShape 2"/>
          <p:cNvSpPr txBox="1"/>
          <p:nvPr/>
        </p:nvSpPr>
        <p:spPr>
          <a:xfrm>
            <a:off x="2411280" y="5732640"/>
            <a:ext cx="6386040" cy="648360"/>
          </a:xfrm>
          <a:prstGeom prst="rect">
            <a:avLst/>
          </a:prstGeom>
          <a:noFill/>
          <a:ln>
            <a:noFill/>
          </a:ln>
        </p:spPr>
        <p:txBody>
          <a:bodyPr lIns="90000" tIns="0" rIns="90000" bIns="46800">
            <a:noAutofit/>
          </a:bodyPr>
          <a:lstStyle/>
          <a:p>
            <a:pPr algn="r">
              <a:lnSpc>
                <a:spcPct val="100000"/>
              </a:lnSpc>
              <a:spcBef>
                <a:spcPts val="360"/>
              </a:spcBef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por: André Aparecido da Silva</a:t>
            </a:r>
          </a:p>
          <a:p>
            <a:pPr algn="r">
              <a:lnSpc>
                <a:spcPct val="100000"/>
              </a:lnSpc>
              <a:spcBef>
                <a:spcPts val="241"/>
              </a:spcBef>
            </a:pPr>
            <a:r>
              <a:rPr lang="pt-BR" sz="1200" b="0" strike="noStrike" spc="-1">
                <a:solidFill>
                  <a:srgbClr val="000000"/>
                </a:solidFill>
                <a:latin typeface="Arial"/>
              </a:rPr>
              <a:t>Disponível em: </a:t>
            </a:r>
            <a:r>
              <a:rPr lang="pt-BR" sz="1200" b="0" strike="noStrike" spc="-1">
                <a:solidFill>
                  <a:srgbClr val="000000"/>
                </a:solidFill>
                <a:latin typeface="Arial"/>
                <a:hlinkClick r:id="rId3"/>
              </a:rPr>
              <a:t>http://www.oxnar.com.br/aulasobrehardware2019.pptx</a:t>
            </a:r>
            <a:r>
              <a:rPr lang="pt-BR" sz="1200" b="0" strike="noStrike" spc="-1">
                <a:solidFill>
                  <a:srgbClr val="000000"/>
                </a:solidFill>
                <a:latin typeface="Arial"/>
              </a:rPr>
              <a:t>   </a:t>
            </a:r>
          </a:p>
          <a:p>
            <a:pPr algn="r">
              <a:lnSpc>
                <a:spcPct val="100000"/>
              </a:lnSpc>
              <a:spcBef>
                <a:spcPts val="360"/>
              </a:spcBef>
            </a:pP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8" name="Picture 2"/>
          <p:cNvPicPr/>
          <p:nvPr/>
        </p:nvPicPr>
        <p:blipFill>
          <a:blip r:embed="rId4"/>
          <a:srcRect l="12497" r="12497"/>
          <a:stretch/>
        </p:blipFill>
        <p:spPr>
          <a:xfrm>
            <a:off x="5364000" y="1052640"/>
            <a:ext cx="2285640" cy="228564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dist="50402" dir="27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Como começou?</a:t>
            </a:r>
          </a:p>
        </p:txBody>
      </p:sp>
      <p:sp>
        <p:nvSpPr>
          <p:cNvPr id="281" name="TextShape 2"/>
          <p:cNvSpPr txBox="1"/>
          <p:nvPr/>
        </p:nvSpPr>
        <p:spPr>
          <a:xfrm>
            <a:off x="457200" y="1600200"/>
            <a:ext cx="2674440" cy="6044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Allan Turing</a:t>
            </a:r>
          </a:p>
        </p:txBody>
      </p:sp>
      <p:sp>
        <p:nvSpPr>
          <p:cNvPr id="282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D8429EE2-1F0F-499F-9BB7-741992790FED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283" name="CustomShape 4"/>
          <p:cNvSpPr/>
          <p:nvPr/>
        </p:nvSpPr>
        <p:spPr>
          <a:xfrm>
            <a:off x="5995080" y="2349000"/>
            <a:ext cx="2674440" cy="6044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Guerra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284" name="CustomShape 5"/>
          <p:cNvSpPr/>
          <p:nvPr/>
        </p:nvSpPr>
        <p:spPr>
          <a:xfrm>
            <a:off x="683640" y="5085360"/>
            <a:ext cx="2674440" cy="6044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Criptografia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285" name="CustomShape 6"/>
          <p:cNvSpPr/>
          <p:nvPr/>
        </p:nvSpPr>
        <p:spPr>
          <a:xfrm>
            <a:off x="1979640" y="3198600"/>
            <a:ext cx="3899880" cy="6044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Quebra de códigos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286" name="CustomShape 7"/>
          <p:cNvSpPr/>
          <p:nvPr/>
        </p:nvSpPr>
        <p:spPr>
          <a:xfrm>
            <a:off x="3969720" y="4941000"/>
            <a:ext cx="5129640" cy="12236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marL="343080" indent="-342720" algn="ctr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Mudanças e </a:t>
            </a:r>
            <a:endParaRPr lang="pt-BR" sz="3200" b="0" strike="noStrike" spc="-1">
              <a:latin typeface="Arial"/>
            </a:endParaRPr>
          </a:p>
          <a:p>
            <a:pPr marL="343080" indent="-342720" algn="ctr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pensamentos diferentes</a:t>
            </a: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Os códigos da guerra</a:t>
            </a:r>
          </a:p>
        </p:txBody>
      </p:sp>
      <p:sp>
        <p:nvSpPr>
          <p:cNvPr id="288" name="TextShape 2"/>
          <p:cNvSpPr txBox="1"/>
          <p:nvPr/>
        </p:nvSpPr>
        <p:spPr>
          <a:xfrm>
            <a:off x="457200" y="1600200"/>
            <a:ext cx="440244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Alan Turing foi um incrível matemático, lógico e criptoanalista, cujos estudos e projetos se tornaram base para a tecnologia atual.  </a:t>
            </a:r>
          </a:p>
        </p:txBody>
      </p:sp>
      <p:pic>
        <p:nvPicPr>
          <p:cNvPr id="289" name="Picture 2"/>
          <p:cNvPicPr/>
          <p:nvPr/>
        </p:nvPicPr>
        <p:blipFill>
          <a:blip r:embed="rId2"/>
          <a:stretch/>
        </p:blipFill>
        <p:spPr>
          <a:xfrm>
            <a:off x="5411160" y="2191680"/>
            <a:ext cx="3732480" cy="4665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Os códigos da guerra</a:t>
            </a:r>
          </a:p>
        </p:txBody>
      </p:sp>
      <p:sp>
        <p:nvSpPr>
          <p:cNvPr id="291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É neste momento que muitos podem estar pensando: “Mas afinal de contas, o que esse cientista inventou de tão importante?”.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Os códigos da guerra</a:t>
            </a:r>
          </a:p>
        </p:txBody>
      </p:sp>
      <p:sp>
        <p:nvSpPr>
          <p:cNvPr id="293" name="TextShape 2"/>
          <p:cNvSpPr txBox="1"/>
          <p:nvPr/>
        </p:nvSpPr>
        <p:spPr>
          <a:xfrm>
            <a:off x="457200" y="1600200"/>
            <a:ext cx="8226000" cy="24764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A resposta deve estar, literalmente, na sua frente: ele é o motivo de você estar usando um computador ou um smartphone neste momento.</a:t>
            </a:r>
          </a:p>
        </p:txBody>
      </p:sp>
      <p:pic>
        <p:nvPicPr>
          <p:cNvPr id="294" name="Picture 2"/>
          <p:cNvPicPr/>
          <p:nvPr/>
        </p:nvPicPr>
        <p:blipFill>
          <a:blip r:embed="rId2"/>
          <a:stretch/>
        </p:blipFill>
        <p:spPr>
          <a:xfrm>
            <a:off x="6939000" y="4653000"/>
            <a:ext cx="2204640" cy="2204640"/>
          </a:xfrm>
          <a:prstGeom prst="rect">
            <a:avLst/>
          </a:prstGeom>
          <a:ln>
            <a:noFill/>
          </a:ln>
        </p:spPr>
      </p:pic>
      <p:pic>
        <p:nvPicPr>
          <p:cNvPr id="295" name="Picture 4"/>
          <p:cNvPicPr/>
          <p:nvPr/>
        </p:nvPicPr>
        <p:blipFill>
          <a:blip r:embed="rId3"/>
          <a:stretch/>
        </p:blipFill>
        <p:spPr>
          <a:xfrm>
            <a:off x="2699640" y="4019400"/>
            <a:ext cx="3429000" cy="2476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Decifrando o Enigma</a:t>
            </a:r>
          </a:p>
        </p:txBody>
      </p:sp>
      <p:pic>
        <p:nvPicPr>
          <p:cNvPr id="297" name="Picture 2"/>
          <p:cNvPicPr/>
          <p:nvPr/>
        </p:nvPicPr>
        <p:blipFill>
          <a:blip r:embed="rId2"/>
          <a:stretch/>
        </p:blipFill>
        <p:spPr>
          <a:xfrm>
            <a:off x="683640" y="1340640"/>
            <a:ext cx="3559320" cy="4752000"/>
          </a:xfrm>
          <a:prstGeom prst="rect">
            <a:avLst/>
          </a:prstGeom>
          <a:ln>
            <a:noFill/>
          </a:ln>
        </p:spPr>
      </p:pic>
      <p:pic>
        <p:nvPicPr>
          <p:cNvPr id="298" name="Picture 4"/>
          <p:cNvPicPr/>
          <p:nvPr/>
        </p:nvPicPr>
        <p:blipFill>
          <a:blip r:embed="rId3"/>
          <a:stretch/>
        </p:blipFill>
        <p:spPr>
          <a:xfrm>
            <a:off x="4646880" y="2278440"/>
            <a:ext cx="4496760" cy="460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A MÁQUINA DE LORENZ</a:t>
            </a:r>
          </a:p>
        </p:txBody>
      </p:sp>
      <p:sp>
        <p:nvSpPr>
          <p:cNvPr id="300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	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	Uma das mais medonhas em termos de capacidade era a Lorenz. Em essência usava o mesmo conceito de rotores da Enigma, mas em vez de 3 rotores ela vinha equipada com 12, o que gerava uma quantidade de 10</a:t>
            </a:r>
            <a:r>
              <a:rPr lang="pt-BR" sz="3200" b="0" strike="noStrike" spc="-1" baseline="30000">
                <a:solidFill>
                  <a:srgbClr val="000000"/>
                </a:solidFill>
                <a:latin typeface="Arial"/>
              </a:rPr>
              <a:t>151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permutações.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Picture 2"/>
          <p:cNvPicPr/>
          <p:nvPr/>
        </p:nvPicPr>
        <p:blipFill>
          <a:blip r:embed="rId2"/>
          <a:stretch/>
        </p:blipFill>
        <p:spPr>
          <a:xfrm>
            <a:off x="3996000" y="3423240"/>
            <a:ext cx="5147640" cy="3434400"/>
          </a:xfrm>
          <a:prstGeom prst="rect">
            <a:avLst/>
          </a:prstGeom>
          <a:ln>
            <a:noFill/>
          </a:ln>
        </p:spPr>
      </p:pic>
      <p:pic>
        <p:nvPicPr>
          <p:cNvPr id="302" name="Picture 4"/>
          <p:cNvPicPr/>
          <p:nvPr/>
        </p:nvPicPr>
        <p:blipFill>
          <a:blip r:embed="rId3"/>
          <a:stretch/>
        </p:blipFill>
        <p:spPr>
          <a:xfrm>
            <a:off x="3979440" y="0"/>
            <a:ext cx="5147640" cy="328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Alternativa a máquina Enigma</a:t>
            </a:r>
          </a:p>
        </p:txBody>
      </p:sp>
      <p:pic>
        <p:nvPicPr>
          <p:cNvPr id="304" name="Picture 2"/>
          <p:cNvPicPr/>
          <p:nvPr/>
        </p:nvPicPr>
        <p:blipFill>
          <a:blip r:embed="rId2"/>
          <a:stretch/>
        </p:blipFill>
        <p:spPr>
          <a:xfrm>
            <a:off x="3816000" y="2160000"/>
            <a:ext cx="5328000" cy="3996000"/>
          </a:xfrm>
          <a:prstGeom prst="rect">
            <a:avLst/>
          </a:prstGeom>
          <a:ln>
            <a:noFill/>
          </a:ln>
        </p:spPr>
      </p:pic>
      <p:sp>
        <p:nvSpPr>
          <p:cNvPr id="305" name="CustomShape 2"/>
          <p:cNvSpPr/>
          <p:nvPr/>
        </p:nvSpPr>
        <p:spPr>
          <a:xfrm>
            <a:off x="761400" y="1648440"/>
            <a:ext cx="7952040" cy="516960"/>
          </a:xfrm>
          <a:prstGeom prst="rect">
            <a:avLst/>
          </a:prstGeom>
          <a:solidFill>
            <a:srgbClr val="00CC9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333333"/>
                </a:solidFill>
                <a:latin typeface="Open Sans"/>
              </a:rPr>
              <a:t>MAQUINA DE LORENZI: CAPACIDADE DE 10</a:t>
            </a:r>
            <a:r>
              <a:rPr lang="pt-BR" sz="2800" b="0" strike="noStrike" spc="-1" baseline="30000">
                <a:solidFill>
                  <a:srgbClr val="333333"/>
                </a:solidFill>
                <a:latin typeface="Open Sans"/>
              </a:rPr>
              <a:t>151</a:t>
            </a:r>
            <a:endParaRPr lang="pt-BR" sz="2800" b="0" strike="noStrike" spc="-1">
              <a:latin typeface="Arial"/>
            </a:endParaRPr>
          </a:p>
        </p:txBody>
      </p:sp>
      <p:graphicFrame>
        <p:nvGraphicFramePr>
          <p:cNvPr id="306" name="Object 3"/>
          <p:cNvGraphicFramePr/>
          <p:nvPr/>
        </p:nvGraphicFramePr>
        <p:xfrm>
          <a:off x="-72000" y="2429280"/>
          <a:ext cx="12502800" cy="162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Excel.Sheet.12">
                  <p:embed/>
                </p:oleObj>
              </mc:Choice>
              <mc:Fallback>
                <p:oleObj r:id="rId3" imgW="0" imgH="0" progId="Excel.Sheet.12">
                  <p:embed/>
                  <p:pic>
                    <p:nvPicPr>
                      <p:cNvPr id="307" name=""/>
                      <p:cNvPicPr/>
                      <p:nvPr/>
                    </p:nvPicPr>
                    <p:blipFill>
                      <a:blip r:embed="rId4"/>
                      <a:stretch/>
                    </p:blipFill>
                    <p:spPr>
                      <a:xfrm>
                        <a:off x="-72000" y="2429280"/>
                        <a:ext cx="12502800" cy="162720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8" name="Imagem 307"/>
          <p:cNvPicPr/>
          <p:nvPr/>
        </p:nvPicPr>
        <p:blipFill>
          <a:blip r:embed="rId5"/>
          <a:stretch/>
        </p:blipFill>
        <p:spPr>
          <a:xfrm>
            <a:off x="360" y="6215760"/>
            <a:ext cx="9143640" cy="642240"/>
          </a:xfrm>
          <a:prstGeom prst="rect">
            <a:avLst/>
          </a:prstGeom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0B67960-51D5-ABA2-A829-AF3FDCC3C0F3}"/>
              </a:ext>
            </a:extLst>
          </p:cNvPr>
          <p:cNvSpPr txBox="1"/>
          <p:nvPr/>
        </p:nvSpPr>
        <p:spPr>
          <a:xfrm>
            <a:off x="229220" y="2967335"/>
            <a:ext cx="347124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/>
              <a:t>Comparativo com a megasena 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(60*59*58*57*56*55)/720 =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50.063.860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TextShape 1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  O primeiro destaque da vida de Turing veio quando ele estava perto dos 30 anos. Trabalhando em conjunto com uma organização inglesa, o matemático foi capaz de criar um sistema para traduzir os textos encriptados pelos alemães chamado “bombe”.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12" name="Picture 2"/>
          <p:cNvPicPr/>
          <p:nvPr/>
        </p:nvPicPr>
        <p:blipFill>
          <a:blip r:embed="rId2"/>
          <a:stretch/>
        </p:blipFill>
        <p:spPr>
          <a:xfrm>
            <a:off x="22320" y="0"/>
            <a:ext cx="9066960" cy="6808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TextShape 1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Sua máquina era extremamente eficaz contra o equipamento inimigo, que usava uma encriptadora chamada Enigma para fazer com que as mensagens captadas pelos britânicos não fossem compreensíveis.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TextShape 1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A bombe captava e identificava quando o sinal estava protegido pelo mesmo padrão da Enigma, para depois usar um padrão de lógica que ignorava informações que se contradiziam e gerar a mensagem verdadeira. 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TextShape 1"/>
          <p:cNvSpPr txBox="1"/>
          <p:nvPr/>
        </p:nvSpPr>
        <p:spPr>
          <a:xfrm>
            <a:off x="0" y="432000"/>
            <a:ext cx="9072000" cy="17564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Na época, já haviam algumas máquinas que faziam o mesmo, mas nenhuma tão bem quanto esta.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16" name="Picture 2"/>
          <p:cNvPicPr/>
          <p:nvPr/>
        </p:nvPicPr>
        <p:blipFill>
          <a:blip r:embed="rId2"/>
          <a:stretch/>
        </p:blipFill>
        <p:spPr>
          <a:xfrm>
            <a:off x="251640" y="2736000"/>
            <a:ext cx="5197320" cy="3887640"/>
          </a:xfrm>
          <a:prstGeom prst="rect">
            <a:avLst/>
          </a:prstGeom>
          <a:ln>
            <a:noFill/>
          </a:ln>
        </p:spPr>
      </p:pic>
      <p:sp>
        <p:nvSpPr>
          <p:cNvPr id="317" name="CustomShape 2"/>
          <p:cNvSpPr/>
          <p:nvPr/>
        </p:nvSpPr>
        <p:spPr>
          <a:xfrm>
            <a:off x="5904000" y="2673000"/>
            <a:ext cx="3168000" cy="639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1" strike="noStrike" spc="-1">
                <a:solidFill>
                  <a:srgbClr val="000000"/>
                </a:solidFill>
                <a:latin typeface="Arial"/>
              </a:rPr>
              <a:t>Notem que é parecida com a maquina do filme.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318" name="CustomShape 3"/>
          <p:cNvSpPr/>
          <p:nvPr/>
        </p:nvSpPr>
        <p:spPr>
          <a:xfrm flipH="1">
            <a:off x="5004000" y="3312000"/>
            <a:ext cx="2772000" cy="1268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solidFill>
            <a:srgbClr val="00B8FF"/>
          </a:solidFill>
          <a:ln w="936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A Bombe</a:t>
            </a:r>
          </a:p>
        </p:txBody>
      </p:sp>
      <p:sp>
        <p:nvSpPr>
          <p:cNvPr id="320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O sistema da bombe usava mecanismos eletromecânicos e era extremamente avançado para sua época. Por isso, ele é muitas vezes considerado como o primeiro computador da história.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A Bombe</a:t>
            </a:r>
          </a:p>
        </p:txBody>
      </p:sp>
      <p:pic>
        <p:nvPicPr>
          <p:cNvPr id="322" name="Imagem 321"/>
          <p:cNvPicPr/>
          <p:nvPr/>
        </p:nvPicPr>
        <p:blipFill>
          <a:blip r:embed="rId2"/>
          <a:stretch/>
        </p:blipFill>
        <p:spPr>
          <a:xfrm>
            <a:off x="4464000" y="3238920"/>
            <a:ext cx="4680000" cy="3611160"/>
          </a:xfrm>
          <a:prstGeom prst="rect">
            <a:avLst/>
          </a:prstGeom>
          <a:ln>
            <a:noFill/>
          </a:ln>
        </p:spPr>
      </p:pic>
      <p:pic>
        <p:nvPicPr>
          <p:cNvPr id="323" name="Imagem 322"/>
          <p:cNvPicPr/>
          <p:nvPr/>
        </p:nvPicPr>
        <p:blipFill>
          <a:blip r:embed="rId3"/>
          <a:stretch/>
        </p:blipFill>
        <p:spPr>
          <a:xfrm>
            <a:off x="64800" y="1203840"/>
            <a:ext cx="4254840" cy="3404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Turing e sua máquina</a:t>
            </a:r>
          </a:p>
        </p:txBody>
      </p:sp>
      <p:sp>
        <p:nvSpPr>
          <p:cNvPr id="325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Por mais que a criação da bombe seja impressionante, seu título de “pai da computação” só veio com a criação de sua “máquina-automática”, atualmente conhecida por máquina de Turing.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Maquina Bombe &amp; Binários</a:t>
            </a:r>
          </a:p>
        </p:txBody>
      </p:sp>
      <p:pic>
        <p:nvPicPr>
          <p:cNvPr id="327" name="Imagem 326"/>
          <p:cNvPicPr/>
          <p:nvPr/>
        </p:nvPicPr>
        <p:blipFill>
          <a:blip r:embed="rId2"/>
          <a:stretch/>
        </p:blipFill>
        <p:spPr>
          <a:xfrm>
            <a:off x="4507200" y="4248000"/>
            <a:ext cx="4636800" cy="2610000"/>
          </a:xfrm>
          <a:prstGeom prst="rect">
            <a:avLst/>
          </a:prstGeom>
          <a:ln>
            <a:noFill/>
          </a:ln>
        </p:spPr>
      </p:pic>
      <p:pic>
        <p:nvPicPr>
          <p:cNvPr id="328" name="Imagem 327"/>
          <p:cNvPicPr/>
          <p:nvPr/>
        </p:nvPicPr>
        <p:blipFill>
          <a:blip r:embed="rId3"/>
          <a:stretch/>
        </p:blipFill>
        <p:spPr>
          <a:xfrm>
            <a:off x="18360" y="1224000"/>
            <a:ext cx="5122080" cy="288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 A ideia do equipamento era bastante simples</a:t>
            </a:r>
          </a:p>
        </p:txBody>
      </p:sp>
      <p:sp>
        <p:nvSpPr>
          <p:cNvPr id="330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O aparelho devia ser capaz de manipular símbolos em uma fita de acordo com uma série de regras para guardar informações.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O conceito parece familiar?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 A ideia do equipamento era bastante simples</a:t>
            </a:r>
          </a:p>
        </p:txBody>
      </p:sp>
      <p:sp>
        <p:nvSpPr>
          <p:cNvPr id="332" name="TextShape 2"/>
          <p:cNvSpPr txBox="1"/>
          <p:nvPr/>
        </p:nvSpPr>
        <p:spPr>
          <a:xfrm>
            <a:off x="432000" y="1800000"/>
            <a:ext cx="8226000" cy="12078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Pois deveria. Afinal, é assim que todos os computadores funcionam.</a:t>
            </a:r>
          </a:p>
        </p:txBody>
      </p:sp>
      <p:pic>
        <p:nvPicPr>
          <p:cNvPr id="333" name="Imagem 332"/>
          <p:cNvPicPr/>
          <p:nvPr/>
        </p:nvPicPr>
        <p:blipFill>
          <a:blip r:embed="rId2"/>
          <a:stretch/>
        </p:blipFill>
        <p:spPr>
          <a:xfrm>
            <a:off x="0" y="5256000"/>
            <a:ext cx="2857320" cy="1599840"/>
          </a:xfrm>
          <a:prstGeom prst="rect">
            <a:avLst/>
          </a:prstGeom>
          <a:ln>
            <a:noFill/>
          </a:ln>
        </p:spPr>
      </p:pic>
      <p:pic>
        <p:nvPicPr>
          <p:cNvPr id="334" name="Imagem 333"/>
          <p:cNvPicPr/>
          <p:nvPr/>
        </p:nvPicPr>
        <p:blipFill>
          <a:blip r:embed="rId3"/>
          <a:stretch/>
        </p:blipFill>
        <p:spPr>
          <a:xfrm>
            <a:off x="3024000" y="3528000"/>
            <a:ext cx="2376000" cy="2376000"/>
          </a:xfrm>
          <a:prstGeom prst="rect">
            <a:avLst/>
          </a:prstGeom>
          <a:ln>
            <a:noFill/>
          </a:ln>
        </p:spPr>
      </p:pic>
      <p:pic>
        <p:nvPicPr>
          <p:cNvPr id="335" name="Imagem 334"/>
          <p:cNvPicPr/>
          <p:nvPr/>
        </p:nvPicPr>
        <p:blipFill>
          <a:blip r:embed="rId4"/>
          <a:stretch/>
        </p:blipFill>
        <p:spPr>
          <a:xfrm>
            <a:off x="6912000" y="2387520"/>
            <a:ext cx="2220480" cy="2220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TextShape 1"/>
          <p:cNvSpPr txBox="1"/>
          <p:nvPr/>
        </p:nvSpPr>
        <p:spPr>
          <a:xfrm>
            <a:off x="395640" y="40464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A lógica por trás da máquina de Turing pode imitar qualquer algoritmo de um PC, se mostrando especialmente útil para que as pessoas possam compreender as limitações da computação.</a:t>
            </a:r>
          </a:p>
        </p:txBody>
      </p:sp>
      <p:pic>
        <p:nvPicPr>
          <p:cNvPr id="337" name="Picture 2"/>
          <p:cNvPicPr/>
          <p:nvPr/>
        </p:nvPicPr>
        <p:blipFill>
          <a:blip r:embed="rId2"/>
          <a:stretch/>
        </p:blipFill>
        <p:spPr>
          <a:xfrm>
            <a:off x="4005360" y="3119400"/>
            <a:ext cx="5138280" cy="3765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TextShape 1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	Todo o conceito da máquina de Turing foi então incorporado ao primeiro computador do matemático, chamado ACE (“Automatic Computing Engine” ou “motor de computação automática”).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TextShape 1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Infelizmente, o projeto sofreu vários problemas de atraso e custo, sendo construído apenas tempos depois e em uma versão mais simples.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Teste de Turing</a:t>
            </a:r>
          </a:p>
        </p:txBody>
      </p:sp>
      <p:sp>
        <p:nvSpPr>
          <p:cNvPr id="341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Foi nesta época também que Alan Turing criou seu famoso teste, usado até hoje para descobrir o nível de inteligência de um programa de inteligência artificial. 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Picture 2"/>
          <p:cNvPicPr/>
          <p:nvPr/>
        </p:nvPicPr>
        <p:blipFill>
          <a:blip r:embed="rId2"/>
          <a:stretch/>
        </p:blipFill>
        <p:spPr>
          <a:xfrm>
            <a:off x="1907640" y="0"/>
            <a:ext cx="5040360" cy="6844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Imagem 342"/>
          <p:cNvPicPr/>
          <p:nvPr/>
        </p:nvPicPr>
        <p:blipFill>
          <a:blip r:embed="rId2"/>
          <a:stretch/>
        </p:blipFill>
        <p:spPr>
          <a:xfrm>
            <a:off x="57240" y="50760"/>
            <a:ext cx="5713560" cy="3045240"/>
          </a:xfrm>
          <a:prstGeom prst="rect">
            <a:avLst/>
          </a:prstGeom>
          <a:ln>
            <a:noFill/>
          </a:ln>
        </p:spPr>
      </p:pic>
      <p:pic>
        <p:nvPicPr>
          <p:cNvPr id="344" name="Imagem 343"/>
          <p:cNvPicPr/>
          <p:nvPr/>
        </p:nvPicPr>
        <p:blipFill>
          <a:blip r:embed="rId3"/>
          <a:stretch/>
        </p:blipFill>
        <p:spPr>
          <a:xfrm>
            <a:off x="4608000" y="2471400"/>
            <a:ext cx="4597920" cy="4386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Teste de Turing</a:t>
            </a:r>
          </a:p>
        </p:txBody>
      </p:sp>
      <p:sp>
        <p:nvSpPr>
          <p:cNvPr id="346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Esse teste não foi criado para analisar a capacidade de um computador de pensar por si mesmo, já que as máquinas são completamente incapazes disso, mas sim de identificar o quão bem ele pode imitar o cérebro humano.</a:t>
            </a:r>
          </a:p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Teste de Turing</a:t>
            </a:r>
          </a:p>
        </p:txBody>
      </p:sp>
      <p:sp>
        <p:nvSpPr>
          <p:cNvPr id="348" name="TextShape 2"/>
          <p:cNvSpPr txBox="1"/>
          <p:nvPr/>
        </p:nvSpPr>
        <p:spPr>
          <a:xfrm>
            <a:off x="457200" y="1600200"/>
            <a:ext cx="8226000" cy="16844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Para isso, uma pessoa deve mandar uma série de perguntas para o computador, analisando as respostas dadas por ele.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</a:t>
            </a:r>
          </a:p>
        </p:txBody>
      </p:sp>
      <p:pic>
        <p:nvPicPr>
          <p:cNvPr id="349" name="Imagem 3"/>
          <p:cNvPicPr/>
          <p:nvPr/>
        </p:nvPicPr>
        <p:blipFill>
          <a:blip r:embed="rId2"/>
          <a:stretch/>
        </p:blipFill>
        <p:spPr>
          <a:xfrm>
            <a:off x="5940000" y="3257640"/>
            <a:ext cx="3203640" cy="360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Teste de Turing</a:t>
            </a:r>
          </a:p>
        </p:txBody>
      </p:sp>
      <p:sp>
        <p:nvSpPr>
          <p:cNvPr id="351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Caso essa pessoa não consiga diferenciar se o que foi dito pelo sistema foi elaborado por outro ser humano ou se veio de uma máquina, a inteligência artificial é definida como “inteligente”.</a:t>
            </a:r>
          </a:p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Teste de Turing</a:t>
            </a:r>
          </a:p>
        </p:txBody>
      </p:sp>
      <p:sp>
        <p:nvSpPr>
          <p:cNvPr id="353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Atualmente, não é difícil encontrar softwares capazes de serem considerados inteligentes dentro dos moldes do teste – e nem são necessários de sistemas extremamente avançados. Chats virtuais, como o Robô Ed, são um bom exemplo de inteligência artificial capaz de enganar qualquer um.</a:t>
            </a:r>
          </a:p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Imagem 3"/>
          <p:cNvPicPr/>
          <p:nvPr/>
        </p:nvPicPr>
        <p:blipFill>
          <a:blip r:embed="rId2"/>
          <a:stretch/>
        </p:blipFill>
        <p:spPr>
          <a:xfrm>
            <a:off x="1547640" y="0"/>
            <a:ext cx="6353280" cy="685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Imagem 4"/>
          <p:cNvPicPr/>
          <p:nvPr/>
        </p:nvPicPr>
        <p:blipFill>
          <a:blip r:embed="rId2"/>
          <a:stretch/>
        </p:blipFill>
        <p:spPr>
          <a:xfrm>
            <a:off x="1331640" y="44640"/>
            <a:ext cx="6270840" cy="6768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Encontrando os padrões</a:t>
            </a:r>
          </a:p>
        </p:txBody>
      </p:sp>
      <p:sp>
        <p:nvSpPr>
          <p:cNvPr id="357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Turing sempre foi considerado uma pessoa extremamente excêntrica por sua necessidade de buscar padrões, tanto na matemática quanto na própria natureza.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Encontrando os padrões</a:t>
            </a:r>
          </a:p>
        </p:txBody>
      </p:sp>
      <p:sp>
        <p:nvSpPr>
          <p:cNvPr id="359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Mas isso acabou se mostrando um fator importante para que ele criasse os computadores, ao mesmo tempo em que trouxe frutos interessantes para o ramo da biologia.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Encontre os padrões</a:t>
            </a:r>
          </a:p>
        </p:txBody>
      </p:sp>
      <p:graphicFrame>
        <p:nvGraphicFramePr>
          <p:cNvPr id="361" name="Table 2"/>
          <p:cNvGraphicFramePr/>
          <p:nvPr>
            <p:extLst>
              <p:ext uri="{D42A27DB-BD31-4B8C-83A1-F6EECF244321}">
                <p14:modId xmlns:p14="http://schemas.microsoft.com/office/powerpoint/2010/main" val="3889323163"/>
              </p:ext>
            </p:extLst>
          </p:nvPr>
        </p:nvGraphicFramePr>
        <p:xfrm>
          <a:off x="946328" y="1794600"/>
          <a:ext cx="7456320" cy="2302920"/>
        </p:xfrm>
        <a:graphic>
          <a:graphicData uri="http://schemas.openxmlformats.org/drawingml/2006/table">
            <a:tbl>
              <a:tblPr/>
              <a:tblGrid>
                <a:gridCol w="2485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5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5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cap="all" spc="-1">
                          <a:solidFill>
                            <a:srgbClr val="CCCCFF"/>
                          </a:solidFill>
                          <a:latin typeface="tahoma"/>
                          <a:hlinkClick r:id="rId2"/>
                        </a:rPr>
                        <a:t>RATEIO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0000" marR="90000"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4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1668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10/01/2015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05 -40 -47 -52 -55 -57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1667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07/01/2015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07 -12 -24 -44 -51 -56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3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1666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03/01/2015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 dirty="0">
                          <a:solidFill>
                            <a:srgbClr val="000000"/>
                          </a:solidFill>
                          <a:latin typeface="Tahoma"/>
                        </a:rPr>
                        <a:t>01 -02 -23 -27 -45 -51</a:t>
                      </a:r>
                      <a:endParaRPr lang="pt-BR" sz="1800" b="0" strike="noStrike" spc="-1" dirty="0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89FF7BCB-B7E1-1A78-8E5B-8345806658E2}"/>
              </a:ext>
            </a:extLst>
          </p:cNvPr>
          <p:cNvSpPr txBox="1"/>
          <p:nvPr/>
        </p:nvSpPr>
        <p:spPr>
          <a:xfrm>
            <a:off x="457200" y="4524673"/>
            <a:ext cx="3471243" cy="147732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/>
              <a:t>Comparativo com a megasena 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(60*59*58*57*56*55)/720 =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50.063.860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E4DA021-BF44-707B-6A47-9BFD92978D24}"/>
              </a:ext>
            </a:extLst>
          </p:cNvPr>
          <p:cNvSpPr txBox="1"/>
          <p:nvPr/>
        </p:nvSpPr>
        <p:spPr>
          <a:xfrm>
            <a:off x="4329112" y="4524673"/>
            <a:ext cx="4572000" cy="147732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Tirando os números que aconteceram na rodada</a:t>
            </a:r>
          </a:p>
          <a:p>
            <a:r>
              <a:rPr lang="pt-BR" dirty="0">
                <a:highlight>
                  <a:srgbClr val="FFFF00"/>
                </a:highlight>
              </a:rPr>
              <a:t>=(54*53*52*51*50*49)/720 </a:t>
            </a:r>
          </a:p>
          <a:p>
            <a:endParaRPr lang="pt-BR" dirty="0">
              <a:highlight>
                <a:srgbClr val="FFFF00"/>
              </a:highlight>
            </a:endParaRPr>
          </a:p>
          <a:p>
            <a:r>
              <a:rPr lang="pt-BR" dirty="0">
                <a:highlight>
                  <a:srgbClr val="FFFF00"/>
                </a:highlight>
              </a:rPr>
              <a:t>25.827.165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96297885-2F38-A8CB-68FF-9032A081004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673100" cy="344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3100">
                  <a:extLst>
                    <a:ext uri="{9D8B030D-6E8A-4147-A177-3AD203B41FA5}">
                      <a16:colId xmlns:a16="http://schemas.microsoft.com/office/drawing/2014/main" val="261810941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25.827.165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31772453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30C9D177-D510-5991-DED3-6165EB5D70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764539"/>
              </p:ext>
            </p:extLst>
          </p:nvPr>
        </p:nvGraphicFramePr>
        <p:xfrm>
          <a:off x="-1" y="0"/>
          <a:ext cx="2271713" cy="6572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71713">
                  <a:extLst>
                    <a:ext uri="{9D8B030D-6E8A-4147-A177-3AD203B41FA5}">
                      <a16:colId xmlns:a16="http://schemas.microsoft.com/office/drawing/2014/main" val="4171491369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25.827.165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40926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363" name="Table 2"/>
          <p:cNvGraphicFramePr/>
          <p:nvPr/>
        </p:nvGraphicFramePr>
        <p:xfrm>
          <a:off x="932040" y="2853000"/>
          <a:ext cx="7312320" cy="1833120"/>
        </p:xfrm>
        <a:graphic>
          <a:graphicData uri="http://schemas.openxmlformats.org/drawingml/2006/table">
            <a:tbl>
              <a:tblPr/>
              <a:tblGrid>
                <a:gridCol w="3656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3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1671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21 -27 -31 </a:t>
                      </a:r>
                      <a:r>
                        <a:rPr lang="pt-BR" sz="1800" b="0" strike="noStrike" spc="-1">
                          <a:solidFill>
                            <a:srgbClr val="FF0000"/>
                          </a:solidFill>
                          <a:latin typeface="Tahoma"/>
                        </a:rPr>
                        <a:t>-45 </a:t>
                      </a: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-55- 56</a:t>
                      </a:r>
                      <a:endParaRPr lang="pt-BR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1670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01 -17- 19 -30 -33- 47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1669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28 29 31 </a:t>
                      </a:r>
                      <a:r>
                        <a:rPr lang="pt-BR" sz="1800" b="0" strike="noStrike" spc="-1">
                          <a:solidFill>
                            <a:srgbClr val="FF0000"/>
                          </a:solidFill>
                          <a:latin typeface="Tahoma"/>
                        </a:rPr>
                        <a:t>45</a:t>
                      </a:r>
                      <a:r>
                        <a:rPr lang="pt-BR" sz="1800" b="0" strike="noStrike" spc="-1">
                          <a:solidFill>
                            <a:srgbClr val="000000"/>
                          </a:solidFill>
                          <a:latin typeface="Tahoma"/>
                        </a:rPr>
                        <a:t> 48 49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8720">
                      <a:solidFill>
                        <a:srgbClr val="999999"/>
                      </a:solidFill>
                    </a:lnL>
                    <a:lnR w="18720">
                      <a:solidFill>
                        <a:srgbClr val="999999"/>
                      </a:solidFill>
                    </a:lnR>
                    <a:lnT w="18720">
                      <a:solidFill>
                        <a:srgbClr val="999999"/>
                      </a:solidFill>
                    </a:lnT>
                    <a:lnB w="18720">
                      <a:solidFill>
                        <a:srgbClr val="999999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143640" cy="6741000"/>
          </a:xfrm>
          <a:prstGeom prst="rect">
            <a:avLst/>
          </a:prstGeom>
          <a:ln>
            <a:noFill/>
          </a:ln>
        </p:spPr>
      </p:pic>
      <p:sp>
        <p:nvSpPr>
          <p:cNvPr id="365" name="TextShape 1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ctr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ctr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ctr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ctr">
              <a:lnSpc>
                <a:spcPct val="100000"/>
              </a:lnSpc>
              <a:spcBef>
                <a:spcPts val="799"/>
              </a:spcBef>
            </a:pPr>
            <a:r>
              <a:rPr lang="pt-BR" sz="4400" b="1" strike="noStrike" spc="-1">
                <a:solidFill>
                  <a:srgbClr val="FF0000"/>
                </a:solidFill>
                <a:latin typeface="Arial"/>
              </a:rPr>
              <a:t>EM TUDO HÁ PADRÕES, NEM QUE O PADRÃO SEJA A ALEATORIEDADE!!!</a:t>
            </a: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2001 Uma odisseia no espaço</a:t>
            </a:r>
          </a:p>
        </p:txBody>
      </p:sp>
      <p:sp>
        <p:nvSpPr>
          <p:cNvPr id="367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8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69" name="Picture 6"/>
          <p:cNvPicPr/>
          <p:nvPr/>
        </p:nvPicPr>
        <p:blipFill>
          <a:blip r:embed="rId2"/>
          <a:stretch/>
        </p:blipFill>
        <p:spPr>
          <a:xfrm>
            <a:off x="2283120" y="2286000"/>
            <a:ext cx="6857640" cy="4571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INTELIGENCIA ARTIFICIAL</a:t>
            </a:r>
          </a:p>
        </p:txBody>
      </p:sp>
      <p:sp>
        <p:nvSpPr>
          <p:cNvPr id="371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"Não existe uma definição para inteligência artificial (IA), mas várias. Basicamente, IA é fazer com que os computadores pensem como os seres humanos ou que sejam tão inteligentes quanto o homem", 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TextShape 1"/>
          <p:cNvSpPr txBox="1"/>
          <p:nvPr/>
        </p:nvSpPr>
        <p:spPr>
          <a:xfrm rot="16200000">
            <a:off x="-3000373" y="3000374"/>
            <a:ext cx="6858002" cy="85725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3600" b="0" strike="noStrike" spc="-1" dirty="0">
                <a:solidFill>
                  <a:srgbClr val="000000"/>
                </a:solidFill>
                <a:latin typeface="Arial"/>
              </a:rPr>
              <a:t>INTELIGENCIA ARTIFICIAL</a:t>
            </a:r>
          </a:p>
        </p:txBody>
      </p:sp>
      <p:sp>
        <p:nvSpPr>
          <p:cNvPr id="373" name="TextShape 2"/>
          <p:cNvSpPr txBox="1"/>
          <p:nvPr/>
        </p:nvSpPr>
        <p:spPr>
          <a:xfrm>
            <a:off x="1443038" y="342900"/>
            <a:ext cx="8226000" cy="512928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 dirty="0">
                <a:solidFill>
                  <a:srgbClr val="000000"/>
                </a:solidFill>
                <a:latin typeface="Arial"/>
              </a:rPr>
              <a:t>Aplicada em: </a:t>
            </a:r>
          </a:p>
          <a:p>
            <a:pPr marL="457200" indent="-45684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3200" b="0" strike="noStrike" spc="-1" dirty="0" err="1">
                <a:solidFill>
                  <a:srgbClr val="000000"/>
                </a:solidFill>
                <a:latin typeface="Arial"/>
              </a:rPr>
              <a:t>Video</a:t>
            </a:r>
            <a:r>
              <a:rPr lang="pt-BR" sz="3200" b="0" strike="noStrike" spc="-1" dirty="0">
                <a:solidFill>
                  <a:srgbClr val="000000"/>
                </a:solidFill>
                <a:latin typeface="Arial"/>
              </a:rPr>
              <a:t> games;</a:t>
            </a:r>
          </a:p>
          <a:p>
            <a:pPr marL="457200" indent="-45684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3200" b="0" strike="noStrike" spc="-1" dirty="0">
                <a:solidFill>
                  <a:srgbClr val="000000"/>
                </a:solidFill>
                <a:latin typeface="Arial"/>
              </a:rPr>
              <a:t>UTI</a:t>
            </a:r>
          </a:p>
          <a:p>
            <a:pPr marL="457200" indent="-45684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3200" b="0" strike="noStrike" spc="-1" dirty="0">
                <a:solidFill>
                  <a:srgbClr val="000000"/>
                </a:solidFill>
                <a:latin typeface="Arial"/>
              </a:rPr>
              <a:t>Jogos de xadrez</a:t>
            </a:r>
          </a:p>
          <a:p>
            <a:pPr marL="457200" indent="-45684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3200" b="0" strike="noStrike" spc="-1" dirty="0">
                <a:solidFill>
                  <a:srgbClr val="000000"/>
                </a:solidFill>
                <a:latin typeface="Arial"/>
              </a:rPr>
              <a:t>Sistemas financeiros</a:t>
            </a:r>
          </a:p>
          <a:p>
            <a:pPr marL="457200" indent="-45684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3200" b="0" strike="noStrike" spc="-1" dirty="0">
                <a:solidFill>
                  <a:srgbClr val="000000"/>
                </a:solidFill>
                <a:latin typeface="Arial"/>
              </a:rPr>
              <a:t>Sistemas autônomos</a:t>
            </a:r>
          </a:p>
          <a:p>
            <a:pPr marL="457200" indent="-45684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3200" spc="-1" dirty="0">
                <a:solidFill>
                  <a:srgbClr val="000000"/>
                </a:solidFill>
              </a:rPr>
              <a:t>Carros</a:t>
            </a:r>
          </a:p>
          <a:p>
            <a:pPr marL="457200" indent="-45684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3200" b="0" strike="noStrike" spc="-1" dirty="0">
                <a:solidFill>
                  <a:srgbClr val="000000"/>
                </a:solidFill>
                <a:latin typeface="Arial"/>
              </a:rPr>
              <a:t>Definição de perfis</a:t>
            </a:r>
            <a:endParaRPr lang="pt-BR" sz="3200" spc="-1" dirty="0">
              <a:solidFill>
                <a:srgbClr val="000000"/>
              </a:solidFill>
              <a:latin typeface="Arial"/>
            </a:endParaRPr>
          </a:p>
          <a:p>
            <a:pPr marL="457200" indent="-45684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3200" b="0" strike="noStrike" spc="-1" dirty="0">
                <a:solidFill>
                  <a:srgbClr val="000000"/>
                </a:solidFill>
                <a:latin typeface="Arial"/>
              </a:rPr>
              <a:t>Na educação</a:t>
            </a:r>
          </a:p>
          <a:p>
            <a:pPr marL="457200" indent="-45684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3200" b="0" strike="noStrike" spc="-1" dirty="0">
                <a:solidFill>
                  <a:srgbClr val="000000"/>
                </a:solidFill>
                <a:latin typeface="Arial"/>
              </a:rPr>
              <a:t>Outros....</a:t>
            </a:r>
          </a:p>
          <a:p>
            <a:pPr marL="457200" indent="-45684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endParaRPr lang="pt-BR" sz="3200" b="0" strike="noStrike" spc="-1" dirty="0">
              <a:solidFill>
                <a:srgbClr val="000000"/>
              </a:solidFill>
              <a:latin typeface="Arial"/>
            </a:endParaRPr>
          </a:p>
          <a:p>
            <a:pPr marL="457200" indent="-45684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endParaRPr lang="pt-BR" sz="32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797642B8-E785-4837-A0DF-F2A5A9CAFB4A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375" name="CustomShape 2"/>
          <p:cNvSpPr/>
          <p:nvPr/>
        </p:nvSpPr>
        <p:spPr>
          <a:xfrm>
            <a:off x="681840" y="1772640"/>
            <a:ext cx="7849800" cy="323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Bitstream Vera Sans"/>
              </a:rPr>
              <a:t>O termo “Computador” é utilizado hoje em dia para nos referirmos a um conjunto de componentes que, juntos, formam a “máquina” que conhecemos. </a:t>
            </a:r>
            <a:endParaRPr lang="pt-BR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Bitstream Vera Sans"/>
              </a:rPr>
              <a:t>Esses componentes se dividem em duas partes principais: </a:t>
            </a:r>
            <a:r>
              <a:rPr lang="pt-BR" sz="3200" b="1" strike="noStrike" spc="-1">
                <a:solidFill>
                  <a:srgbClr val="000000"/>
                </a:solidFill>
                <a:latin typeface="Arial"/>
                <a:ea typeface="Bitstream Vera Sans"/>
              </a:rPr>
              <a:t>Hardware 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Bitstream Vera Sans"/>
              </a:rPr>
              <a:t>e </a:t>
            </a:r>
            <a:r>
              <a:rPr lang="pt-BR" sz="3200" b="1" strike="noStrike" spc="-1">
                <a:solidFill>
                  <a:srgbClr val="000000"/>
                </a:solidFill>
                <a:latin typeface="Arial"/>
                <a:ea typeface="Bitstream Vera Sans"/>
              </a:rPr>
              <a:t>Software.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  <a:ea typeface="Bitstream Vera Sans"/>
              </a:rPr>
              <a:t> </a:t>
            </a: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7C140AA8-AEC9-4815-9F58-678FDD6A934A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377" name="CustomShape 2"/>
          <p:cNvSpPr/>
          <p:nvPr/>
        </p:nvSpPr>
        <p:spPr>
          <a:xfrm>
            <a:off x="0" y="836640"/>
            <a:ext cx="9143640" cy="75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4280" rIns="90360" bIns="4428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Hardware – </a:t>
            </a:r>
            <a:r>
              <a:rPr lang="pt-BR" sz="2800" b="0" strike="noStrike" spc="-1">
                <a:solidFill>
                  <a:srgbClr val="0033CC"/>
                </a:solidFill>
                <a:latin typeface="Arial"/>
              </a:rPr>
              <a:t>Arquitetura -  </a:t>
            </a:r>
            <a:r>
              <a:rPr lang="pt-BR" sz="2800" b="1" i="1" strike="noStrike" spc="-1">
                <a:solidFill>
                  <a:srgbClr val="0033CC"/>
                </a:solidFill>
                <a:latin typeface="Arial"/>
              </a:rPr>
              <a:t>Periféricos</a:t>
            </a:r>
            <a:endParaRPr lang="pt-BR" sz="2800" b="0" strike="noStrike" spc="-1">
              <a:latin typeface="Arial"/>
            </a:endParaRPr>
          </a:p>
          <a:p>
            <a:pPr algn="just">
              <a:lnSpc>
                <a:spcPct val="56000"/>
              </a:lnSpc>
            </a:pPr>
            <a:endParaRPr lang="pt-BR" sz="2800" b="0" strike="noStrike" spc="-1">
              <a:latin typeface="Arial"/>
            </a:endParaRPr>
          </a:p>
        </p:txBody>
      </p:sp>
      <p:sp>
        <p:nvSpPr>
          <p:cNvPr id="378" name="Line 3"/>
          <p:cNvSpPr/>
          <p:nvPr/>
        </p:nvSpPr>
        <p:spPr>
          <a:xfrm flipV="1">
            <a:off x="1707840" y="765000"/>
            <a:ext cx="7436160" cy="93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9" name="CustomShape 4"/>
          <p:cNvSpPr/>
          <p:nvPr/>
        </p:nvSpPr>
        <p:spPr>
          <a:xfrm>
            <a:off x="2890800" y="2889360"/>
            <a:ext cx="307440" cy="51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0" name="CustomShape 5"/>
          <p:cNvSpPr/>
          <p:nvPr/>
        </p:nvSpPr>
        <p:spPr>
          <a:xfrm>
            <a:off x="3083760" y="5627880"/>
            <a:ext cx="4079520" cy="39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Arial Unicode MS"/>
              </a:rPr>
              <a:t>Fita Magnética, Tambor Magnético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381" name="CustomShape 6"/>
          <p:cNvSpPr/>
          <p:nvPr/>
        </p:nvSpPr>
        <p:spPr>
          <a:xfrm>
            <a:off x="3859200" y="4692960"/>
            <a:ext cx="3873240" cy="39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Arial Unicode MS"/>
              </a:rPr>
              <a:t>Fita Magnética, Disco Magnético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382" name="CustomShape 7"/>
          <p:cNvSpPr/>
          <p:nvPr/>
        </p:nvSpPr>
        <p:spPr>
          <a:xfrm>
            <a:off x="4649760" y="3756240"/>
            <a:ext cx="4242960" cy="39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Arial Unicode MS"/>
              </a:rPr>
              <a:t>Disco Magnético, Núcleo Magnético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383" name="CustomShape 8"/>
          <p:cNvSpPr/>
          <p:nvPr/>
        </p:nvSpPr>
        <p:spPr>
          <a:xfrm>
            <a:off x="5673600" y="2793240"/>
            <a:ext cx="3684240" cy="702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Arial Unicode MS"/>
              </a:rPr>
              <a:t>Disco Magnético, Vídeo</a:t>
            </a:r>
            <a:endParaRPr lang="pt-BR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Arial Unicode MS"/>
              </a:rPr>
              <a:t>Fita Magnética, Impressoras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384" name="CustomShape 9"/>
          <p:cNvSpPr/>
          <p:nvPr/>
        </p:nvSpPr>
        <p:spPr>
          <a:xfrm>
            <a:off x="6536520" y="1955160"/>
            <a:ext cx="2631600" cy="702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Arial Unicode MS"/>
              </a:rPr>
              <a:t>DVD, Pen Drives </a:t>
            </a:r>
            <a:endParaRPr lang="pt-BR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  <a:ea typeface="Arial Unicode MS"/>
              </a:rPr>
              <a:t>Celular, Palm, TV etc.</a:t>
            </a:r>
            <a:endParaRPr lang="pt-BR" sz="2000" b="0" strike="noStrike" spc="-1">
              <a:latin typeface="Arial"/>
            </a:endParaRPr>
          </a:p>
        </p:txBody>
      </p:sp>
      <p:sp>
        <p:nvSpPr>
          <p:cNvPr id="385" name="CustomShape 10"/>
          <p:cNvSpPr/>
          <p:nvPr/>
        </p:nvSpPr>
        <p:spPr>
          <a:xfrm>
            <a:off x="1387440" y="5460840"/>
            <a:ext cx="1523520" cy="7110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6" name="CustomShape 11"/>
          <p:cNvSpPr/>
          <p:nvPr/>
        </p:nvSpPr>
        <p:spPr>
          <a:xfrm>
            <a:off x="1422360" y="5638680"/>
            <a:ext cx="1474560" cy="36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1800" b="1" strike="noStrike" spc="-1">
                <a:solidFill>
                  <a:srgbClr val="FF0000"/>
                </a:solidFill>
                <a:latin typeface="Arial"/>
                <a:ea typeface="Arial Unicode MS"/>
              </a:rPr>
              <a:t>1a. Geração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387" name="CustomShape 12"/>
          <p:cNvSpPr/>
          <p:nvPr/>
        </p:nvSpPr>
        <p:spPr>
          <a:xfrm>
            <a:off x="2206800" y="4546440"/>
            <a:ext cx="1523520" cy="7110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8" name="CustomShape 13"/>
          <p:cNvSpPr/>
          <p:nvPr/>
        </p:nvSpPr>
        <p:spPr>
          <a:xfrm>
            <a:off x="2241720" y="4724280"/>
            <a:ext cx="1474560" cy="36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1800" b="1" strike="noStrike" spc="-1">
                <a:solidFill>
                  <a:srgbClr val="FF0000"/>
                </a:solidFill>
                <a:latin typeface="Arial"/>
                <a:ea typeface="Arial Unicode MS"/>
              </a:rPr>
              <a:t>2a. Geração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389" name="CustomShape 14"/>
          <p:cNvSpPr/>
          <p:nvPr/>
        </p:nvSpPr>
        <p:spPr>
          <a:xfrm>
            <a:off x="3121200" y="3632040"/>
            <a:ext cx="1523520" cy="7110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0" name="CustomShape 15"/>
          <p:cNvSpPr/>
          <p:nvPr/>
        </p:nvSpPr>
        <p:spPr>
          <a:xfrm>
            <a:off x="3156120" y="3809880"/>
            <a:ext cx="1474560" cy="36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1800" b="1" strike="noStrike" spc="-1">
                <a:solidFill>
                  <a:srgbClr val="FF0000"/>
                </a:solidFill>
                <a:latin typeface="Arial"/>
                <a:ea typeface="Arial Unicode MS"/>
              </a:rPr>
              <a:t>3a. Geração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391" name="CustomShape 16"/>
          <p:cNvSpPr/>
          <p:nvPr/>
        </p:nvSpPr>
        <p:spPr>
          <a:xfrm>
            <a:off x="4111560" y="2793960"/>
            <a:ext cx="1523520" cy="7110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2" name="CustomShape 17"/>
          <p:cNvSpPr/>
          <p:nvPr/>
        </p:nvSpPr>
        <p:spPr>
          <a:xfrm>
            <a:off x="4146480" y="2971440"/>
            <a:ext cx="1474560" cy="36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1800" b="1" strike="noStrike" spc="-1">
                <a:solidFill>
                  <a:srgbClr val="FF0000"/>
                </a:solidFill>
                <a:latin typeface="Arial"/>
                <a:ea typeface="Arial Unicode MS"/>
              </a:rPr>
              <a:t>4a. Geração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393" name="CustomShape 18"/>
          <p:cNvSpPr/>
          <p:nvPr/>
        </p:nvSpPr>
        <p:spPr>
          <a:xfrm>
            <a:off x="5025960" y="1955880"/>
            <a:ext cx="1523520" cy="7110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4" name="CustomShape 19"/>
          <p:cNvSpPr/>
          <p:nvPr/>
        </p:nvSpPr>
        <p:spPr>
          <a:xfrm>
            <a:off x="5060880" y="2133360"/>
            <a:ext cx="1474560" cy="36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1800" b="1" strike="noStrike" spc="-1">
                <a:solidFill>
                  <a:srgbClr val="FF0000"/>
                </a:solidFill>
                <a:latin typeface="Arial"/>
                <a:ea typeface="Arial Unicode MS"/>
              </a:rPr>
              <a:t>5a. Geração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395" name="CustomShape 20"/>
          <p:cNvSpPr/>
          <p:nvPr/>
        </p:nvSpPr>
        <p:spPr>
          <a:xfrm rot="18960000">
            <a:off x="-226800" y="3665520"/>
            <a:ext cx="5976720" cy="533160"/>
          </a:xfrm>
          <a:prstGeom prst="rightArrow">
            <a:avLst>
              <a:gd name="adj1" fmla="val 50000"/>
              <a:gd name="adj2" fmla="val 280134"/>
            </a:avLst>
          </a:prstGeom>
          <a:gradFill rotWithShape="0">
            <a:gsLst>
              <a:gs pos="0">
                <a:srgbClr val="750000"/>
              </a:gs>
              <a:gs pos="50000">
                <a:srgbClr val="FF0000"/>
              </a:gs>
              <a:gs pos="100000">
                <a:srgbClr val="750000"/>
              </a:gs>
            </a:gsLst>
            <a:lin ang="5400000"/>
          </a:gra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6" name="CustomShape 21"/>
          <p:cNvSpPr/>
          <p:nvPr/>
        </p:nvSpPr>
        <p:spPr>
          <a:xfrm>
            <a:off x="1653840" y="1308240"/>
            <a:ext cx="5365800" cy="45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CC"/>
                </a:solidFill>
                <a:latin typeface="Arial"/>
              </a:rPr>
              <a:t>Tendências em Tecnologia de Saída</a:t>
            </a:r>
            <a:endParaRPr lang="pt-BR" sz="2400" b="0" strike="noStrike" spc="-1">
              <a:latin typeface="Arial"/>
            </a:endParaRPr>
          </a:p>
        </p:txBody>
      </p:sp>
      <p:sp>
        <p:nvSpPr>
          <p:cNvPr id="397" name="CustomShape 22"/>
          <p:cNvSpPr/>
          <p:nvPr/>
        </p:nvSpPr>
        <p:spPr>
          <a:xfrm>
            <a:off x="395280" y="189000"/>
            <a:ext cx="5687640" cy="58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pt-BR" sz="3200" b="0" strike="noStrike" spc="-1">
                <a:solidFill>
                  <a:srgbClr val="006633"/>
                </a:solidFill>
                <a:latin typeface="Arial"/>
                <a:ea typeface="Arial Unicode MS"/>
              </a:rPr>
              <a:t>3. A estrutura computacional</a:t>
            </a: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CECABE42-F397-4EE6-9F24-B1012134A0A1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graphicFrame>
        <p:nvGraphicFramePr>
          <p:cNvPr id="399" name="Table 2"/>
          <p:cNvGraphicFramePr/>
          <p:nvPr/>
        </p:nvGraphicFramePr>
        <p:xfrm>
          <a:off x="323640" y="1628640"/>
          <a:ext cx="8229240" cy="3476280"/>
        </p:xfrm>
        <a:graphic>
          <a:graphicData uri="http://schemas.openxmlformats.org/drawingml/2006/table">
            <a:tbl>
              <a:tblPr/>
              <a:tblGrid>
                <a:gridCol w="26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65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8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Gerações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Período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1° Geração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1946 – 1954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2° Geração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1955 – 1964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3° Geração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1964 – 1977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4° Geração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1977 – 1991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5° Geração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3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1991 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00" name="CustomShape 3"/>
          <p:cNvSpPr/>
          <p:nvPr/>
        </p:nvSpPr>
        <p:spPr>
          <a:xfrm>
            <a:off x="395280" y="5517360"/>
            <a:ext cx="835272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1400" b="1" strike="noStrike" spc="-1">
                <a:solidFill>
                  <a:srgbClr val="C00000"/>
                </a:solidFill>
                <a:latin typeface="Arial"/>
              </a:rPr>
              <a:t>Já se pensa em uma nova geração, composta principalmente por dispositivos móveis</a:t>
            </a:r>
            <a:r>
              <a:rPr lang="pt-BR" sz="1400" b="0" strike="noStrike" spc="-1">
                <a:solidFill>
                  <a:srgbClr val="FFFFFF"/>
                </a:solidFill>
                <a:latin typeface="Arial"/>
              </a:rPr>
              <a:t> </a:t>
            </a:r>
            <a:endParaRPr lang="pt-BR" sz="1400" b="0" strike="noStrike" spc="-1">
              <a:latin typeface="Arial"/>
            </a:endParaRPr>
          </a:p>
        </p:txBody>
      </p:sp>
      <p:pic>
        <p:nvPicPr>
          <p:cNvPr id="401" name="Imagem 6"/>
          <p:cNvPicPr/>
          <p:nvPr/>
        </p:nvPicPr>
        <p:blipFill>
          <a:blip r:embed="rId2"/>
          <a:stretch/>
        </p:blipFill>
        <p:spPr>
          <a:xfrm>
            <a:off x="-46080" y="54360"/>
            <a:ext cx="9118080" cy="685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8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6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y-sin(pi*$)/3">
                                          <p:val>
                                            <p:strVal val="0.5"/>
                                          </p:val>
                                        </p:tav>
                                        <p:tav tm="100000" fmla="y-sin(pi*$)/3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664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y-sin(pi*$)/9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y-sin(pi*$)/9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" dur="332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y-sin(pi*$)/27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y-sin(pi*$)/27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164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y-sin(pi*$)/81">
                                          <p:val>
                                            <p:strVal val="0"/>
                                          </p:val>
                                        </p:tav>
                                        <p:tav tm="100000" fmla="y-sin(pi*$)/81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fill="hold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 fill="hold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fill="hold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 fill="hold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fill="hold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 fill="hold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fill="hold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23" dur="500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4C17A843-1F41-414F-B89E-D2494A90BF8B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404" name="Line 2"/>
          <p:cNvSpPr/>
          <p:nvPr/>
        </p:nvSpPr>
        <p:spPr>
          <a:xfrm flipV="1">
            <a:off x="1707840" y="765000"/>
            <a:ext cx="7436160" cy="93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5" name="CustomShape 3"/>
          <p:cNvSpPr/>
          <p:nvPr/>
        </p:nvSpPr>
        <p:spPr>
          <a:xfrm>
            <a:off x="2890800" y="2889360"/>
            <a:ext cx="307440" cy="51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6" name="CustomShape 4"/>
          <p:cNvSpPr/>
          <p:nvPr/>
        </p:nvSpPr>
        <p:spPr>
          <a:xfrm>
            <a:off x="395280" y="189000"/>
            <a:ext cx="5687640" cy="58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pt-BR" sz="3200" b="0" strike="noStrike" spc="-1">
                <a:solidFill>
                  <a:srgbClr val="006633"/>
                </a:solidFill>
                <a:latin typeface="Arial"/>
                <a:ea typeface="Arial Unicode MS"/>
              </a:rPr>
              <a:t>3. A estrutura computacional</a:t>
            </a:r>
            <a:endParaRPr lang="pt-BR" sz="3200" b="0" strike="noStrike" spc="-1">
              <a:latin typeface="Arial"/>
            </a:endParaRPr>
          </a:p>
        </p:txBody>
      </p:sp>
      <p:pic>
        <p:nvPicPr>
          <p:cNvPr id="407" name="Picture 2"/>
          <p:cNvPicPr/>
          <p:nvPr/>
        </p:nvPicPr>
        <p:blipFill>
          <a:blip r:embed="rId3"/>
          <a:stretch/>
        </p:blipFill>
        <p:spPr>
          <a:xfrm>
            <a:off x="6083280" y="1168560"/>
            <a:ext cx="2095200" cy="2476080"/>
          </a:xfrm>
          <a:prstGeom prst="rect">
            <a:avLst/>
          </a:prstGeom>
          <a:ln>
            <a:noFill/>
          </a:ln>
        </p:spPr>
      </p:pic>
      <p:sp>
        <p:nvSpPr>
          <p:cNvPr id="408" name="CustomShape 5"/>
          <p:cNvSpPr/>
          <p:nvPr/>
        </p:nvSpPr>
        <p:spPr>
          <a:xfrm>
            <a:off x="684360" y="907920"/>
            <a:ext cx="76323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Arial"/>
              </a:rPr>
              <a:t>PRIMEIRA GERAÇÃO</a:t>
            </a:r>
            <a:endParaRPr lang="pt-BR" sz="1800" b="0" strike="noStrike" spc="-1">
              <a:latin typeface="Arial"/>
            </a:endParaRPr>
          </a:p>
        </p:txBody>
      </p:sp>
      <p:pic>
        <p:nvPicPr>
          <p:cNvPr id="409" name="Picture 4"/>
          <p:cNvPicPr/>
          <p:nvPr/>
        </p:nvPicPr>
        <p:blipFill>
          <a:blip r:embed="rId4"/>
          <a:stretch/>
        </p:blipFill>
        <p:spPr>
          <a:xfrm>
            <a:off x="520560" y="1125360"/>
            <a:ext cx="3546720" cy="2004840"/>
          </a:xfrm>
          <a:prstGeom prst="rect">
            <a:avLst/>
          </a:prstGeom>
          <a:ln>
            <a:noFill/>
          </a:ln>
        </p:spPr>
      </p:pic>
      <p:pic>
        <p:nvPicPr>
          <p:cNvPr id="410" name="Picture 6"/>
          <p:cNvPicPr/>
          <p:nvPr/>
        </p:nvPicPr>
        <p:blipFill>
          <a:blip r:embed="rId5"/>
          <a:stretch/>
        </p:blipFill>
        <p:spPr>
          <a:xfrm>
            <a:off x="509760" y="3884760"/>
            <a:ext cx="3809520" cy="2247480"/>
          </a:xfrm>
          <a:prstGeom prst="rect">
            <a:avLst/>
          </a:prstGeom>
          <a:ln>
            <a:noFill/>
          </a:ln>
        </p:spPr>
      </p:pic>
      <p:pic>
        <p:nvPicPr>
          <p:cNvPr id="411" name="Picture 2"/>
          <p:cNvPicPr/>
          <p:nvPr/>
        </p:nvPicPr>
        <p:blipFill>
          <a:blip r:embed="rId6"/>
          <a:stretch/>
        </p:blipFill>
        <p:spPr>
          <a:xfrm>
            <a:off x="4572000" y="4077000"/>
            <a:ext cx="4571640" cy="2057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BAB2B6E4-8590-4399-BC88-5747FC25806C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413" name="Line 2"/>
          <p:cNvSpPr/>
          <p:nvPr/>
        </p:nvSpPr>
        <p:spPr>
          <a:xfrm flipV="1">
            <a:off x="1707840" y="765000"/>
            <a:ext cx="7436160" cy="93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4" name="CustomShape 3"/>
          <p:cNvSpPr/>
          <p:nvPr/>
        </p:nvSpPr>
        <p:spPr>
          <a:xfrm>
            <a:off x="2890800" y="2889360"/>
            <a:ext cx="307440" cy="51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5" name="CustomShape 4"/>
          <p:cNvSpPr/>
          <p:nvPr/>
        </p:nvSpPr>
        <p:spPr>
          <a:xfrm>
            <a:off x="395280" y="189000"/>
            <a:ext cx="5687640" cy="58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pt-BR" sz="3200" b="0" strike="noStrike" spc="-1">
                <a:solidFill>
                  <a:srgbClr val="006633"/>
                </a:solidFill>
                <a:latin typeface="Arial"/>
                <a:ea typeface="Arial Unicode MS"/>
              </a:rPr>
              <a:t>3. A estrutura computacional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416" name="CustomShape 5"/>
          <p:cNvSpPr/>
          <p:nvPr/>
        </p:nvSpPr>
        <p:spPr>
          <a:xfrm>
            <a:off x="684360" y="907920"/>
            <a:ext cx="76323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Arial"/>
              </a:rPr>
              <a:t>PRIMEIRA GERAÇÃO</a:t>
            </a:r>
            <a:endParaRPr lang="pt-BR" sz="1800" b="0" strike="noStrike" spc="-1">
              <a:latin typeface="Arial"/>
            </a:endParaRPr>
          </a:p>
        </p:txBody>
      </p:sp>
      <p:pic>
        <p:nvPicPr>
          <p:cNvPr id="417" name="Picture 2"/>
          <p:cNvPicPr/>
          <p:nvPr/>
        </p:nvPicPr>
        <p:blipFill>
          <a:blip r:embed="rId3"/>
          <a:stretch/>
        </p:blipFill>
        <p:spPr>
          <a:xfrm>
            <a:off x="1259640" y="1536120"/>
            <a:ext cx="6696360" cy="5118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061CB233-F50D-4B9D-A0EB-FB29C3E90426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419" name="CustomShape 2"/>
          <p:cNvSpPr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3200" b="0" strike="noStrike" cap="all" spc="-1">
                <a:solidFill>
                  <a:srgbClr val="000000"/>
                </a:solidFill>
                <a:latin typeface="Arial"/>
              </a:rPr>
              <a:t>Eniac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420" name="CustomShape 3"/>
          <p:cNvSpPr/>
          <p:nvPr/>
        </p:nvSpPr>
        <p:spPr>
          <a:xfrm>
            <a:off x="457200" y="634680"/>
            <a:ext cx="8229240" cy="383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2000" lnSpcReduction="20000"/>
          </a:bodyPr>
          <a:lstStyle/>
          <a:p>
            <a:pPr>
              <a:lnSpc>
                <a:spcPct val="100000"/>
              </a:lnSpc>
              <a:spcBef>
                <a:spcPts val="479"/>
              </a:spcBef>
            </a:pPr>
            <a:endParaRPr lang="pt-BR" sz="18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    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Sua capacidade de processamento era de 5.000 operações por segundo;</a:t>
            </a:r>
            <a:endParaRPr lang="pt-BR" sz="3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pt-BR" sz="32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 Criado na segunda guerra, tinha como principal finalidade cálculos balísticos;</a:t>
            </a:r>
            <a:endParaRPr lang="pt-BR" sz="3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lang="pt-BR" sz="32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 Possuía 17.468 válvulas termiônicas, de 160 kW de potência;</a:t>
            </a:r>
            <a:endParaRPr lang="pt-BR" sz="3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pt-BR" sz="3200" b="0" strike="noStrike" spc="-1">
              <a:latin typeface="Arial"/>
            </a:endParaRPr>
          </a:p>
        </p:txBody>
      </p:sp>
      <p:pic>
        <p:nvPicPr>
          <p:cNvPr id="421" name="Espaço Reservado para Conteúdo 6"/>
          <p:cNvPicPr/>
          <p:nvPr/>
        </p:nvPicPr>
        <p:blipFill>
          <a:blip r:embed="rId2"/>
          <a:stretch/>
        </p:blipFill>
        <p:spPr>
          <a:xfrm>
            <a:off x="5485680" y="4447800"/>
            <a:ext cx="3654720" cy="2409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5591D9EA-D60C-4F30-ADF7-72C8FFFB8F97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423" name="Line 2"/>
          <p:cNvSpPr/>
          <p:nvPr/>
        </p:nvSpPr>
        <p:spPr>
          <a:xfrm flipV="1">
            <a:off x="1707840" y="765000"/>
            <a:ext cx="7436160" cy="93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4" name="CustomShape 3"/>
          <p:cNvSpPr/>
          <p:nvPr/>
        </p:nvSpPr>
        <p:spPr>
          <a:xfrm>
            <a:off x="2890800" y="2889360"/>
            <a:ext cx="307440" cy="51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5" name="CustomShape 4"/>
          <p:cNvSpPr/>
          <p:nvPr/>
        </p:nvSpPr>
        <p:spPr>
          <a:xfrm>
            <a:off x="395280" y="189000"/>
            <a:ext cx="5687640" cy="58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pt-BR" sz="3200" b="0" strike="noStrike" spc="-1">
                <a:solidFill>
                  <a:srgbClr val="006633"/>
                </a:solidFill>
                <a:latin typeface="Arial"/>
                <a:ea typeface="Arial Unicode MS"/>
              </a:rPr>
              <a:t>3. A estrutura computacional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426" name="CustomShape 5"/>
          <p:cNvSpPr/>
          <p:nvPr/>
        </p:nvSpPr>
        <p:spPr>
          <a:xfrm>
            <a:off x="684360" y="907920"/>
            <a:ext cx="76323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Arial"/>
              </a:rPr>
              <a:t>PRIMEIRA GERAÇÃO - CARACTERÍSTICAS</a:t>
            </a:r>
            <a:endParaRPr lang="pt-BR" sz="1800" b="0" strike="noStrike" spc="-1">
              <a:latin typeface="Arial"/>
            </a:endParaRPr>
          </a:p>
        </p:txBody>
      </p:sp>
      <p:grpSp>
        <p:nvGrpSpPr>
          <p:cNvPr id="427" name="Group 6"/>
          <p:cNvGrpSpPr/>
          <p:nvPr/>
        </p:nvGrpSpPr>
        <p:grpSpPr>
          <a:xfrm>
            <a:off x="2450160" y="1917000"/>
            <a:ext cx="4675680" cy="4533480"/>
            <a:chOff x="2450160" y="1917000"/>
            <a:chExt cx="4675680" cy="4533480"/>
          </a:xfrm>
        </p:grpSpPr>
        <p:sp>
          <p:nvSpPr>
            <p:cNvPr id="428" name="CustomShape 7"/>
            <p:cNvSpPr/>
            <p:nvPr/>
          </p:nvSpPr>
          <p:spPr>
            <a:xfrm rot="10800000">
              <a:off x="2731320" y="1916640"/>
              <a:ext cx="4309200" cy="73116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49400" tIns="79920" rIns="322560" bIns="7992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34"/>
                </a:spcAft>
              </a:pPr>
              <a:r>
                <a:rPr lang="pt-BR" sz="2100" b="0" strike="noStrike" spc="-1">
                  <a:solidFill>
                    <a:srgbClr val="FFFFFF"/>
                  </a:solidFill>
                  <a:latin typeface="Arial"/>
                </a:rPr>
                <a:t>Válvulas</a:t>
              </a:r>
              <a:endParaRPr lang="pt-BR" sz="2100" b="0" strike="noStrike" spc="-1">
                <a:latin typeface="Arial"/>
              </a:endParaRPr>
            </a:p>
          </p:txBody>
        </p:sp>
        <p:sp>
          <p:nvSpPr>
            <p:cNvPr id="429" name="CustomShape 8"/>
            <p:cNvSpPr/>
            <p:nvPr/>
          </p:nvSpPr>
          <p:spPr>
            <a:xfrm>
              <a:off x="2450160" y="1919880"/>
              <a:ext cx="731160" cy="731160"/>
            </a:xfrm>
            <a:prstGeom prst="ellipse">
              <a:avLst/>
            </a:prstGeom>
            <a:blipFill rotWithShape="0">
              <a:blip r:embed="rId3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30" name="CustomShape 9"/>
            <p:cNvSpPr/>
            <p:nvPr/>
          </p:nvSpPr>
          <p:spPr>
            <a:xfrm rot="10800000">
              <a:off x="2816640" y="2869560"/>
              <a:ext cx="4309200" cy="73116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49400" tIns="79920" rIns="322560" bIns="7992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34"/>
                </a:spcAft>
              </a:pPr>
              <a:r>
                <a:rPr lang="pt-BR" sz="2100" b="0" strike="noStrike" spc="-1">
                  <a:solidFill>
                    <a:srgbClr val="FFFFFF"/>
                  </a:solidFill>
                  <a:latin typeface="Arial"/>
                </a:rPr>
                <a:t>Uso Restrito</a:t>
              </a:r>
              <a:endParaRPr lang="pt-BR" sz="2100" b="0" strike="noStrike" spc="-1">
                <a:latin typeface="Arial"/>
              </a:endParaRPr>
            </a:p>
          </p:txBody>
        </p:sp>
        <p:sp>
          <p:nvSpPr>
            <p:cNvPr id="431" name="CustomShape 10"/>
            <p:cNvSpPr/>
            <p:nvPr/>
          </p:nvSpPr>
          <p:spPr>
            <a:xfrm>
              <a:off x="2450160" y="2869560"/>
              <a:ext cx="731160" cy="731160"/>
            </a:xfrm>
            <a:prstGeom prst="ellipse">
              <a:avLst/>
            </a:prstGeom>
            <a:blipFill rotWithShape="0">
              <a:blip r:embed="rId4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32" name="CustomShape 11"/>
            <p:cNvSpPr/>
            <p:nvPr/>
          </p:nvSpPr>
          <p:spPr>
            <a:xfrm rot="10800000">
              <a:off x="2816640" y="3819240"/>
              <a:ext cx="4309200" cy="73116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49400" tIns="79920" rIns="322560" bIns="7992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34"/>
                </a:spcAft>
              </a:pPr>
              <a:r>
                <a:rPr lang="pt-BR" sz="2100" b="0" strike="noStrike" spc="-1">
                  <a:solidFill>
                    <a:srgbClr val="FFFFFF"/>
                  </a:solidFill>
                  <a:latin typeface="Arial"/>
                </a:rPr>
                <a:t>Precisava ser Programado a cada tarefa</a:t>
              </a:r>
              <a:endParaRPr lang="pt-BR" sz="2100" b="0" strike="noStrike" spc="-1">
                <a:latin typeface="Arial"/>
              </a:endParaRPr>
            </a:p>
          </p:txBody>
        </p:sp>
        <p:sp>
          <p:nvSpPr>
            <p:cNvPr id="433" name="CustomShape 12"/>
            <p:cNvSpPr/>
            <p:nvPr/>
          </p:nvSpPr>
          <p:spPr>
            <a:xfrm>
              <a:off x="2450160" y="3819240"/>
              <a:ext cx="731160" cy="731160"/>
            </a:xfrm>
            <a:prstGeom prst="ellipse">
              <a:avLst/>
            </a:prstGeom>
            <a:blipFill rotWithShape="0">
              <a:blip r:embed="rId5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34" name="CustomShape 13"/>
            <p:cNvSpPr/>
            <p:nvPr/>
          </p:nvSpPr>
          <p:spPr>
            <a:xfrm rot="10800000">
              <a:off x="2816640" y="4768920"/>
              <a:ext cx="4309200" cy="73116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49400" tIns="79920" rIns="322560" bIns="7992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34"/>
                </a:spcAft>
              </a:pPr>
              <a:r>
                <a:rPr lang="pt-BR" sz="2100" b="0" strike="noStrike" spc="-1">
                  <a:solidFill>
                    <a:srgbClr val="FFFFFF"/>
                  </a:solidFill>
                  <a:latin typeface="Arial"/>
                </a:rPr>
                <a:t>Grande Consumo de Energia</a:t>
              </a:r>
              <a:endParaRPr lang="pt-BR" sz="2100" b="0" strike="noStrike" spc="-1">
                <a:latin typeface="Arial"/>
              </a:endParaRPr>
            </a:p>
          </p:txBody>
        </p:sp>
        <p:sp>
          <p:nvSpPr>
            <p:cNvPr id="435" name="CustomShape 14"/>
            <p:cNvSpPr/>
            <p:nvPr/>
          </p:nvSpPr>
          <p:spPr>
            <a:xfrm>
              <a:off x="2450160" y="4769280"/>
              <a:ext cx="731160" cy="731160"/>
            </a:xfrm>
            <a:prstGeom prst="ellipse">
              <a:avLst/>
            </a:prstGeom>
            <a:blipFill rotWithShape="0">
              <a:blip r:embed="rId6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36" name="CustomShape 15"/>
            <p:cNvSpPr/>
            <p:nvPr/>
          </p:nvSpPr>
          <p:spPr>
            <a:xfrm rot="10800000">
              <a:off x="2816640" y="5718960"/>
              <a:ext cx="4309200" cy="73116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49400" tIns="79920" rIns="322560" bIns="7992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34"/>
                </a:spcAft>
              </a:pPr>
              <a:r>
                <a:rPr lang="pt-BR" sz="2100" b="0" strike="noStrike" spc="-1">
                  <a:solidFill>
                    <a:srgbClr val="FFFFFF"/>
                  </a:solidFill>
                  <a:latin typeface="Arial"/>
                </a:rPr>
                <a:t>Problemas Frequentes</a:t>
              </a:r>
              <a:endParaRPr lang="pt-BR" sz="2100" b="0" strike="noStrike" spc="-1">
                <a:latin typeface="Arial"/>
              </a:endParaRPr>
            </a:p>
          </p:txBody>
        </p:sp>
        <p:sp>
          <p:nvSpPr>
            <p:cNvPr id="437" name="CustomShape 16"/>
            <p:cNvSpPr/>
            <p:nvPr/>
          </p:nvSpPr>
          <p:spPr>
            <a:xfrm>
              <a:off x="2450160" y="5718960"/>
              <a:ext cx="731160" cy="731160"/>
            </a:xfrm>
            <a:prstGeom prst="ellipse">
              <a:avLst/>
            </a:prstGeom>
            <a:blipFill rotWithShape="0">
              <a:blip r:embed="rId7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</p:spTree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CFC2E510-1970-4941-AE81-9A43505A7437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440" name="Line 2"/>
          <p:cNvSpPr/>
          <p:nvPr/>
        </p:nvSpPr>
        <p:spPr>
          <a:xfrm flipV="1">
            <a:off x="1707840" y="765000"/>
            <a:ext cx="7436160" cy="93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1" name="CustomShape 3"/>
          <p:cNvSpPr/>
          <p:nvPr/>
        </p:nvSpPr>
        <p:spPr>
          <a:xfrm>
            <a:off x="2890800" y="2889360"/>
            <a:ext cx="307440" cy="51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2" name="CustomShape 4"/>
          <p:cNvSpPr/>
          <p:nvPr/>
        </p:nvSpPr>
        <p:spPr>
          <a:xfrm>
            <a:off x="395280" y="189000"/>
            <a:ext cx="5687640" cy="58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pt-BR" sz="3200" b="0" strike="noStrike" spc="-1">
                <a:solidFill>
                  <a:srgbClr val="006633"/>
                </a:solidFill>
                <a:latin typeface="Arial"/>
                <a:ea typeface="Arial Unicode MS"/>
              </a:rPr>
              <a:t>3. A estrutura computacional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443" name="CustomShape 5"/>
          <p:cNvSpPr/>
          <p:nvPr/>
        </p:nvSpPr>
        <p:spPr>
          <a:xfrm>
            <a:off x="684360" y="907920"/>
            <a:ext cx="76323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SEGUNDA  GERAÇÃO</a:t>
            </a:r>
            <a:endParaRPr lang="pt-BR" sz="3600" b="0" strike="noStrike" spc="-1">
              <a:latin typeface="Arial"/>
            </a:endParaRPr>
          </a:p>
        </p:txBody>
      </p:sp>
      <p:pic>
        <p:nvPicPr>
          <p:cNvPr id="444" name="Picture 2"/>
          <p:cNvPicPr/>
          <p:nvPr/>
        </p:nvPicPr>
        <p:blipFill>
          <a:blip r:embed="rId3"/>
          <a:stretch/>
        </p:blipFill>
        <p:spPr>
          <a:xfrm>
            <a:off x="176040" y="1751760"/>
            <a:ext cx="5363640" cy="3477240"/>
          </a:xfrm>
          <a:prstGeom prst="rect">
            <a:avLst/>
          </a:prstGeom>
          <a:ln>
            <a:noFill/>
          </a:ln>
        </p:spPr>
      </p:pic>
      <p:pic>
        <p:nvPicPr>
          <p:cNvPr id="445" name="Picture 4"/>
          <p:cNvPicPr/>
          <p:nvPr/>
        </p:nvPicPr>
        <p:blipFill>
          <a:blip r:embed="rId4"/>
          <a:stretch/>
        </p:blipFill>
        <p:spPr>
          <a:xfrm>
            <a:off x="5539680" y="2124720"/>
            <a:ext cx="3675240" cy="4744800"/>
          </a:xfrm>
          <a:prstGeom prst="rect">
            <a:avLst/>
          </a:prstGeom>
          <a:ln>
            <a:noFill/>
          </a:ln>
        </p:spPr>
      </p:pic>
      <p:sp>
        <p:nvSpPr>
          <p:cNvPr id="446" name="Line 6"/>
          <p:cNvSpPr/>
          <p:nvPr/>
        </p:nvSpPr>
        <p:spPr>
          <a:xfrm>
            <a:off x="0" y="5661000"/>
            <a:ext cx="9144000" cy="72000"/>
          </a:xfrm>
          <a:prstGeom prst="line">
            <a:avLst/>
          </a:prstGeom>
          <a:ln w="936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036AB1DE-7B06-4077-8503-3E6CA04B06ED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448" name="CustomShape 2"/>
          <p:cNvSpPr/>
          <p:nvPr/>
        </p:nvSpPr>
        <p:spPr>
          <a:xfrm>
            <a:off x="509760" y="620640"/>
            <a:ext cx="8229240" cy="85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3200" b="0" strike="noStrike" cap="all" spc="-1">
                <a:solidFill>
                  <a:srgbClr val="000000"/>
                </a:solidFill>
                <a:latin typeface="Arial"/>
              </a:rPr>
              <a:t>Segunda Geração (1955 – 1964)</a:t>
            </a:r>
            <a:endParaRPr lang="pt-BR" sz="3200" b="0" strike="noStrike" spc="-1">
              <a:latin typeface="Arial"/>
            </a:endParaRPr>
          </a:p>
        </p:txBody>
      </p:sp>
      <p:grpSp>
        <p:nvGrpSpPr>
          <p:cNvPr id="449" name="Group 3"/>
          <p:cNvGrpSpPr/>
          <p:nvPr/>
        </p:nvGrpSpPr>
        <p:grpSpPr>
          <a:xfrm>
            <a:off x="483480" y="1917000"/>
            <a:ext cx="3496680" cy="2762280"/>
            <a:chOff x="483480" y="1917000"/>
            <a:chExt cx="3496680" cy="2762280"/>
          </a:xfrm>
        </p:grpSpPr>
        <p:sp>
          <p:nvSpPr>
            <p:cNvPr id="450" name="CustomShape 4"/>
            <p:cNvSpPr/>
            <p:nvPr/>
          </p:nvSpPr>
          <p:spPr>
            <a:xfrm rot="10800000">
              <a:off x="867960" y="1917000"/>
              <a:ext cx="3112200" cy="76752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56600" tIns="83880" rIns="338760" bIns="8388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71"/>
                </a:spcAft>
              </a:pPr>
              <a:r>
                <a:rPr lang="pt-BR" sz="2200" b="0" strike="noStrike" spc="-1">
                  <a:solidFill>
                    <a:srgbClr val="FFFFFF"/>
                  </a:solidFill>
                  <a:latin typeface="Arial"/>
                </a:rPr>
                <a:t>Uso Comercial</a:t>
              </a:r>
              <a:endParaRPr lang="pt-BR" sz="2200" b="0" strike="noStrike" spc="-1">
                <a:latin typeface="Arial"/>
              </a:endParaRPr>
            </a:p>
          </p:txBody>
        </p:sp>
        <p:sp>
          <p:nvSpPr>
            <p:cNvPr id="451" name="CustomShape 5"/>
            <p:cNvSpPr/>
            <p:nvPr/>
          </p:nvSpPr>
          <p:spPr>
            <a:xfrm>
              <a:off x="483480" y="1917000"/>
              <a:ext cx="767520" cy="767520"/>
            </a:xfrm>
            <a:prstGeom prst="ellipse">
              <a:avLst/>
            </a:prstGeom>
            <a:blipFill rotWithShape="0">
              <a:blip r:embed="rId2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52" name="CustomShape 6"/>
            <p:cNvSpPr/>
            <p:nvPr/>
          </p:nvSpPr>
          <p:spPr>
            <a:xfrm rot="10800000">
              <a:off x="867960" y="2914200"/>
              <a:ext cx="3112200" cy="76752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56600" tIns="83880" rIns="338760" bIns="8388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71"/>
                </a:spcAft>
              </a:pPr>
              <a:r>
                <a:rPr lang="pt-BR" sz="2200" b="0" strike="noStrike" spc="-1">
                  <a:solidFill>
                    <a:srgbClr val="FFFFFF"/>
                  </a:solidFill>
                  <a:latin typeface="Arial"/>
                </a:rPr>
                <a:t>Tamanho gigantesco</a:t>
              </a:r>
              <a:endParaRPr lang="pt-BR" sz="2200" b="0" strike="noStrike" spc="-1">
                <a:latin typeface="Arial"/>
              </a:endParaRPr>
            </a:p>
          </p:txBody>
        </p:sp>
        <p:sp>
          <p:nvSpPr>
            <p:cNvPr id="453" name="CustomShape 7"/>
            <p:cNvSpPr/>
            <p:nvPr/>
          </p:nvSpPr>
          <p:spPr>
            <a:xfrm>
              <a:off x="483480" y="2914200"/>
              <a:ext cx="767520" cy="767520"/>
            </a:xfrm>
            <a:prstGeom prst="ellipse">
              <a:avLst/>
            </a:prstGeom>
            <a:blipFill rotWithShape="0">
              <a:blip r:embed="rId3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54" name="CustomShape 8"/>
            <p:cNvSpPr/>
            <p:nvPr/>
          </p:nvSpPr>
          <p:spPr>
            <a:xfrm rot="10800000">
              <a:off x="867960" y="3911400"/>
              <a:ext cx="3112200" cy="76752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56600" tIns="83880" rIns="338760" bIns="8388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771"/>
                </a:spcAft>
              </a:pPr>
              <a:r>
                <a:rPr lang="pt-BR" sz="2200" b="0" strike="noStrike" spc="-1">
                  <a:solidFill>
                    <a:srgbClr val="FFFFFF"/>
                  </a:solidFill>
                  <a:latin typeface="Arial"/>
                </a:rPr>
                <a:t>Uso de transístores</a:t>
              </a:r>
              <a:endParaRPr lang="pt-BR" sz="2200" b="0" strike="noStrike" spc="-1">
                <a:latin typeface="Arial"/>
              </a:endParaRPr>
            </a:p>
          </p:txBody>
        </p:sp>
        <p:sp>
          <p:nvSpPr>
            <p:cNvPr id="455" name="CustomShape 9"/>
            <p:cNvSpPr/>
            <p:nvPr/>
          </p:nvSpPr>
          <p:spPr>
            <a:xfrm>
              <a:off x="483480" y="3911040"/>
              <a:ext cx="767520" cy="767520"/>
            </a:xfrm>
            <a:prstGeom prst="ellipse">
              <a:avLst/>
            </a:prstGeom>
            <a:blipFill rotWithShape="0">
              <a:blip r:embed="rId4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456" name="Espaço Reservado para Conteúdo 5"/>
          <p:cNvPicPr/>
          <p:nvPr/>
        </p:nvPicPr>
        <p:blipFill>
          <a:blip r:embed="rId5"/>
          <a:stretch/>
        </p:blipFill>
        <p:spPr>
          <a:xfrm>
            <a:off x="4561200" y="3069000"/>
            <a:ext cx="4582440" cy="373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44CDE131-57C8-4A78-B439-D20D5C7C2C25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458" name="Line 2"/>
          <p:cNvSpPr/>
          <p:nvPr/>
        </p:nvSpPr>
        <p:spPr>
          <a:xfrm flipV="1">
            <a:off x="1707840" y="765000"/>
            <a:ext cx="7436160" cy="93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9" name="CustomShape 3"/>
          <p:cNvSpPr/>
          <p:nvPr/>
        </p:nvSpPr>
        <p:spPr>
          <a:xfrm>
            <a:off x="2890800" y="2889360"/>
            <a:ext cx="307440" cy="51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0" name="CustomShape 4"/>
          <p:cNvSpPr/>
          <p:nvPr/>
        </p:nvSpPr>
        <p:spPr>
          <a:xfrm>
            <a:off x="395280" y="189000"/>
            <a:ext cx="5687640" cy="58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pt-BR" sz="3200" b="0" strike="noStrike" spc="-1">
                <a:solidFill>
                  <a:srgbClr val="006633"/>
                </a:solidFill>
                <a:latin typeface="Arial"/>
                <a:ea typeface="Arial Unicode MS"/>
              </a:rPr>
              <a:t>3. A estrutura computacional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461" name="CustomShape 5"/>
          <p:cNvSpPr/>
          <p:nvPr/>
        </p:nvSpPr>
        <p:spPr>
          <a:xfrm>
            <a:off x="684360" y="907920"/>
            <a:ext cx="76323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Arial"/>
              </a:rPr>
              <a:t>SEGUNDA  GERAÇÃO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462" name="Line 6"/>
          <p:cNvSpPr/>
          <p:nvPr/>
        </p:nvSpPr>
        <p:spPr>
          <a:xfrm>
            <a:off x="0" y="5661000"/>
            <a:ext cx="9144000" cy="72000"/>
          </a:xfrm>
          <a:prstGeom prst="line">
            <a:avLst/>
          </a:prstGeom>
          <a:ln w="936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63" name="Picture 2"/>
          <p:cNvPicPr/>
          <p:nvPr/>
        </p:nvPicPr>
        <p:blipFill>
          <a:blip r:embed="rId3"/>
          <a:stretch/>
        </p:blipFill>
        <p:spPr>
          <a:xfrm>
            <a:off x="1007640" y="1596600"/>
            <a:ext cx="7128360" cy="4011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E100AD0F-F56B-4397-BEB0-895677AD2FBD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465" name="Picture 2"/>
          <p:cNvPicPr/>
          <p:nvPr/>
        </p:nvPicPr>
        <p:blipFill>
          <a:blip r:embed="rId2"/>
          <a:stretch/>
        </p:blipFill>
        <p:spPr>
          <a:xfrm>
            <a:off x="-6840" y="54000"/>
            <a:ext cx="9083880" cy="674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55ADF706-1613-410E-814E-B664370F2B90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467" name="Line 2"/>
          <p:cNvSpPr/>
          <p:nvPr/>
        </p:nvSpPr>
        <p:spPr>
          <a:xfrm flipV="1">
            <a:off x="1707840" y="765000"/>
            <a:ext cx="7436160" cy="93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8" name="CustomShape 3"/>
          <p:cNvSpPr/>
          <p:nvPr/>
        </p:nvSpPr>
        <p:spPr>
          <a:xfrm>
            <a:off x="2890800" y="2889360"/>
            <a:ext cx="307440" cy="51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9" name="CustomShape 4"/>
          <p:cNvSpPr/>
          <p:nvPr/>
        </p:nvSpPr>
        <p:spPr>
          <a:xfrm>
            <a:off x="395280" y="189000"/>
            <a:ext cx="5687640" cy="58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pt-BR" sz="3200" b="0" strike="noStrike" spc="-1">
                <a:solidFill>
                  <a:srgbClr val="006633"/>
                </a:solidFill>
                <a:latin typeface="Arial"/>
                <a:ea typeface="Arial Unicode MS"/>
              </a:rPr>
              <a:t>3. A estrutura computacional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470" name="CustomShape 5"/>
          <p:cNvSpPr/>
          <p:nvPr/>
        </p:nvSpPr>
        <p:spPr>
          <a:xfrm>
            <a:off x="684360" y="908640"/>
            <a:ext cx="76323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SEGUNDA  GERAÇÃO</a:t>
            </a:r>
            <a:endParaRPr lang="pt-BR" sz="1800" b="0" strike="noStrike" spc="-1">
              <a:latin typeface="Arial"/>
            </a:endParaRPr>
          </a:p>
        </p:txBody>
      </p:sp>
      <p:pic>
        <p:nvPicPr>
          <p:cNvPr id="471" name="Picture 1"/>
          <p:cNvPicPr/>
          <p:nvPr/>
        </p:nvPicPr>
        <p:blipFill>
          <a:blip r:embed="rId3"/>
          <a:stretch/>
        </p:blipFill>
        <p:spPr>
          <a:xfrm>
            <a:off x="1609920" y="3257640"/>
            <a:ext cx="7632000" cy="3600000"/>
          </a:xfrm>
          <a:prstGeom prst="rect">
            <a:avLst/>
          </a:prstGeom>
          <a:ln>
            <a:noFill/>
          </a:ln>
        </p:spPr>
      </p:pic>
      <p:pic>
        <p:nvPicPr>
          <p:cNvPr id="472" name="Picture 2"/>
          <p:cNvPicPr/>
          <p:nvPr/>
        </p:nvPicPr>
        <p:blipFill>
          <a:blip r:embed="rId4"/>
          <a:stretch/>
        </p:blipFill>
        <p:spPr>
          <a:xfrm>
            <a:off x="0" y="1260000"/>
            <a:ext cx="5362200" cy="2500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438842C5-C5E3-4584-AAFB-AD1096144E8A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474" name="Picture 2"/>
          <p:cNvPicPr/>
          <p:nvPr/>
        </p:nvPicPr>
        <p:blipFill>
          <a:blip r:embed="rId2"/>
          <a:stretch/>
        </p:blipFill>
        <p:spPr>
          <a:xfrm>
            <a:off x="4462200" y="3184560"/>
            <a:ext cx="4681440" cy="3511080"/>
          </a:xfrm>
          <a:prstGeom prst="rect">
            <a:avLst/>
          </a:prstGeom>
          <a:ln>
            <a:noFill/>
          </a:ln>
        </p:spPr>
      </p:pic>
      <p:pic>
        <p:nvPicPr>
          <p:cNvPr id="475" name="Picture 4"/>
          <p:cNvPicPr/>
          <p:nvPr/>
        </p:nvPicPr>
        <p:blipFill>
          <a:blip r:embed="rId3"/>
          <a:stretch/>
        </p:blipFill>
        <p:spPr>
          <a:xfrm>
            <a:off x="105480" y="260640"/>
            <a:ext cx="4356360" cy="4356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F2AC3460-925A-44A6-B754-1E07AC6F1E07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478" name="Line 2"/>
          <p:cNvSpPr/>
          <p:nvPr/>
        </p:nvSpPr>
        <p:spPr>
          <a:xfrm flipV="1">
            <a:off x="1707840" y="765000"/>
            <a:ext cx="7436160" cy="93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9" name="CustomShape 3"/>
          <p:cNvSpPr/>
          <p:nvPr/>
        </p:nvSpPr>
        <p:spPr>
          <a:xfrm>
            <a:off x="2890800" y="2889360"/>
            <a:ext cx="307440" cy="51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0" name="CustomShape 4"/>
          <p:cNvSpPr/>
          <p:nvPr/>
        </p:nvSpPr>
        <p:spPr>
          <a:xfrm>
            <a:off x="395280" y="189000"/>
            <a:ext cx="5687640" cy="58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pt-BR" sz="3200" b="0" strike="noStrike" spc="-1">
                <a:solidFill>
                  <a:srgbClr val="006633"/>
                </a:solidFill>
                <a:latin typeface="Arial"/>
                <a:ea typeface="Arial Unicode MS"/>
              </a:rPr>
              <a:t>3. A estrutura computacional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481" name="CustomShape 5"/>
          <p:cNvSpPr/>
          <p:nvPr/>
        </p:nvSpPr>
        <p:spPr>
          <a:xfrm>
            <a:off x="684360" y="907920"/>
            <a:ext cx="76323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TERCEIRA  GERAÇÃO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482" name="Line 6"/>
          <p:cNvSpPr/>
          <p:nvPr/>
        </p:nvSpPr>
        <p:spPr>
          <a:xfrm>
            <a:off x="0" y="5661000"/>
            <a:ext cx="9144000" cy="72000"/>
          </a:xfrm>
          <a:prstGeom prst="line">
            <a:avLst/>
          </a:prstGeom>
          <a:ln w="936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3" name="Group 7"/>
          <p:cNvGrpSpPr/>
          <p:nvPr/>
        </p:nvGrpSpPr>
        <p:grpSpPr>
          <a:xfrm>
            <a:off x="642240" y="1712160"/>
            <a:ext cx="3169080" cy="4237200"/>
            <a:chOff x="642240" y="1712160"/>
            <a:chExt cx="3169080" cy="4237200"/>
          </a:xfrm>
        </p:grpSpPr>
        <p:sp>
          <p:nvSpPr>
            <p:cNvPr id="484" name="CustomShape 8"/>
            <p:cNvSpPr/>
            <p:nvPr/>
          </p:nvSpPr>
          <p:spPr>
            <a:xfrm rot="10800000">
              <a:off x="1075320" y="1712520"/>
              <a:ext cx="2736000" cy="86508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28160" tIns="68760" rIns="381600" bIns="687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FFFFFF"/>
                  </a:solidFill>
                  <a:latin typeface="Arial"/>
                </a:rPr>
                <a:t>Circuitos integrados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485" name="CustomShape 9"/>
            <p:cNvSpPr/>
            <p:nvPr/>
          </p:nvSpPr>
          <p:spPr>
            <a:xfrm>
              <a:off x="642240" y="1712160"/>
              <a:ext cx="865080" cy="865080"/>
            </a:xfrm>
            <a:prstGeom prst="ellipse">
              <a:avLst/>
            </a:prstGeom>
            <a:blipFill rotWithShape="0">
              <a:blip r:embed="rId3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86" name="CustomShape 10"/>
            <p:cNvSpPr/>
            <p:nvPr/>
          </p:nvSpPr>
          <p:spPr>
            <a:xfrm rot="10800000">
              <a:off x="1075320" y="2836440"/>
              <a:ext cx="2736000" cy="86508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28160" tIns="68760" rIns="381600" bIns="687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FFFFFF"/>
                  </a:solidFill>
                  <a:latin typeface="Arial"/>
                </a:rPr>
                <a:t>Diminuição do tamanho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487" name="CustomShape 11"/>
            <p:cNvSpPr/>
            <p:nvPr/>
          </p:nvSpPr>
          <p:spPr>
            <a:xfrm>
              <a:off x="642240" y="2836080"/>
              <a:ext cx="865080" cy="865080"/>
            </a:xfrm>
            <a:prstGeom prst="ellipse">
              <a:avLst/>
            </a:prstGeom>
            <a:blipFill rotWithShape="0">
              <a:blip r:embed="rId4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88" name="CustomShape 12"/>
            <p:cNvSpPr/>
            <p:nvPr/>
          </p:nvSpPr>
          <p:spPr>
            <a:xfrm rot="10800000">
              <a:off x="1075320" y="3960000"/>
              <a:ext cx="2736000" cy="86508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28160" tIns="68760" rIns="381600" bIns="687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FFFFFF"/>
                  </a:solidFill>
                  <a:latin typeface="Arial"/>
                </a:rPr>
                <a:t>Maior capacidade de processamento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489" name="CustomShape 13"/>
            <p:cNvSpPr/>
            <p:nvPr/>
          </p:nvSpPr>
          <p:spPr>
            <a:xfrm>
              <a:off x="642240" y="3960000"/>
              <a:ext cx="865080" cy="865080"/>
            </a:xfrm>
            <a:prstGeom prst="ellipse">
              <a:avLst/>
            </a:prstGeom>
            <a:blipFill rotWithShape="0">
              <a:blip r:embed="rId5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0" name="CustomShape 14"/>
            <p:cNvSpPr/>
            <p:nvPr/>
          </p:nvSpPr>
          <p:spPr>
            <a:xfrm rot="10800000">
              <a:off x="1075320" y="5083920"/>
              <a:ext cx="2736000" cy="86508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28160" tIns="68760" rIns="381600" bIns="687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FFFFFF"/>
                  </a:solidFill>
                  <a:latin typeface="Arial"/>
                </a:rPr>
                <a:t>Computador Pessoal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491" name="CustomShape 15"/>
            <p:cNvSpPr/>
            <p:nvPr/>
          </p:nvSpPr>
          <p:spPr>
            <a:xfrm>
              <a:off x="642240" y="5083920"/>
              <a:ext cx="865080" cy="865080"/>
            </a:xfrm>
            <a:prstGeom prst="ellipse">
              <a:avLst/>
            </a:prstGeom>
            <a:blipFill rotWithShape="0">
              <a:blip r:embed="rId6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492" name="Espaço Reservado para Conteúdo 5"/>
          <p:cNvPicPr/>
          <p:nvPr/>
        </p:nvPicPr>
        <p:blipFill>
          <a:blip r:embed="rId7"/>
          <a:stretch/>
        </p:blipFill>
        <p:spPr>
          <a:xfrm>
            <a:off x="3830400" y="1711800"/>
            <a:ext cx="5313240" cy="4170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0BBED67F-1A80-4542-973F-93C07A0C8742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494" name="Espaço Reservado para Conteúdo 6"/>
          <p:cNvPicPr/>
          <p:nvPr/>
        </p:nvPicPr>
        <p:blipFill>
          <a:blip r:embed="rId2"/>
          <a:stretch/>
        </p:blipFill>
        <p:spPr>
          <a:xfrm>
            <a:off x="273960" y="1084680"/>
            <a:ext cx="5112360" cy="3834000"/>
          </a:xfrm>
          <a:prstGeom prst="rect">
            <a:avLst/>
          </a:prstGeom>
          <a:ln>
            <a:noFill/>
          </a:ln>
        </p:spPr>
      </p:pic>
      <p:pic>
        <p:nvPicPr>
          <p:cNvPr id="495" name="Imagem 5"/>
          <p:cNvPicPr/>
          <p:nvPr/>
        </p:nvPicPr>
        <p:blipFill>
          <a:blip r:embed="rId3"/>
          <a:stretch/>
        </p:blipFill>
        <p:spPr>
          <a:xfrm>
            <a:off x="7164360" y="1033200"/>
            <a:ext cx="1979280" cy="3580200"/>
          </a:xfrm>
          <a:prstGeom prst="rect">
            <a:avLst/>
          </a:prstGeom>
          <a:ln>
            <a:noFill/>
          </a:ln>
        </p:spPr>
      </p:pic>
      <p:sp>
        <p:nvSpPr>
          <p:cNvPr id="496" name="CustomShape 2"/>
          <p:cNvSpPr/>
          <p:nvPr/>
        </p:nvSpPr>
        <p:spPr>
          <a:xfrm rot="3934800">
            <a:off x="5663160" y="3227400"/>
            <a:ext cx="647640" cy="2736000"/>
          </a:xfrm>
          <a:prstGeom prst="curvedLeftArrow">
            <a:avLst>
              <a:gd name="adj1" fmla="val 18482"/>
              <a:gd name="adj2" fmla="val 65176"/>
              <a:gd name="adj3" fmla="val 39166"/>
            </a:avLst>
          </a:prstGeom>
          <a:solidFill>
            <a:srgbClr val="00CC99"/>
          </a:solidFill>
          <a:ln w="25560">
            <a:solidFill>
              <a:srgbClr val="00967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7" name="CustomShape 3"/>
          <p:cNvSpPr/>
          <p:nvPr/>
        </p:nvSpPr>
        <p:spPr>
          <a:xfrm>
            <a:off x="0" y="5422320"/>
            <a:ext cx="9143640" cy="94356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2800" b="1" strike="noStrike" spc="-1">
                <a:solidFill>
                  <a:srgbClr val="C00000"/>
                </a:solidFill>
                <a:latin typeface="Arial"/>
              </a:rPr>
              <a:t>A Transítores foi substituídos pelo circuitos integrados</a:t>
            </a:r>
            <a:endParaRPr lang="pt-BR" sz="2800" b="0" strike="noStrike" spc="-1">
              <a:latin typeface="Arial"/>
            </a:endParaRPr>
          </a:p>
        </p:txBody>
      </p:sp>
      <p:sp>
        <p:nvSpPr>
          <p:cNvPr id="498" name="CustomShape 4"/>
          <p:cNvSpPr/>
          <p:nvPr/>
        </p:nvSpPr>
        <p:spPr>
          <a:xfrm>
            <a:off x="684360" y="907920"/>
            <a:ext cx="763236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TERCEIRA  GERAÇÃO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1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15" dur="20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19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 additive="repl">
                                        <p:cTn id="22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 additive="repl">
                                        <p:cTn id="26" dur="20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 additive="repl">
                                        <p:cTn id="30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 additive="repl">
                                        <p:cTn id="34" dur="20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1349EBAA-B029-43E2-92A7-E2A279FAA603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500" name="Picture 2"/>
          <p:cNvPicPr/>
          <p:nvPr/>
        </p:nvPicPr>
        <p:blipFill>
          <a:blip r:embed="rId2"/>
          <a:stretch/>
        </p:blipFill>
        <p:spPr>
          <a:xfrm>
            <a:off x="6111000" y="4849560"/>
            <a:ext cx="3032640" cy="2066040"/>
          </a:xfrm>
          <a:prstGeom prst="rect">
            <a:avLst/>
          </a:prstGeom>
          <a:ln>
            <a:noFill/>
          </a:ln>
        </p:spPr>
      </p:pic>
      <p:pic>
        <p:nvPicPr>
          <p:cNvPr id="501" name="Picture 4"/>
          <p:cNvPicPr/>
          <p:nvPr/>
        </p:nvPicPr>
        <p:blipFill>
          <a:blip r:embed="rId3"/>
          <a:stretch/>
        </p:blipFill>
        <p:spPr>
          <a:xfrm>
            <a:off x="6111000" y="3600"/>
            <a:ext cx="3032640" cy="2274480"/>
          </a:xfrm>
          <a:prstGeom prst="rect">
            <a:avLst/>
          </a:prstGeom>
          <a:ln>
            <a:noFill/>
          </a:ln>
        </p:spPr>
      </p:pic>
      <p:pic>
        <p:nvPicPr>
          <p:cNvPr id="502" name="Imagem 2"/>
          <p:cNvPicPr/>
          <p:nvPr/>
        </p:nvPicPr>
        <p:blipFill>
          <a:blip r:embed="rId4"/>
          <a:stretch/>
        </p:blipFill>
        <p:spPr>
          <a:xfrm>
            <a:off x="6111000" y="2278440"/>
            <a:ext cx="3032640" cy="2794680"/>
          </a:xfrm>
          <a:prstGeom prst="rect">
            <a:avLst/>
          </a:prstGeom>
          <a:ln>
            <a:noFill/>
          </a:ln>
        </p:spPr>
      </p:pic>
      <p:pic>
        <p:nvPicPr>
          <p:cNvPr id="503" name="Imagem 3"/>
          <p:cNvPicPr/>
          <p:nvPr/>
        </p:nvPicPr>
        <p:blipFill>
          <a:blip r:embed="rId5"/>
          <a:stretch/>
        </p:blipFill>
        <p:spPr>
          <a:xfrm>
            <a:off x="0" y="0"/>
            <a:ext cx="6228000" cy="6915600"/>
          </a:xfrm>
          <a:prstGeom prst="rect">
            <a:avLst/>
          </a:prstGeom>
          <a:ln>
            <a:noFill/>
          </a:ln>
        </p:spPr>
      </p:pic>
      <p:sp>
        <p:nvSpPr>
          <p:cNvPr id="504" name="Line 2"/>
          <p:cNvSpPr/>
          <p:nvPr/>
        </p:nvSpPr>
        <p:spPr>
          <a:xfrm>
            <a:off x="6228000" y="0"/>
            <a:ext cx="0" cy="6915600"/>
          </a:xfrm>
          <a:prstGeom prst="line">
            <a:avLst/>
          </a:prstGeom>
          <a:ln w="6048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5" name="Line 3"/>
          <p:cNvSpPr/>
          <p:nvPr/>
        </p:nvSpPr>
        <p:spPr>
          <a:xfrm flipH="1">
            <a:off x="6228000" y="2278080"/>
            <a:ext cx="2916000" cy="0"/>
          </a:xfrm>
          <a:prstGeom prst="line">
            <a:avLst/>
          </a:prstGeom>
          <a:ln w="6048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6" name="Line 4"/>
          <p:cNvSpPr/>
          <p:nvPr/>
        </p:nvSpPr>
        <p:spPr>
          <a:xfrm flipH="1">
            <a:off x="6228000" y="5073120"/>
            <a:ext cx="2916000" cy="0"/>
          </a:xfrm>
          <a:prstGeom prst="line">
            <a:avLst/>
          </a:prstGeom>
          <a:ln w="6048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0C96E091-0EFB-4D84-B44F-A6B1FE5B80B2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509" name="CustomShape 2"/>
          <p:cNvSpPr/>
          <p:nvPr/>
        </p:nvSpPr>
        <p:spPr>
          <a:xfrm>
            <a:off x="424440" y="404640"/>
            <a:ext cx="8229240" cy="85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3200" b="0" strike="noStrike" cap="all" spc="-1">
                <a:solidFill>
                  <a:srgbClr val="000000"/>
                </a:solidFill>
                <a:latin typeface="Arial"/>
              </a:rPr>
              <a:t>Quarta Geração(1977 – 1991)</a:t>
            </a:r>
            <a:endParaRPr lang="pt-BR" sz="3200" b="0" strike="noStrike" spc="-1">
              <a:latin typeface="Arial"/>
            </a:endParaRPr>
          </a:p>
        </p:txBody>
      </p:sp>
      <p:grpSp>
        <p:nvGrpSpPr>
          <p:cNvPr id="510" name="Group 3"/>
          <p:cNvGrpSpPr/>
          <p:nvPr/>
        </p:nvGrpSpPr>
        <p:grpSpPr>
          <a:xfrm>
            <a:off x="1045440" y="1814400"/>
            <a:ext cx="3409920" cy="4743000"/>
            <a:chOff x="1045440" y="1814400"/>
            <a:chExt cx="3409920" cy="4743000"/>
          </a:xfrm>
        </p:grpSpPr>
        <p:sp>
          <p:nvSpPr>
            <p:cNvPr id="511" name="CustomShape 4"/>
            <p:cNvSpPr/>
            <p:nvPr/>
          </p:nvSpPr>
          <p:spPr>
            <a:xfrm rot="10800000">
              <a:off x="1362600" y="1814760"/>
              <a:ext cx="3092760" cy="63252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28160" tIns="68760" rIns="279000" bIns="687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FFFFFF"/>
                  </a:solidFill>
                  <a:latin typeface="Arial"/>
                </a:rPr>
                <a:t>Softwares integrados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512" name="CustomShape 5"/>
            <p:cNvSpPr/>
            <p:nvPr/>
          </p:nvSpPr>
          <p:spPr>
            <a:xfrm>
              <a:off x="1045440" y="1814400"/>
              <a:ext cx="632520" cy="632520"/>
            </a:xfrm>
            <a:prstGeom prst="ellipse">
              <a:avLst/>
            </a:prstGeom>
            <a:blipFill rotWithShape="0">
              <a:blip r:embed="rId2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3" name="CustomShape 6"/>
            <p:cNvSpPr/>
            <p:nvPr/>
          </p:nvSpPr>
          <p:spPr>
            <a:xfrm rot="10800000">
              <a:off x="1362600" y="2636640"/>
              <a:ext cx="3092760" cy="63252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28160" tIns="68760" rIns="279000" bIns="687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FFFFFF"/>
                  </a:solidFill>
                  <a:latin typeface="Arial"/>
                </a:rPr>
                <a:t>Processadores de textos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514" name="CustomShape 7"/>
            <p:cNvSpPr/>
            <p:nvPr/>
          </p:nvSpPr>
          <p:spPr>
            <a:xfrm>
              <a:off x="1045440" y="2636640"/>
              <a:ext cx="632520" cy="632520"/>
            </a:xfrm>
            <a:prstGeom prst="ellipse">
              <a:avLst/>
            </a:prstGeom>
            <a:blipFill rotWithShape="0">
              <a:blip r:embed="rId3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5" name="CustomShape 8"/>
            <p:cNvSpPr/>
            <p:nvPr/>
          </p:nvSpPr>
          <p:spPr>
            <a:xfrm rot="10800000">
              <a:off x="1362600" y="3458520"/>
              <a:ext cx="3092760" cy="63252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28160" tIns="68760" rIns="279000" bIns="687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FFFFFF"/>
                  </a:solidFill>
                  <a:latin typeface="Arial"/>
                </a:rPr>
                <a:t>Planilhas eletrônicas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516" name="CustomShape 9"/>
            <p:cNvSpPr/>
            <p:nvPr/>
          </p:nvSpPr>
          <p:spPr>
            <a:xfrm>
              <a:off x="1045440" y="3458520"/>
              <a:ext cx="632520" cy="632520"/>
            </a:xfrm>
            <a:prstGeom prst="ellipse">
              <a:avLst/>
            </a:prstGeom>
            <a:blipFill rotWithShape="0">
              <a:blip r:embed="rId4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7" name="CustomShape 10"/>
            <p:cNvSpPr/>
            <p:nvPr/>
          </p:nvSpPr>
          <p:spPr>
            <a:xfrm rot="10800000">
              <a:off x="1362600" y="4280760"/>
              <a:ext cx="3092760" cy="63252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28160" tIns="68760" rIns="279000" bIns="687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FFFFFF"/>
                  </a:solidFill>
                  <a:latin typeface="Arial"/>
                </a:rPr>
                <a:t>Banco de dados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518" name="CustomShape 11"/>
            <p:cNvSpPr/>
            <p:nvPr/>
          </p:nvSpPr>
          <p:spPr>
            <a:xfrm>
              <a:off x="1045440" y="4280400"/>
              <a:ext cx="632520" cy="632520"/>
            </a:xfrm>
            <a:prstGeom prst="ellipse">
              <a:avLst/>
            </a:prstGeom>
            <a:blipFill rotWithShape="0">
              <a:blip r:embed="rId5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9" name="CustomShape 12"/>
            <p:cNvSpPr/>
            <p:nvPr/>
          </p:nvSpPr>
          <p:spPr>
            <a:xfrm rot="10800000">
              <a:off x="1362600" y="5102640"/>
              <a:ext cx="3092760" cy="63252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28160" tIns="68760" rIns="279000" bIns="687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FFFFFF"/>
                  </a:solidFill>
                  <a:latin typeface="Arial"/>
                </a:rPr>
                <a:t>Gráficos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520" name="CustomShape 13"/>
            <p:cNvSpPr/>
            <p:nvPr/>
          </p:nvSpPr>
          <p:spPr>
            <a:xfrm>
              <a:off x="1045440" y="5102640"/>
              <a:ext cx="632520" cy="632520"/>
            </a:xfrm>
            <a:prstGeom prst="ellipse">
              <a:avLst/>
            </a:prstGeom>
            <a:blipFill rotWithShape="0">
              <a:blip r:embed="rId6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21" name="CustomShape 14"/>
            <p:cNvSpPr/>
            <p:nvPr/>
          </p:nvSpPr>
          <p:spPr>
            <a:xfrm rot="10800000">
              <a:off x="1362600" y="5924520"/>
              <a:ext cx="3092760" cy="63252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28160" tIns="68760" rIns="279000" bIns="687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FFFFFF"/>
                  </a:solidFill>
                  <a:latin typeface="Arial"/>
                </a:rPr>
                <a:t>Gerenciadores de Comunicação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522" name="CustomShape 15"/>
            <p:cNvSpPr/>
            <p:nvPr/>
          </p:nvSpPr>
          <p:spPr>
            <a:xfrm>
              <a:off x="1045440" y="5924520"/>
              <a:ext cx="632520" cy="632520"/>
            </a:xfrm>
            <a:prstGeom prst="ellipse">
              <a:avLst/>
            </a:prstGeom>
            <a:blipFill rotWithShape="0">
              <a:blip r:embed="rId7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523" name="Espaço Reservado para Conteúdo 5"/>
          <p:cNvPicPr/>
          <p:nvPr/>
        </p:nvPicPr>
        <p:blipFill>
          <a:blip r:embed="rId8"/>
          <a:stretch/>
        </p:blipFill>
        <p:spPr>
          <a:xfrm>
            <a:off x="4500000" y="1845000"/>
            <a:ext cx="4342680" cy="439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013DB858-3332-43E6-8745-280E7F39D60F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525" name="CustomShape 2"/>
          <p:cNvSpPr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3200" b="1" strike="noStrike" cap="all" spc="-1">
                <a:solidFill>
                  <a:srgbClr val="000000"/>
                </a:solidFill>
                <a:latin typeface="Arial"/>
              </a:rPr>
              <a:t>Quarta Geração(1975 – 1980)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526" name="CustomShape 3"/>
          <p:cNvSpPr/>
          <p:nvPr/>
        </p:nvSpPr>
        <p:spPr>
          <a:xfrm>
            <a:off x="457200" y="1124640"/>
            <a:ext cx="7930800" cy="39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just">
              <a:lnSpc>
                <a:spcPct val="100000"/>
              </a:lnSpc>
              <a:spcBef>
                <a:spcPts val="561"/>
              </a:spcBef>
            </a:pPr>
            <a:endParaRPr lang="pt-BR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561"/>
              </a:spcBef>
            </a:pPr>
            <a:endParaRPr lang="pt-BR" sz="1800" b="0" strike="noStrike" spc="-1"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Em 1975/77, ocorreram avanços significativos, surgindo os microprocessadores, os microcomputadores e os super computadores</a:t>
            </a: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.</a:t>
            </a:r>
            <a:endParaRPr lang="pt-BR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pt-BR" sz="2400" b="0" strike="noStrike" spc="-1">
              <a:latin typeface="Arial"/>
            </a:endParaRPr>
          </a:p>
        </p:txBody>
      </p:sp>
      <p:pic>
        <p:nvPicPr>
          <p:cNvPr id="527" name="Espaço Reservado para Conteúdo 8"/>
          <p:cNvPicPr/>
          <p:nvPr/>
        </p:nvPicPr>
        <p:blipFill>
          <a:blip r:embed="rId2"/>
          <a:stretch/>
        </p:blipFill>
        <p:spPr>
          <a:xfrm>
            <a:off x="6631920" y="4437000"/>
            <a:ext cx="2342880" cy="2342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55DFB74B-85C1-4A34-B008-EC2040C4E8BE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529" name="CustomShape 2"/>
          <p:cNvSpPr/>
          <p:nvPr/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3200" b="1" strike="noStrike" cap="all" spc="-1">
                <a:solidFill>
                  <a:srgbClr val="000000"/>
                </a:solidFill>
                <a:latin typeface="Arial"/>
              </a:rPr>
              <a:t>Quarta Geração(1975 – 1980)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530" name="CustomShape 3"/>
          <p:cNvSpPr/>
          <p:nvPr/>
        </p:nvSpPr>
        <p:spPr>
          <a:xfrm>
            <a:off x="457200" y="1124640"/>
            <a:ext cx="7930800" cy="39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  <a:spcBef>
                <a:spcPts val="479"/>
              </a:spcBef>
            </a:pPr>
            <a:endParaRPr lang="pt-BR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479"/>
              </a:spcBef>
            </a:pPr>
            <a:endParaRPr lang="pt-BR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479"/>
              </a:spcBef>
            </a:pPr>
            <a:endParaRPr lang="pt-BR" sz="1800" b="0" strike="noStrike" spc="-1"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Em 1977 houve uma explosão no mercado de microcomputadores, sendo fabricados em escala comercial e a partir daí a evolução foi sendo cada vez maior.</a:t>
            </a:r>
            <a:endParaRPr lang="pt-BR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pt-BR" sz="2400" b="0" strike="noStrike" spc="-1">
              <a:latin typeface="Arial"/>
            </a:endParaRPr>
          </a:p>
        </p:txBody>
      </p:sp>
      <p:pic>
        <p:nvPicPr>
          <p:cNvPr id="531" name="Espaço Reservado para Conteúdo 8"/>
          <p:cNvPicPr/>
          <p:nvPr/>
        </p:nvPicPr>
        <p:blipFill>
          <a:blip r:embed="rId2"/>
          <a:stretch/>
        </p:blipFill>
        <p:spPr>
          <a:xfrm>
            <a:off x="6631920" y="4437000"/>
            <a:ext cx="2342880" cy="2342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TextShape 1"/>
          <p:cNvSpPr txBox="1"/>
          <p:nvPr/>
        </p:nvSpPr>
        <p:spPr>
          <a:xfrm>
            <a:off x="5257800" y="3048120"/>
            <a:ext cx="3504960" cy="335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4" name="TextShape 2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B13BD033-DE72-4B17-901B-95A34552FD04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535" name="CustomShape 3"/>
          <p:cNvSpPr/>
          <p:nvPr/>
        </p:nvSpPr>
        <p:spPr>
          <a:xfrm>
            <a:off x="313200" y="138600"/>
            <a:ext cx="8229240" cy="85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3200" b="1" strike="noStrike" cap="all" spc="-1">
                <a:solidFill>
                  <a:srgbClr val="000000"/>
                </a:solidFill>
                <a:latin typeface="Arial"/>
              </a:rPr>
              <a:t>Quinta geração (1981)</a:t>
            </a:r>
            <a:endParaRPr lang="pt-BR" sz="3200" b="0" strike="noStrike" spc="-1">
              <a:latin typeface="Arial"/>
            </a:endParaRPr>
          </a:p>
        </p:txBody>
      </p:sp>
      <p:grpSp>
        <p:nvGrpSpPr>
          <p:cNvPr id="536" name="Group 4"/>
          <p:cNvGrpSpPr/>
          <p:nvPr/>
        </p:nvGrpSpPr>
        <p:grpSpPr>
          <a:xfrm>
            <a:off x="579960" y="987840"/>
            <a:ext cx="3021840" cy="4688640"/>
            <a:chOff x="579960" y="987840"/>
            <a:chExt cx="3021840" cy="4688640"/>
          </a:xfrm>
        </p:grpSpPr>
        <p:sp>
          <p:nvSpPr>
            <p:cNvPr id="537" name="CustomShape 5"/>
            <p:cNvSpPr/>
            <p:nvPr/>
          </p:nvSpPr>
          <p:spPr>
            <a:xfrm rot="10800000">
              <a:off x="958680" y="987840"/>
              <a:ext cx="2643120" cy="75636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35000" tIns="72360" rIns="333720" bIns="723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>
                  <a:solidFill>
                    <a:srgbClr val="FFFFFF"/>
                  </a:solidFill>
                  <a:latin typeface="Arial"/>
                </a:rPr>
                <a:t>Super Computadores</a:t>
              </a:r>
              <a:endParaRPr lang="pt-BR" sz="1900" b="0" strike="noStrike" spc="-1">
                <a:latin typeface="Arial"/>
              </a:endParaRPr>
            </a:p>
          </p:txBody>
        </p:sp>
        <p:sp>
          <p:nvSpPr>
            <p:cNvPr id="538" name="CustomShape 6"/>
            <p:cNvSpPr/>
            <p:nvPr/>
          </p:nvSpPr>
          <p:spPr>
            <a:xfrm>
              <a:off x="579960" y="987840"/>
              <a:ext cx="756360" cy="756360"/>
            </a:xfrm>
            <a:prstGeom prst="ellipse">
              <a:avLst/>
            </a:prstGeom>
            <a:blipFill rotWithShape="0">
              <a:blip r:embed="rId2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39" name="CustomShape 7"/>
            <p:cNvSpPr/>
            <p:nvPr/>
          </p:nvSpPr>
          <p:spPr>
            <a:xfrm rot="10800000">
              <a:off x="958680" y="1970640"/>
              <a:ext cx="2643120" cy="75636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35000" tIns="72360" rIns="333720" bIns="723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>
                  <a:solidFill>
                    <a:srgbClr val="FFFFFF"/>
                  </a:solidFill>
                  <a:latin typeface="Arial"/>
                </a:rPr>
                <a:t>Robótica</a:t>
              </a:r>
              <a:endParaRPr lang="pt-BR" sz="1900" b="0" strike="noStrike" spc="-1">
                <a:latin typeface="Arial"/>
              </a:endParaRPr>
            </a:p>
          </p:txBody>
        </p:sp>
        <p:sp>
          <p:nvSpPr>
            <p:cNvPr id="540" name="CustomShape 8"/>
            <p:cNvSpPr/>
            <p:nvPr/>
          </p:nvSpPr>
          <p:spPr>
            <a:xfrm>
              <a:off x="579960" y="1970640"/>
              <a:ext cx="756360" cy="756360"/>
            </a:xfrm>
            <a:prstGeom prst="ellipse">
              <a:avLst/>
            </a:prstGeom>
            <a:blipFill rotWithShape="0">
              <a:blip r:embed="rId3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41" name="CustomShape 9"/>
            <p:cNvSpPr/>
            <p:nvPr/>
          </p:nvSpPr>
          <p:spPr>
            <a:xfrm rot="10800000">
              <a:off x="958680" y="2953440"/>
              <a:ext cx="2643120" cy="75636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35000" tIns="72360" rIns="333720" bIns="723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>
                  <a:solidFill>
                    <a:srgbClr val="FFFFFF"/>
                  </a:solidFill>
                  <a:latin typeface="Arial"/>
                </a:rPr>
                <a:t>Imagem virtual</a:t>
              </a:r>
              <a:endParaRPr lang="pt-BR" sz="1900" b="0" strike="noStrike" spc="-1">
                <a:latin typeface="Arial"/>
              </a:endParaRPr>
            </a:p>
          </p:txBody>
        </p:sp>
        <p:sp>
          <p:nvSpPr>
            <p:cNvPr id="542" name="CustomShape 10"/>
            <p:cNvSpPr/>
            <p:nvPr/>
          </p:nvSpPr>
          <p:spPr>
            <a:xfrm>
              <a:off x="579960" y="2953440"/>
              <a:ext cx="756360" cy="756360"/>
            </a:xfrm>
            <a:prstGeom prst="ellipse">
              <a:avLst/>
            </a:prstGeom>
            <a:blipFill rotWithShape="0">
              <a:blip r:embed="rId4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43" name="CustomShape 11"/>
            <p:cNvSpPr/>
            <p:nvPr/>
          </p:nvSpPr>
          <p:spPr>
            <a:xfrm rot="10800000">
              <a:off x="958680" y="3936240"/>
              <a:ext cx="2643120" cy="75636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35000" tIns="72360" rIns="333720" bIns="723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>
                  <a:solidFill>
                    <a:srgbClr val="FFFFFF"/>
                  </a:solidFill>
                  <a:latin typeface="Arial"/>
                </a:rPr>
                <a:t>Multimídia</a:t>
              </a:r>
              <a:endParaRPr lang="pt-BR" sz="1900" b="0" strike="noStrike" spc="-1">
                <a:latin typeface="Arial"/>
              </a:endParaRPr>
            </a:p>
          </p:txBody>
        </p:sp>
        <p:sp>
          <p:nvSpPr>
            <p:cNvPr id="544" name="CustomShape 12"/>
            <p:cNvSpPr/>
            <p:nvPr/>
          </p:nvSpPr>
          <p:spPr>
            <a:xfrm>
              <a:off x="579960" y="3936240"/>
              <a:ext cx="756360" cy="756360"/>
            </a:xfrm>
            <a:prstGeom prst="ellipse">
              <a:avLst/>
            </a:prstGeom>
            <a:blipFill rotWithShape="0">
              <a:blip r:embed="rId5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45" name="CustomShape 13"/>
            <p:cNvSpPr/>
            <p:nvPr/>
          </p:nvSpPr>
          <p:spPr>
            <a:xfrm rot="10800000">
              <a:off x="958680" y="4919760"/>
              <a:ext cx="2643120" cy="756360"/>
            </a:xfrm>
            <a:prstGeom prst="homePlate">
              <a:avLst>
                <a:gd name="adj" fmla="val 50000"/>
              </a:avLst>
            </a:prstGeom>
            <a:solidFill>
              <a:srgbClr val="808080"/>
            </a:solid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135000" tIns="72360" rIns="333720" bIns="72360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>
                  <a:solidFill>
                    <a:srgbClr val="FFFFFF"/>
                  </a:solidFill>
                  <a:latin typeface="Arial"/>
                </a:rPr>
                <a:t>Era On-line</a:t>
              </a:r>
              <a:endParaRPr lang="pt-BR" sz="1900" b="0" strike="noStrike" spc="-1">
                <a:latin typeface="Arial"/>
              </a:endParaRPr>
            </a:p>
          </p:txBody>
        </p:sp>
        <p:sp>
          <p:nvSpPr>
            <p:cNvPr id="546" name="CustomShape 14"/>
            <p:cNvSpPr/>
            <p:nvPr/>
          </p:nvSpPr>
          <p:spPr>
            <a:xfrm>
              <a:off x="579960" y="4918680"/>
              <a:ext cx="756360" cy="756360"/>
            </a:xfrm>
            <a:prstGeom prst="ellipse">
              <a:avLst/>
            </a:prstGeom>
            <a:blipFill rotWithShape="0">
              <a:blip r:embed="rId6"/>
              <a:stretch>
                <a:fillRect/>
              </a:stretch>
            </a:blipFill>
            <a:ln w="2556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547" name="Espaço Reservado para Conteúdo 5"/>
          <p:cNvPicPr/>
          <p:nvPr/>
        </p:nvPicPr>
        <p:blipFill>
          <a:blip r:embed="rId7"/>
          <a:stretch/>
        </p:blipFill>
        <p:spPr>
          <a:xfrm>
            <a:off x="3852000" y="987480"/>
            <a:ext cx="5291640" cy="5870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D7F0D40B-8C38-40E4-B2E0-EBAAF0E4175F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549" name="Picture 4"/>
          <p:cNvPicPr/>
          <p:nvPr/>
        </p:nvPicPr>
        <p:blipFill>
          <a:blip r:embed="rId3"/>
          <a:stretch/>
        </p:blipFill>
        <p:spPr>
          <a:xfrm>
            <a:off x="4618440" y="0"/>
            <a:ext cx="4568040" cy="6788520"/>
          </a:xfrm>
          <a:prstGeom prst="rect">
            <a:avLst/>
          </a:prstGeom>
          <a:ln>
            <a:noFill/>
          </a:ln>
        </p:spPr>
      </p:pic>
      <p:pic>
        <p:nvPicPr>
          <p:cNvPr id="550" name="Picture 6"/>
          <p:cNvPicPr/>
          <p:nvPr/>
        </p:nvPicPr>
        <p:blipFill>
          <a:blip r:embed="rId4"/>
          <a:stretch/>
        </p:blipFill>
        <p:spPr>
          <a:xfrm>
            <a:off x="68400" y="3403080"/>
            <a:ext cx="4549680" cy="3457800"/>
          </a:xfrm>
          <a:prstGeom prst="rect">
            <a:avLst/>
          </a:prstGeom>
          <a:ln>
            <a:noFill/>
          </a:ln>
        </p:spPr>
      </p:pic>
      <p:sp>
        <p:nvSpPr>
          <p:cNvPr id="551" name="Line 2"/>
          <p:cNvSpPr/>
          <p:nvPr/>
        </p:nvSpPr>
        <p:spPr>
          <a:xfrm>
            <a:off x="4638240" y="21960"/>
            <a:ext cx="0" cy="6915960"/>
          </a:xfrm>
          <a:prstGeom prst="line">
            <a:avLst/>
          </a:prstGeom>
          <a:ln w="6048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2" name="Line 3"/>
          <p:cNvSpPr/>
          <p:nvPr/>
        </p:nvSpPr>
        <p:spPr>
          <a:xfrm flipH="1">
            <a:off x="0" y="3429000"/>
            <a:ext cx="4572000" cy="0"/>
          </a:xfrm>
          <a:prstGeom prst="line">
            <a:avLst/>
          </a:prstGeom>
          <a:ln w="6048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53" name="Picture 8"/>
          <p:cNvPicPr/>
          <p:nvPr/>
        </p:nvPicPr>
        <p:blipFill>
          <a:blip r:embed="rId5"/>
          <a:stretch/>
        </p:blipFill>
        <p:spPr>
          <a:xfrm>
            <a:off x="467640" y="30960"/>
            <a:ext cx="3927600" cy="3371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43E3071F-ABDB-43A5-B6CD-D4ABA7CCC962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555" name="CustomShape 2"/>
          <p:cNvSpPr/>
          <p:nvPr/>
        </p:nvSpPr>
        <p:spPr>
          <a:xfrm>
            <a:off x="313200" y="138600"/>
            <a:ext cx="8229240" cy="85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pt-BR" sz="3200" b="1" strike="noStrike" cap="all" spc="-1">
                <a:solidFill>
                  <a:srgbClr val="000000"/>
                </a:solidFill>
                <a:latin typeface="Arial"/>
              </a:rPr>
              <a:t>Quinta geração (1981)</a:t>
            </a:r>
            <a:endParaRPr lang="pt-BR" sz="3200" b="0" strike="noStrike" spc="-1">
              <a:latin typeface="Arial"/>
            </a:endParaRPr>
          </a:p>
        </p:txBody>
      </p:sp>
      <p:pic>
        <p:nvPicPr>
          <p:cNvPr id="556" name="Picture 3"/>
          <p:cNvPicPr/>
          <p:nvPr/>
        </p:nvPicPr>
        <p:blipFill>
          <a:blip r:embed="rId2"/>
          <a:stretch/>
        </p:blipFill>
        <p:spPr>
          <a:xfrm>
            <a:off x="4450680" y="3789000"/>
            <a:ext cx="4626720" cy="2950560"/>
          </a:xfrm>
          <a:prstGeom prst="rect">
            <a:avLst/>
          </a:prstGeom>
          <a:ln>
            <a:noFill/>
          </a:ln>
        </p:spPr>
      </p:pic>
      <p:pic>
        <p:nvPicPr>
          <p:cNvPr id="557" name="Espaço Reservado para Conteúdo 3"/>
          <p:cNvPicPr/>
          <p:nvPr/>
        </p:nvPicPr>
        <p:blipFill>
          <a:blip r:embed="rId3"/>
          <a:stretch/>
        </p:blipFill>
        <p:spPr>
          <a:xfrm>
            <a:off x="107640" y="1556640"/>
            <a:ext cx="5312160" cy="3393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TextShape 1"/>
          <p:cNvSpPr txBox="1"/>
          <p:nvPr/>
        </p:nvSpPr>
        <p:spPr>
          <a:xfrm>
            <a:off x="5257800" y="3048120"/>
            <a:ext cx="3504960" cy="335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0" name="TextShape 2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94054ED8-C3C4-4B69-8324-2186571E3FFF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561" name="Picture 2"/>
          <p:cNvPicPr/>
          <p:nvPr/>
        </p:nvPicPr>
        <p:blipFill>
          <a:blip r:embed="rId3"/>
          <a:stretch/>
        </p:blipFill>
        <p:spPr>
          <a:xfrm>
            <a:off x="3924360" y="2276640"/>
            <a:ext cx="4750920" cy="4333680"/>
          </a:xfrm>
          <a:prstGeom prst="rect">
            <a:avLst/>
          </a:prstGeom>
          <a:ln>
            <a:noFill/>
          </a:ln>
        </p:spPr>
      </p:pic>
      <p:pic>
        <p:nvPicPr>
          <p:cNvPr id="562" name="Picture 6"/>
          <p:cNvPicPr/>
          <p:nvPr/>
        </p:nvPicPr>
        <p:blipFill>
          <a:blip r:embed="rId4"/>
          <a:stretch/>
        </p:blipFill>
        <p:spPr>
          <a:xfrm>
            <a:off x="250920" y="2637000"/>
            <a:ext cx="2909520" cy="3095280"/>
          </a:xfrm>
          <a:prstGeom prst="rect">
            <a:avLst/>
          </a:prstGeom>
          <a:ln>
            <a:noFill/>
          </a:ln>
        </p:spPr>
      </p:pic>
      <p:sp>
        <p:nvSpPr>
          <p:cNvPr id="563" name="CustomShape 3"/>
          <p:cNvSpPr/>
          <p:nvPr/>
        </p:nvSpPr>
        <p:spPr>
          <a:xfrm>
            <a:off x="395640" y="404640"/>
            <a:ext cx="842472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600" b="1" strike="noStrike" spc="-1">
                <a:solidFill>
                  <a:srgbClr val="000000"/>
                </a:solidFill>
                <a:latin typeface="Arial"/>
              </a:rPr>
              <a:t>A era dos computadores pessoais</a:t>
            </a:r>
            <a:endParaRPr lang="pt-BR" sz="36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TextShape 1"/>
          <p:cNvSpPr txBox="1"/>
          <p:nvPr/>
        </p:nvSpPr>
        <p:spPr>
          <a:xfrm>
            <a:off x="100440" y="1700640"/>
            <a:ext cx="8604000" cy="39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Resumindo hardware é toda a parte fisica da informática (monitores, hd, impressoras, memorias, processadores etc...) e o software é a parte lógica. </a:t>
            </a:r>
          </a:p>
        </p:txBody>
      </p:sp>
      <p:sp>
        <p:nvSpPr>
          <p:cNvPr id="565" name="TextShape 2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3D03D678-F391-4C6C-981B-83717D2D386E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9EE291D2-38B0-4DB6-9D87-ECDBA5057176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567" name="Picture 6"/>
          <p:cNvPicPr/>
          <p:nvPr/>
        </p:nvPicPr>
        <p:blipFill>
          <a:blip r:embed="rId3"/>
          <a:stretch/>
        </p:blipFill>
        <p:spPr>
          <a:xfrm>
            <a:off x="216000" y="71640"/>
            <a:ext cx="8927640" cy="6120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Arquitetura IBM</a:t>
            </a:r>
          </a:p>
        </p:txBody>
      </p:sp>
      <p:sp>
        <p:nvSpPr>
          <p:cNvPr id="569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O </a:t>
            </a:r>
            <a:r>
              <a:rPr lang="pt-BR" sz="3600" b="1" strike="noStrike" spc="-1">
                <a:solidFill>
                  <a:srgbClr val="000000"/>
                </a:solidFill>
                <a:latin typeface="Arial"/>
              </a:rPr>
              <a:t>IBM PC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(</a:t>
            </a:r>
            <a:r>
              <a:rPr lang="pt-BR" sz="3600" b="1" i="1" strike="noStrike" spc="-1">
                <a:solidFill>
                  <a:srgbClr val="000000"/>
                </a:solidFill>
                <a:latin typeface="Arial"/>
              </a:rPr>
              <a:t>P</a:t>
            </a:r>
            <a:r>
              <a:rPr lang="pt-BR" sz="3600" b="0" i="1" strike="noStrike" spc="-1">
                <a:solidFill>
                  <a:srgbClr val="000000"/>
                </a:solidFill>
                <a:latin typeface="Arial"/>
              </a:rPr>
              <a:t>ersonal </a:t>
            </a:r>
            <a:r>
              <a:rPr lang="pt-BR" sz="3600" b="1" i="1" strike="noStrike" spc="-1">
                <a:solidFill>
                  <a:srgbClr val="000000"/>
                </a:solidFill>
                <a:latin typeface="Arial"/>
              </a:rPr>
              <a:t>C</a:t>
            </a:r>
            <a:r>
              <a:rPr lang="pt-BR" sz="3600" b="0" i="1" strike="noStrike" spc="-1">
                <a:solidFill>
                  <a:srgbClr val="000000"/>
                </a:solidFill>
                <a:latin typeface="Arial"/>
              </a:rPr>
              <a:t>omputer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ou "computador pessoal") foi a versão original e progenitor da plataforma de hardware dos "IBM PC compatíveis". Lançado em </a:t>
            </a:r>
            <a:r>
              <a:rPr lang="pt-BR" sz="3600" b="1" i="1" strike="noStrike" spc="-1">
                <a:solidFill>
                  <a:srgbClr val="000000"/>
                </a:solidFill>
                <a:latin typeface="Arial"/>
              </a:rPr>
              <a:t>12 de Agosto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de 1981, o modelo original recebeu a denominação </a:t>
            </a:r>
            <a:r>
              <a:rPr lang="pt-BR" sz="3600" b="1" strike="noStrike" spc="-1">
                <a:solidFill>
                  <a:srgbClr val="000000"/>
                </a:solidFill>
                <a:latin typeface="Arial"/>
              </a:rPr>
              <a:t>IBM 5150.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70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184EDB0E-3E1F-4971-918C-CA7FAA7D7A15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Ovr>
    <a:masterClrMapping/>
  </p:clrMapOvr>
  <p:transition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Arquitetura IBM</a:t>
            </a:r>
          </a:p>
        </p:txBody>
      </p:sp>
      <p:sp>
        <p:nvSpPr>
          <p:cNvPr id="572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 Seu desenvolvimento ficou a cargo de uma equipe de doze engenheiros e projetistas sob a direção de </a:t>
            </a:r>
            <a:r>
              <a:rPr lang="pt-BR" sz="3600" b="1" i="1" strike="noStrike" spc="-1">
                <a:solidFill>
                  <a:srgbClr val="000000"/>
                </a:solidFill>
                <a:latin typeface="Arial"/>
              </a:rPr>
              <a:t>Don Estridge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da </a:t>
            </a:r>
            <a:r>
              <a:rPr lang="pt-BR" sz="3600" b="0" i="1" strike="noStrike" spc="-1">
                <a:solidFill>
                  <a:srgbClr val="000000"/>
                </a:solidFill>
                <a:latin typeface="Arial"/>
              </a:rPr>
              <a:t>IBM Entry Systems Division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em </a:t>
            </a:r>
            <a:r>
              <a:rPr lang="pt-BR" sz="3600" b="1" i="1" strike="noStrike" spc="-1">
                <a:solidFill>
                  <a:srgbClr val="000000"/>
                </a:solidFill>
                <a:latin typeface="Arial"/>
              </a:rPr>
              <a:t>Boca Ratón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, Flórida.</a:t>
            </a:r>
          </a:p>
        </p:txBody>
      </p:sp>
      <p:sp>
        <p:nvSpPr>
          <p:cNvPr id="573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BA3B761B-1399-41D1-A3D3-011998D5AEC2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Ovr>
    <a:masterClrMapping/>
  </p:clrMapOvr>
  <p:transition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O computador IBM -5051</a:t>
            </a:r>
          </a:p>
        </p:txBody>
      </p:sp>
      <p:sp>
        <p:nvSpPr>
          <p:cNvPr id="575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6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8962D3AD-7B40-4EDC-94C0-B4312FF60161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577" name="Picture 5"/>
          <p:cNvPicPr/>
          <p:nvPr/>
        </p:nvPicPr>
        <p:blipFill>
          <a:blip r:embed="rId2"/>
          <a:stretch/>
        </p:blipFill>
        <p:spPr>
          <a:xfrm>
            <a:off x="88560" y="1562040"/>
            <a:ext cx="9055080" cy="5295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Arquitetura APPLE</a:t>
            </a:r>
          </a:p>
        </p:txBody>
      </p:sp>
      <p:sp>
        <p:nvSpPr>
          <p:cNvPr id="579" name="TextShape 2"/>
          <p:cNvSpPr txBox="1"/>
          <p:nvPr/>
        </p:nvSpPr>
        <p:spPr>
          <a:xfrm>
            <a:off x="468360" y="191628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 O Apple Lisa, lançado em 1983, usava uma interface gráfica inovadora com ícones e mouse, que hoje substituiu os antigos sistemas de texto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. </a:t>
            </a:r>
          </a:p>
        </p:txBody>
      </p:sp>
      <p:sp>
        <p:nvSpPr>
          <p:cNvPr id="580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EE7C56D2-A579-488F-814D-A4B1CDD56DF6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Ovr>
    <a:masterClrMapping/>
  </p:clrMapOvr>
  <p:transition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1" name="Imagem 5"/>
          <p:cNvPicPr/>
          <p:nvPr/>
        </p:nvPicPr>
        <p:blipFill>
          <a:blip r:embed="rId2"/>
          <a:stretch/>
        </p:blipFill>
        <p:spPr>
          <a:xfrm>
            <a:off x="0" y="0"/>
            <a:ext cx="9142200" cy="6842520"/>
          </a:xfrm>
          <a:prstGeom prst="rect">
            <a:avLst/>
          </a:prstGeom>
          <a:ln>
            <a:noFill/>
          </a:ln>
        </p:spPr>
      </p:pic>
      <p:sp>
        <p:nvSpPr>
          <p:cNvPr id="582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FFFFFF"/>
                </a:solidFill>
                <a:latin typeface="Arial"/>
              </a:rPr>
              <a:t>MODELOS ANTERIORES DA APPLE</a:t>
            </a: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83" name="Picture 2"/>
          <p:cNvPicPr/>
          <p:nvPr/>
        </p:nvPicPr>
        <p:blipFill>
          <a:blip r:embed="rId3"/>
          <a:stretch/>
        </p:blipFill>
        <p:spPr>
          <a:xfrm>
            <a:off x="4108680" y="3069000"/>
            <a:ext cx="5034960" cy="3774240"/>
          </a:xfrm>
          <a:prstGeom prst="rect">
            <a:avLst/>
          </a:prstGeom>
          <a:ln>
            <a:noFill/>
          </a:ln>
        </p:spPr>
      </p:pic>
      <p:pic>
        <p:nvPicPr>
          <p:cNvPr id="584" name="Imagem 3"/>
          <p:cNvPicPr/>
          <p:nvPr/>
        </p:nvPicPr>
        <p:blipFill>
          <a:blip r:embed="rId4"/>
          <a:stretch/>
        </p:blipFill>
        <p:spPr>
          <a:xfrm>
            <a:off x="179640" y="2709000"/>
            <a:ext cx="3816360" cy="4134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Arquitetura APPLE</a:t>
            </a:r>
          </a:p>
        </p:txBody>
      </p:sp>
      <p:sp>
        <p:nvSpPr>
          <p:cNvPr id="586" name="TextShape 2"/>
          <p:cNvSpPr txBox="1"/>
          <p:nvPr/>
        </p:nvSpPr>
        <p:spPr>
          <a:xfrm>
            <a:off x="395280" y="134136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Entretanto o alto preço fadou o computador ao fracasso. O aparelho custava US$ 9,995, levando os consumidores a comprar do seu principal rival, a IBM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. </a:t>
            </a:r>
          </a:p>
        </p:txBody>
      </p:sp>
      <p:sp>
        <p:nvSpPr>
          <p:cNvPr id="587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529EA63E-26C3-47E0-9144-AA0B47925E55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588" name="Picture 5"/>
          <p:cNvPicPr/>
          <p:nvPr/>
        </p:nvPicPr>
        <p:blipFill>
          <a:blip r:embed="rId2"/>
          <a:stretch/>
        </p:blipFill>
        <p:spPr>
          <a:xfrm>
            <a:off x="0" y="4464000"/>
            <a:ext cx="3598560" cy="2393640"/>
          </a:xfrm>
          <a:prstGeom prst="rect">
            <a:avLst/>
          </a:prstGeom>
          <a:ln>
            <a:noFill/>
          </a:ln>
        </p:spPr>
      </p:pic>
      <p:pic>
        <p:nvPicPr>
          <p:cNvPr id="589" name="Picture 7"/>
          <p:cNvPicPr/>
          <p:nvPr/>
        </p:nvPicPr>
        <p:blipFill>
          <a:blip r:embed="rId3"/>
          <a:stretch/>
        </p:blipFill>
        <p:spPr>
          <a:xfrm>
            <a:off x="6012000" y="4335480"/>
            <a:ext cx="3131640" cy="2522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mainframe</a:t>
            </a:r>
          </a:p>
        </p:txBody>
      </p:sp>
      <p:sp>
        <p:nvSpPr>
          <p:cNvPr id="591" name="TextShape 2"/>
          <p:cNvSpPr txBox="1"/>
          <p:nvPr/>
        </p:nvSpPr>
        <p:spPr>
          <a:xfrm>
            <a:off x="453600" y="1413000"/>
            <a:ext cx="8229240" cy="145368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Um </a:t>
            </a:r>
            <a:r>
              <a:rPr lang="pt-BR" sz="2800" b="1" strike="noStrike" spc="-1">
                <a:solidFill>
                  <a:srgbClr val="000000"/>
                </a:solidFill>
                <a:latin typeface="Arial"/>
              </a:rPr>
              <a:t>mainframe</a:t>
            </a: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 é um computador de grande porte, dedicado normalmente ao processamento de um volume grande de informações. </a:t>
            </a:r>
          </a:p>
        </p:txBody>
      </p:sp>
      <p:sp>
        <p:nvSpPr>
          <p:cNvPr id="592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AABE4AE0-6AA4-4BA6-A2AA-55BE934B1257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593" name="Picture 2"/>
          <p:cNvPicPr/>
          <p:nvPr/>
        </p:nvPicPr>
        <p:blipFill>
          <a:blip r:embed="rId2"/>
          <a:stretch/>
        </p:blipFill>
        <p:spPr>
          <a:xfrm>
            <a:off x="-57240" y="3097080"/>
            <a:ext cx="3820680" cy="3760560"/>
          </a:xfrm>
          <a:prstGeom prst="rect">
            <a:avLst/>
          </a:prstGeom>
          <a:ln>
            <a:noFill/>
          </a:ln>
        </p:spPr>
      </p:pic>
      <p:pic>
        <p:nvPicPr>
          <p:cNvPr id="594" name="Picture 4"/>
          <p:cNvPicPr/>
          <p:nvPr/>
        </p:nvPicPr>
        <p:blipFill>
          <a:blip r:embed="rId3"/>
          <a:stretch/>
        </p:blipFill>
        <p:spPr>
          <a:xfrm>
            <a:off x="4406760" y="3476520"/>
            <a:ext cx="4736880" cy="3381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mainframe</a:t>
            </a:r>
          </a:p>
        </p:txBody>
      </p:sp>
      <p:sp>
        <p:nvSpPr>
          <p:cNvPr id="596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Os mainframes são capazes de oferecer serviços de processamento a milhares de usuários através de milhares de terminais conectados diretamente ou através de uma rede. </a:t>
            </a:r>
          </a:p>
        </p:txBody>
      </p:sp>
      <p:sp>
        <p:nvSpPr>
          <p:cNvPr id="597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902B273D-DE36-4B01-B940-04A2B1EC2C8D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598" name="CustomShape 4"/>
          <p:cNvSpPr/>
          <p:nvPr/>
        </p:nvSpPr>
        <p:spPr>
          <a:xfrm>
            <a:off x="38160" y="-647640"/>
            <a:ext cx="3352320" cy="136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9" name="CustomShape 5"/>
          <p:cNvSpPr/>
          <p:nvPr/>
        </p:nvSpPr>
        <p:spPr>
          <a:xfrm>
            <a:off x="38160" y="-647640"/>
            <a:ext cx="3352320" cy="136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00" name="Picture 6"/>
          <p:cNvPicPr/>
          <p:nvPr/>
        </p:nvPicPr>
        <p:blipFill>
          <a:blip r:embed="rId2"/>
          <a:stretch/>
        </p:blipFill>
        <p:spPr>
          <a:xfrm>
            <a:off x="428760" y="4000680"/>
            <a:ext cx="3571560" cy="2599920"/>
          </a:xfrm>
          <a:prstGeom prst="rect">
            <a:avLst/>
          </a:prstGeom>
          <a:ln>
            <a:noFill/>
          </a:ln>
        </p:spPr>
      </p:pic>
      <p:pic>
        <p:nvPicPr>
          <p:cNvPr id="601" name="Picture 8"/>
          <p:cNvPicPr/>
          <p:nvPr/>
        </p:nvPicPr>
        <p:blipFill>
          <a:blip r:embed="rId3"/>
          <a:stretch/>
        </p:blipFill>
        <p:spPr>
          <a:xfrm>
            <a:off x="5154480" y="4214880"/>
            <a:ext cx="3989160" cy="2642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mainframe</a:t>
            </a:r>
          </a:p>
        </p:txBody>
      </p:sp>
      <p:sp>
        <p:nvSpPr>
          <p:cNvPr id="603" name="TextShape 2"/>
          <p:cNvSpPr txBox="1"/>
          <p:nvPr/>
        </p:nvSpPr>
        <p:spPr>
          <a:xfrm>
            <a:off x="467640" y="1196640"/>
            <a:ext cx="8229240" cy="15836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i="1" strike="noStrike" spc="-1">
                <a:solidFill>
                  <a:srgbClr val="000000"/>
                </a:solidFill>
                <a:latin typeface="Arial"/>
              </a:rPr>
              <a:t>O termo mainframe se refere ao gabinete principal que alojava a unidade central de fogo nos primeiros computadores.</a:t>
            </a: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4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CEE725A2-0B48-4B6F-886A-75FBD2219614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605" name="Picture 2"/>
          <p:cNvPicPr/>
          <p:nvPr/>
        </p:nvPicPr>
        <p:blipFill>
          <a:blip r:embed="rId2"/>
          <a:stretch/>
        </p:blipFill>
        <p:spPr>
          <a:xfrm>
            <a:off x="1000080" y="2928960"/>
            <a:ext cx="3857400" cy="2574720"/>
          </a:xfrm>
          <a:prstGeom prst="rect">
            <a:avLst/>
          </a:prstGeom>
          <a:ln>
            <a:noFill/>
          </a:ln>
        </p:spPr>
      </p:pic>
      <p:pic>
        <p:nvPicPr>
          <p:cNvPr id="606" name="Picture 4"/>
          <p:cNvPicPr/>
          <p:nvPr/>
        </p:nvPicPr>
        <p:blipFill>
          <a:blip r:embed="rId3"/>
          <a:stretch/>
        </p:blipFill>
        <p:spPr>
          <a:xfrm>
            <a:off x="5452920" y="3501000"/>
            <a:ext cx="3476160" cy="2607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NOTEBOOK E NETBOOK</a:t>
            </a:r>
          </a:p>
        </p:txBody>
      </p:sp>
      <p:sp>
        <p:nvSpPr>
          <p:cNvPr id="608" name="TextShape 2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B78C936D-48BF-4AC4-BC4D-A311EB5CD2A5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609" name="Picture 2"/>
          <p:cNvPicPr/>
          <p:nvPr/>
        </p:nvPicPr>
        <p:blipFill>
          <a:blip r:embed="rId2"/>
          <a:stretch/>
        </p:blipFill>
        <p:spPr>
          <a:xfrm>
            <a:off x="714240" y="1357200"/>
            <a:ext cx="3117600" cy="2214360"/>
          </a:xfrm>
          <a:prstGeom prst="rect">
            <a:avLst/>
          </a:prstGeom>
          <a:ln>
            <a:noFill/>
          </a:ln>
        </p:spPr>
      </p:pic>
      <p:sp>
        <p:nvSpPr>
          <p:cNvPr id="610" name="CustomShape 3"/>
          <p:cNvSpPr/>
          <p:nvPr/>
        </p:nvSpPr>
        <p:spPr>
          <a:xfrm>
            <a:off x="611640" y="3861000"/>
            <a:ext cx="7786440" cy="252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Na dúvida, o que se deve levar em conta é o uso que você fará do equipamento. O netbook é bom para navegar na web, escrever textos, preparar planilhas e apresentações simples. </a:t>
            </a:r>
            <a:endParaRPr lang="pt-BR" sz="3200" b="0" strike="noStrike" spc="-1">
              <a:latin typeface="Arial"/>
            </a:endParaRPr>
          </a:p>
        </p:txBody>
      </p:sp>
      <p:pic>
        <p:nvPicPr>
          <p:cNvPr id="611" name="Picture 2"/>
          <p:cNvPicPr/>
          <p:nvPr/>
        </p:nvPicPr>
        <p:blipFill>
          <a:blip r:embed="rId3"/>
          <a:stretch/>
        </p:blipFill>
        <p:spPr>
          <a:xfrm>
            <a:off x="5802840" y="1420920"/>
            <a:ext cx="2570040" cy="2298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NOTEBOOK E NETBOOK</a:t>
            </a:r>
          </a:p>
        </p:txBody>
      </p:sp>
      <p:sp>
        <p:nvSpPr>
          <p:cNvPr id="613" name="TextShape 2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F3BF96CA-2A11-43A5-A43B-DAECDC81CCE5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614" name="CustomShape 3"/>
          <p:cNvSpPr/>
          <p:nvPr/>
        </p:nvSpPr>
        <p:spPr>
          <a:xfrm>
            <a:off x="677160" y="1845000"/>
            <a:ext cx="7786440" cy="1552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Até dá para ouvir música e assistir vídeos, mas ele não tem fôlego para muito mais do que isso.</a:t>
            </a:r>
            <a:endParaRPr lang="pt-BR" sz="3200" b="0" strike="noStrike" spc="-1">
              <a:latin typeface="Arial"/>
            </a:endParaRPr>
          </a:p>
        </p:txBody>
      </p:sp>
      <p:pic>
        <p:nvPicPr>
          <p:cNvPr id="615" name="Picture 2"/>
          <p:cNvPicPr/>
          <p:nvPr/>
        </p:nvPicPr>
        <p:blipFill>
          <a:blip r:embed="rId2"/>
          <a:stretch/>
        </p:blipFill>
        <p:spPr>
          <a:xfrm>
            <a:off x="457200" y="4437000"/>
            <a:ext cx="1999800" cy="1999800"/>
          </a:xfrm>
          <a:prstGeom prst="rect">
            <a:avLst/>
          </a:prstGeom>
          <a:ln>
            <a:noFill/>
          </a:ln>
        </p:spPr>
      </p:pic>
      <p:pic>
        <p:nvPicPr>
          <p:cNvPr id="616" name="Picture 4"/>
          <p:cNvPicPr/>
          <p:nvPr/>
        </p:nvPicPr>
        <p:blipFill>
          <a:blip r:embed="rId3"/>
          <a:stretch/>
        </p:blipFill>
        <p:spPr>
          <a:xfrm>
            <a:off x="4548240" y="3573000"/>
            <a:ext cx="4571640" cy="3428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NOTEBOOK E NETBOOK</a:t>
            </a:r>
          </a:p>
        </p:txBody>
      </p:sp>
      <p:sp>
        <p:nvSpPr>
          <p:cNvPr id="618" name="TextShape 2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48BA8AD4-4EB8-436F-9B50-EA7467AFF514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619" name="CustomShape 3"/>
          <p:cNvSpPr/>
          <p:nvPr/>
        </p:nvSpPr>
        <p:spPr>
          <a:xfrm>
            <a:off x="971640" y="1412640"/>
            <a:ext cx="7786440" cy="5576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Por outro lado, o notebook, é basicamente um computador em uma embalagem menor. Se estiver equipado com processador e placa de vídeo potentes e uma boa quantidade de memória RAM, ele faz tudo o que um PC desktop faria. 						</a:t>
            </a:r>
            <a:br/>
            <a:br/>
            <a:endParaRPr lang="pt-BR" sz="3600" b="0" strike="noStrike" spc="-1">
              <a:latin typeface="Arial"/>
            </a:endParaRPr>
          </a:p>
        </p:txBody>
      </p:sp>
      <p:sp>
        <p:nvSpPr>
          <p:cNvPr id="620" name="CustomShape 4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1" name="CustomShape 5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2" name="CustomShape 6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23" name="Picture 8"/>
          <p:cNvPicPr/>
          <p:nvPr/>
        </p:nvPicPr>
        <p:blipFill>
          <a:blip r:embed="rId2"/>
          <a:stretch/>
        </p:blipFill>
        <p:spPr>
          <a:xfrm>
            <a:off x="971640" y="5373360"/>
            <a:ext cx="3700080" cy="1571400"/>
          </a:xfrm>
          <a:prstGeom prst="rect">
            <a:avLst/>
          </a:prstGeom>
          <a:ln>
            <a:noFill/>
          </a:ln>
        </p:spPr>
      </p:pic>
      <p:pic>
        <p:nvPicPr>
          <p:cNvPr id="624" name="Picture 12"/>
          <p:cNvPicPr/>
          <p:nvPr/>
        </p:nvPicPr>
        <p:blipFill>
          <a:blip r:embed="rId3"/>
          <a:stretch/>
        </p:blipFill>
        <p:spPr>
          <a:xfrm>
            <a:off x="7143840" y="5303880"/>
            <a:ext cx="1999800" cy="1499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NOTEBOOK E NETBOOK</a:t>
            </a:r>
          </a:p>
        </p:txBody>
      </p:sp>
      <p:sp>
        <p:nvSpPr>
          <p:cNvPr id="626" name="TextShape 2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FF1C6BAB-11A2-41F3-A13C-70955B8BFD7D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627" name="CustomShape 3"/>
          <p:cNvSpPr/>
          <p:nvPr/>
        </p:nvSpPr>
        <p:spPr>
          <a:xfrm>
            <a:off x="323640" y="2277000"/>
            <a:ext cx="8359560" cy="3502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A grande vantagem dos netbooks é a portabilidade. Pesando cerca de 1 Kg, eles são feitos para carregar dentro da mochila como se fossem livros, até porque tem o mesmo tamanho. É algo importante a considerar se você deseja carregar seu equipamento pra todo lado.</a:t>
            </a: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NOTEBOOK E NETBOOK</a:t>
            </a:r>
          </a:p>
        </p:txBody>
      </p:sp>
      <p:sp>
        <p:nvSpPr>
          <p:cNvPr id="629" name="TextShape 2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5CA5349D-459F-4997-AEF0-D43BD3F15A3A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630" name="Picture 2"/>
          <p:cNvPicPr/>
          <p:nvPr/>
        </p:nvPicPr>
        <p:blipFill>
          <a:blip r:embed="rId2"/>
          <a:stretch/>
        </p:blipFill>
        <p:spPr>
          <a:xfrm>
            <a:off x="428760" y="1428840"/>
            <a:ext cx="2642760" cy="1539360"/>
          </a:xfrm>
          <a:prstGeom prst="rect">
            <a:avLst/>
          </a:prstGeom>
          <a:ln>
            <a:noFill/>
          </a:ln>
        </p:spPr>
      </p:pic>
      <p:pic>
        <p:nvPicPr>
          <p:cNvPr id="631" name="Picture 4"/>
          <p:cNvPicPr/>
          <p:nvPr/>
        </p:nvPicPr>
        <p:blipFill>
          <a:blip r:embed="rId3"/>
          <a:stretch/>
        </p:blipFill>
        <p:spPr>
          <a:xfrm>
            <a:off x="6084000" y="1052640"/>
            <a:ext cx="2857320" cy="2857320"/>
          </a:xfrm>
          <a:prstGeom prst="rect">
            <a:avLst/>
          </a:prstGeom>
          <a:ln>
            <a:noFill/>
          </a:ln>
        </p:spPr>
      </p:pic>
      <p:pic>
        <p:nvPicPr>
          <p:cNvPr id="632" name="Picture 2"/>
          <p:cNvPicPr/>
          <p:nvPr/>
        </p:nvPicPr>
        <p:blipFill>
          <a:blip r:embed="rId4"/>
          <a:stretch/>
        </p:blipFill>
        <p:spPr>
          <a:xfrm>
            <a:off x="822240" y="2955960"/>
            <a:ext cx="4896360" cy="3497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SmartPhone</a:t>
            </a:r>
          </a:p>
        </p:txBody>
      </p:sp>
      <p:pic>
        <p:nvPicPr>
          <p:cNvPr id="634" name="Picture 2"/>
          <p:cNvPicPr/>
          <p:nvPr/>
        </p:nvPicPr>
        <p:blipFill>
          <a:blip r:embed="rId2"/>
          <a:stretch/>
        </p:blipFill>
        <p:spPr>
          <a:xfrm>
            <a:off x="3510720" y="3645000"/>
            <a:ext cx="5628240" cy="3212640"/>
          </a:xfrm>
          <a:prstGeom prst="rect">
            <a:avLst/>
          </a:prstGeom>
          <a:ln>
            <a:noFill/>
          </a:ln>
        </p:spPr>
      </p:pic>
      <p:pic>
        <p:nvPicPr>
          <p:cNvPr id="635" name="Imagem 4"/>
          <p:cNvPicPr/>
          <p:nvPr/>
        </p:nvPicPr>
        <p:blipFill>
          <a:blip r:embed="rId3"/>
          <a:stretch/>
        </p:blipFill>
        <p:spPr>
          <a:xfrm>
            <a:off x="323640" y="1316160"/>
            <a:ext cx="3186720" cy="2724480"/>
          </a:xfrm>
          <a:prstGeom prst="rect">
            <a:avLst/>
          </a:prstGeom>
          <a:ln>
            <a:noFill/>
          </a:ln>
        </p:spPr>
      </p:pic>
      <p:pic>
        <p:nvPicPr>
          <p:cNvPr id="636" name="Imagem 5"/>
          <p:cNvPicPr/>
          <p:nvPr/>
        </p:nvPicPr>
        <p:blipFill>
          <a:blip r:embed="rId4"/>
          <a:stretch/>
        </p:blipFill>
        <p:spPr>
          <a:xfrm>
            <a:off x="755640" y="4149000"/>
            <a:ext cx="1837800" cy="2381040"/>
          </a:xfrm>
          <a:prstGeom prst="rect">
            <a:avLst/>
          </a:prstGeom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2742E6E-0527-D164-7209-09AB05071C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834881"/>
            <a:ext cx="9138960" cy="5123132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TextShape 1"/>
          <p:cNvSpPr txBox="1"/>
          <p:nvPr/>
        </p:nvSpPr>
        <p:spPr>
          <a:xfrm>
            <a:off x="457200" y="1600200"/>
            <a:ext cx="85788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</a:t>
            </a:r>
          </a:p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Qual é melhor comprar: notebook, netbooks, Smart Phones ou pc?  </a:t>
            </a:r>
          </a:p>
        </p:txBody>
      </p:sp>
      <p:pic>
        <p:nvPicPr>
          <p:cNvPr id="638" name="Picture 2"/>
          <p:cNvPicPr/>
          <p:nvPr/>
        </p:nvPicPr>
        <p:blipFill>
          <a:blip r:embed="rId2"/>
          <a:stretch/>
        </p:blipFill>
        <p:spPr>
          <a:xfrm>
            <a:off x="7092360" y="4587480"/>
            <a:ext cx="1352160" cy="2276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TextShape 1"/>
          <p:cNvSpPr txBox="1"/>
          <p:nvPr/>
        </p:nvSpPr>
        <p:spPr>
          <a:xfrm>
            <a:off x="752760" y="4572000"/>
            <a:ext cx="7781400" cy="9903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Principais componentes</a:t>
            </a:r>
          </a:p>
        </p:txBody>
      </p:sp>
      <p:pic>
        <p:nvPicPr>
          <p:cNvPr id="640" name="Picture 2"/>
          <p:cNvPicPr/>
          <p:nvPr/>
        </p:nvPicPr>
        <p:blipFill>
          <a:blip r:embed="rId3"/>
          <a:srcRect l="12503" r="12503"/>
          <a:stretch/>
        </p:blipFill>
        <p:spPr>
          <a:xfrm>
            <a:off x="786240" y="2140560"/>
            <a:ext cx="2285640" cy="228564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dist="50402" dir="2700000">
              <a:srgbClr val="000000">
                <a:alpha val="50000"/>
              </a:srgbClr>
            </a:outerShdw>
          </a:effectLst>
        </p:spPr>
      </p:pic>
      <p:pic>
        <p:nvPicPr>
          <p:cNvPr id="641" name="Picture 6"/>
          <p:cNvPicPr/>
          <p:nvPr/>
        </p:nvPicPr>
        <p:blipFill>
          <a:blip r:embed="rId4"/>
          <a:srcRect l="9160" r="9160"/>
          <a:stretch/>
        </p:blipFill>
        <p:spPr>
          <a:xfrm>
            <a:off x="3474720" y="2140560"/>
            <a:ext cx="2285640" cy="228564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dist="50402" dir="2700000">
              <a:srgbClr val="000000">
                <a:alpha val="50000"/>
              </a:srgbClr>
            </a:outerShdw>
          </a:effectLst>
        </p:spPr>
      </p:pic>
      <p:pic>
        <p:nvPicPr>
          <p:cNvPr id="642" name="Picture 8"/>
          <p:cNvPicPr/>
          <p:nvPr/>
        </p:nvPicPr>
        <p:blipFill>
          <a:blip r:embed="rId5"/>
          <a:srcRect l="499" r="499"/>
          <a:stretch/>
        </p:blipFill>
        <p:spPr>
          <a:xfrm>
            <a:off x="6162840" y="2140560"/>
            <a:ext cx="2285640" cy="228564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dist="50402" dir="2700000">
              <a:srgbClr val="000000">
                <a:alpha val="50000"/>
              </a:srgbClr>
            </a:outerShdw>
          </a:effectLst>
        </p:spPr>
      </p:pic>
      <p:sp>
        <p:nvSpPr>
          <p:cNvPr id="643" name="TextShape 2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B0372ACC-B1AB-4733-9C16-6B81E396F876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Ovr>
    <a:masterClrMapping/>
  </p:clrMapOvr>
  <p:transition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0F5A41AC-21F5-4B72-998B-71454C5548A4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645" name="CustomShape 2"/>
          <p:cNvSpPr/>
          <p:nvPr/>
        </p:nvSpPr>
        <p:spPr>
          <a:xfrm>
            <a:off x="539640" y="404640"/>
            <a:ext cx="813564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spcBef>
                <a:spcPts val="1800"/>
              </a:spcBef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Principais componentes de Hardware</a:t>
            </a:r>
            <a:endParaRPr lang="pt-BR" sz="3600" b="0" strike="noStrike" spc="-1">
              <a:latin typeface="Arial"/>
            </a:endParaRPr>
          </a:p>
        </p:txBody>
      </p:sp>
      <p:sp>
        <p:nvSpPr>
          <p:cNvPr id="646" name="CustomShape 3"/>
          <p:cNvSpPr/>
          <p:nvPr/>
        </p:nvSpPr>
        <p:spPr>
          <a:xfrm>
            <a:off x="900000" y="1125360"/>
            <a:ext cx="712764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 </a:t>
            </a:r>
            <a:r>
              <a:rPr lang="pt-BR" sz="3600" b="0" strike="noStrike" spc="-1">
                <a:solidFill>
                  <a:srgbClr val="FFFFFF"/>
                </a:solidFill>
                <a:latin typeface="Arial"/>
              </a:rPr>
              <a:t>P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Placa mãe</a:t>
            </a:r>
            <a:endParaRPr lang="pt-BR" sz="3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Processador;  Coolers</a:t>
            </a:r>
            <a:endParaRPr lang="pt-BR" sz="3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Monitores</a:t>
            </a:r>
            <a:endParaRPr lang="pt-BR" sz="3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Placa de som / Placa de vídeo</a:t>
            </a:r>
            <a:endParaRPr lang="pt-BR" sz="3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Modens</a:t>
            </a:r>
            <a:endParaRPr lang="pt-BR" sz="3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Fonte de Energia</a:t>
            </a:r>
            <a:endParaRPr lang="pt-BR" sz="36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TextShape 1"/>
          <p:cNvSpPr txBox="1"/>
          <p:nvPr/>
        </p:nvSpPr>
        <p:spPr>
          <a:xfrm>
            <a:off x="6660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37076056-F380-478A-90D4-47AE89A80443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648" name="CustomShape 2"/>
          <p:cNvSpPr/>
          <p:nvPr/>
        </p:nvSpPr>
        <p:spPr>
          <a:xfrm>
            <a:off x="611280" y="333360"/>
            <a:ext cx="813564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spcBef>
                <a:spcPts val="1800"/>
              </a:spcBef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Principais componentes de Hardware</a:t>
            </a:r>
            <a:endParaRPr lang="pt-BR" sz="3600" b="0" strike="noStrike" spc="-1">
              <a:latin typeface="Arial"/>
            </a:endParaRPr>
          </a:p>
        </p:txBody>
      </p:sp>
      <p:sp>
        <p:nvSpPr>
          <p:cNvPr id="649" name="CustomShape 3"/>
          <p:cNvSpPr/>
          <p:nvPr/>
        </p:nvSpPr>
        <p:spPr>
          <a:xfrm>
            <a:off x="1908000" y="1125360"/>
            <a:ext cx="5040000" cy="577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FFFFFF"/>
              </a:buClr>
              <a:buFont typeface="Symbol" charset="2"/>
              <a:buChar char=""/>
            </a:pPr>
            <a:r>
              <a:rPr lang="pt-BR" sz="3600" b="0" strike="noStrike" spc="-1">
                <a:solidFill>
                  <a:srgbClr val="FFFFFF"/>
                </a:solidFill>
                <a:latin typeface="Arial"/>
              </a:rPr>
              <a:t> 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Hard disk</a:t>
            </a:r>
            <a:endParaRPr lang="pt-BR" sz="3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Gabinete</a:t>
            </a:r>
            <a:endParaRPr lang="pt-BR" sz="3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Gravadores de DVD</a:t>
            </a:r>
            <a:endParaRPr lang="pt-BR" sz="3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Chipset / BIOS</a:t>
            </a:r>
            <a:endParaRPr lang="pt-BR" sz="3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Teclados e mouse</a:t>
            </a:r>
            <a:endParaRPr lang="pt-BR" sz="3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Memoria RAM</a:t>
            </a:r>
            <a:endParaRPr lang="pt-BR" sz="3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pt-BR" sz="36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pt-BR" sz="3600" b="0" strike="noStrike" spc="-1">
              <a:latin typeface="Arial"/>
            </a:endParaRP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BD7596C7-F175-AA96-A88A-370DA0DEFB8C}"/>
              </a:ext>
            </a:extLst>
          </p:cNvPr>
          <p:cNvCxnSpPr/>
          <p:nvPr/>
        </p:nvCxnSpPr>
        <p:spPr>
          <a:xfrm flipV="1">
            <a:off x="577519" y="3014663"/>
            <a:ext cx="7700962" cy="1143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B08FC1AD-AFAB-A34B-6B15-4A73A137A33B}"/>
              </a:ext>
            </a:extLst>
          </p:cNvPr>
          <p:cNvCxnSpPr/>
          <p:nvPr/>
        </p:nvCxnSpPr>
        <p:spPr>
          <a:xfrm flipV="1">
            <a:off x="721519" y="2881013"/>
            <a:ext cx="7700962" cy="1143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Placas mãe</a:t>
            </a:r>
          </a:p>
        </p:txBody>
      </p:sp>
      <p:sp>
        <p:nvSpPr>
          <p:cNvPr id="651" name="TextShape 2"/>
          <p:cNvSpPr txBox="1"/>
          <p:nvPr/>
        </p:nvSpPr>
        <p:spPr>
          <a:xfrm>
            <a:off x="179280" y="1600200"/>
            <a:ext cx="8569080" cy="4525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 Também conhecida como "motherboard" ou "mainboard", a placa-mãe é, basicamente, a responsável pela interconexão de todas as peças que formam o computador.  </a:t>
            </a:r>
          </a:p>
        </p:txBody>
      </p:sp>
      <p:sp>
        <p:nvSpPr>
          <p:cNvPr id="652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F531EA8C-CD74-40FC-9053-28F518D11503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Ovr>
    <a:masterClrMapping/>
  </p:clrMapOvr>
  <p:transition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39988B16-49EC-4A06-AD62-E5E750FAF1E7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654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5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6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7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58" name="Picture 2"/>
          <p:cNvPicPr/>
          <p:nvPr/>
        </p:nvPicPr>
        <p:blipFill>
          <a:blip r:embed="rId2"/>
          <a:stretch/>
        </p:blipFill>
        <p:spPr>
          <a:xfrm>
            <a:off x="612720" y="1268640"/>
            <a:ext cx="7884000" cy="5396760"/>
          </a:xfrm>
          <a:prstGeom prst="rect">
            <a:avLst/>
          </a:prstGeom>
          <a:ln>
            <a:noFill/>
          </a:ln>
        </p:spPr>
      </p:pic>
      <p:sp>
        <p:nvSpPr>
          <p:cNvPr id="659" name="CustomShape 6"/>
          <p:cNvSpPr/>
          <p:nvPr/>
        </p:nvSpPr>
        <p:spPr>
          <a:xfrm>
            <a:off x="1361520" y="465120"/>
            <a:ext cx="614304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600" b="1" strike="noStrike" spc="-1">
                <a:solidFill>
                  <a:srgbClr val="000000"/>
                </a:solidFill>
                <a:latin typeface="Arial"/>
              </a:rPr>
              <a:t>Visão geral das placas-mãe</a:t>
            </a:r>
            <a:endParaRPr lang="pt-BR" sz="36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Placas mãe</a:t>
            </a:r>
          </a:p>
        </p:txBody>
      </p:sp>
      <p:sp>
        <p:nvSpPr>
          <p:cNvPr id="661" name="TextShape 2"/>
          <p:cNvSpPr txBox="1"/>
          <p:nvPr/>
        </p:nvSpPr>
        <p:spPr>
          <a:xfrm>
            <a:off x="179280" y="1600200"/>
            <a:ext cx="8569080" cy="4525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 O HD, a memória, o teclado, o mouse, a placa de vídeo, enfim, praticamente todos os dispositivos, precisam ser conectados à placa-mãe para formar o computador.  </a:t>
            </a:r>
          </a:p>
        </p:txBody>
      </p:sp>
      <p:sp>
        <p:nvSpPr>
          <p:cNvPr id="662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CEAC1B61-EAB7-44D9-9330-CEBE3D706521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Ovr>
    <a:masterClrMapping/>
  </p:clrMapOvr>
  <p:transition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TextShape 1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ctr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O que avaliar ao comprar uma placa-mãe?</a:t>
            </a:r>
          </a:p>
        </p:txBody>
      </p:sp>
      <p:pic>
        <p:nvPicPr>
          <p:cNvPr id="664" name="Picture 2"/>
          <p:cNvPicPr/>
          <p:nvPr/>
        </p:nvPicPr>
        <p:blipFill>
          <a:blip r:embed="rId2"/>
          <a:stretch/>
        </p:blipFill>
        <p:spPr>
          <a:xfrm>
            <a:off x="7020360" y="4437000"/>
            <a:ext cx="1352160" cy="2276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824601A3-C598-4ECD-901A-00F1A79149EC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666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7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8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9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0" name="CustomShape 6"/>
          <p:cNvSpPr/>
          <p:nvPr/>
        </p:nvSpPr>
        <p:spPr>
          <a:xfrm>
            <a:off x="2724840" y="432720"/>
            <a:ext cx="5477040" cy="57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200" b="1" strike="noStrike" spc="-1">
                <a:solidFill>
                  <a:srgbClr val="000000"/>
                </a:solidFill>
                <a:latin typeface="Arial"/>
              </a:rPr>
              <a:t>Visão geral das placas-mãe</a:t>
            </a:r>
            <a:endParaRPr lang="pt-BR" sz="3200" b="0" strike="noStrike" spc="-1">
              <a:latin typeface="Arial"/>
            </a:endParaRPr>
          </a:p>
        </p:txBody>
      </p:sp>
      <p:pic>
        <p:nvPicPr>
          <p:cNvPr id="671" name="Picture 2"/>
          <p:cNvPicPr/>
          <p:nvPr/>
        </p:nvPicPr>
        <p:blipFill>
          <a:blip r:embed="rId2"/>
          <a:stretch/>
        </p:blipFill>
        <p:spPr>
          <a:xfrm>
            <a:off x="597600" y="1179720"/>
            <a:ext cx="8117640" cy="4565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25BD7173-5E0F-4892-BA95-836B394CA3DA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673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4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5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6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7" name="CustomShape 6"/>
          <p:cNvSpPr/>
          <p:nvPr/>
        </p:nvSpPr>
        <p:spPr>
          <a:xfrm>
            <a:off x="2724840" y="432720"/>
            <a:ext cx="5477040" cy="57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200" b="1" strike="noStrike" spc="-1">
                <a:solidFill>
                  <a:srgbClr val="000000"/>
                </a:solidFill>
                <a:latin typeface="Arial"/>
              </a:rPr>
              <a:t>Visão geral das placas-mãe</a:t>
            </a:r>
            <a:endParaRPr lang="pt-BR" sz="3200" b="0" strike="noStrike" spc="-1">
              <a:latin typeface="Arial"/>
            </a:endParaRPr>
          </a:p>
        </p:txBody>
      </p:sp>
      <p:pic>
        <p:nvPicPr>
          <p:cNvPr id="678" name="Picture 2"/>
          <p:cNvPicPr/>
          <p:nvPr/>
        </p:nvPicPr>
        <p:blipFill>
          <a:blip r:embed="rId2"/>
          <a:stretch/>
        </p:blipFill>
        <p:spPr>
          <a:xfrm>
            <a:off x="587520" y="1556640"/>
            <a:ext cx="7776360" cy="388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TextShape 1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ctr">
              <a:lnSpc>
                <a:spcPct val="100000"/>
              </a:lnSpc>
              <a:spcBef>
                <a:spcPts val="799"/>
              </a:spcBef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Das três placas-mãe mostradas anteriormente qual você compraria?</a:t>
            </a:r>
          </a:p>
        </p:txBody>
      </p:sp>
      <p:pic>
        <p:nvPicPr>
          <p:cNvPr id="680" name="Picture 2"/>
          <p:cNvPicPr/>
          <p:nvPr/>
        </p:nvPicPr>
        <p:blipFill>
          <a:blip r:embed="rId2"/>
          <a:stretch/>
        </p:blipFill>
        <p:spPr>
          <a:xfrm>
            <a:off x="7020360" y="4437000"/>
            <a:ext cx="1352160" cy="2276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Picture 4"/>
          <p:cNvPicPr/>
          <p:nvPr/>
        </p:nvPicPr>
        <p:blipFill>
          <a:blip r:embed="rId2"/>
          <a:stretch/>
        </p:blipFill>
        <p:spPr>
          <a:xfrm>
            <a:off x="959040" y="1004040"/>
            <a:ext cx="3333240" cy="3333240"/>
          </a:xfrm>
          <a:prstGeom prst="rect">
            <a:avLst/>
          </a:prstGeom>
          <a:ln>
            <a:noFill/>
          </a:ln>
        </p:spPr>
      </p:pic>
      <p:sp>
        <p:nvSpPr>
          <p:cNvPr id="682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Coolers </a:t>
            </a:r>
          </a:p>
        </p:txBody>
      </p:sp>
      <p:pic>
        <p:nvPicPr>
          <p:cNvPr id="683" name="Picture 2"/>
          <p:cNvPicPr/>
          <p:nvPr/>
        </p:nvPicPr>
        <p:blipFill>
          <a:blip r:embed="rId3"/>
          <a:stretch/>
        </p:blipFill>
        <p:spPr>
          <a:xfrm>
            <a:off x="1080" y="4337640"/>
            <a:ext cx="2520000" cy="2520000"/>
          </a:xfrm>
          <a:prstGeom prst="rect">
            <a:avLst/>
          </a:prstGeom>
          <a:ln>
            <a:noFill/>
          </a:ln>
        </p:spPr>
      </p:pic>
      <p:pic>
        <p:nvPicPr>
          <p:cNvPr id="684" name="Picture 2"/>
          <p:cNvPicPr/>
          <p:nvPr/>
        </p:nvPicPr>
        <p:blipFill>
          <a:blip r:embed="rId4"/>
          <a:stretch/>
        </p:blipFill>
        <p:spPr>
          <a:xfrm>
            <a:off x="5811120" y="2709000"/>
            <a:ext cx="3201480" cy="2068200"/>
          </a:xfrm>
          <a:prstGeom prst="rect">
            <a:avLst/>
          </a:prstGeom>
          <a:ln>
            <a:noFill/>
          </a:ln>
        </p:spPr>
      </p:pic>
      <p:pic>
        <p:nvPicPr>
          <p:cNvPr id="685" name="Picture 4"/>
          <p:cNvPicPr/>
          <p:nvPr/>
        </p:nvPicPr>
        <p:blipFill>
          <a:blip r:embed="rId5"/>
          <a:stretch/>
        </p:blipFill>
        <p:spPr>
          <a:xfrm>
            <a:off x="3324960" y="4599720"/>
            <a:ext cx="2381040" cy="2342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6F7CB-0444-96E4-78A3-9CFDDFDD1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TextShape 1">
            <a:extLst>
              <a:ext uri="{FF2B5EF4-FFF2-40B4-BE49-F238E27FC236}">
                <a16:creationId xmlns:a16="http://schemas.microsoft.com/office/drawing/2014/main" id="{F03124D2-46C9-F8AB-2790-38747C0F8476}"/>
              </a:ext>
            </a:extLst>
          </p:cNvPr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 dirty="0" err="1">
                <a:solidFill>
                  <a:srgbClr val="000000"/>
                </a:solidFill>
                <a:latin typeface="Arial"/>
              </a:rPr>
              <a:t>WaterCoolers</a:t>
            </a:r>
            <a:r>
              <a:rPr lang="pt-BR" sz="4400" b="0" strike="noStrike" spc="-1" dirty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pic>
        <p:nvPicPr>
          <p:cNvPr id="3074" name="Picture 2" descr="Water Cooler Tgt Spartel V3, Rainbow, 120mm, Preto | Frete grátis">
            <a:extLst>
              <a:ext uri="{FF2B5EF4-FFF2-40B4-BE49-F238E27FC236}">
                <a16:creationId xmlns:a16="http://schemas.microsoft.com/office/drawing/2014/main" id="{A53A985D-02EE-E462-AC49-9E8231532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7" y="2780529"/>
            <a:ext cx="4814885" cy="299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Water Cooler 240 mm: veja sete modelos para comprar em 2021">
            <a:extLst>
              <a:ext uri="{FF2B5EF4-FFF2-40B4-BE49-F238E27FC236}">
                <a16:creationId xmlns:a16="http://schemas.microsoft.com/office/drawing/2014/main" id="{FE5EDFCA-CA14-A7D6-FBCF-44264FA64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6775"/>
            <a:ext cx="9144000" cy="472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59821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Dissipador  de temperatura</a:t>
            </a:r>
          </a:p>
        </p:txBody>
      </p:sp>
      <p:sp>
        <p:nvSpPr>
          <p:cNvPr id="687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8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89" name="Imagem 5"/>
          <p:cNvPicPr/>
          <p:nvPr/>
        </p:nvPicPr>
        <p:blipFill>
          <a:blip r:embed="rId2"/>
          <a:stretch/>
        </p:blipFill>
        <p:spPr>
          <a:xfrm>
            <a:off x="612720" y="1562040"/>
            <a:ext cx="2701080" cy="2010600"/>
          </a:xfrm>
          <a:prstGeom prst="rect">
            <a:avLst/>
          </a:prstGeom>
          <a:ln>
            <a:noFill/>
          </a:ln>
        </p:spPr>
      </p:pic>
      <p:pic>
        <p:nvPicPr>
          <p:cNvPr id="690" name="Picture 6"/>
          <p:cNvPicPr/>
          <p:nvPr/>
        </p:nvPicPr>
        <p:blipFill>
          <a:blip r:embed="rId3"/>
          <a:stretch/>
        </p:blipFill>
        <p:spPr>
          <a:xfrm>
            <a:off x="6165360" y="4832640"/>
            <a:ext cx="2978280" cy="2025000"/>
          </a:xfrm>
          <a:prstGeom prst="rect">
            <a:avLst/>
          </a:prstGeom>
          <a:ln>
            <a:noFill/>
          </a:ln>
        </p:spPr>
      </p:pic>
      <p:pic>
        <p:nvPicPr>
          <p:cNvPr id="691" name="Picture 8"/>
          <p:cNvPicPr/>
          <p:nvPr/>
        </p:nvPicPr>
        <p:blipFill>
          <a:blip r:embed="rId4"/>
          <a:stretch/>
        </p:blipFill>
        <p:spPr>
          <a:xfrm>
            <a:off x="617040" y="3717000"/>
            <a:ext cx="4762080" cy="2851200"/>
          </a:xfrm>
          <a:prstGeom prst="rect">
            <a:avLst/>
          </a:prstGeom>
          <a:ln>
            <a:noFill/>
          </a:ln>
        </p:spPr>
      </p:pic>
      <p:pic>
        <p:nvPicPr>
          <p:cNvPr id="692" name="Picture 10"/>
          <p:cNvPicPr/>
          <p:nvPr/>
        </p:nvPicPr>
        <p:blipFill>
          <a:blip r:embed="rId5"/>
          <a:stretch/>
        </p:blipFill>
        <p:spPr>
          <a:xfrm>
            <a:off x="5618520" y="1443600"/>
            <a:ext cx="3525120" cy="2849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PROCESSADOR</a:t>
            </a:r>
          </a:p>
        </p:txBody>
      </p:sp>
      <p:sp>
        <p:nvSpPr>
          <p:cNvPr id="694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A unidade de controle (UC) : é a unidade que armazena a posição de memória que contém a instrução que o computador está executando nesse momento. </a:t>
            </a:r>
          </a:p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5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D41205A3-00C4-4023-B510-B5AEA06E4840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PROCESSADOR</a:t>
            </a:r>
          </a:p>
        </p:txBody>
      </p:sp>
      <p:sp>
        <p:nvSpPr>
          <p:cNvPr id="697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Ela informa à ULA qual operação a executar, buscando a informação (da memória) que a ULA precisa para executá-la. Depois, transfere o resultado de volta para o local apropriado da memória. A seguir, a unidade de controle vai para a próxima instrução</a:t>
            </a:r>
          </a:p>
        </p:txBody>
      </p:sp>
      <p:sp>
        <p:nvSpPr>
          <p:cNvPr id="698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052E2368-14A3-4643-9DD2-8CD1E6F41E6F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TextShape 1"/>
          <p:cNvSpPr txBox="1"/>
          <p:nvPr/>
        </p:nvSpPr>
        <p:spPr>
          <a:xfrm>
            <a:off x="433800" y="16020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PROCESSADOR</a:t>
            </a:r>
          </a:p>
        </p:txBody>
      </p:sp>
      <p:sp>
        <p:nvSpPr>
          <p:cNvPr id="700" name="TextShape 2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520C07C5-2AD0-43E8-826F-7CA09C59C103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701" name="CustomShape 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2" name="CustomShape 4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3" name="CustomShape 5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4" name="CustomShape 6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05" name="Picture 1"/>
          <p:cNvPicPr/>
          <p:nvPr/>
        </p:nvPicPr>
        <p:blipFill>
          <a:blip r:embed="rId2"/>
          <a:stretch/>
        </p:blipFill>
        <p:spPr>
          <a:xfrm>
            <a:off x="90000" y="1225080"/>
            <a:ext cx="2808720" cy="2520000"/>
          </a:xfrm>
          <a:prstGeom prst="rect">
            <a:avLst/>
          </a:prstGeom>
          <a:ln>
            <a:noFill/>
          </a:ln>
        </p:spPr>
      </p:pic>
      <p:pic>
        <p:nvPicPr>
          <p:cNvPr id="706" name="Picture 5"/>
          <p:cNvPicPr/>
          <p:nvPr/>
        </p:nvPicPr>
        <p:blipFill>
          <a:blip r:embed="rId3"/>
          <a:stretch/>
        </p:blipFill>
        <p:spPr>
          <a:xfrm>
            <a:off x="0" y="4295880"/>
            <a:ext cx="2809440" cy="2371320"/>
          </a:xfrm>
          <a:prstGeom prst="rect">
            <a:avLst/>
          </a:prstGeom>
          <a:ln>
            <a:noFill/>
          </a:ln>
        </p:spPr>
      </p:pic>
      <p:sp>
        <p:nvSpPr>
          <p:cNvPr id="707" name="Line 7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8" name="Line 8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09" name="Imagem 1"/>
          <p:cNvPicPr/>
          <p:nvPr/>
        </p:nvPicPr>
        <p:blipFill>
          <a:blip r:embed="rId4"/>
          <a:stretch/>
        </p:blipFill>
        <p:spPr>
          <a:xfrm>
            <a:off x="3629880" y="1657080"/>
            <a:ext cx="5513760" cy="4507920"/>
          </a:xfrm>
          <a:prstGeom prst="rect">
            <a:avLst/>
          </a:prstGeom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41D1C1D-2120-8A41-9D6F-AC72AA55AC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0" y="1257728"/>
            <a:ext cx="9137520" cy="4921557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PROCESSADOR</a:t>
            </a:r>
          </a:p>
        </p:txBody>
      </p:sp>
      <p:sp>
        <p:nvSpPr>
          <p:cNvPr id="711" name="TextShape 2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C9AD1ADF-82F4-485F-AD10-6FC38DC9251E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712" name="CustomShape 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3" name="CustomShape 4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4" name="CustomShape 5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5" name="CustomShape 6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6" name="CustomShape 7"/>
          <p:cNvSpPr/>
          <p:nvPr/>
        </p:nvSpPr>
        <p:spPr>
          <a:xfrm>
            <a:off x="765000" y="2205000"/>
            <a:ext cx="7911000" cy="4661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Há somente 4 fabricantes de processadores  para pc no mundo: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4000" b="0" strike="noStrike" spc="-1">
                <a:solidFill>
                  <a:srgbClr val="000000"/>
                </a:solidFill>
                <a:latin typeface="Arial"/>
              </a:rPr>
              <a:t>Intel;</a:t>
            </a:r>
            <a:endParaRPr lang="pt-BR" sz="4000" b="0" strike="noStrike" spc="-1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4000" b="0" strike="noStrike" spc="-1">
                <a:solidFill>
                  <a:srgbClr val="000000"/>
                </a:solidFill>
                <a:latin typeface="Arial"/>
              </a:rPr>
              <a:t>AMD</a:t>
            </a:r>
            <a:endParaRPr lang="pt-BR" sz="4000" b="0" strike="noStrike" spc="-1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4000" b="0" strike="noStrike" spc="-1">
                <a:solidFill>
                  <a:srgbClr val="000000"/>
                </a:solidFill>
                <a:latin typeface="Arial"/>
              </a:rPr>
              <a:t>IBM</a:t>
            </a:r>
            <a:endParaRPr lang="pt-BR" sz="4000" b="0" strike="noStrike" spc="-1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4000" b="0" strike="noStrike" spc="-1">
                <a:solidFill>
                  <a:srgbClr val="000000"/>
                </a:solidFill>
                <a:latin typeface="Arial"/>
              </a:rPr>
              <a:t>Via</a:t>
            </a:r>
            <a:endParaRPr lang="pt-BR" sz="4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4000" b="0" strike="noStrike" spc="-1">
              <a:latin typeface="Arial"/>
            </a:endParaRPr>
          </a:p>
        </p:txBody>
      </p:sp>
      <p:sp>
        <p:nvSpPr>
          <p:cNvPr id="717" name="Line 8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8" name="Line 9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ransition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PROCESSADOR</a:t>
            </a:r>
          </a:p>
        </p:txBody>
      </p:sp>
      <p:sp>
        <p:nvSpPr>
          <p:cNvPr id="720" name="TextShape 2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013AF229-B93E-4820-8427-0131DBE67133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721" name="CustomShape 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22" name="CustomShape 4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23" name="CustomShape 5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24" name="CustomShape 6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25" name="CustomShape 7"/>
          <p:cNvSpPr/>
          <p:nvPr/>
        </p:nvSpPr>
        <p:spPr>
          <a:xfrm>
            <a:off x="765000" y="2205000"/>
            <a:ext cx="7911000" cy="94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A briga da AMD com a Intel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800" b="0" strike="noStrike" spc="-1">
              <a:latin typeface="Arial"/>
            </a:endParaRPr>
          </a:p>
        </p:txBody>
      </p:sp>
      <p:pic>
        <p:nvPicPr>
          <p:cNvPr id="726" name="Picture 2"/>
          <p:cNvPicPr/>
          <p:nvPr/>
        </p:nvPicPr>
        <p:blipFill>
          <a:blip r:embed="rId2"/>
          <a:stretch/>
        </p:blipFill>
        <p:spPr>
          <a:xfrm>
            <a:off x="1069920" y="3429000"/>
            <a:ext cx="3899160" cy="1816920"/>
          </a:xfrm>
          <a:prstGeom prst="rect">
            <a:avLst/>
          </a:prstGeom>
          <a:ln>
            <a:noFill/>
          </a:ln>
        </p:spPr>
      </p:pic>
      <p:sp>
        <p:nvSpPr>
          <p:cNvPr id="727" name="CustomShape 8"/>
          <p:cNvSpPr/>
          <p:nvPr/>
        </p:nvSpPr>
        <p:spPr>
          <a:xfrm>
            <a:off x="765000" y="4651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28" name="Picture 5"/>
          <p:cNvPicPr/>
          <p:nvPr/>
        </p:nvPicPr>
        <p:blipFill>
          <a:blip r:embed="rId3"/>
          <a:stretch/>
        </p:blipFill>
        <p:spPr>
          <a:xfrm>
            <a:off x="6300360" y="4346280"/>
            <a:ext cx="1807560" cy="179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Hard disk (HD)</a:t>
            </a:r>
          </a:p>
        </p:txBody>
      </p:sp>
      <p:sp>
        <p:nvSpPr>
          <p:cNvPr id="730" name="TextShape 2"/>
          <p:cNvSpPr txBox="1"/>
          <p:nvPr/>
        </p:nvSpPr>
        <p:spPr>
          <a:xfrm>
            <a:off x="467640" y="141264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  O </a:t>
            </a:r>
            <a:r>
              <a:rPr lang="pt-BR" sz="3600" b="1" strike="noStrike" spc="-1">
                <a:solidFill>
                  <a:srgbClr val="000000"/>
                </a:solidFill>
                <a:latin typeface="Arial"/>
              </a:rPr>
              <a:t>disco rígido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 - ou </a:t>
            </a:r>
            <a:r>
              <a:rPr lang="pt-BR" sz="3600" b="1" strike="noStrike" spc="-1">
                <a:solidFill>
                  <a:srgbClr val="000000"/>
                </a:solidFill>
                <a:latin typeface="Arial"/>
              </a:rPr>
              <a:t>HD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 (</a:t>
            </a:r>
            <a:r>
              <a:rPr lang="pt-BR" sz="3600" b="0" i="1" strike="noStrike" spc="-1">
                <a:solidFill>
                  <a:srgbClr val="000000"/>
                </a:solidFill>
                <a:latin typeface="Arial"/>
              </a:rPr>
              <a:t>Hard Disk</a:t>
            </a: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) - é o dispositivo de armazenamento permanente de dados mais utilizado nos computadores. </a:t>
            </a:r>
          </a:p>
        </p:txBody>
      </p:sp>
      <p:sp>
        <p:nvSpPr>
          <p:cNvPr id="731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387855F3-1EA4-4FE6-854A-477B77199B79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732" name="Picture 2"/>
          <p:cNvPicPr/>
          <p:nvPr/>
        </p:nvPicPr>
        <p:blipFill>
          <a:blip r:embed="rId2"/>
          <a:stretch/>
        </p:blipFill>
        <p:spPr>
          <a:xfrm>
            <a:off x="6840" y="4858560"/>
            <a:ext cx="2736000" cy="2029680"/>
          </a:xfrm>
          <a:prstGeom prst="rect">
            <a:avLst/>
          </a:prstGeom>
          <a:ln>
            <a:noFill/>
          </a:ln>
        </p:spPr>
      </p:pic>
      <p:pic>
        <p:nvPicPr>
          <p:cNvPr id="733" name="Picture 4"/>
          <p:cNvPicPr/>
          <p:nvPr/>
        </p:nvPicPr>
        <p:blipFill>
          <a:blip r:embed="rId3"/>
          <a:stretch/>
        </p:blipFill>
        <p:spPr>
          <a:xfrm>
            <a:off x="3056760" y="5129280"/>
            <a:ext cx="1724040" cy="1718280"/>
          </a:xfrm>
          <a:prstGeom prst="rect">
            <a:avLst/>
          </a:prstGeom>
          <a:ln>
            <a:noFill/>
          </a:ln>
        </p:spPr>
      </p:pic>
      <p:pic>
        <p:nvPicPr>
          <p:cNvPr id="734" name="Picture 6"/>
          <p:cNvPicPr/>
          <p:nvPr/>
        </p:nvPicPr>
        <p:blipFill>
          <a:blip r:embed="rId4"/>
          <a:stretch/>
        </p:blipFill>
        <p:spPr>
          <a:xfrm>
            <a:off x="5292000" y="5517000"/>
            <a:ext cx="1549440" cy="1295640"/>
          </a:xfrm>
          <a:prstGeom prst="rect">
            <a:avLst/>
          </a:prstGeom>
          <a:ln>
            <a:noFill/>
          </a:ln>
        </p:spPr>
      </p:pic>
      <p:pic>
        <p:nvPicPr>
          <p:cNvPr id="735" name="Picture 8"/>
          <p:cNvPicPr/>
          <p:nvPr/>
        </p:nvPicPr>
        <p:blipFill>
          <a:blip r:embed="rId5"/>
          <a:stretch/>
        </p:blipFill>
        <p:spPr>
          <a:xfrm>
            <a:off x="6864120" y="5171040"/>
            <a:ext cx="2253240" cy="1686600"/>
          </a:xfrm>
          <a:prstGeom prst="rect">
            <a:avLst/>
          </a:prstGeom>
          <a:ln>
            <a:noFill/>
          </a:ln>
        </p:spPr>
      </p:pic>
      <p:sp>
        <p:nvSpPr>
          <p:cNvPr id="736" name="Line 4"/>
          <p:cNvSpPr/>
          <p:nvPr/>
        </p:nvSpPr>
        <p:spPr>
          <a:xfrm>
            <a:off x="6480" y="4858560"/>
            <a:ext cx="9111240" cy="0"/>
          </a:xfrm>
          <a:prstGeom prst="line">
            <a:avLst/>
          </a:prstGeom>
          <a:ln w="9360">
            <a:solidFill>
              <a:srgbClr val="00C79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7" name="Line 5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8" name="Line 6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573C64E-C23B-9BA7-E202-2BFC16843FEE}"/>
              </a:ext>
            </a:extLst>
          </p:cNvPr>
          <p:cNvSpPr txBox="1"/>
          <p:nvPr/>
        </p:nvSpPr>
        <p:spPr>
          <a:xfrm>
            <a:off x="1100138" y="485775"/>
            <a:ext cx="702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SSD e SSD M.2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51D8C48A-CA55-CDF5-98EA-5F9CD53A7D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FCB1E7A-E942-B14E-7449-0322E2510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8326"/>
            <a:ext cx="9144000" cy="2501347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F0B77-2C45-1607-874B-0D5D7ACEA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TextShape 1">
            <a:extLst>
              <a:ext uri="{FF2B5EF4-FFF2-40B4-BE49-F238E27FC236}">
                <a16:creationId xmlns:a16="http://schemas.microsoft.com/office/drawing/2014/main" id="{A1C57107-07FE-BB48-7274-CCB7BF935E6A}"/>
              </a:ext>
            </a:extLst>
          </p:cNvPr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CEE4856-95DD-D7F8-C3AE-C66942B86BB9}"/>
              </a:ext>
            </a:extLst>
          </p:cNvPr>
          <p:cNvSpPr txBox="1"/>
          <p:nvPr/>
        </p:nvSpPr>
        <p:spPr>
          <a:xfrm>
            <a:off x="1100138" y="485775"/>
            <a:ext cx="702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SSD e SSD M.2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6ACEBCAD-7B40-5D92-BFFD-90A0945409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D852D86-2BD6-7752-B606-289F2A8D6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09" y="2157235"/>
            <a:ext cx="8821381" cy="254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84448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Hard disk (HD)</a:t>
            </a:r>
          </a:p>
        </p:txBody>
      </p:sp>
      <p:sp>
        <p:nvSpPr>
          <p:cNvPr id="741" name="TextShape 2"/>
          <p:cNvSpPr txBox="1"/>
          <p:nvPr/>
        </p:nvSpPr>
        <p:spPr>
          <a:xfrm>
            <a:off x="467640" y="134064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Nele, são armazenados desde os seus arquivos pessoais até informações utilizadas exclusivamente pelo sistema operacional. </a:t>
            </a:r>
          </a:p>
        </p:txBody>
      </p:sp>
      <p:sp>
        <p:nvSpPr>
          <p:cNvPr id="742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4E8DE136-2B0D-4BEE-8273-0B1EEF39BAAA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743" name="Picture 2"/>
          <p:cNvPicPr/>
          <p:nvPr/>
        </p:nvPicPr>
        <p:blipFill>
          <a:blip r:embed="rId2"/>
          <a:stretch/>
        </p:blipFill>
        <p:spPr>
          <a:xfrm>
            <a:off x="3780000" y="3429000"/>
            <a:ext cx="4185000" cy="2810160"/>
          </a:xfrm>
          <a:prstGeom prst="rect">
            <a:avLst/>
          </a:prstGeom>
          <a:ln>
            <a:noFill/>
          </a:ln>
        </p:spPr>
      </p:pic>
      <p:sp>
        <p:nvSpPr>
          <p:cNvPr id="744" name="Line 4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45" name="Line 5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Hard disk (HD)</a:t>
            </a:r>
          </a:p>
        </p:txBody>
      </p:sp>
      <p:sp>
        <p:nvSpPr>
          <p:cNvPr id="747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   Aqui , você conhecerá um pouco do funcionamento dos HDs e saberá a função de seus principais recursos, como IDE, ATAPI, DMA, SATA, cache (buffer), NCQ, entre outros.</a:t>
            </a:r>
          </a:p>
        </p:txBody>
      </p:sp>
      <p:sp>
        <p:nvSpPr>
          <p:cNvPr id="748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FD91AE43-F99A-4515-98B9-9D99C1559B38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749" name="Picture 2"/>
          <p:cNvPicPr/>
          <p:nvPr/>
        </p:nvPicPr>
        <p:blipFill>
          <a:blip r:embed="rId2"/>
          <a:stretch/>
        </p:blipFill>
        <p:spPr>
          <a:xfrm>
            <a:off x="145800" y="4715280"/>
            <a:ext cx="3672000" cy="1388880"/>
          </a:xfrm>
          <a:prstGeom prst="rect">
            <a:avLst/>
          </a:prstGeom>
          <a:ln>
            <a:noFill/>
          </a:ln>
        </p:spPr>
      </p:pic>
      <p:sp>
        <p:nvSpPr>
          <p:cNvPr id="750" name="CustomShape 4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51" name="CustomShape 5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52" name="CustomShape 6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53" name="Picture 9"/>
          <p:cNvPicPr/>
          <p:nvPr/>
        </p:nvPicPr>
        <p:blipFill>
          <a:blip r:embed="rId3"/>
          <a:stretch/>
        </p:blipFill>
        <p:spPr>
          <a:xfrm>
            <a:off x="3825000" y="4408200"/>
            <a:ext cx="2619000" cy="1742760"/>
          </a:xfrm>
          <a:prstGeom prst="rect">
            <a:avLst/>
          </a:prstGeom>
          <a:ln>
            <a:noFill/>
          </a:ln>
        </p:spPr>
      </p:pic>
      <p:sp>
        <p:nvSpPr>
          <p:cNvPr id="754" name="CustomShape 7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55" name="Picture 12"/>
          <p:cNvPicPr/>
          <p:nvPr/>
        </p:nvPicPr>
        <p:blipFill>
          <a:blip r:embed="rId4"/>
          <a:stretch/>
        </p:blipFill>
        <p:spPr>
          <a:xfrm>
            <a:off x="6238800" y="5279760"/>
            <a:ext cx="2904840" cy="1571400"/>
          </a:xfrm>
          <a:prstGeom prst="rect">
            <a:avLst/>
          </a:prstGeom>
          <a:ln>
            <a:noFill/>
          </a:ln>
        </p:spPr>
      </p:pic>
      <p:sp>
        <p:nvSpPr>
          <p:cNvPr id="756" name="Line 8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57" name="Line 9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86316AE2-AA3A-441E-9C22-053A8316F107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759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60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61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62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63" name="Picture 1"/>
          <p:cNvPicPr/>
          <p:nvPr/>
        </p:nvPicPr>
        <p:blipFill>
          <a:blip r:embed="rId2"/>
          <a:stretch/>
        </p:blipFill>
        <p:spPr>
          <a:xfrm>
            <a:off x="539640" y="908640"/>
            <a:ext cx="8223120" cy="4824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HD Externos</a:t>
            </a:r>
          </a:p>
        </p:txBody>
      </p:sp>
      <p:pic>
        <p:nvPicPr>
          <p:cNvPr id="765" name="Imagem 3"/>
          <p:cNvPicPr/>
          <p:nvPr/>
        </p:nvPicPr>
        <p:blipFill>
          <a:blip r:embed="rId2"/>
          <a:stretch/>
        </p:blipFill>
        <p:spPr>
          <a:xfrm>
            <a:off x="4559400" y="3848040"/>
            <a:ext cx="4762080" cy="3009600"/>
          </a:xfrm>
          <a:prstGeom prst="rect">
            <a:avLst/>
          </a:prstGeom>
          <a:ln>
            <a:noFill/>
          </a:ln>
        </p:spPr>
      </p:pic>
      <p:sp>
        <p:nvSpPr>
          <p:cNvPr id="766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67" name="Imagem 5"/>
          <p:cNvPicPr/>
          <p:nvPr/>
        </p:nvPicPr>
        <p:blipFill>
          <a:blip r:embed="rId3"/>
          <a:stretch/>
        </p:blipFill>
        <p:spPr>
          <a:xfrm>
            <a:off x="181440" y="1268640"/>
            <a:ext cx="3814200" cy="3035880"/>
          </a:xfrm>
          <a:prstGeom prst="rect">
            <a:avLst/>
          </a:prstGeom>
          <a:ln>
            <a:noFill/>
          </a:ln>
        </p:spPr>
      </p:pic>
      <p:pic>
        <p:nvPicPr>
          <p:cNvPr id="768" name="Imagem 6"/>
          <p:cNvPicPr/>
          <p:nvPr/>
        </p:nvPicPr>
        <p:blipFill>
          <a:blip r:embed="rId4"/>
          <a:stretch/>
        </p:blipFill>
        <p:spPr>
          <a:xfrm>
            <a:off x="437760" y="4336920"/>
            <a:ext cx="2727720" cy="2520720"/>
          </a:xfrm>
          <a:prstGeom prst="rect">
            <a:avLst/>
          </a:prstGeom>
          <a:ln>
            <a:noFill/>
          </a:ln>
        </p:spPr>
      </p:pic>
      <p:pic>
        <p:nvPicPr>
          <p:cNvPr id="769" name="Imagem 7"/>
          <p:cNvPicPr/>
          <p:nvPr/>
        </p:nvPicPr>
        <p:blipFill>
          <a:blip r:embed="rId5"/>
          <a:stretch/>
        </p:blipFill>
        <p:spPr>
          <a:xfrm>
            <a:off x="4788000" y="1297080"/>
            <a:ext cx="3895200" cy="2491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Mouse</a:t>
            </a:r>
          </a:p>
        </p:txBody>
      </p:sp>
      <p:pic>
        <p:nvPicPr>
          <p:cNvPr id="771" name="Imagem 3"/>
          <p:cNvPicPr/>
          <p:nvPr/>
        </p:nvPicPr>
        <p:blipFill>
          <a:blip r:embed="rId2"/>
          <a:stretch/>
        </p:blipFill>
        <p:spPr>
          <a:xfrm>
            <a:off x="6362640" y="5229360"/>
            <a:ext cx="2781000" cy="1628280"/>
          </a:xfrm>
          <a:prstGeom prst="rect">
            <a:avLst/>
          </a:prstGeom>
          <a:ln>
            <a:noFill/>
          </a:ln>
        </p:spPr>
      </p:pic>
      <p:pic>
        <p:nvPicPr>
          <p:cNvPr id="772" name="Picture 2"/>
          <p:cNvPicPr/>
          <p:nvPr/>
        </p:nvPicPr>
        <p:blipFill>
          <a:blip r:embed="rId3"/>
          <a:stretch/>
        </p:blipFill>
        <p:spPr>
          <a:xfrm>
            <a:off x="3760920" y="2914200"/>
            <a:ext cx="2601360" cy="2279520"/>
          </a:xfrm>
          <a:prstGeom prst="rect">
            <a:avLst/>
          </a:prstGeom>
          <a:ln>
            <a:noFill/>
          </a:ln>
        </p:spPr>
      </p:pic>
      <p:sp>
        <p:nvSpPr>
          <p:cNvPr id="773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74" name="Imagem 6"/>
          <p:cNvPicPr/>
          <p:nvPr/>
        </p:nvPicPr>
        <p:blipFill>
          <a:blip r:embed="rId4"/>
          <a:stretch/>
        </p:blipFill>
        <p:spPr>
          <a:xfrm>
            <a:off x="762120" y="5375520"/>
            <a:ext cx="2152440" cy="1657080"/>
          </a:xfrm>
          <a:prstGeom prst="rect">
            <a:avLst/>
          </a:prstGeom>
          <a:ln>
            <a:noFill/>
          </a:ln>
        </p:spPr>
      </p:pic>
      <p:pic>
        <p:nvPicPr>
          <p:cNvPr id="775" name="Picture 10"/>
          <p:cNvPicPr/>
          <p:nvPr/>
        </p:nvPicPr>
        <p:blipFill>
          <a:blip r:embed="rId5"/>
          <a:stretch/>
        </p:blipFill>
        <p:spPr>
          <a:xfrm>
            <a:off x="550800" y="2343240"/>
            <a:ext cx="2971440" cy="2885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" name="Picture 2"/>
          <p:cNvPicPr/>
          <p:nvPr/>
        </p:nvPicPr>
        <p:blipFill>
          <a:blip r:embed="rId2"/>
          <a:stretch/>
        </p:blipFill>
        <p:spPr>
          <a:xfrm>
            <a:off x="251640" y="476640"/>
            <a:ext cx="6095520" cy="3457080"/>
          </a:xfrm>
          <a:prstGeom prst="rect">
            <a:avLst/>
          </a:prstGeom>
          <a:ln>
            <a:noFill/>
          </a:ln>
        </p:spPr>
      </p:pic>
      <p:sp>
        <p:nvSpPr>
          <p:cNvPr id="777" name="TextShape 1"/>
          <p:cNvSpPr txBox="1"/>
          <p:nvPr/>
        </p:nvSpPr>
        <p:spPr>
          <a:xfrm>
            <a:off x="457200" y="128520"/>
            <a:ext cx="8226000" cy="1211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Teclado</a:t>
            </a:r>
          </a:p>
        </p:txBody>
      </p:sp>
      <p:pic>
        <p:nvPicPr>
          <p:cNvPr id="778" name="Picture 8"/>
          <p:cNvPicPr/>
          <p:nvPr/>
        </p:nvPicPr>
        <p:blipFill>
          <a:blip r:embed="rId3"/>
          <a:stretch/>
        </p:blipFill>
        <p:spPr>
          <a:xfrm>
            <a:off x="4381560" y="3790800"/>
            <a:ext cx="4762080" cy="3066840"/>
          </a:xfrm>
          <a:prstGeom prst="rect">
            <a:avLst/>
          </a:prstGeom>
          <a:ln>
            <a:noFill/>
          </a:ln>
        </p:spPr>
      </p:pic>
      <p:pic>
        <p:nvPicPr>
          <p:cNvPr id="779" name="Imagem 4"/>
          <p:cNvPicPr/>
          <p:nvPr/>
        </p:nvPicPr>
        <p:blipFill>
          <a:blip r:embed="rId4"/>
          <a:stretch/>
        </p:blipFill>
        <p:spPr>
          <a:xfrm>
            <a:off x="312840" y="5157360"/>
            <a:ext cx="2986200" cy="1487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Gabinete</a:t>
            </a:r>
          </a:p>
        </p:txBody>
      </p:sp>
      <p:pic>
        <p:nvPicPr>
          <p:cNvPr id="781" name="Picture 2"/>
          <p:cNvPicPr/>
          <p:nvPr/>
        </p:nvPicPr>
        <p:blipFill>
          <a:blip r:embed="rId2"/>
          <a:stretch/>
        </p:blipFill>
        <p:spPr>
          <a:xfrm>
            <a:off x="6483240" y="3141000"/>
            <a:ext cx="2645280" cy="3716640"/>
          </a:xfrm>
          <a:prstGeom prst="rect">
            <a:avLst/>
          </a:prstGeom>
          <a:ln>
            <a:noFill/>
          </a:ln>
        </p:spPr>
      </p:pic>
      <p:pic>
        <p:nvPicPr>
          <p:cNvPr id="782" name="Imagem 3"/>
          <p:cNvPicPr/>
          <p:nvPr/>
        </p:nvPicPr>
        <p:blipFill>
          <a:blip r:embed="rId3"/>
          <a:stretch/>
        </p:blipFill>
        <p:spPr>
          <a:xfrm>
            <a:off x="2627640" y="2061000"/>
            <a:ext cx="2904840" cy="4285800"/>
          </a:xfrm>
          <a:prstGeom prst="rect">
            <a:avLst/>
          </a:prstGeom>
          <a:ln>
            <a:noFill/>
          </a:ln>
        </p:spPr>
      </p:pic>
      <p:pic>
        <p:nvPicPr>
          <p:cNvPr id="783" name="Imagem 4"/>
          <p:cNvPicPr/>
          <p:nvPr/>
        </p:nvPicPr>
        <p:blipFill>
          <a:blip r:embed="rId4"/>
          <a:stretch/>
        </p:blipFill>
        <p:spPr>
          <a:xfrm>
            <a:off x="457200" y="2781000"/>
            <a:ext cx="1938240" cy="2546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Fonte</a:t>
            </a:r>
          </a:p>
        </p:txBody>
      </p:sp>
      <p:pic>
        <p:nvPicPr>
          <p:cNvPr id="785" name="Imagem 3"/>
          <p:cNvPicPr/>
          <p:nvPr/>
        </p:nvPicPr>
        <p:blipFill>
          <a:blip r:embed="rId2"/>
          <a:stretch/>
        </p:blipFill>
        <p:spPr>
          <a:xfrm>
            <a:off x="5508000" y="3789000"/>
            <a:ext cx="3546000" cy="3068640"/>
          </a:xfrm>
          <a:prstGeom prst="rect">
            <a:avLst/>
          </a:prstGeom>
          <a:ln>
            <a:noFill/>
          </a:ln>
        </p:spPr>
      </p:pic>
      <p:pic>
        <p:nvPicPr>
          <p:cNvPr id="786" name="Picture 2"/>
          <p:cNvPicPr/>
          <p:nvPr/>
        </p:nvPicPr>
        <p:blipFill>
          <a:blip r:embed="rId3"/>
          <a:stretch/>
        </p:blipFill>
        <p:spPr>
          <a:xfrm>
            <a:off x="457200" y="1195200"/>
            <a:ext cx="3843000" cy="3289320"/>
          </a:xfrm>
          <a:prstGeom prst="rect">
            <a:avLst/>
          </a:prstGeom>
          <a:ln>
            <a:noFill/>
          </a:ln>
        </p:spPr>
      </p:pic>
      <p:pic>
        <p:nvPicPr>
          <p:cNvPr id="787" name="Imagem 2"/>
          <p:cNvPicPr/>
          <p:nvPr/>
        </p:nvPicPr>
        <p:blipFill>
          <a:blip r:embed="rId4"/>
          <a:stretch/>
        </p:blipFill>
        <p:spPr>
          <a:xfrm>
            <a:off x="4624560" y="2925000"/>
            <a:ext cx="4701240" cy="4016160"/>
          </a:xfrm>
          <a:prstGeom prst="rect">
            <a:avLst/>
          </a:prstGeom>
          <a:ln>
            <a:noFill/>
          </a:ln>
        </p:spPr>
      </p:pic>
      <p:pic>
        <p:nvPicPr>
          <p:cNvPr id="788" name="Imagem 4"/>
          <p:cNvPicPr/>
          <p:nvPr/>
        </p:nvPicPr>
        <p:blipFill>
          <a:blip r:embed="rId5"/>
          <a:stretch/>
        </p:blipFill>
        <p:spPr>
          <a:xfrm>
            <a:off x="0" y="4117680"/>
            <a:ext cx="4362120" cy="2638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Bateria da Cmos</a:t>
            </a:r>
          </a:p>
        </p:txBody>
      </p:sp>
      <p:pic>
        <p:nvPicPr>
          <p:cNvPr id="790" name="Imagem 3"/>
          <p:cNvPicPr/>
          <p:nvPr/>
        </p:nvPicPr>
        <p:blipFill>
          <a:blip r:embed="rId2"/>
          <a:stretch/>
        </p:blipFill>
        <p:spPr>
          <a:xfrm>
            <a:off x="282240" y="1122120"/>
            <a:ext cx="3107520" cy="2743200"/>
          </a:xfrm>
          <a:prstGeom prst="rect">
            <a:avLst/>
          </a:prstGeom>
          <a:ln>
            <a:noFill/>
          </a:ln>
        </p:spPr>
      </p:pic>
      <p:sp>
        <p:nvSpPr>
          <p:cNvPr id="791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2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93" name="Imagem 6"/>
          <p:cNvPicPr/>
          <p:nvPr/>
        </p:nvPicPr>
        <p:blipFill>
          <a:blip r:embed="rId3"/>
          <a:stretch/>
        </p:blipFill>
        <p:spPr>
          <a:xfrm>
            <a:off x="4219200" y="2997000"/>
            <a:ext cx="4924440" cy="3732120"/>
          </a:xfrm>
          <a:prstGeom prst="rect">
            <a:avLst/>
          </a:prstGeom>
          <a:ln>
            <a:noFill/>
          </a:ln>
        </p:spPr>
      </p:pic>
      <p:pic>
        <p:nvPicPr>
          <p:cNvPr id="794" name="Imagem 7"/>
          <p:cNvPicPr/>
          <p:nvPr/>
        </p:nvPicPr>
        <p:blipFill>
          <a:blip r:embed="rId4"/>
          <a:stretch/>
        </p:blipFill>
        <p:spPr>
          <a:xfrm>
            <a:off x="155520" y="3684240"/>
            <a:ext cx="3408120" cy="2998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Modems e Roteadores </a:t>
            </a:r>
          </a:p>
        </p:txBody>
      </p:sp>
      <p:pic>
        <p:nvPicPr>
          <p:cNvPr id="796" name="Picture 2"/>
          <p:cNvPicPr/>
          <p:nvPr/>
        </p:nvPicPr>
        <p:blipFill>
          <a:blip r:embed="rId2"/>
          <a:stretch/>
        </p:blipFill>
        <p:spPr>
          <a:xfrm>
            <a:off x="5059080" y="4149000"/>
            <a:ext cx="4084560" cy="2708640"/>
          </a:xfrm>
          <a:prstGeom prst="rect">
            <a:avLst/>
          </a:prstGeom>
          <a:ln>
            <a:noFill/>
          </a:ln>
        </p:spPr>
      </p:pic>
      <p:pic>
        <p:nvPicPr>
          <p:cNvPr id="797" name="Picture 4"/>
          <p:cNvPicPr/>
          <p:nvPr/>
        </p:nvPicPr>
        <p:blipFill>
          <a:blip r:embed="rId3"/>
          <a:stretch/>
        </p:blipFill>
        <p:spPr>
          <a:xfrm>
            <a:off x="457200" y="1340640"/>
            <a:ext cx="4458240" cy="3309120"/>
          </a:xfrm>
          <a:prstGeom prst="rect">
            <a:avLst/>
          </a:prstGeom>
          <a:ln>
            <a:noFill/>
          </a:ln>
        </p:spPr>
      </p:pic>
      <p:sp>
        <p:nvSpPr>
          <p:cNvPr id="798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99" name="Imagem 4"/>
          <p:cNvPicPr/>
          <p:nvPr/>
        </p:nvPicPr>
        <p:blipFill>
          <a:blip r:embed="rId4"/>
          <a:stretch/>
        </p:blipFill>
        <p:spPr>
          <a:xfrm>
            <a:off x="6125400" y="1562040"/>
            <a:ext cx="1952280" cy="2342880"/>
          </a:xfrm>
          <a:prstGeom prst="rect">
            <a:avLst/>
          </a:prstGeom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B5F07E9-C96C-1B92-43AB-7CE3EAF15C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834560"/>
            <a:ext cx="9144000" cy="4423365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MEMORIA RAM</a:t>
            </a:r>
          </a:p>
        </p:txBody>
      </p:sp>
      <p:sp>
        <p:nvSpPr>
          <p:cNvPr id="801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algn="just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A memória RAM é um tipo de tecnologia que permite o acesso aos arquivos armazenados no computador. Diferentemente da memória do HD, a RAM não armazena conteúdos permanentemente. </a:t>
            </a:r>
          </a:p>
        </p:txBody>
      </p:sp>
      <p:sp>
        <p:nvSpPr>
          <p:cNvPr id="802" name="TextShape 3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4813AA35-A730-411C-8EFD-EA4ACD86BA4D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pic>
        <p:nvPicPr>
          <p:cNvPr id="803" name="Picture 2"/>
          <p:cNvPicPr/>
          <p:nvPr/>
        </p:nvPicPr>
        <p:blipFill>
          <a:blip r:embed="rId2"/>
          <a:stretch/>
        </p:blipFill>
        <p:spPr>
          <a:xfrm>
            <a:off x="909720" y="4581000"/>
            <a:ext cx="3661920" cy="2288520"/>
          </a:xfrm>
          <a:prstGeom prst="rect">
            <a:avLst/>
          </a:prstGeom>
          <a:ln>
            <a:noFill/>
          </a:ln>
        </p:spPr>
      </p:pic>
      <p:pic>
        <p:nvPicPr>
          <p:cNvPr id="804" name="Picture 3"/>
          <p:cNvPicPr/>
          <p:nvPr/>
        </p:nvPicPr>
        <p:blipFill>
          <a:blip r:embed="rId3"/>
          <a:stretch/>
        </p:blipFill>
        <p:spPr>
          <a:xfrm>
            <a:off x="6156000" y="4490280"/>
            <a:ext cx="2987640" cy="2291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MEMORIA RAM</a:t>
            </a:r>
          </a:p>
        </p:txBody>
      </p:sp>
      <p:sp>
        <p:nvSpPr>
          <p:cNvPr id="806" name="TextShape 2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EE75D2B0-88A7-4199-94BB-02D04D6CEE37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807" name="CustomShape 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08" name="CustomShape 4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09" name="CustomShape 5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10" name="CustomShape 6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11" name="Picture 2"/>
          <p:cNvPicPr/>
          <p:nvPr/>
        </p:nvPicPr>
        <p:blipFill>
          <a:blip r:embed="rId2"/>
          <a:stretch/>
        </p:blipFill>
        <p:spPr>
          <a:xfrm>
            <a:off x="0" y="4803480"/>
            <a:ext cx="1636920" cy="1275840"/>
          </a:xfrm>
          <a:prstGeom prst="rect">
            <a:avLst/>
          </a:prstGeom>
          <a:ln>
            <a:noFill/>
          </a:ln>
        </p:spPr>
      </p:pic>
      <p:pic>
        <p:nvPicPr>
          <p:cNvPr id="812" name="Picture 4"/>
          <p:cNvPicPr/>
          <p:nvPr/>
        </p:nvPicPr>
        <p:blipFill>
          <a:blip r:embed="rId3"/>
          <a:stretch/>
        </p:blipFill>
        <p:spPr>
          <a:xfrm>
            <a:off x="1979640" y="4991760"/>
            <a:ext cx="2880000" cy="1023480"/>
          </a:xfrm>
          <a:prstGeom prst="rect">
            <a:avLst/>
          </a:prstGeom>
          <a:ln>
            <a:noFill/>
          </a:ln>
        </p:spPr>
      </p:pic>
      <p:sp>
        <p:nvSpPr>
          <p:cNvPr id="813" name="Line 7"/>
          <p:cNvSpPr/>
          <p:nvPr/>
        </p:nvSpPr>
        <p:spPr>
          <a:xfrm flipH="1">
            <a:off x="0" y="6073200"/>
            <a:ext cx="9144000" cy="0"/>
          </a:xfrm>
          <a:prstGeom prst="line">
            <a:avLst/>
          </a:prstGeom>
          <a:ln w="9360">
            <a:solidFill>
              <a:srgbClr val="00C79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14" name="Line 8"/>
          <p:cNvSpPr/>
          <p:nvPr/>
        </p:nvSpPr>
        <p:spPr>
          <a:xfrm flipH="1">
            <a:off x="0" y="4797000"/>
            <a:ext cx="9144000" cy="0"/>
          </a:xfrm>
          <a:prstGeom prst="line">
            <a:avLst/>
          </a:prstGeom>
          <a:ln w="9360">
            <a:solidFill>
              <a:srgbClr val="00C79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15" name="Picture 5"/>
          <p:cNvPicPr/>
          <p:nvPr/>
        </p:nvPicPr>
        <p:blipFill>
          <a:blip r:embed="rId4"/>
          <a:stretch/>
        </p:blipFill>
        <p:spPr>
          <a:xfrm>
            <a:off x="4860000" y="4915440"/>
            <a:ext cx="2043000" cy="1157760"/>
          </a:xfrm>
          <a:prstGeom prst="rect">
            <a:avLst/>
          </a:prstGeom>
          <a:ln>
            <a:noFill/>
          </a:ln>
        </p:spPr>
      </p:pic>
      <p:pic>
        <p:nvPicPr>
          <p:cNvPr id="816" name="Picture 6"/>
          <p:cNvPicPr/>
          <p:nvPr/>
        </p:nvPicPr>
        <p:blipFill>
          <a:blip r:embed="rId5"/>
          <a:stretch/>
        </p:blipFill>
        <p:spPr>
          <a:xfrm>
            <a:off x="7092360" y="4998960"/>
            <a:ext cx="1945800" cy="863640"/>
          </a:xfrm>
          <a:prstGeom prst="rect">
            <a:avLst/>
          </a:prstGeom>
          <a:ln>
            <a:noFill/>
          </a:ln>
        </p:spPr>
      </p:pic>
      <p:sp>
        <p:nvSpPr>
          <p:cNvPr id="817" name="CustomShape 9"/>
          <p:cNvSpPr/>
          <p:nvPr/>
        </p:nvSpPr>
        <p:spPr>
          <a:xfrm>
            <a:off x="457200" y="1772640"/>
            <a:ext cx="8434800" cy="252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É responsável, no entanto, pela leitura dos conteúdos quando requeridos. Ou seja, de forma não-sequencial, por isso, a nomeclatura em inglês de Random Access Memory (Memória de Acesso Aleatório).</a:t>
            </a: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TextShape 1"/>
          <p:cNvSpPr txBox="1"/>
          <p:nvPr/>
        </p:nvSpPr>
        <p:spPr>
          <a:xfrm>
            <a:off x="458640" y="23436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MEMORIA RAM</a:t>
            </a:r>
          </a:p>
        </p:txBody>
      </p:sp>
      <p:sp>
        <p:nvSpPr>
          <p:cNvPr id="819" name="TextShape 2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CD281649-5643-4E35-9B44-0D07D14737B5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820" name="CustomShape 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21" name="CustomShape 4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22" name="CustomShape 5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23" name="CustomShape 6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24" name="Line 7"/>
          <p:cNvSpPr/>
          <p:nvPr/>
        </p:nvSpPr>
        <p:spPr>
          <a:xfrm flipH="1">
            <a:off x="0" y="6073200"/>
            <a:ext cx="9144000" cy="0"/>
          </a:xfrm>
          <a:prstGeom prst="line">
            <a:avLst/>
          </a:prstGeom>
          <a:ln w="9360">
            <a:solidFill>
              <a:srgbClr val="00C79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25" name="Line 8"/>
          <p:cNvSpPr/>
          <p:nvPr/>
        </p:nvSpPr>
        <p:spPr>
          <a:xfrm flipH="1">
            <a:off x="0" y="4797000"/>
            <a:ext cx="9144000" cy="0"/>
          </a:xfrm>
          <a:prstGeom prst="line">
            <a:avLst/>
          </a:prstGeom>
          <a:ln w="9360">
            <a:solidFill>
              <a:srgbClr val="00C79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26" name="Picture 2"/>
          <p:cNvPicPr/>
          <p:nvPr/>
        </p:nvPicPr>
        <p:blipFill>
          <a:blip r:embed="rId2"/>
          <a:stretch/>
        </p:blipFill>
        <p:spPr>
          <a:xfrm>
            <a:off x="2267640" y="4853520"/>
            <a:ext cx="3021840" cy="1179360"/>
          </a:xfrm>
          <a:prstGeom prst="rect">
            <a:avLst/>
          </a:prstGeom>
          <a:ln>
            <a:noFill/>
          </a:ln>
        </p:spPr>
      </p:pic>
      <p:sp>
        <p:nvSpPr>
          <p:cNvPr id="827" name="CustomShape 9"/>
          <p:cNvSpPr/>
          <p:nvPr/>
        </p:nvSpPr>
        <p:spPr>
          <a:xfrm>
            <a:off x="307800" y="1700640"/>
            <a:ext cx="8080200" cy="265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Ao se comprar uma memória deve-se ficar atento para essa questão da taxa de transferência. Não adianta a memória  ter uma frequência alta e a frequência do sistema ser menor, pois a taxa do sistema vai limitar a da memória RAM. Portanto, para um sistema que rode a 100MHz e 32bits, compre uma memória com os mesmos aspectos.</a:t>
            </a:r>
            <a:endParaRPr lang="pt-BR" sz="2400" b="0" strike="noStrike" spc="-1">
              <a:latin typeface="Arial"/>
            </a:endParaRPr>
          </a:p>
        </p:txBody>
      </p:sp>
      <p:sp>
        <p:nvSpPr>
          <p:cNvPr id="828" name="Line 10"/>
          <p:cNvSpPr/>
          <p:nvPr/>
        </p:nvSpPr>
        <p:spPr>
          <a:xfrm>
            <a:off x="0" y="1268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29" name="Line 11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ransition>
    <p:fade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75673A43-9018-4E56-897A-CA3E1C0288C5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831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2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3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4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5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6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7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PLACA DE VÍDEO</a:t>
            </a:r>
            <a:endParaRPr lang="pt-BR" sz="2400" b="0" strike="noStrike" spc="-1">
              <a:latin typeface="Arial"/>
            </a:endParaRPr>
          </a:p>
        </p:txBody>
      </p:sp>
      <p:sp>
        <p:nvSpPr>
          <p:cNvPr id="838" name="CustomShape 9"/>
          <p:cNvSpPr/>
          <p:nvPr/>
        </p:nvSpPr>
        <p:spPr>
          <a:xfrm>
            <a:off x="504720" y="1556640"/>
            <a:ext cx="8063280" cy="398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3200" b="1" strike="noStrike" spc="-1">
                <a:solidFill>
                  <a:srgbClr val="000000"/>
                </a:solidFill>
                <a:latin typeface="Arial"/>
              </a:rPr>
              <a:t>Placa de vídeo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, também chamada de </a:t>
            </a:r>
            <a:r>
              <a:rPr lang="pt-BR" sz="3200" b="1" strike="noStrike" spc="-1">
                <a:solidFill>
                  <a:srgbClr val="000000"/>
                </a:solidFill>
                <a:latin typeface="Arial"/>
              </a:rPr>
              <a:t>adaptador de vídeo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 ou </a:t>
            </a:r>
            <a:r>
              <a:rPr lang="pt-BR" sz="3200" b="1" strike="noStrike" spc="-1">
                <a:solidFill>
                  <a:srgbClr val="000000"/>
                </a:solidFill>
                <a:latin typeface="Arial"/>
              </a:rPr>
              <a:t>aceleradora gráfica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, é um componente de um computador que envia sinais deste para o monitor, de forma que possam ser apresentadas imagens ao utilizador. Normalmente possui memória própria, com capacidade medida em octetos.</a:t>
            </a: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7B83DCF8-8D99-47D1-9753-6A89E2C7E91A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840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1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2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3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44" name="Picture 3"/>
          <p:cNvPicPr/>
          <p:nvPr/>
        </p:nvPicPr>
        <p:blipFill>
          <a:blip r:embed="rId2"/>
          <a:stretch/>
        </p:blipFill>
        <p:spPr>
          <a:xfrm>
            <a:off x="784800" y="1772640"/>
            <a:ext cx="6830640" cy="4776120"/>
          </a:xfrm>
          <a:prstGeom prst="rect">
            <a:avLst/>
          </a:prstGeom>
          <a:ln>
            <a:noFill/>
          </a:ln>
        </p:spPr>
      </p:pic>
      <p:sp>
        <p:nvSpPr>
          <p:cNvPr id="845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6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7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PLACA DE VÍDEO</a:t>
            </a:r>
            <a:endParaRPr lang="pt-BR" sz="24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620A7884-786D-4836-BACA-FF39F99B847D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849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0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1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2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3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4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5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PLACA DE VÍDEO</a:t>
            </a:r>
            <a:endParaRPr lang="pt-BR" sz="2400" b="0" strike="noStrike" spc="-1">
              <a:latin typeface="Arial"/>
            </a:endParaRPr>
          </a:p>
        </p:txBody>
      </p:sp>
      <p:sp>
        <p:nvSpPr>
          <p:cNvPr id="856" name="CustomShape 9"/>
          <p:cNvSpPr/>
          <p:nvPr/>
        </p:nvSpPr>
        <p:spPr>
          <a:xfrm>
            <a:off x="555120" y="1115280"/>
            <a:ext cx="8211240" cy="2101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POR QUE USAR PLACAS DE VÍDEO OFFBOARD?</a:t>
            </a:r>
            <a:endParaRPr lang="pt-BR" sz="3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3200" b="0" strike="noStrike" spc="-1">
              <a:latin typeface="Arial"/>
            </a:endParaRPr>
          </a:p>
        </p:txBody>
      </p:sp>
      <p:pic>
        <p:nvPicPr>
          <p:cNvPr id="857" name="Picture 3"/>
          <p:cNvPicPr/>
          <p:nvPr/>
        </p:nvPicPr>
        <p:blipFill>
          <a:blip r:embed="rId2"/>
          <a:stretch/>
        </p:blipFill>
        <p:spPr>
          <a:xfrm>
            <a:off x="307800" y="2781000"/>
            <a:ext cx="2247480" cy="1638000"/>
          </a:xfrm>
          <a:prstGeom prst="rect">
            <a:avLst/>
          </a:prstGeom>
          <a:ln>
            <a:noFill/>
          </a:ln>
        </p:spPr>
      </p:pic>
      <p:pic>
        <p:nvPicPr>
          <p:cNvPr id="858" name="Picture 4"/>
          <p:cNvPicPr/>
          <p:nvPr/>
        </p:nvPicPr>
        <p:blipFill>
          <a:blip r:embed="rId3"/>
          <a:stretch/>
        </p:blipFill>
        <p:spPr>
          <a:xfrm>
            <a:off x="7954200" y="2232000"/>
            <a:ext cx="812520" cy="1367640"/>
          </a:xfrm>
          <a:prstGeom prst="rect">
            <a:avLst/>
          </a:prstGeom>
          <a:ln>
            <a:noFill/>
          </a:ln>
        </p:spPr>
      </p:pic>
      <p:pic>
        <p:nvPicPr>
          <p:cNvPr id="859" name="Picture 8"/>
          <p:cNvPicPr/>
          <p:nvPr/>
        </p:nvPicPr>
        <p:blipFill>
          <a:blip r:embed="rId4"/>
          <a:stretch/>
        </p:blipFill>
        <p:spPr>
          <a:xfrm>
            <a:off x="3238560" y="3606120"/>
            <a:ext cx="5905080" cy="3161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A9944E89-17E2-4A94-9773-A955789E3E28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861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2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3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4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5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6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7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ENTRADAS DE VÍDEO</a:t>
            </a:r>
            <a:endParaRPr lang="pt-BR" sz="2400" b="0" strike="noStrike" spc="-1">
              <a:latin typeface="Arial"/>
            </a:endParaRPr>
          </a:p>
        </p:txBody>
      </p:sp>
      <p:graphicFrame>
        <p:nvGraphicFramePr>
          <p:cNvPr id="868" name="Table 9"/>
          <p:cNvGraphicFramePr/>
          <p:nvPr/>
        </p:nvGraphicFramePr>
        <p:xfrm>
          <a:off x="455400" y="1259640"/>
          <a:ext cx="8143920" cy="5544960"/>
        </p:xfrm>
        <a:graphic>
          <a:graphicData uri="http://schemas.openxmlformats.org/drawingml/2006/table">
            <a:tbl>
              <a:tblPr/>
              <a:tblGrid>
                <a:gridCol w="8143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6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ENTRADA E CABO HDMI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476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pt-BR" sz="32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O HDMI transmite todos os padrões ATSC HDTV existentes e oferece suporte a áudio digital de oito canais e 192 kHz sem compressão, além de dos formatos de compressão atuais, a HDMI 1.3 adiciona suporte extra aos novos formatos de áudio digital sem perda alguma, como Doby TrueHD e DTS-HD Master Audio, com largura de banda de sobra para acomodar aprimoramentos futuros.</a:t>
                      </a:r>
                      <a:endParaRPr lang="pt-BR" sz="32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2B456F69-E157-4B08-BC28-DF0A6461FE97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870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1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2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3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4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5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6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ENTRADAS DE VÍDEO</a:t>
            </a:r>
            <a:endParaRPr lang="pt-BR" sz="2400" b="0" strike="noStrike" spc="-1">
              <a:latin typeface="Arial"/>
            </a:endParaRPr>
          </a:p>
        </p:txBody>
      </p:sp>
      <p:graphicFrame>
        <p:nvGraphicFramePr>
          <p:cNvPr id="877" name="Table 9"/>
          <p:cNvGraphicFramePr/>
          <p:nvPr/>
        </p:nvGraphicFramePr>
        <p:xfrm>
          <a:off x="460440" y="1845000"/>
          <a:ext cx="8143920" cy="3816360"/>
        </p:xfrm>
        <a:graphic>
          <a:graphicData uri="http://schemas.openxmlformats.org/drawingml/2006/table">
            <a:tbl>
              <a:tblPr/>
              <a:tblGrid>
                <a:gridCol w="8143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88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ENTRADA E CABO HDMI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744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78" name="Picture 6"/>
          <p:cNvPicPr/>
          <p:nvPr/>
        </p:nvPicPr>
        <p:blipFill>
          <a:blip r:embed="rId2"/>
          <a:stretch/>
        </p:blipFill>
        <p:spPr>
          <a:xfrm>
            <a:off x="652320" y="3036240"/>
            <a:ext cx="3703320" cy="2509920"/>
          </a:xfrm>
          <a:prstGeom prst="rect">
            <a:avLst/>
          </a:prstGeom>
          <a:ln>
            <a:noFill/>
          </a:ln>
        </p:spPr>
      </p:pic>
      <p:pic>
        <p:nvPicPr>
          <p:cNvPr id="879" name="Picture 8"/>
          <p:cNvPicPr/>
          <p:nvPr/>
        </p:nvPicPr>
        <p:blipFill>
          <a:blip r:embed="rId3"/>
          <a:stretch/>
        </p:blipFill>
        <p:spPr>
          <a:xfrm>
            <a:off x="4585320" y="3046680"/>
            <a:ext cx="3717360" cy="2325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83553854-9697-4987-A4BE-3206A58EA96B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881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2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3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4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5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6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7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ENTRADAS DE VÍDEO</a:t>
            </a:r>
            <a:endParaRPr lang="pt-BR" sz="2400" b="0" strike="noStrike" spc="-1">
              <a:latin typeface="Arial"/>
            </a:endParaRPr>
          </a:p>
        </p:txBody>
      </p:sp>
      <p:graphicFrame>
        <p:nvGraphicFramePr>
          <p:cNvPr id="888" name="Table 9"/>
          <p:cNvGraphicFramePr/>
          <p:nvPr/>
        </p:nvGraphicFramePr>
        <p:xfrm>
          <a:off x="155520" y="2100240"/>
          <a:ext cx="8664840" cy="6310080"/>
        </p:xfrm>
        <a:graphic>
          <a:graphicData uri="http://schemas.openxmlformats.org/drawingml/2006/table">
            <a:tbl>
              <a:tblPr/>
              <a:tblGrid>
                <a:gridCol w="8664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ENTRADA / CABO DVI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96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pt-BR" sz="1800" b="0" strike="noStrike" spc="-1"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endParaRPr lang="pt-BR" sz="1800" b="0" strike="noStrike" spc="-1"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pt-BR" sz="36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A proposta básica do DVI é oferecer um padrão de interface de vídeo que cubra a transmissão de vídeo entre um dispositivo fonte (de onde serão enviadas as informações para exibição) e um dispositivo de exibição (onde serão exibidas as imagens geradas pelo dispositivo fonte).</a:t>
                      </a:r>
                      <a:endParaRPr lang="pt-BR" sz="3600" b="0" strike="noStrike" spc="-1"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endParaRPr lang="pt-BR" sz="3600" b="0" strike="noStrike" spc="-1"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pt-BR" sz="24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pt-BR" sz="24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89" name="CustomShape 10"/>
          <p:cNvSpPr/>
          <p:nvPr/>
        </p:nvSpPr>
        <p:spPr>
          <a:xfrm>
            <a:off x="765000" y="4651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ransition>
    <p:fade/>
  </p:transition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7E5208CE-0AD7-4230-A9A5-19B1A9C8C10A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891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2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3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4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5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6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7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ENTRADAS DE VÍDEO</a:t>
            </a:r>
            <a:endParaRPr lang="pt-BR" sz="2400" b="0" strike="noStrike" spc="-1">
              <a:latin typeface="Arial"/>
            </a:endParaRPr>
          </a:p>
        </p:txBody>
      </p:sp>
      <p:graphicFrame>
        <p:nvGraphicFramePr>
          <p:cNvPr id="898" name="Table 9"/>
          <p:cNvGraphicFramePr/>
          <p:nvPr/>
        </p:nvGraphicFramePr>
        <p:xfrm>
          <a:off x="155520" y="2100240"/>
          <a:ext cx="8250120" cy="4480920"/>
        </p:xfrm>
        <a:graphic>
          <a:graphicData uri="http://schemas.openxmlformats.org/drawingml/2006/table">
            <a:tbl>
              <a:tblPr/>
              <a:tblGrid>
                <a:gridCol w="825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ENTRADA / CABO DVI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4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pt-BR" sz="24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pt-BR" sz="2400" b="0" strike="noStrike" spc="-1"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pt-BR" sz="4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A grande maioria dos monitores de LCD da atualidade inclui uma entrada DVI e alguns dispositivos, como projetores por exemplo, suportam DVI indiretamente por meio de HDMI.</a:t>
                      </a:r>
                      <a:endParaRPr lang="pt-BR" sz="40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99" name="CustomShape 10"/>
          <p:cNvSpPr/>
          <p:nvPr/>
        </p:nvSpPr>
        <p:spPr>
          <a:xfrm>
            <a:off x="765000" y="4651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ransition>
    <p:fade/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94EF3495-D09C-4ACD-9F86-583DA8DF9840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901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2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3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4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5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6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7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ENTRADAS DE VÍDEO</a:t>
            </a:r>
            <a:endParaRPr lang="pt-BR" sz="2400" b="0" strike="noStrike" spc="-1">
              <a:latin typeface="Arial"/>
            </a:endParaRPr>
          </a:p>
        </p:txBody>
      </p:sp>
      <p:graphicFrame>
        <p:nvGraphicFramePr>
          <p:cNvPr id="908" name="Table 9"/>
          <p:cNvGraphicFramePr/>
          <p:nvPr/>
        </p:nvGraphicFramePr>
        <p:xfrm>
          <a:off x="155520" y="2100240"/>
          <a:ext cx="8249760" cy="2808000"/>
        </p:xfrm>
        <a:graphic>
          <a:graphicData uri="http://schemas.openxmlformats.org/drawingml/2006/table">
            <a:tbl>
              <a:tblPr/>
              <a:tblGrid>
                <a:gridCol w="393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9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12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ENTRADA / CABO DVI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188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09" name="CustomShape 10"/>
          <p:cNvSpPr/>
          <p:nvPr/>
        </p:nvSpPr>
        <p:spPr>
          <a:xfrm>
            <a:off x="765000" y="4651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10" name="Picture 2"/>
          <p:cNvPicPr/>
          <p:nvPr/>
        </p:nvPicPr>
        <p:blipFill>
          <a:blip r:embed="rId2"/>
          <a:stretch/>
        </p:blipFill>
        <p:spPr>
          <a:xfrm>
            <a:off x="497160" y="2886480"/>
            <a:ext cx="4685040" cy="1367640"/>
          </a:xfrm>
          <a:prstGeom prst="rect">
            <a:avLst/>
          </a:prstGeom>
          <a:ln>
            <a:noFill/>
          </a:ln>
        </p:spPr>
      </p:pic>
      <p:pic>
        <p:nvPicPr>
          <p:cNvPr id="911" name="Picture 2"/>
          <p:cNvPicPr/>
          <p:nvPr/>
        </p:nvPicPr>
        <p:blipFill>
          <a:blip r:embed="rId3"/>
          <a:stretch/>
        </p:blipFill>
        <p:spPr>
          <a:xfrm>
            <a:off x="5182560" y="2910240"/>
            <a:ext cx="3744000" cy="280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4E2F0AF0-75E9-487A-97AE-534AF8DBC09F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913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4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5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6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7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8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9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ENTRADAS DE VÍDEO</a:t>
            </a:r>
            <a:endParaRPr lang="pt-BR" sz="2400" b="0" strike="noStrike" spc="-1">
              <a:latin typeface="Arial"/>
            </a:endParaRPr>
          </a:p>
        </p:txBody>
      </p:sp>
      <p:graphicFrame>
        <p:nvGraphicFramePr>
          <p:cNvPr id="920" name="Table 9"/>
          <p:cNvGraphicFramePr/>
          <p:nvPr/>
        </p:nvGraphicFramePr>
        <p:xfrm>
          <a:off x="155520" y="2100240"/>
          <a:ext cx="8249760" cy="2808000"/>
        </p:xfrm>
        <a:graphic>
          <a:graphicData uri="http://schemas.openxmlformats.org/drawingml/2006/table">
            <a:tbl>
              <a:tblPr/>
              <a:tblGrid>
                <a:gridCol w="393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9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Super Vídeo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188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21" name="Picture 4"/>
          <p:cNvPicPr/>
          <p:nvPr/>
        </p:nvPicPr>
        <p:blipFill>
          <a:blip r:embed="rId2"/>
          <a:stretch/>
        </p:blipFill>
        <p:spPr>
          <a:xfrm>
            <a:off x="904320" y="3357000"/>
            <a:ext cx="2619000" cy="1742760"/>
          </a:xfrm>
          <a:prstGeom prst="rect">
            <a:avLst/>
          </a:prstGeom>
          <a:ln>
            <a:noFill/>
          </a:ln>
        </p:spPr>
      </p:pic>
      <p:pic>
        <p:nvPicPr>
          <p:cNvPr id="922" name="Picture 2"/>
          <p:cNvPicPr/>
          <p:nvPr/>
        </p:nvPicPr>
        <p:blipFill>
          <a:blip r:embed="rId3"/>
          <a:stretch/>
        </p:blipFill>
        <p:spPr>
          <a:xfrm>
            <a:off x="4644000" y="2531520"/>
            <a:ext cx="3279600" cy="2558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790B0397-FA3E-4DF5-B9CA-AC6D4ADA0359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924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5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6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7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8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9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0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ENTRADAS DE VÍDEO</a:t>
            </a:r>
            <a:endParaRPr lang="pt-BR" sz="2400" b="0" strike="noStrike" spc="-1">
              <a:latin typeface="Arial"/>
            </a:endParaRPr>
          </a:p>
        </p:txBody>
      </p:sp>
      <p:graphicFrame>
        <p:nvGraphicFramePr>
          <p:cNvPr id="931" name="Table 9"/>
          <p:cNvGraphicFramePr/>
          <p:nvPr/>
        </p:nvGraphicFramePr>
        <p:xfrm>
          <a:off x="155520" y="2100240"/>
          <a:ext cx="8249760" cy="2808000"/>
        </p:xfrm>
        <a:graphic>
          <a:graphicData uri="http://schemas.openxmlformats.org/drawingml/2006/table">
            <a:tbl>
              <a:tblPr/>
              <a:tblGrid>
                <a:gridCol w="393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9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ENTRADA VGA</a:t>
                      </a: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CABO VGA</a:t>
                      </a:r>
                      <a:endParaRPr lang="pt-BR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pt-BR" sz="1800" b="0" strike="noStrike" spc="-1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756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0000" marR="900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32" name="Picture 2"/>
          <p:cNvPicPr/>
          <p:nvPr/>
        </p:nvPicPr>
        <p:blipFill>
          <a:blip r:embed="rId2"/>
          <a:stretch/>
        </p:blipFill>
        <p:spPr>
          <a:xfrm>
            <a:off x="460440" y="2853000"/>
            <a:ext cx="2857320" cy="2142720"/>
          </a:xfrm>
          <a:prstGeom prst="rect">
            <a:avLst/>
          </a:prstGeom>
          <a:ln>
            <a:noFill/>
          </a:ln>
        </p:spPr>
      </p:pic>
      <p:sp>
        <p:nvSpPr>
          <p:cNvPr id="933" name="CustomShape 10"/>
          <p:cNvSpPr/>
          <p:nvPr/>
        </p:nvSpPr>
        <p:spPr>
          <a:xfrm>
            <a:off x="765000" y="4651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34" name="Picture 5"/>
          <p:cNvPicPr/>
          <p:nvPr/>
        </p:nvPicPr>
        <p:blipFill>
          <a:blip r:embed="rId3"/>
          <a:stretch/>
        </p:blipFill>
        <p:spPr>
          <a:xfrm>
            <a:off x="4572000" y="2853000"/>
            <a:ext cx="3168000" cy="2372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5F981F1C-7276-49FA-A55F-715F8F962A4F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936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7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8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9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0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1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2" name="CustomShape 8"/>
          <p:cNvSpPr/>
          <p:nvPr/>
        </p:nvSpPr>
        <p:spPr>
          <a:xfrm>
            <a:off x="612720" y="700920"/>
            <a:ext cx="5830920" cy="57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200" b="1" strike="noStrike" spc="-1">
                <a:solidFill>
                  <a:srgbClr val="000000"/>
                </a:solidFill>
                <a:latin typeface="Arial"/>
              </a:rPr>
              <a:t>Placas de som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943" name="CustomShape 9"/>
          <p:cNvSpPr/>
          <p:nvPr/>
        </p:nvSpPr>
        <p:spPr>
          <a:xfrm>
            <a:off x="155520" y="1628640"/>
            <a:ext cx="8592480" cy="3502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Um dispositivo de hardware que envia e recebe sinais sonoros entre equipamentos de </a:t>
            </a:r>
            <a:r>
              <a:rPr lang="pt-BR" sz="3200" b="1" strike="noStrike" spc="-1">
                <a:solidFill>
                  <a:srgbClr val="000000"/>
                </a:solidFill>
                <a:latin typeface="Arial"/>
              </a:rPr>
              <a:t>som</a:t>
            </a: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 e um computador executando um processo de conversão entre a forma digital e analógica para outros periféricos como fones de ouvido ou provendo interfaces para outros equipamentos digitais.</a:t>
            </a: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07367701-D9B1-489B-8F59-3AFB644BC628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945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6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7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8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9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0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1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PLACAS DE SOM</a:t>
            </a:r>
            <a:endParaRPr lang="pt-BR" sz="2400" b="0" strike="noStrike" spc="-1">
              <a:latin typeface="Arial"/>
            </a:endParaRPr>
          </a:p>
        </p:txBody>
      </p:sp>
      <p:pic>
        <p:nvPicPr>
          <p:cNvPr id="952" name="Picture 4"/>
          <p:cNvPicPr/>
          <p:nvPr/>
        </p:nvPicPr>
        <p:blipFill>
          <a:blip r:embed="rId2"/>
          <a:stretch/>
        </p:blipFill>
        <p:spPr>
          <a:xfrm>
            <a:off x="460440" y="1340640"/>
            <a:ext cx="3926520" cy="2808000"/>
          </a:xfrm>
          <a:prstGeom prst="rect">
            <a:avLst/>
          </a:prstGeom>
          <a:ln>
            <a:noFill/>
          </a:ln>
        </p:spPr>
      </p:pic>
      <p:pic>
        <p:nvPicPr>
          <p:cNvPr id="953" name="Picture 6"/>
          <p:cNvPicPr/>
          <p:nvPr/>
        </p:nvPicPr>
        <p:blipFill>
          <a:blip r:embed="rId3"/>
          <a:stretch/>
        </p:blipFill>
        <p:spPr>
          <a:xfrm>
            <a:off x="3962520" y="3357000"/>
            <a:ext cx="4558680" cy="314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9110FCE2-C864-47A4-828B-3F1A8B69B188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955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6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7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8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9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0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1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PLACAS DE SOM – MULTI CANAIS</a:t>
            </a:r>
            <a:endParaRPr lang="pt-BR" sz="2400" b="0" strike="noStrike" spc="-1">
              <a:latin typeface="Arial"/>
            </a:endParaRPr>
          </a:p>
        </p:txBody>
      </p:sp>
      <p:pic>
        <p:nvPicPr>
          <p:cNvPr id="962" name="Picture 2"/>
          <p:cNvPicPr/>
          <p:nvPr/>
        </p:nvPicPr>
        <p:blipFill>
          <a:blip r:embed="rId2"/>
          <a:stretch/>
        </p:blipFill>
        <p:spPr>
          <a:xfrm>
            <a:off x="18720" y="1171800"/>
            <a:ext cx="4924080" cy="2375640"/>
          </a:xfrm>
          <a:prstGeom prst="rect">
            <a:avLst/>
          </a:prstGeom>
          <a:ln>
            <a:noFill/>
          </a:ln>
        </p:spPr>
      </p:pic>
      <p:pic>
        <p:nvPicPr>
          <p:cNvPr id="963" name="Picture 5"/>
          <p:cNvPicPr/>
          <p:nvPr/>
        </p:nvPicPr>
        <p:blipFill>
          <a:blip r:embed="rId3"/>
          <a:stretch/>
        </p:blipFill>
        <p:spPr>
          <a:xfrm>
            <a:off x="3225600" y="2853000"/>
            <a:ext cx="5256720" cy="367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4586A420-06EE-4FB3-8F4A-EB32DA89136D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965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6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7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8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9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70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71" name="CustomShape 8"/>
          <p:cNvSpPr/>
          <p:nvPr/>
        </p:nvSpPr>
        <p:spPr>
          <a:xfrm>
            <a:off x="597240" y="617400"/>
            <a:ext cx="583092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600" b="1" strike="noStrike" spc="-1">
                <a:solidFill>
                  <a:srgbClr val="000000"/>
                </a:solidFill>
                <a:latin typeface="Arial"/>
              </a:rPr>
              <a:t>Monitores de vídeo</a:t>
            </a:r>
            <a:endParaRPr lang="pt-BR" sz="3600" b="0" strike="noStrike" spc="-1">
              <a:latin typeface="Arial"/>
            </a:endParaRPr>
          </a:p>
        </p:txBody>
      </p:sp>
      <p:sp>
        <p:nvSpPr>
          <p:cNvPr id="972" name="CustomShape 9"/>
          <p:cNvSpPr/>
          <p:nvPr/>
        </p:nvSpPr>
        <p:spPr>
          <a:xfrm>
            <a:off x="536760" y="1628640"/>
            <a:ext cx="8211240" cy="478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O monitor é um dispositivo de saída do computador, cuja função é transmitir informação ao utilizador através da imagem. Porém são poucas as pessoas que se interessam por sua historia. Nos anos 50, a televisão ainda era novidade. </a:t>
            </a:r>
            <a:endParaRPr lang="pt-BR" sz="36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36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1C1B9774-300B-4855-BB01-BA0FC4127C53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974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75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76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77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78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79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0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Monitores de vídeo</a:t>
            </a:r>
            <a:endParaRPr lang="pt-BR" sz="2400" b="0" strike="noStrike" spc="-1">
              <a:latin typeface="Arial"/>
            </a:endParaRPr>
          </a:p>
        </p:txBody>
      </p:sp>
      <p:sp>
        <p:nvSpPr>
          <p:cNvPr id="981" name="CustomShape 9"/>
          <p:cNvSpPr/>
          <p:nvPr/>
        </p:nvSpPr>
        <p:spPr>
          <a:xfrm>
            <a:off x="536760" y="1628640"/>
            <a:ext cx="8211240" cy="222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Os computadores ocupavam vários metros quadrados, e eram utilizados cartões perfurados para armazenar, e papeis impressos para exibir os dados.</a:t>
            </a:r>
            <a:endParaRPr lang="pt-BR" sz="2800" b="0" strike="noStrike" spc="-1">
              <a:latin typeface="Arial"/>
            </a:endParaRPr>
          </a:p>
        </p:txBody>
      </p:sp>
      <p:pic>
        <p:nvPicPr>
          <p:cNvPr id="982" name="Picture 2"/>
          <p:cNvPicPr/>
          <p:nvPr/>
        </p:nvPicPr>
        <p:blipFill>
          <a:blip r:embed="rId2"/>
          <a:stretch/>
        </p:blipFill>
        <p:spPr>
          <a:xfrm>
            <a:off x="336600" y="4581000"/>
            <a:ext cx="4857480" cy="2114280"/>
          </a:xfrm>
          <a:prstGeom prst="rect">
            <a:avLst/>
          </a:prstGeom>
          <a:ln>
            <a:noFill/>
          </a:ln>
        </p:spPr>
      </p:pic>
      <p:pic>
        <p:nvPicPr>
          <p:cNvPr id="983" name="Picture 4"/>
          <p:cNvPicPr/>
          <p:nvPr/>
        </p:nvPicPr>
        <p:blipFill>
          <a:blip r:embed="rId3"/>
          <a:stretch/>
        </p:blipFill>
        <p:spPr>
          <a:xfrm>
            <a:off x="5580000" y="3645000"/>
            <a:ext cx="3498840" cy="3096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ABC295B6-7CD6-44DD-9D66-DD0F36A201F6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985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6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7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8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9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0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1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Monitores de vídeo</a:t>
            </a:r>
            <a:endParaRPr lang="pt-BR" sz="2400" b="0" strike="noStrike" spc="-1">
              <a:latin typeface="Arial"/>
            </a:endParaRPr>
          </a:p>
        </p:txBody>
      </p:sp>
      <p:sp>
        <p:nvSpPr>
          <p:cNvPr id="992" name="CustomShape 9"/>
          <p:cNvSpPr/>
          <p:nvPr/>
        </p:nvSpPr>
        <p:spPr>
          <a:xfrm>
            <a:off x="536760" y="1628640"/>
            <a:ext cx="8211240" cy="3502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A tecnologia começou a avançar cada vez mais, e com ajuda da tecnologia dos televisores, o monitor foi criado. Antes do monitor, foi desenvolvido o Teleimpressor, que exibia as imagens em uma tela de televisão, evitando assim um monte de impressões. </a:t>
            </a:r>
            <a:endParaRPr lang="pt-BR" sz="3200" b="0" strike="noStrike" spc="-1">
              <a:latin typeface="Arial"/>
            </a:endParaRPr>
          </a:p>
        </p:txBody>
      </p:sp>
      <p:pic>
        <p:nvPicPr>
          <p:cNvPr id="993" name="Picture 2"/>
          <p:cNvPicPr/>
          <p:nvPr/>
        </p:nvPicPr>
        <p:blipFill>
          <a:blip r:embed="rId2"/>
          <a:stretch/>
        </p:blipFill>
        <p:spPr>
          <a:xfrm>
            <a:off x="5724000" y="4614480"/>
            <a:ext cx="2495160" cy="2152440"/>
          </a:xfrm>
          <a:prstGeom prst="rect">
            <a:avLst/>
          </a:prstGeom>
          <a:ln>
            <a:noFill/>
          </a:ln>
        </p:spPr>
      </p:pic>
      <p:pic>
        <p:nvPicPr>
          <p:cNvPr id="994" name="Picture 4"/>
          <p:cNvPicPr/>
          <p:nvPr/>
        </p:nvPicPr>
        <p:blipFill>
          <a:blip r:embed="rId3"/>
          <a:stretch/>
        </p:blipFill>
        <p:spPr>
          <a:xfrm>
            <a:off x="70920" y="5292000"/>
            <a:ext cx="1511640" cy="1511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D596260C-293F-4932-A5C6-638A8B4B476C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996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7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8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9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0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1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2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Monitores de vídeo</a:t>
            </a:r>
            <a:endParaRPr lang="pt-BR" sz="2400" b="0" strike="noStrike" spc="-1">
              <a:latin typeface="Arial"/>
            </a:endParaRPr>
          </a:p>
        </p:txBody>
      </p:sp>
      <p:sp>
        <p:nvSpPr>
          <p:cNvPr id="1003" name="CustomShape 9"/>
          <p:cNvSpPr/>
          <p:nvPr/>
        </p:nvSpPr>
        <p:spPr>
          <a:xfrm>
            <a:off x="612720" y="684720"/>
            <a:ext cx="8211240" cy="587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endParaRPr lang="pt-BR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O monitor só exibia as imagens dos códigos. </a:t>
            </a:r>
            <a:endParaRPr lang="pt-BR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Utilizando os cabos dos vídeo-games, a maioria dos computadores dos anos 70 usava os televisores para visualizar os dados. Foi nesta época que surgiram os computadores pessoais. </a:t>
            </a:r>
            <a:endParaRPr lang="pt-BR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No ano de 1970 foi lançado o VT05 com um teleimpressor embutido</a:t>
            </a: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.</a:t>
            </a:r>
            <a:endParaRPr lang="pt-BR" sz="2800" b="0" strike="noStrike" spc="-1">
              <a:latin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E6E4F659-F4F9-4983-BE0D-FA96613DB9FD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1005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6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7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8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9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0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1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Monitores de vídeo</a:t>
            </a:r>
            <a:endParaRPr lang="pt-BR" sz="2400" b="0" strike="noStrike" spc="-1">
              <a:latin typeface="Arial"/>
            </a:endParaRPr>
          </a:p>
        </p:txBody>
      </p:sp>
      <p:pic>
        <p:nvPicPr>
          <p:cNvPr id="1012" name="Picture 2"/>
          <p:cNvPicPr/>
          <p:nvPr/>
        </p:nvPicPr>
        <p:blipFill>
          <a:blip r:embed="rId2"/>
          <a:stretch/>
        </p:blipFill>
        <p:spPr>
          <a:xfrm>
            <a:off x="147240" y="1152000"/>
            <a:ext cx="3211560" cy="2569320"/>
          </a:xfrm>
          <a:prstGeom prst="rect">
            <a:avLst/>
          </a:prstGeom>
          <a:ln>
            <a:noFill/>
          </a:ln>
        </p:spPr>
      </p:pic>
      <p:pic>
        <p:nvPicPr>
          <p:cNvPr id="1013" name="Picture 5"/>
          <p:cNvPicPr/>
          <p:nvPr/>
        </p:nvPicPr>
        <p:blipFill>
          <a:blip r:embed="rId3"/>
          <a:stretch/>
        </p:blipFill>
        <p:spPr>
          <a:xfrm>
            <a:off x="5724000" y="3535200"/>
            <a:ext cx="2709000" cy="3136320"/>
          </a:xfrm>
          <a:prstGeom prst="rect">
            <a:avLst/>
          </a:prstGeom>
          <a:ln>
            <a:noFill/>
          </a:ln>
        </p:spPr>
      </p:pic>
      <p:pic>
        <p:nvPicPr>
          <p:cNvPr id="1014" name="Picture 7"/>
          <p:cNvPicPr/>
          <p:nvPr/>
        </p:nvPicPr>
        <p:blipFill>
          <a:blip r:embed="rId4"/>
          <a:stretch/>
        </p:blipFill>
        <p:spPr>
          <a:xfrm>
            <a:off x="3852000" y="1146600"/>
            <a:ext cx="3075120" cy="2364480"/>
          </a:xfrm>
          <a:prstGeom prst="rect">
            <a:avLst/>
          </a:prstGeom>
          <a:ln>
            <a:noFill/>
          </a:ln>
        </p:spPr>
      </p:pic>
      <p:pic>
        <p:nvPicPr>
          <p:cNvPr id="1015" name="Picture 9"/>
          <p:cNvPicPr/>
          <p:nvPr/>
        </p:nvPicPr>
        <p:blipFill>
          <a:blip r:embed="rId5"/>
          <a:stretch/>
        </p:blipFill>
        <p:spPr>
          <a:xfrm>
            <a:off x="-182160" y="3737880"/>
            <a:ext cx="6048000" cy="2666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Projetores e datashow</a:t>
            </a:r>
          </a:p>
        </p:txBody>
      </p:sp>
      <p:pic>
        <p:nvPicPr>
          <p:cNvPr id="1017" name="Picture 2"/>
          <p:cNvPicPr/>
          <p:nvPr/>
        </p:nvPicPr>
        <p:blipFill>
          <a:blip r:embed="rId2"/>
          <a:stretch/>
        </p:blipFill>
        <p:spPr>
          <a:xfrm>
            <a:off x="5955840" y="3669840"/>
            <a:ext cx="3187800" cy="3187800"/>
          </a:xfrm>
          <a:prstGeom prst="rect">
            <a:avLst/>
          </a:prstGeom>
          <a:ln>
            <a:noFill/>
          </a:ln>
        </p:spPr>
      </p:pic>
      <p:pic>
        <p:nvPicPr>
          <p:cNvPr id="1018" name="Picture 4"/>
          <p:cNvPicPr/>
          <p:nvPr/>
        </p:nvPicPr>
        <p:blipFill>
          <a:blip r:embed="rId3"/>
          <a:stretch/>
        </p:blipFill>
        <p:spPr>
          <a:xfrm>
            <a:off x="842400" y="1412640"/>
            <a:ext cx="3115800" cy="3115800"/>
          </a:xfrm>
          <a:prstGeom prst="rect">
            <a:avLst/>
          </a:prstGeom>
          <a:ln>
            <a:noFill/>
          </a:ln>
        </p:spPr>
      </p:pic>
      <p:pic>
        <p:nvPicPr>
          <p:cNvPr id="1019" name="Picture 6"/>
          <p:cNvPicPr/>
          <p:nvPr/>
        </p:nvPicPr>
        <p:blipFill>
          <a:blip r:embed="rId4"/>
          <a:stretch/>
        </p:blipFill>
        <p:spPr>
          <a:xfrm>
            <a:off x="827640" y="4005000"/>
            <a:ext cx="3672000" cy="2754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Vale a pena usar em casa?</a:t>
            </a:r>
          </a:p>
        </p:txBody>
      </p:sp>
      <p:sp>
        <p:nvSpPr>
          <p:cNvPr id="1021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22" name="Imagem 4"/>
          <p:cNvPicPr/>
          <p:nvPr/>
        </p:nvPicPr>
        <p:blipFill>
          <a:blip r:embed="rId2"/>
          <a:stretch/>
        </p:blipFill>
        <p:spPr>
          <a:xfrm>
            <a:off x="0" y="1340640"/>
            <a:ext cx="9136440" cy="5133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TextShape 1"/>
          <p:cNvSpPr txBox="1"/>
          <p:nvPr/>
        </p:nvSpPr>
        <p:spPr>
          <a:xfrm>
            <a:off x="0" y="6559560"/>
            <a:ext cx="2437920" cy="2440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CD64DD93-3268-4280-A891-3BB5A9E23203}" type="datetime1">
              <a:rPr lang="pt-BR" sz="1400" b="0" strike="noStrike" spc="-1">
                <a:solidFill>
                  <a:srgbClr val="000000"/>
                </a:solidFill>
                <a:latin typeface="Arial"/>
              </a:rPr>
              <a:t>23/04/2026</a:t>
            </a:fld>
            <a:endParaRPr lang="pt-BR" sz="1400" b="0" strike="noStrike" spc="-1">
              <a:latin typeface="Times New Roman"/>
            </a:endParaRPr>
          </a:p>
        </p:txBody>
      </p:sp>
      <p:sp>
        <p:nvSpPr>
          <p:cNvPr id="1024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5" name="CustomShape 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6" name="CustomShape 4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7" name="CustomShape 5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8" name="Line 6"/>
          <p:cNvSpPr/>
          <p:nvPr/>
        </p:nvSpPr>
        <p:spPr>
          <a:xfrm>
            <a:off x="6480" y="1124640"/>
            <a:ext cx="643752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9" name="Line 7"/>
          <p:cNvSpPr/>
          <p:nvPr/>
        </p:nvSpPr>
        <p:spPr>
          <a:xfrm>
            <a:off x="536760" y="692640"/>
            <a:ext cx="8607240" cy="0"/>
          </a:xfrm>
          <a:prstGeom prst="line">
            <a:avLst/>
          </a:prstGeom>
          <a:ln w="22320">
            <a:solidFill>
              <a:srgbClr val="00CC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30" name="CustomShape 8"/>
          <p:cNvSpPr/>
          <p:nvPr/>
        </p:nvSpPr>
        <p:spPr>
          <a:xfrm>
            <a:off x="612720" y="700920"/>
            <a:ext cx="58309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400" b="1" strike="noStrike" spc="-1">
                <a:solidFill>
                  <a:srgbClr val="000000"/>
                </a:solidFill>
                <a:latin typeface="Arial"/>
              </a:rPr>
              <a:t>IMPRESSORAS</a:t>
            </a:r>
            <a:endParaRPr lang="pt-BR" sz="2400" b="0" strike="noStrike" spc="-1">
              <a:latin typeface="Arial"/>
            </a:endParaRPr>
          </a:p>
        </p:txBody>
      </p:sp>
      <p:pic>
        <p:nvPicPr>
          <p:cNvPr id="1031" name="Picture 2"/>
          <p:cNvPicPr/>
          <p:nvPr/>
        </p:nvPicPr>
        <p:blipFill>
          <a:blip r:embed="rId2"/>
          <a:stretch/>
        </p:blipFill>
        <p:spPr>
          <a:xfrm>
            <a:off x="917640" y="1529640"/>
            <a:ext cx="3249360" cy="2436840"/>
          </a:xfrm>
          <a:prstGeom prst="rect">
            <a:avLst/>
          </a:prstGeom>
          <a:ln>
            <a:noFill/>
          </a:ln>
        </p:spPr>
      </p:pic>
      <p:sp>
        <p:nvSpPr>
          <p:cNvPr id="1032" name="CustomShape 9"/>
          <p:cNvSpPr/>
          <p:nvPr/>
        </p:nvSpPr>
        <p:spPr>
          <a:xfrm>
            <a:off x="765000" y="4651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33" name="Picture 5"/>
          <p:cNvPicPr/>
          <p:nvPr/>
        </p:nvPicPr>
        <p:blipFill>
          <a:blip r:embed="rId3"/>
          <a:stretch/>
        </p:blipFill>
        <p:spPr>
          <a:xfrm>
            <a:off x="6012000" y="4841280"/>
            <a:ext cx="2266560" cy="2009520"/>
          </a:xfrm>
          <a:prstGeom prst="rect">
            <a:avLst/>
          </a:prstGeom>
          <a:ln>
            <a:noFill/>
          </a:ln>
        </p:spPr>
      </p:pic>
      <p:pic>
        <p:nvPicPr>
          <p:cNvPr id="1034" name="Picture 6"/>
          <p:cNvPicPr/>
          <p:nvPr/>
        </p:nvPicPr>
        <p:blipFill>
          <a:blip r:embed="rId4"/>
          <a:stretch/>
        </p:blipFill>
        <p:spPr>
          <a:xfrm>
            <a:off x="5357880" y="1340640"/>
            <a:ext cx="3575160" cy="2220480"/>
          </a:xfrm>
          <a:prstGeom prst="rect">
            <a:avLst/>
          </a:prstGeom>
          <a:ln>
            <a:noFill/>
          </a:ln>
        </p:spPr>
      </p:pic>
      <p:pic>
        <p:nvPicPr>
          <p:cNvPr id="1035" name="Picture 8"/>
          <p:cNvPicPr/>
          <p:nvPr/>
        </p:nvPicPr>
        <p:blipFill>
          <a:blip r:embed="rId5"/>
          <a:stretch/>
        </p:blipFill>
        <p:spPr>
          <a:xfrm>
            <a:off x="1734840" y="4135320"/>
            <a:ext cx="3587040" cy="2690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Books de tinta vale a pena? </a:t>
            </a:r>
          </a:p>
        </p:txBody>
      </p:sp>
      <p:pic>
        <p:nvPicPr>
          <p:cNvPr id="1037" name="Picture 2"/>
          <p:cNvPicPr/>
          <p:nvPr/>
        </p:nvPicPr>
        <p:blipFill>
          <a:blip r:embed="rId2"/>
          <a:stretch/>
        </p:blipFill>
        <p:spPr>
          <a:xfrm>
            <a:off x="6228360" y="3573000"/>
            <a:ext cx="2761920" cy="2485800"/>
          </a:xfrm>
          <a:prstGeom prst="rect">
            <a:avLst/>
          </a:prstGeom>
          <a:ln>
            <a:noFill/>
          </a:ln>
        </p:spPr>
      </p:pic>
      <p:pic>
        <p:nvPicPr>
          <p:cNvPr id="1038" name="Picture 4"/>
          <p:cNvPicPr/>
          <p:nvPr/>
        </p:nvPicPr>
        <p:blipFill>
          <a:blip r:embed="rId3"/>
          <a:stretch/>
        </p:blipFill>
        <p:spPr>
          <a:xfrm>
            <a:off x="323640" y="1412640"/>
            <a:ext cx="3168000" cy="2885040"/>
          </a:xfrm>
          <a:prstGeom prst="rect">
            <a:avLst/>
          </a:prstGeom>
          <a:ln>
            <a:noFill/>
          </a:ln>
        </p:spPr>
      </p:pic>
      <p:pic>
        <p:nvPicPr>
          <p:cNvPr id="1039" name="Picture 6"/>
          <p:cNvPicPr/>
          <p:nvPr/>
        </p:nvPicPr>
        <p:blipFill>
          <a:blip r:embed="rId4"/>
          <a:stretch/>
        </p:blipFill>
        <p:spPr>
          <a:xfrm>
            <a:off x="0" y="4327200"/>
            <a:ext cx="3314520" cy="2485800"/>
          </a:xfrm>
          <a:prstGeom prst="rect">
            <a:avLst/>
          </a:prstGeom>
          <a:ln>
            <a:noFill/>
          </a:ln>
        </p:spPr>
      </p:pic>
      <p:pic>
        <p:nvPicPr>
          <p:cNvPr id="1040" name="Picture 8"/>
          <p:cNvPicPr/>
          <p:nvPr/>
        </p:nvPicPr>
        <p:blipFill>
          <a:blip r:embed="rId5"/>
          <a:stretch/>
        </p:blipFill>
        <p:spPr>
          <a:xfrm>
            <a:off x="3780000" y="1550880"/>
            <a:ext cx="2696040" cy="2021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Impressora a laser</a:t>
            </a:r>
          </a:p>
        </p:txBody>
      </p:sp>
      <p:pic>
        <p:nvPicPr>
          <p:cNvPr id="1042" name="Picture 3"/>
          <p:cNvPicPr/>
          <p:nvPr/>
        </p:nvPicPr>
        <p:blipFill>
          <a:blip r:embed="rId2"/>
          <a:stretch/>
        </p:blipFill>
        <p:spPr>
          <a:xfrm>
            <a:off x="6153840" y="1314360"/>
            <a:ext cx="2962080" cy="2114280"/>
          </a:xfrm>
          <a:prstGeom prst="rect">
            <a:avLst/>
          </a:prstGeom>
          <a:ln>
            <a:noFill/>
          </a:ln>
        </p:spPr>
      </p:pic>
      <p:sp>
        <p:nvSpPr>
          <p:cNvPr id="1043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44" name="Picture 7"/>
          <p:cNvPicPr/>
          <p:nvPr/>
        </p:nvPicPr>
        <p:blipFill>
          <a:blip r:embed="rId3"/>
          <a:stretch/>
        </p:blipFill>
        <p:spPr>
          <a:xfrm>
            <a:off x="128880" y="4797000"/>
            <a:ext cx="3267000" cy="1806480"/>
          </a:xfrm>
          <a:prstGeom prst="rect">
            <a:avLst/>
          </a:prstGeom>
          <a:ln>
            <a:noFill/>
          </a:ln>
        </p:spPr>
      </p:pic>
      <p:pic>
        <p:nvPicPr>
          <p:cNvPr id="1045" name="Picture 4"/>
          <p:cNvPicPr/>
          <p:nvPr/>
        </p:nvPicPr>
        <p:blipFill>
          <a:blip r:embed="rId4"/>
          <a:stretch/>
        </p:blipFill>
        <p:spPr>
          <a:xfrm>
            <a:off x="3276000" y="2997000"/>
            <a:ext cx="2554560" cy="2239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Vale a pena remanufaturar o tonner?</a:t>
            </a:r>
          </a:p>
        </p:txBody>
      </p:sp>
      <p:pic>
        <p:nvPicPr>
          <p:cNvPr id="1047" name="Picture 2"/>
          <p:cNvPicPr/>
          <p:nvPr/>
        </p:nvPicPr>
        <p:blipFill>
          <a:blip r:embed="rId2"/>
          <a:stretch/>
        </p:blipFill>
        <p:spPr>
          <a:xfrm>
            <a:off x="323640" y="1556640"/>
            <a:ext cx="3122280" cy="1560960"/>
          </a:xfrm>
          <a:prstGeom prst="rect">
            <a:avLst/>
          </a:prstGeom>
          <a:ln>
            <a:noFill/>
          </a:ln>
        </p:spPr>
      </p:pic>
      <p:pic>
        <p:nvPicPr>
          <p:cNvPr id="1048" name="Picture 4"/>
          <p:cNvPicPr/>
          <p:nvPr/>
        </p:nvPicPr>
        <p:blipFill>
          <a:blip r:embed="rId3"/>
          <a:stretch/>
        </p:blipFill>
        <p:spPr>
          <a:xfrm>
            <a:off x="1818000" y="2781000"/>
            <a:ext cx="4250160" cy="1951560"/>
          </a:xfrm>
          <a:prstGeom prst="rect">
            <a:avLst/>
          </a:prstGeom>
          <a:ln>
            <a:noFill/>
          </a:ln>
        </p:spPr>
      </p:pic>
      <p:pic>
        <p:nvPicPr>
          <p:cNvPr id="1049" name="Picture 6"/>
          <p:cNvPicPr/>
          <p:nvPr/>
        </p:nvPicPr>
        <p:blipFill>
          <a:blip r:embed="rId4"/>
          <a:stretch/>
        </p:blipFill>
        <p:spPr>
          <a:xfrm>
            <a:off x="251640" y="4149000"/>
            <a:ext cx="2520000" cy="2520000"/>
          </a:xfrm>
          <a:prstGeom prst="rect">
            <a:avLst/>
          </a:prstGeom>
          <a:ln>
            <a:noFill/>
          </a:ln>
        </p:spPr>
      </p:pic>
      <p:pic>
        <p:nvPicPr>
          <p:cNvPr id="1050" name="Picture 8"/>
          <p:cNvPicPr/>
          <p:nvPr/>
        </p:nvPicPr>
        <p:blipFill>
          <a:blip r:embed="rId5"/>
          <a:stretch/>
        </p:blipFill>
        <p:spPr>
          <a:xfrm>
            <a:off x="6311520" y="1989000"/>
            <a:ext cx="2773800" cy="2773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Multifuncionais</a:t>
            </a:r>
          </a:p>
        </p:txBody>
      </p:sp>
      <p:sp>
        <p:nvSpPr>
          <p:cNvPr id="1052" name="TextShape 2"/>
          <p:cNvSpPr txBox="1"/>
          <p:nvPr/>
        </p:nvSpPr>
        <p:spPr>
          <a:xfrm>
            <a:off x="457200" y="1600200"/>
            <a:ext cx="8226000" cy="45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Qual a vantagem e a desvantagem desta impressora?</a:t>
            </a:r>
          </a:p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53" name="Picture 3"/>
          <p:cNvPicPr/>
          <p:nvPr/>
        </p:nvPicPr>
        <p:blipFill>
          <a:blip r:embed="rId2"/>
          <a:stretch/>
        </p:blipFill>
        <p:spPr>
          <a:xfrm>
            <a:off x="611640" y="4221000"/>
            <a:ext cx="3425400" cy="2253240"/>
          </a:xfrm>
          <a:prstGeom prst="rect">
            <a:avLst/>
          </a:prstGeom>
          <a:ln>
            <a:noFill/>
          </a:ln>
        </p:spPr>
      </p:pic>
      <p:pic>
        <p:nvPicPr>
          <p:cNvPr id="1054" name="Picture 4"/>
          <p:cNvPicPr/>
          <p:nvPr/>
        </p:nvPicPr>
        <p:blipFill>
          <a:blip r:embed="rId3"/>
          <a:stretch/>
        </p:blipFill>
        <p:spPr>
          <a:xfrm>
            <a:off x="4450320" y="2342520"/>
            <a:ext cx="4465440" cy="3750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IMPRESSORA 3D</a:t>
            </a:r>
          </a:p>
        </p:txBody>
      </p:sp>
      <p:pic>
        <p:nvPicPr>
          <p:cNvPr id="1056" name="Picture 2"/>
          <p:cNvPicPr/>
          <p:nvPr/>
        </p:nvPicPr>
        <p:blipFill>
          <a:blip r:embed="rId2"/>
          <a:stretch/>
        </p:blipFill>
        <p:spPr>
          <a:xfrm>
            <a:off x="0" y="5292720"/>
            <a:ext cx="2355840" cy="1569240"/>
          </a:xfrm>
          <a:prstGeom prst="rect">
            <a:avLst/>
          </a:prstGeom>
          <a:ln>
            <a:noFill/>
          </a:ln>
        </p:spPr>
      </p:pic>
      <p:pic>
        <p:nvPicPr>
          <p:cNvPr id="1057" name="Picture 5"/>
          <p:cNvPicPr/>
          <p:nvPr/>
        </p:nvPicPr>
        <p:blipFill>
          <a:blip r:embed="rId3"/>
          <a:stretch/>
        </p:blipFill>
        <p:spPr>
          <a:xfrm>
            <a:off x="2356200" y="3311280"/>
            <a:ext cx="2057040" cy="1980720"/>
          </a:xfrm>
          <a:prstGeom prst="rect">
            <a:avLst/>
          </a:prstGeom>
          <a:ln>
            <a:noFill/>
          </a:ln>
        </p:spPr>
      </p:pic>
      <p:pic>
        <p:nvPicPr>
          <p:cNvPr id="1058" name="Picture 6"/>
          <p:cNvPicPr/>
          <p:nvPr/>
        </p:nvPicPr>
        <p:blipFill>
          <a:blip r:embed="rId4"/>
          <a:stretch/>
        </p:blipFill>
        <p:spPr>
          <a:xfrm>
            <a:off x="4860000" y="1196640"/>
            <a:ext cx="3024000" cy="2303280"/>
          </a:xfrm>
          <a:prstGeom prst="rect">
            <a:avLst/>
          </a:prstGeom>
          <a:ln>
            <a:noFill/>
          </a:ln>
        </p:spPr>
      </p:pic>
      <p:pic>
        <p:nvPicPr>
          <p:cNvPr id="1059" name="Picture 8"/>
          <p:cNvPicPr/>
          <p:nvPr/>
        </p:nvPicPr>
        <p:blipFill>
          <a:blip r:embed="rId5"/>
          <a:stretch/>
        </p:blipFill>
        <p:spPr>
          <a:xfrm>
            <a:off x="4948920" y="4409280"/>
            <a:ext cx="4196520" cy="244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IMPRESSORA 3D</a:t>
            </a:r>
          </a:p>
        </p:txBody>
      </p:sp>
      <p:sp>
        <p:nvSpPr>
          <p:cNvPr id="1061" name="TextShape 2"/>
          <p:cNvSpPr txBox="1"/>
          <p:nvPr/>
        </p:nvSpPr>
        <p:spPr>
          <a:xfrm>
            <a:off x="457200" y="1600200"/>
            <a:ext cx="8226000" cy="6764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799"/>
              </a:spcBef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PREÇO O GRANDE IMPEDITIVO</a:t>
            </a:r>
          </a:p>
        </p:txBody>
      </p:sp>
      <p:pic>
        <p:nvPicPr>
          <p:cNvPr id="1062" name="Picture 3"/>
          <p:cNvPicPr/>
          <p:nvPr/>
        </p:nvPicPr>
        <p:blipFill>
          <a:blip r:embed="rId2"/>
          <a:stretch/>
        </p:blipFill>
        <p:spPr>
          <a:xfrm>
            <a:off x="1379880" y="2385720"/>
            <a:ext cx="7763760" cy="4469400"/>
          </a:xfrm>
          <a:prstGeom prst="rect">
            <a:avLst/>
          </a:prstGeom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74027F3-6FE5-A105-6663-8AE10C580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293" y="2187219"/>
            <a:ext cx="4753638" cy="46679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90F4BBB-74FA-7BCA-87AE-7808595F7D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9880" y="3090422"/>
            <a:ext cx="2982744" cy="3639058"/>
          </a:xfrm>
          <a:prstGeom prst="rect">
            <a:avLst/>
          </a:prstGeom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SCANNERS</a:t>
            </a:r>
          </a:p>
        </p:txBody>
      </p:sp>
      <p:pic>
        <p:nvPicPr>
          <p:cNvPr id="1064" name="Picture 2"/>
          <p:cNvPicPr/>
          <p:nvPr/>
        </p:nvPicPr>
        <p:blipFill>
          <a:blip r:embed="rId2"/>
          <a:stretch/>
        </p:blipFill>
        <p:spPr>
          <a:xfrm>
            <a:off x="4649400" y="3789000"/>
            <a:ext cx="4578120" cy="3068640"/>
          </a:xfrm>
          <a:prstGeom prst="rect">
            <a:avLst/>
          </a:prstGeom>
          <a:ln>
            <a:noFill/>
          </a:ln>
        </p:spPr>
      </p:pic>
      <p:pic>
        <p:nvPicPr>
          <p:cNvPr id="1065" name="Picture 4"/>
          <p:cNvPicPr/>
          <p:nvPr/>
        </p:nvPicPr>
        <p:blipFill>
          <a:blip r:embed="rId3"/>
          <a:stretch/>
        </p:blipFill>
        <p:spPr>
          <a:xfrm>
            <a:off x="985320" y="2296440"/>
            <a:ext cx="2361960" cy="2381040"/>
          </a:xfrm>
          <a:prstGeom prst="rect">
            <a:avLst/>
          </a:prstGeom>
          <a:ln>
            <a:noFill/>
          </a:ln>
        </p:spPr>
      </p:pic>
      <p:pic>
        <p:nvPicPr>
          <p:cNvPr id="1066" name="Picture 6"/>
          <p:cNvPicPr/>
          <p:nvPr/>
        </p:nvPicPr>
        <p:blipFill>
          <a:blip r:embed="rId4"/>
          <a:stretch/>
        </p:blipFill>
        <p:spPr>
          <a:xfrm>
            <a:off x="179640" y="4437000"/>
            <a:ext cx="3571560" cy="2295000"/>
          </a:xfrm>
          <a:prstGeom prst="rect">
            <a:avLst/>
          </a:prstGeom>
          <a:ln>
            <a:noFill/>
          </a:ln>
        </p:spPr>
      </p:pic>
      <p:pic>
        <p:nvPicPr>
          <p:cNvPr id="1067" name="Picture 8"/>
          <p:cNvPicPr/>
          <p:nvPr/>
        </p:nvPicPr>
        <p:blipFill>
          <a:blip r:embed="rId5"/>
          <a:stretch/>
        </p:blipFill>
        <p:spPr>
          <a:xfrm>
            <a:off x="4873680" y="1311120"/>
            <a:ext cx="3809520" cy="2180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Webcam</a:t>
            </a:r>
          </a:p>
        </p:txBody>
      </p:sp>
      <p:pic>
        <p:nvPicPr>
          <p:cNvPr id="1069" name="Picture 2"/>
          <p:cNvPicPr/>
          <p:nvPr/>
        </p:nvPicPr>
        <p:blipFill>
          <a:blip r:embed="rId2"/>
          <a:stretch/>
        </p:blipFill>
        <p:spPr>
          <a:xfrm>
            <a:off x="683640" y="1340640"/>
            <a:ext cx="2571480" cy="2381040"/>
          </a:xfrm>
          <a:prstGeom prst="rect">
            <a:avLst/>
          </a:prstGeom>
          <a:ln>
            <a:noFill/>
          </a:ln>
        </p:spPr>
      </p:pic>
      <p:pic>
        <p:nvPicPr>
          <p:cNvPr id="1070" name="Picture 4"/>
          <p:cNvPicPr/>
          <p:nvPr/>
        </p:nvPicPr>
        <p:blipFill>
          <a:blip r:embed="rId3"/>
          <a:stretch/>
        </p:blipFill>
        <p:spPr>
          <a:xfrm>
            <a:off x="5615640" y="4005000"/>
            <a:ext cx="3528000" cy="2852640"/>
          </a:xfrm>
          <a:prstGeom prst="rect">
            <a:avLst/>
          </a:prstGeom>
          <a:ln>
            <a:noFill/>
          </a:ln>
        </p:spPr>
      </p:pic>
      <p:pic>
        <p:nvPicPr>
          <p:cNvPr id="1071" name="Picture 6"/>
          <p:cNvPicPr/>
          <p:nvPr/>
        </p:nvPicPr>
        <p:blipFill>
          <a:blip r:embed="rId4"/>
          <a:stretch/>
        </p:blipFill>
        <p:spPr>
          <a:xfrm>
            <a:off x="2441520" y="3357000"/>
            <a:ext cx="2130840" cy="3375000"/>
          </a:xfrm>
          <a:prstGeom prst="rect">
            <a:avLst/>
          </a:prstGeom>
          <a:ln>
            <a:noFill/>
          </a:ln>
        </p:spPr>
      </p:pic>
      <p:pic>
        <p:nvPicPr>
          <p:cNvPr id="1072" name="Picture 8"/>
          <p:cNvPicPr/>
          <p:nvPr/>
        </p:nvPicPr>
        <p:blipFill>
          <a:blip r:embed="rId5"/>
          <a:stretch/>
        </p:blipFill>
        <p:spPr>
          <a:xfrm>
            <a:off x="6588360" y="1637280"/>
            <a:ext cx="2276280" cy="2009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Mesa digitalizadora</a:t>
            </a:r>
          </a:p>
        </p:txBody>
      </p:sp>
      <p:pic>
        <p:nvPicPr>
          <p:cNvPr id="1074" name="Picture 2"/>
          <p:cNvPicPr/>
          <p:nvPr/>
        </p:nvPicPr>
        <p:blipFill>
          <a:blip r:embed="rId2"/>
          <a:stretch/>
        </p:blipFill>
        <p:spPr>
          <a:xfrm>
            <a:off x="5270040" y="3933000"/>
            <a:ext cx="3901680" cy="2926080"/>
          </a:xfrm>
          <a:prstGeom prst="rect">
            <a:avLst/>
          </a:prstGeom>
          <a:ln>
            <a:noFill/>
          </a:ln>
        </p:spPr>
      </p:pic>
      <p:pic>
        <p:nvPicPr>
          <p:cNvPr id="1075" name="Picture 4"/>
          <p:cNvPicPr/>
          <p:nvPr/>
        </p:nvPicPr>
        <p:blipFill>
          <a:blip r:embed="rId3"/>
          <a:stretch/>
        </p:blipFill>
        <p:spPr>
          <a:xfrm>
            <a:off x="674640" y="1030680"/>
            <a:ext cx="4595400" cy="2935080"/>
          </a:xfrm>
          <a:prstGeom prst="rect">
            <a:avLst/>
          </a:prstGeom>
          <a:ln>
            <a:noFill/>
          </a:ln>
        </p:spPr>
      </p:pic>
      <p:pic>
        <p:nvPicPr>
          <p:cNvPr id="1076" name="Picture 6"/>
          <p:cNvPicPr/>
          <p:nvPr/>
        </p:nvPicPr>
        <p:blipFill>
          <a:blip r:embed="rId4"/>
          <a:stretch/>
        </p:blipFill>
        <p:spPr>
          <a:xfrm>
            <a:off x="971640" y="4222440"/>
            <a:ext cx="2381040" cy="2381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Tablets</a:t>
            </a:r>
          </a:p>
        </p:txBody>
      </p:sp>
      <p:pic>
        <p:nvPicPr>
          <p:cNvPr id="1078" name="Picture 4"/>
          <p:cNvPicPr/>
          <p:nvPr/>
        </p:nvPicPr>
        <p:blipFill>
          <a:blip r:embed="rId2"/>
          <a:stretch/>
        </p:blipFill>
        <p:spPr>
          <a:xfrm>
            <a:off x="611640" y="1484640"/>
            <a:ext cx="8064360" cy="4536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Tablets e uso industrial</a:t>
            </a:r>
          </a:p>
        </p:txBody>
      </p:sp>
      <p:pic>
        <p:nvPicPr>
          <p:cNvPr id="1080" name="Picture 2"/>
          <p:cNvPicPr/>
          <p:nvPr/>
        </p:nvPicPr>
        <p:blipFill>
          <a:blip r:embed="rId2"/>
          <a:stretch/>
        </p:blipFill>
        <p:spPr>
          <a:xfrm>
            <a:off x="467640" y="1412640"/>
            <a:ext cx="4283640" cy="2418120"/>
          </a:xfrm>
          <a:prstGeom prst="rect">
            <a:avLst/>
          </a:prstGeom>
          <a:ln>
            <a:noFill/>
          </a:ln>
        </p:spPr>
      </p:pic>
      <p:pic>
        <p:nvPicPr>
          <p:cNvPr id="1081" name="Picture 4"/>
          <p:cNvPicPr/>
          <p:nvPr/>
        </p:nvPicPr>
        <p:blipFill>
          <a:blip r:embed="rId3"/>
          <a:stretch/>
        </p:blipFill>
        <p:spPr>
          <a:xfrm>
            <a:off x="4790880" y="4365000"/>
            <a:ext cx="4500000" cy="2492640"/>
          </a:xfrm>
          <a:prstGeom prst="rect">
            <a:avLst/>
          </a:prstGeom>
          <a:ln>
            <a:noFill/>
          </a:ln>
        </p:spPr>
      </p:pic>
      <p:sp>
        <p:nvSpPr>
          <p:cNvPr id="1082" name="CustomShape 2"/>
          <p:cNvSpPr/>
          <p:nvPr/>
        </p:nvSpPr>
        <p:spPr>
          <a:xfrm>
            <a:off x="539640" y="3933000"/>
            <a:ext cx="39600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Quando vale a pena?</a:t>
            </a:r>
            <a:endParaRPr lang="pt-BR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PC GAMER</a:t>
            </a:r>
          </a:p>
        </p:txBody>
      </p:sp>
      <p:pic>
        <p:nvPicPr>
          <p:cNvPr id="1084" name="Picture 2"/>
          <p:cNvPicPr/>
          <p:nvPr/>
        </p:nvPicPr>
        <p:blipFill>
          <a:blip r:embed="rId2"/>
          <a:stretch/>
        </p:blipFill>
        <p:spPr>
          <a:xfrm>
            <a:off x="505800" y="1182600"/>
            <a:ext cx="3744000" cy="2808000"/>
          </a:xfrm>
          <a:prstGeom prst="rect">
            <a:avLst/>
          </a:prstGeom>
          <a:ln>
            <a:noFill/>
          </a:ln>
        </p:spPr>
      </p:pic>
      <p:pic>
        <p:nvPicPr>
          <p:cNvPr id="1085" name="Picture 4"/>
          <p:cNvPicPr/>
          <p:nvPr/>
        </p:nvPicPr>
        <p:blipFill>
          <a:blip r:embed="rId3"/>
          <a:stretch/>
        </p:blipFill>
        <p:spPr>
          <a:xfrm>
            <a:off x="4233960" y="4077000"/>
            <a:ext cx="4912920" cy="2763360"/>
          </a:xfrm>
          <a:prstGeom prst="rect">
            <a:avLst/>
          </a:prstGeom>
          <a:ln>
            <a:noFill/>
          </a:ln>
        </p:spPr>
      </p:pic>
      <p:pic>
        <p:nvPicPr>
          <p:cNvPr id="1086" name="Picture 6"/>
          <p:cNvPicPr/>
          <p:nvPr/>
        </p:nvPicPr>
        <p:blipFill>
          <a:blip r:embed="rId4"/>
          <a:stretch/>
        </p:blipFill>
        <p:spPr>
          <a:xfrm>
            <a:off x="6084000" y="1520640"/>
            <a:ext cx="2860200" cy="2383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83624-4671-3A35-D1E0-C574CDFDC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TextShape 1">
            <a:extLst>
              <a:ext uri="{FF2B5EF4-FFF2-40B4-BE49-F238E27FC236}">
                <a16:creationId xmlns:a16="http://schemas.microsoft.com/office/drawing/2014/main" id="{FC0BF18A-48C5-ABD2-E22D-8625C77EB045}"/>
              </a:ext>
            </a:extLst>
          </p:cNvPr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PC GAMER</a:t>
            </a:r>
          </a:p>
        </p:txBody>
      </p:sp>
      <p:pic>
        <p:nvPicPr>
          <p:cNvPr id="1084" name="Picture 2">
            <a:extLst>
              <a:ext uri="{FF2B5EF4-FFF2-40B4-BE49-F238E27FC236}">
                <a16:creationId xmlns:a16="http://schemas.microsoft.com/office/drawing/2014/main" id="{CE255AED-5B77-0A9E-5022-15EFEDCB2C9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05800" y="1182600"/>
            <a:ext cx="3744000" cy="2808000"/>
          </a:xfrm>
          <a:prstGeom prst="rect">
            <a:avLst/>
          </a:prstGeom>
          <a:ln>
            <a:noFill/>
          </a:ln>
        </p:spPr>
      </p:pic>
      <p:pic>
        <p:nvPicPr>
          <p:cNvPr id="1085" name="Picture 4">
            <a:extLst>
              <a:ext uri="{FF2B5EF4-FFF2-40B4-BE49-F238E27FC236}">
                <a16:creationId xmlns:a16="http://schemas.microsoft.com/office/drawing/2014/main" id="{E70D7606-CDA1-D89A-CA83-2F42247E6E8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233960" y="4077000"/>
            <a:ext cx="4912920" cy="2763360"/>
          </a:xfrm>
          <a:prstGeom prst="rect">
            <a:avLst/>
          </a:prstGeom>
          <a:ln>
            <a:noFill/>
          </a:ln>
        </p:spPr>
      </p:pic>
      <p:pic>
        <p:nvPicPr>
          <p:cNvPr id="1086" name="Picture 6">
            <a:extLst>
              <a:ext uri="{FF2B5EF4-FFF2-40B4-BE49-F238E27FC236}">
                <a16:creationId xmlns:a16="http://schemas.microsoft.com/office/drawing/2014/main" id="{B86B0A63-47CF-EE0B-5A26-E5E85A46A9B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084000" y="1520640"/>
            <a:ext cx="2860200" cy="2383560"/>
          </a:xfrm>
          <a:prstGeom prst="rect">
            <a:avLst/>
          </a:prstGeom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D3A380A-A52A-D74C-2981-0909EE76F3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551" y="1248809"/>
            <a:ext cx="9686925" cy="556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81358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DISPOSITIVOS PARA JOGOS</a:t>
            </a:r>
          </a:p>
        </p:txBody>
      </p:sp>
      <p:pic>
        <p:nvPicPr>
          <p:cNvPr id="1088" name="Picture 2"/>
          <p:cNvPicPr/>
          <p:nvPr/>
        </p:nvPicPr>
        <p:blipFill>
          <a:blip r:embed="rId2"/>
          <a:stretch/>
        </p:blipFill>
        <p:spPr>
          <a:xfrm>
            <a:off x="323640" y="1196640"/>
            <a:ext cx="5832360" cy="3761640"/>
          </a:xfrm>
          <a:prstGeom prst="rect">
            <a:avLst/>
          </a:prstGeom>
          <a:ln>
            <a:noFill/>
          </a:ln>
        </p:spPr>
      </p:pic>
      <p:pic>
        <p:nvPicPr>
          <p:cNvPr id="1089" name="Picture 4"/>
          <p:cNvPicPr/>
          <p:nvPr/>
        </p:nvPicPr>
        <p:blipFill>
          <a:blip r:embed="rId3"/>
          <a:stretch/>
        </p:blipFill>
        <p:spPr>
          <a:xfrm>
            <a:off x="5868000" y="4002120"/>
            <a:ext cx="3384720" cy="2866320"/>
          </a:xfrm>
          <a:prstGeom prst="rect">
            <a:avLst/>
          </a:prstGeom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14E7596-9426-E488-9C5F-49E0A0C97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800313"/>
            <a:ext cx="2200582" cy="2057687"/>
          </a:xfrm>
          <a:prstGeom prst="rect">
            <a:avLst/>
          </a:prstGeom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DISPOSITIVOS PARA JOGOS</a:t>
            </a:r>
          </a:p>
        </p:txBody>
      </p:sp>
      <p:pic>
        <p:nvPicPr>
          <p:cNvPr id="1091" name="Picture 6"/>
          <p:cNvPicPr/>
          <p:nvPr/>
        </p:nvPicPr>
        <p:blipFill>
          <a:blip r:embed="rId2"/>
          <a:stretch/>
        </p:blipFill>
        <p:spPr>
          <a:xfrm>
            <a:off x="5396040" y="1412640"/>
            <a:ext cx="3647880" cy="2736000"/>
          </a:xfrm>
          <a:prstGeom prst="rect">
            <a:avLst/>
          </a:prstGeom>
          <a:ln>
            <a:noFill/>
          </a:ln>
        </p:spPr>
      </p:pic>
      <p:pic>
        <p:nvPicPr>
          <p:cNvPr id="1092" name="Imagem 2"/>
          <p:cNvPicPr/>
          <p:nvPr/>
        </p:nvPicPr>
        <p:blipFill>
          <a:blip r:embed="rId3"/>
          <a:stretch/>
        </p:blipFill>
        <p:spPr>
          <a:xfrm>
            <a:off x="107640" y="3429000"/>
            <a:ext cx="5060880" cy="3135240"/>
          </a:xfrm>
          <a:prstGeom prst="rect">
            <a:avLst/>
          </a:prstGeom>
          <a:ln>
            <a:noFill/>
          </a:ln>
        </p:spPr>
      </p:pic>
      <p:pic>
        <p:nvPicPr>
          <p:cNvPr id="1093" name="Picture 2"/>
          <p:cNvPicPr/>
          <p:nvPr/>
        </p:nvPicPr>
        <p:blipFill>
          <a:blip r:embed="rId4"/>
          <a:stretch/>
        </p:blipFill>
        <p:spPr>
          <a:xfrm>
            <a:off x="5218200" y="4501440"/>
            <a:ext cx="3465000" cy="1863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DISPOSITIVOS PARA JOGOS</a:t>
            </a:r>
          </a:p>
        </p:txBody>
      </p:sp>
      <p:pic>
        <p:nvPicPr>
          <p:cNvPr id="1095" name="Picture 2"/>
          <p:cNvPicPr/>
          <p:nvPr/>
        </p:nvPicPr>
        <p:blipFill>
          <a:blip r:embed="rId2"/>
          <a:stretch/>
        </p:blipFill>
        <p:spPr>
          <a:xfrm>
            <a:off x="107640" y="1443960"/>
            <a:ext cx="9036000" cy="5413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Adaptadores wireles</a:t>
            </a:r>
          </a:p>
        </p:txBody>
      </p:sp>
      <p:pic>
        <p:nvPicPr>
          <p:cNvPr id="1097" name="Picture 2"/>
          <p:cNvPicPr/>
          <p:nvPr/>
        </p:nvPicPr>
        <p:blipFill>
          <a:blip r:embed="rId2"/>
          <a:stretch/>
        </p:blipFill>
        <p:spPr>
          <a:xfrm>
            <a:off x="251640" y="1340640"/>
            <a:ext cx="2944440" cy="2952000"/>
          </a:xfrm>
          <a:prstGeom prst="rect">
            <a:avLst/>
          </a:prstGeom>
          <a:ln>
            <a:noFill/>
          </a:ln>
        </p:spPr>
      </p:pic>
      <p:pic>
        <p:nvPicPr>
          <p:cNvPr id="1098" name="Picture 4"/>
          <p:cNvPicPr/>
          <p:nvPr/>
        </p:nvPicPr>
        <p:blipFill>
          <a:blip r:embed="rId3"/>
          <a:stretch/>
        </p:blipFill>
        <p:spPr>
          <a:xfrm>
            <a:off x="5847120" y="3591000"/>
            <a:ext cx="3266640" cy="3266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Placas de rede</a:t>
            </a:r>
          </a:p>
        </p:txBody>
      </p:sp>
      <p:pic>
        <p:nvPicPr>
          <p:cNvPr id="1100" name="Picture 3"/>
          <p:cNvPicPr/>
          <p:nvPr/>
        </p:nvPicPr>
        <p:blipFill>
          <a:blip r:embed="rId2"/>
          <a:stretch/>
        </p:blipFill>
        <p:spPr>
          <a:xfrm>
            <a:off x="0" y="4164120"/>
            <a:ext cx="4795200" cy="2693520"/>
          </a:xfrm>
          <a:prstGeom prst="rect">
            <a:avLst/>
          </a:prstGeom>
          <a:ln>
            <a:noFill/>
          </a:ln>
        </p:spPr>
      </p:pic>
      <p:pic>
        <p:nvPicPr>
          <p:cNvPr id="1101" name="Picture 4"/>
          <p:cNvPicPr/>
          <p:nvPr/>
        </p:nvPicPr>
        <p:blipFill>
          <a:blip r:embed="rId3"/>
          <a:stretch/>
        </p:blipFill>
        <p:spPr>
          <a:xfrm>
            <a:off x="5155200" y="1505880"/>
            <a:ext cx="3876480" cy="2666520"/>
          </a:xfrm>
          <a:prstGeom prst="rect">
            <a:avLst/>
          </a:prstGeom>
          <a:ln>
            <a:noFill/>
          </a:ln>
        </p:spPr>
      </p:pic>
      <p:pic>
        <p:nvPicPr>
          <p:cNvPr id="1102" name="Picture 6"/>
          <p:cNvPicPr/>
          <p:nvPr/>
        </p:nvPicPr>
        <p:blipFill>
          <a:blip r:embed="rId4"/>
          <a:stretch/>
        </p:blipFill>
        <p:spPr>
          <a:xfrm>
            <a:off x="1619640" y="1457640"/>
            <a:ext cx="1911600" cy="259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Nobreak e estabilizadores</a:t>
            </a:r>
          </a:p>
        </p:txBody>
      </p:sp>
      <p:pic>
        <p:nvPicPr>
          <p:cNvPr id="1104" name="Picture 4"/>
          <p:cNvPicPr/>
          <p:nvPr/>
        </p:nvPicPr>
        <p:blipFill>
          <a:blip r:embed="rId2"/>
          <a:stretch/>
        </p:blipFill>
        <p:spPr>
          <a:xfrm>
            <a:off x="5436000" y="4742280"/>
            <a:ext cx="3681360" cy="2103480"/>
          </a:xfrm>
          <a:prstGeom prst="rect">
            <a:avLst/>
          </a:prstGeom>
          <a:ln>
            <a:noFill/>
          </a:ln>
        </p:spPr>
      </p:pic>
      <p:pic>
        <p:nvPicPr>
          <p:cNvPr id="1105" name="Picture 6"/>
          <p:cNvPicPr/>
          <p:nvPr/>
        </p:nvPicPr>
        <p:blipFill>
          <a:blip r:embed="rId3"/>
          <a:stretch/>
        </p:blipFill>
        <p:spPr>
          <a:xfrm>
            <a:off x="5076000" y="1872720"/>
            <a:ext cx="3889080" cy="2508840"/>
          </a:xfrm>
          <a:prstGeom prst="rect">
            <a:avLst/>
          </a:prstGeom>
          <a:ln>
            <a:noFill/>
          </a:ln>
        </p:spPr>
      </p:pic>
      <p:pic>
        <p:nvPicPr>
          <p:cNvPr id="1106" name="Picture 2"/>
          <p:cNvPicPr/>
          <p:nvPr/>
        </p:nvPicPr>
        <p:blipFill>
          <a:blip r:embed="rId4"/>
          <a:stretch/>
        </p:blipFill>
        <p:spPr>
          <a:xfrm>
            <a:off x="34920" y="3295440"/>
            <a:ext cx="5296680" cy="352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TextShape 1"/>
          <p:cNvSpPr txBox="1"/>
          <p:nvPr/>
        </p:nvSpPr>
        <p:spPr>
          <a:xfrm>
            <a:off x="457200" y="128520"/>
            <a:ext cx="8226000" cy="1433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Filtros de energia</a:t>
            </a:r>
          </a:p>
        </p:txBody>
      </p:sp>
      <p:pic>
        <p:nvPicPr>
          <p:cNvPr id="1108" name="Picture 2"/>
          <p:cNvPicPr/>
          <p:nvPr/>
        </p:nvPicPr>
        <p:blipFill>
          <a:blip r:embed="rId2"/>
          <a:stretch/>
        </p:blipFill>
        <p:spPr>
          <a:xfrm>
            <a:off x="5367600" y="3995640"/>
            <a:ext cx="3794400" cy="2845800"/>
          </a:xfrm>
          <a:prstGeom prst="rect">
            <a:avLst/>
          </a:prstGeom>
          <a:ln>
            <a:noFill/>
          </a:ln>
        </p:spPr>
      </p:pic>
      <p:pic>
        <p:nvPicPr>
          <p:cNvPr id="1109" name="Picture 4"/>
          <p:cNvPicPr/>
          <p:nvPr/>
        </p:nvPicPr>
        <p:blipFill>
          <a:blip r:embed="rId3"/>
          <a:stretch/>
        </p:blipFill>
        <p:spPr>
          <a:xfrm>
            <a:off x="2427480" y="1539360"/>
            <a:ext cx="4836960" cy="2151720"/>
          </a:xfrm>
          <a:prstGeom prst="rect">
            <a:avLst/>
          </a:prstGeom>
          <a:ln>
            <a:noFill/>
          </a:ln>
        </p:spPr>
      </p:pic>
      <p:pic>
        <p:nvPicPr>
          <p:cNvPr id="1110" name="Picture 6"/>
          <p:cNvPicPr/>
          <p:nvPr/>
        </p:nvPicPr>
        <p:blipFill>
          <a:blip r:embed="rId4"/>
          <a:stretch/>
        </p:blipFill>
        <p:spPr>
          <a:xfrm>
            <a:off x="668520" y="3992400"/>
            <a:ext cx="3517920" cy="2636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hardwareaulaunitec</Template>
  <TotalTime>131</TotalTime>
  <Words>3050</Words>
  <Application>Microsoft Office PowerPoint</Application>
  <PresentationFormat>Apresentação na tela (4:3)</PresentationFormat>
  <Paragraphs>498</Paragraphs>
  <Slides>156</Slides>
  <Notes>17</Notes>
  <HiddenSlides>0</HiddenSlides>
  <MMClips>0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5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156</vt:i4>
      </vt:variant>
    </vt:vector>
  </HeadingPairs>
  <TitlesOfParts>
    <vt:vector size="170" baseType="lpstr">
      <vt:lpstr>Arial</vt:lpstr>
      <vt:lpstr>Calibri</vt:lpstr>
      <vt:lpstr>Open Sans</vt:lpstr>
      <vt:lpstr>Symbol</vt:lpstr>
      <vt:lpstr>Tahoma</vt:lpstr>
      <vt:lpstr>Tahoma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Microsoft Excel Worksheet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Andre</dc:creator>
  <dc:description/>
  <cp:lastModifiedBy>Andre</cp:lastModifiedBy>
  <cp:revision>9</cp:revision>
  <dcterms:created xsi:type="dcterms:W3CDTF">2015-10-23T17:49:00Z</dcterms:created>
  <dcterms:modified xsi:type="dcterms:W3CDTF">2026-04-23T18:35:59Z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18</vt:i4>
  </property>
  <property fmtid="{D5CDD505-2E9C-101B-9397-08002B2CF9AE}" pid="8" name="PresentationFormat">
    <vt:lpwstr>Apresentação na tela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150</vt:i4>
  </property>
  <property fmtid="{D5CDD505-2E9C-101B-9397-08002B2CF9AE}" pid="12" name="_LCID">
    <vt:i4>1046</vt:i4>
  </property>
  <property fmtid="{D5CDD505-2E9C-101B-9397-08002B2CF9AE}" pid="13" name="_Version">
    <vt:lpwstr>12.0.4518</vt:lpwstr>
  </property>
</Properties>
</file>