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313" r:id="rId3"/>
    <p:sldId id="257" r:id="rId4"/>
    <p:sldId id="260" r:id="rId5"/>
    <p:sldId id="261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30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303" r:id="rId29"/>
    <p:sldId id="288" r:id="rId30"/>
    <p:sldId id="289" r:id="rId31"/>
    <p:sldId id="290" r:id="rId32"/>
    <p:sldId id="304" r:id="rId33"/>
    <p:sldId id="292" r:id="rId34"/>
    <p:sldId id="293" r:id="rId35"/>
    <p:sldId id="294" r:id="rId36"/>
    <p:sldId id="305" r:id="rId37"/>
    <p:sldId id="296" r:id="rId38"/>
    <p:sldId id="297" r:id="rId39"/>
    <p:sldId id="298" r:id="rId40"/>
    <p:sldId id="299" r:id="rId41"/>
    <p:sldId id="314" r:id="rId42"/>
    <p:sldId id="301" r:id="rId4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590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0756D0D-E691-4061-B609-E7AFCA8093A5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9BD60A6-AC49-4D48-98BE-7DCDD2984E5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7217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512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04B910-1EC1-4A3F-AB21-2AC9336E092B}" type="slidenum">
              <a:rPr lang="pt-BR" altLang="pt-BR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pt-BR" altLang="pt-BR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7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340A101-974A-447C-A98F-ECF454373E0A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10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5FEA9BD-5AAA-486F-9E3B-4985F9FB32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793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8153400" cy="4495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0E1CA-186D-4C22-B686-D7FFD3DAD08D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972B3-BF26-4CCF-8D1C-D82E1041B70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7270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73703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5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7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0914-D0D1-4464-912E-185629AD1E14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8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55B2714-6F21-41B1-B544-DEBA74D3FD6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9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06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933227D-5C66-438B-8263-B75907ED126F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6" name="Espaço Reservado para Número de Slide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4945736-8863-4031-9BE5-F4C8A247687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7" name="Espaço Reservado para Rodapé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53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306B1BB-3FB9-46CE-8C6C-556445FDE20D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8" name="Espaço Reservado para Número de Slid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6374C03-493A-494B-8846-36027FD671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9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12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730C6-9C2A-4656-B78F-3F5A5987DE01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4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D9217-8107-4936-B655-4F1E0C629D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356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39392-A10C-440E-A7A8-A4DE2F1DD75C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77399CA-9057-4F38-9722-D6049F610C5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971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C39D5-8B2C-4688-9CF4-F165CF8682AE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DF7AF-76BD-49D7-A0DD-28C52F06D2A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679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tângulo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9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A6000B5-6537-4C53-A298-310B34E1D481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10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E83F0640-0B39-41C4-9067-1903F2AE53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1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036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E00F2-1E89-4765-B4E0-E889A1EDD0EB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5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56BC8-FC28-4053-B8E1-05790DA979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7168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0" y="557084"/>
            <a:ext cx="603031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157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A76EB-59DF-4CB6-90D0-8B0F8A0C9E3B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41FE2-D535-4F36-B02D-13DAD7F816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790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95941-01F1-4846-891A-B70F05A6EB17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95DDA-69B3-499A-A6EA-ABF92DECF5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7373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0" y="381000"/>
            <a:ext cx="609600" cy="693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91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  <a:endParaRPr lang="en-US" altLang="pt-BR" smtClean="0"/>
          </a:p>
        </p:txBody>
      </p:sp>
      <p:sp>
        <p:nvSpPr>
          <p:cNvPr id="1027" name="Espaço Reservado para Texto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48D4D3-26C2-468D-89E9-6688B1F9234F}" type="datetimeFigureOut">
              <a:rPr lang="pt-BR"/>
              <a:pPr>
                <a:defRPr/>
              </a:pPr>
              <a:t>18/06/2015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tângulo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3C15CB-144B-4982-B2FC-26A0B813376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9" r:id="rId2"/>
    <p:sldLayoutId id="2147483685" r:id="rId3"/>
    <p:sldLayoutId id="2147483686" r:id="rId4"/>
    <p:sldLayoutId id="2147483687" r:id="rId5"/>
    <p:sldLayoutId id="2147483680" r:id="rId6"/>
    <p:sldLayoutId id="2147483688" r:id="rId7"/>
    <p:sldLayoutId id="2147483681" r:id="rId8"/>
    <p:sldLayoutId id="2147483689" r:id="rId9"/>
    <p:sldLayoutId id="2147483682" r:id="rId10"/>
    <p:sldLayoutId id="2147483690" r:id="rId11"/>
    <p:sldLayoutId id="2147483683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pi.inpe.br/geopro/livros/anatomia.pdf" TargetMode="External"/><Relationship Id="rId2" Type="http://schemas.openxmlformats.org/officeDocument/2006/relationships/hyperlink" Target="http://www.dpi.inpe.br/gilberto/livro/introd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ct.embrapa.br/Liv/DetalheProduto.ASP?CodigoProduto=00075490" TargetMode="External"/><Relationship Id="rId4" Type="http://schemas.openxmlformats.org/officeDocument/2006/relationships/hyperlink" Target="http://www.dpi.inpe.br/gilberto/livro/analise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514600"/>
            <a:ext cx="9144000" cy="1828800"/>
          </a:xfrm>
        </p:spPr>
        <p:txBody>
          <a:bodyPr>
            <a:noAutofit/>
          </a:bodyPr>
          <a:lstStyle/>
          <a:p>
            <a:pPr algn="ctr"/>
            <a:r>
              <a:rPr lang="pt-BR" altLang="pt-BR" sz="5400" cap="none" smtClean="0"/>
              <a:t>GEOPROCESSAMENTO</a:t>
            </a:r>
          </a:p>
        </p:txBody>
      </p:sp>
      <p:sp>
        <p:nvSpPr>
          <p:cNvPr id="9219" name="Subtítulo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r>
              <a:rPr lang="pt-BR" altLang="pt-BR" dirty="0" smtClean="0"/>
              <a:t>Prof. Esp. André Aparecido da Silva</a:t>
            </a:r>
            <a:endParaRPr lang="pt-BR" alt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2514600"/>
            <a:ext cx="9144000" cy="1828800"/>
          </a:xfrm>
        </p:spPr>
        <p:txBody>
          <a:bodyPr anchor="b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5400" cap="all" dirty="0" smtClean="0"/>
              <a:t>Introdução ao Geoprocessamento</a:t>
            </a:r>
            <a:endParaRPr lang="pt-BR" sz="5400" cap="all" dirty="0"/>
          </a:p>
        </p:txBody>
      </p:sp>
      <p:sp>
        <p:nvSpPr>
          <p:cNvPr id="70659" name="Subtítulo 2"/>
          <p:cNvSpPr>
            <a:spLocks noGrp="1"/>
          </p:cNvSpPr>
          <p:nvPr>
            <p:ph type="subTitle" idx="4294967295"/>
          </p:nvPr>
        </p:nvSpPr>
        <p:spPr>
          <a:xfrm>
            <a:off x="2362200" y="6049963"/>
            <a:ext cx="6705600" cy="685800"/>
          </a:xfrm>
        </p:spPr>
        <p:txBody>
          <a:bodyPr anchor="ctr"/>
          <a:lstStyle/>
          <a:p>
            <a:pPr marL="0" indent="0">
              <a:buFont typeface="Wingdings" pitchFamily="2" charset="2"/>
              <a:buNone/>
            </a:pPr>
            <a:endParaRPr lang="pt-BR" altLang="pt-BR" sz="26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0" y="1828800"/>
            <a:ext cx="9144000" cy="457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243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Introdução ao Geoprocessamento</a:t>
            </a:r>
          </a:p>
        </p:txBody>
      </p:sp>
      <p:sp>
        <p:nvSpPr>
          <p:cNvPr id="10244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6931025" cy="4495800"/>
          </a:xfrm>
        </p:spPr>
        <p:txBody>
          <a:bodyPr/>
          <a:lstStyle/>
          <a:p>
            <a:r>
              <a:rPr lang="pt-BR" altLang="pt-BR" smtClean="0"/>
              <a:t>Conceitos básicos </a:t>
            </a:r>
          </a:p>
          <a:p>
            <a:r>
              <a:rPr lang="pt-BR" altLang="pt-BR" smtClean="0"/>
              <a:t>Componentes de um SIG </a:t>
            </a:r>
          </a:p>
          <a:p>
            <a:r>
              <a:rPr lang="pt-BR" altLang="pt-BR" smtClean="0"/>
              <a:t>Entrada de Dados em Geoprocessamento </a:t>
            </a:r>
          </a:p>
          <a:p>
            <a:r>
              <a:rPr lang="pt-BR" altLang="pt-BR" smtClean="0"/>
              <a:t>Análises Espaciais </a:t>
            </a:r>
          </a:p>
          <a:p>
            <a:r>
              <a:rPr lang="pt-BR" altLang="pt-BR" smtClean="0"/>
              <a:t>Aplicações do Geoprocessamento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Conceitos básicos</a:t>
            </a:r>
          </a:p>
        </p:txBody>
      </p:sp>
      <p:sp>
        <p:nvSpPr>
          <p:cNvPr id="11267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r>
              <a:rPr lang="pt-BR" altLang="pt-BR" smtClean="0"/>
              <a:t>Geoprocessamento </a:t>
            </a:r>
          </a:p>
          <a:p>
            <a:r>
              <a:rPr lang="pt-BR" altLang="pt-BR" smtClean="0"/>
              <a:t>Geotecnologias </a:t>
            </a:r>
          </a:p>
          <a:p>
            <a:r>
              <a:rPr lang="pt-BR" altLang="pt-BR" smtClean="0"/>
              <a:t>Sistemas de Informação Geográfica - SIG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Geoprocessamento</a:t>
            </a:r>
          </a:p>
        </p:txBody>
      </p:sp>
      <p:sp>
        <p:nvSpPr>
          <p:cNvPr id="12291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pPr algn="just">
              <a:spcBef>
                <a:spcPts val="1800"/>
              </a:spcBef>
            </a:pPr>
            <a:r>
              <a:rPr lang="pt-BR" altLang="pt-BR" sz="2000" dirty="0" smtClean="0"/>
              <a:t>Conjunto de procedimentos que lidam com dados </a:t>
            </a:r>
            <a:r>
              <a:rPr lang="pt-BR" altLang="pt-BR" sz="2000" dirty="0" err="1" smtClean="0"/>
              <a:t>georreferenciados</a:t>
            </a:r>
            <a:r>
              <a:rPr lang="pt-BR" altLang="pt-BR" sz="2000" dirty="0" smtClean="0"/>
              <a:t> e cuja área de atuação envolve a coleta e o tratamento da informação espacial, assim como o desenvolvimento e uso de sistemas e aplicações; </a:t>
            </a:r>
          </a:p>
          <a:p>
            <a:pPr algn="just">
              <a:spcBef>
                <a:spcPts val="1800"/>
              </a:spcBef>
            </a:pPr>
            <a:r>
              <a:rPr lang="pt-BR" altLang="pt-BR" sz="2000" dirty="0" smtClean="0"/>
              <a:t>Conjunto de técnicas e metodologias relacionadas a coleta, armazenamento e tratamento de informações espaciais ou </a:t>
            </a:r>
            <a:r>
              <a:rPr lang="pt-BR" altLang="pt-BR" sz="2000" dirty="0" err="1" smtClean="0"/>
              <a:t>georreferenciadas</a:t>
            </a:r>
            <a:r>
              <a:rPr lang="pt-BR" altLang="pt-BR" sz="2000" dirty="0" smtClean="0"/>
              <a:t> para serem utilizadas em sistemas específicos que de alguma forma se utiliza do espaço físico geográfico; </a:t>
            </a:r>
          </a:p>
          <a:p>
            <a:pPr algn="just">
              <a:spcBef>
                <a:spcPts val="1800"/>
              </a:spcBef>
            </a:pPr>
            <a:r>
              <a:rPr lang="pt-BR" altLang="pt-BR" sz="2000" dirty="0" smtClean="0"/>
              <a:t>É a disciplina do conhecimento que utiliza técnicas matemáticas e computacionais para o tratamento de informações geográficas. </a:t>
            </a:r>
          </a:p>
          <a:p>
            <a:pPr algn="just">
              <a:spcBef>
                <a:spcPts val="1800"/>
              </a:spcBef>
            </a:pPr>
            <a:r>
              <a:rPr lang="pt-BR" altLang="pt-BR" sz="2000" dirty="0" smtClean="0"/>
              <a:t>Essas atividades são executadas por sistemas chamados de Sistemas de Informação Geográfica (SIG ou GIS (inglês) – </a:t>
            </a:r>
            <a:r>
              <a:rPr lang="pt-BR" altLang="pt-BR" sz="2000" dirty="0" err="1" smtClean="0"/>
              <a:t>Geographic</a:t>
            </a:r>
            <a:r>
              <a:rPr lang="pt-BR" altLang="pt-BR" sz="2000" dirty="0" smtClean="0"/>
              <a:t> </a:t>
            </a:r>
            <a:r>
              <a:rPr lang="pt-BR" altLang="pt-BR" sz="2000" dirty="0" err="1" smtClean="0"/>
              <a:t>Information</a:t>
            </a:r>
            <a:r>
              <a:rPr lang="pt-BR" altLang="pt-BR" sz="2000" dirty="0" smtClean="0"/>
              <a:t> Systems). </a:t>
            </a:r>
          </a:p>
        </p:txBody>
      </p:sp>
      <p:sp>
        <p:nvSpPr>
          <p:cNvPr id="5" name="Retângulo 4"/>
          <p:cNvSpPr/>
          <p:nvPr/>
        </p:nvSpPr>
        <p:spPr>
          <a:xfrm>
            <a:off x="2228850" y="6211888"/>
            <a:ext cx="46863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 smtClean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endParaRPr lang="pt-BR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Conector reto 66"/>
          <p:cNvCxnSpPr/>
          <p:nvPr/>
        </p:nvCxnSpPr>
        <p:spPr>
          <a:xfrm>
            <a:off x="414338" y="3690938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Conector reto 59"/>
          <p:cNvCxnSpPr/>
          <p:nvPr/>
        </p:nvCxnSpPr>
        <p:spPr>
          <a:xfrm>
            <a:off x="3079750" y="3629025"/>
            <a:ext cx="66516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Conector reto 60"/>
          <p:cNvCxnSpPr>
            <a:endCxn id="32" idx="1"/>
          </p:cNvCxnSpPr>
          <p:nvPr/>
        </p:nvCxnSpPr>
        <p:spPr>
          <a:xfrm flipV="1">
            <a:off x="3079750" y="2347913"/>
            <a:ext cx="461963" cy="128111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Conector reto 62"/>
          <p:cNvCxnSpPr>
            <a:endCxn id="39" idx="1"/>
          </p:cNvCxnSpPr>
          <p:nvPr/>
        </p:nvCxnSpPr>
        <p:spPr>
          <a:xfrm>
            <a:off x="3033713" y="3629025"/>
            <a:ext cx="542925" cy="12573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Conector reto 64"/>
          <p:cNvCxnSpPr>
            <a:endCxn id="48" idx="1"/>
          </p:cNvCxnSpPr>
          <p:nvPr/>
        </p:nvCxnSpPr>
        <p:spPr>
          <a:xfrm>
            <a:off x="3070225" y="3629025"/>
            <a:ext cx="471488" cy="248126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5903913" y="3581400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>
            <a:off x="5922963" y="4876800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>
            <a:off x="5903913" y="6096000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322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Geoprocessamento</a:t>
            </a:r>
          </a:p>
        </p:txBody>
      </p:sp>
      <p:cxnSp>
        <p:nvCxnSpPr>
          <p:cNvPr id="21" name="Conector reto 20"/>
          <p:cNvCxnSpPr/>
          <p:nvPr/>
        </p:nvCxnSpPr>
        <p:spPr>
          <a:xfrm>
            <a:off x="5903913" y="2362200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3326" name="Grupo 21"/>
          <p:cNvGrpSpPr>
            <a:grpSpLocks/>
          </p:cNvGrpSpPr>
          <p:nvPr/>
        </p:nvGrpSpPr>
        <p:grpSpPr bwMode="auto">
          <a:xfrm>
            <a:off x="3576638" y="3276600"/>
            <a:ext cx="2446337" cy="581025"/>
            <a:chOff x="2312597" y="414307"/>
            <a:chExt cx="1848791" cy="924395"/>
          </a:xfrm>
        </p:grpSpPr>
        <p:sp>
          <p:nvSpPr>
            <p:cNvPr id="23" name="Retângulo de cantos arredondados 22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tângulo 23"/>
            <p:cNvSpPr/>
            <p:nvPr/>
          </p:nvSpPr>
          <p:spPr>
            <a:xfrm>
              <a:off x="2340191" y="442090"/>
              <a:ext cx="1793604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Armazenamento</a:t>
              </a:r>
            </a:p>
          </p:txBody>
        </p:sp>
      </p:grpSp>
      <p:grpSp>
        <p:nvGrpSpPr>
          <p:cNvPr id="4" name="Grupo 24"/>
          <p:cNvGrpSpPr/>
          <p:nvPr/>
        </p:nvGrpSpPr>
        <p:grpSpPr>
          <a:xfrm>
            <a:off x="6370238" y="1661852"/>
            <a:ext cx="2621362" cy="1524000"/>
            <a:chOff x="2682356" y="1569802"/>
            <a:chExt cx="1479033" cy="924395"/>
          </a:xfrm>
          <a:solidFill>
            <a:schemeClr val="bg1"/>
          </a:solidFill>
        </p:grpSpPr>
        <p:sp>
          <p:nvSpPr>
            <p:cNvPr id="26" name="Retângulo de cantos arredondados 25"/>
            <p:cNvSpPr/>
            <p:nvPr/>
          </p:nvSpPr>
          <p:spPr>
            <a:xfrm>
              <a:off x="2682356" y="1569802"/>
              <a:ext cx="1479033" cy="92439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tângulo 26"/>
            <p:cNvSpPr/>
            <p:nvPr/>
          </p:nvSpPr>
          <p:spPr>
            <a:xfrm>
              <a:off x="2709431" y="1596877"/>
              <a:ext cx="1424883" cy="8702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0480" tIns="20320" rIns="30480" bIns="2032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Cartografia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Sensoriamento Remoto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Fotogrametria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Topografia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GNSS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Dados alfanuméricos</a:t>
              </a:r>
            </a:p>
          </p:txBody>
        </p:sp>
      </p:grpSp>
      <p:grpSp>
        <p:nvGrpSpPr>
          <p:cNvPr id="13328" name="Grupo 30"/>
          <p:cNvGrpSpPr>
            <a:grpSpLocks/>
          </p:cNvGrpSpPr>
          <p:nvPr/>
        </p:nvGrpSpPr>
        <p:grpSpPr bwMode="auto">
          <a:xfrm>
            <a:off x="3541713" y="2057400"/>
            <a:ext cx="2517775" cy="581025"/>
            <a:chOff x="2312597" y="414307"/>
            <a:chExt cx="1848791" cy="924395"/>
          </a:xfrm>
        </p:grpSpPr>
        <p:sp>
          <p:nvSpPr>
            <p:cNvPr id="32" name="Retângulo de cantos arredondados 31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etângulo 32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Coleta</a:t>
              </a:r>
            </a:p>
          </p:txBody>
        </p:sp>
      </p:grpSp>
      <p:grpSp>
        <p:nvGrpSpPr>
          <p:cNvPr id="8" name="Grupo 33"/>
          <p:cNvGrpSpPr/>
          <p:nvPr/>
        </p:nvGrpSpPr>
        <p:grpSpPr>
          <a:xfrm>
            <a:off x="6370238" y="3353855"/>
            <a:ext cx="2573375" cy="495977"/>
            <a:chOff x="2682356" y="1569802"/>
            <a:chExt cx="1479033" cy="924395"/>
          </a:xfrm>
          <a:solidFill>
            <a:schemeClr val="bg1"/>
          </a:solidFill>
        </p:grpSpPr>
        <p:sp>
          <p:nvSpPr>
            <p:cNvPr id="35" name="Retângulo de cantos arredondados 34"/>
            <p:cNvSpPr/>
            <p:nvPr/>
          </p:nvSpPr>
          <p:spPr>
            <a:xfrm>
              <a:off x="2682356" y="1569802"/>
              <a:ext cx="1479033" cy="92439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Retângulo 35"/>
            <p:cNvSpPr/>
            <p:nvPr/>
          </p:nvSpPr>
          <p:spPr>
            <a:xfrm>
              <a:off x="2709431" y="1596876"/>
              <a:ext cx="1424883" cy="8702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0480" tIns="20320" rIns="30480" bIns="2032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Banco de dados</a:t>
              </a:r>
            </a:p>
          </p:txBody>
        </p:sp>
      </p:grpSp>
      <p:grpSp>
        <p:nvGrpSpPr>
          <p:cNvPr id="13330" name="Grupo 37"/>
          <p:cNvGrpSpPr>
            <a:grpSpLocks/>
          </p:cNvGrpSpPr>
          <p:nvPr/>
        </p:nvGrpSpPr>
        <p:grpSpPr bwMode="auto">
          <a:xfrm>
            <a:off x="3576638" y="4595813"/>
            <a:ext cx="2482850" cy="579437"/>
            <a:chOff x="2312597" y="414307"/>
            <a:chExt cx="1848791" cy="924395"/>
          </a:xfrm>
        </p:grpSpPr>
        <p:sp>
          <p:nvSpPr>
            <p:cNvPr id="39" name="Retângulo de cantos arredondados 38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tângulo 39"/>
            <p:cNvSpPr/>
            <p:nvPr/>
          </p:nvSpPr>
          <p:spPr>
            <a:xfrm>
              <a:off x="2339785" y="442165"/>
              <a:ext cx="1794415" cy="8686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Tratamento </a:t>
              </a:r>
              <a:r>
                <a:rPr lang="pt-BR" sz="2000" dirty="0"/>
                <a:t>e análise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dirty="0"/>
            </a:p>
          </p:txBody>
        </p:sp>
      </p:grpSp>
      <p:grpSp>
        <p:nvGrpSpPr>
          <p:cNvPr id="10" name="Grupo 40"/>
          <p:cNvGrpSpPr/>
          <p:nvPr/>
        </p:nvGrpSpPr>
        <p:grpSpPr>
          <a:xfrm>
            <a:off x="6361273" y="3999921"/>
            <a:ext cx="2582340" cy="1614747"/>
            <a:chOff x="2682356" y="1569802"/>
            <a:chExt cx="1479033" cy="924395"/>
          </a:xfrm>
          <a:solidFill>
            <a:schemeClr val="bg1"/>
          </a:solidFill>
        </p:grpSpPr>
        <p:sp>
          <p:nvSpPr>
            <p:cNvPr id="42" name="Retângulo de cantos arredondados 41"/>
            <p:cNvSpPr/>
            <p:nvPr/>
          </p:nvSpPr>
          <p:spPr>
            <a:xfrm>
              <a:off x="2682356" y="1569802"/>
              <a:ext cx="1479033" cy="92439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Retângulo 42"/>
            <p:cNvSpPr/>
            <p:nvPr/>
          </p:nvSpPr>
          <p:spPr>
            <a:xfrm>
              <a:off x="2709431" y="1596876"/>
              <a:ext cx="1424883" cy="8702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0480" tIns="20320" rIns="30480" bIns="2032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Modelagem de dados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 err="1"/>
                <a:t>Geoestatística</a:t>
              </a:r>
              <a:endParaRPr lang="pt-BR" sz="1600" dirty="0"/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Aritmética lógica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Análise de redes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Análise topológica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Reclassificação</a:t>
              </a:r>
            </a:p>
          </p:txBody>
        </p:sp>
      </p:grpSp>
      <p:grpSp>
        <p:nvGrpSpPr>
          <p:cNvPr id="11" name="Grupo 43"/>
          <p:cNvGrpSpPr/>
          <p:nvPr/>
        </p:nvGrpSpPr>
        <p:grpSpPr>
          <a:xfrm>
            <a:off x="6361273" y="5746375"/>
            <a:ext cx="2630327" cy="654425"/>
            <a:chOff x="2682356" y="1569802"/>
            <a:chExt cx="1479033" cy="924395"/>
          </a:xfrm>
          <a:solidFill>
            <a:schemeClr val="bg1"/>
          </a:solidFill>
        </p:grpSpPr>
        <p:sp>
          <p:nvSpPr>
            <p:cNvPr id="45" name="Retângulo de cantos arredondados 44"/>
            <p:cNvSpPr/>
            <p:nvPr/>
          </p:nvSpPr>
          <p:spPr>
            <a:xfrm>
              <a:off x="2682356" y="1569802"/>
              <a:ext cx="1479033" cy="92439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Retângulo 45"/>
            <p:cNvSpPr/>
            <p:nvPr/>
          </p:nvSpPr>
          <p:spPr>
            <a:xfrm>
              <a:off x="2709431" y="1596877"/>
              <a:ext cx="1424883" cy="8702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0480" tIns="20320" rIns="30480" bIns="2032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SIG - GIS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CAD</a:t>
              </a:r>
            </a:p>
          </p:txBody>
        </p:sp>
      </p:grpSp>
      <p:grpSp>
        <p:nvGrpSpPr>
          <p:cNvPr id="13333" name="Grupo 46"/>
          <p:cNvGrpSpPr>
            <a:grpSpLocks/>
          </p:cNvGrpSpPr>
          <p:nvPr/>
        </p:nvGrpSpPr>
        <p:grpSpPr bwMode="auto">
          <a:xfrm>
            <a:off x="3541713" y="5819775"/>
            <a:ext cx="2517775" cy="581025"/>
            <a:chOff x="2312597" y="414307"/>
            <a:chExt cx="1848791" cy="924395"/>
          </a:xfrm>
        </p:grpSpPr>
        <p:sp>
          <p:nvSpPr>
            <p:cNvPr id="48" name="Retângulo de cantos arredondados 47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etângulo 48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Uso </a:t>
              </a:r>
              <a:r>
                <a:rPr lang="pt-BR" sz="2000" dirty="0"/>
                <a:t>integrado</a:t>
              </a:r>
              <a:endParaRPr lang="pt-BR" sz="2000" dirty="0"/>
            </a:p>
          </p:txBody>
        </p:sp>
      </p:grpSp>
      <p:grpSp>
        <p:nvGrpSpPr>
          <p:cNvPr id="13334" name="Grupo 52"/>
          <p:cNvGrpSpPr>
            <a:grpSpLocks/>
          </p:cNvGrpSpPr>
          <p:nvPr/>
        </p:nvGrpSpPr>
        <p:grpSpPr bwMode="auto">
          <a:xfrm>
            <a:off x="838200" y="2974975"/>
            <a:ext cx="2357438" cy="1433513"/>
            <a:chOff x="2312597" y="414307"/>
            <a:chExt cx="1848791" cy="924395"/>
          </a:xfrm>
        </p:grpSpPr>
        <p:sp>
          <p:nvSpPr>
            <p:cNvPr id="54" name="Retângulo de cantos arredondados 53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Retângulo 54"/>
            <p:cNvSpPr/>
            <p:nvPr/>
          </p:nvSpPr>
          <p:spPr>
            <a:xfrm>
              <a:off x="2339986" y="590382"/>
              <a:ext cx="1794012" cy="7083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Conjunto de técnicas relacionadas ao tratamento da informação espacial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dirty="0"/>
            </a:p>
          </p:txBody>
        </p:sp>
      </p:grpSp>
      <p:grpSp>
        <p:nvGrpSpPr>
          <p:cNvPr id="13335" name="Grupo 56"/>
          <p:cNvGrpSpPr>
            <a:grpSpLocks/>
          </p:cNvGrpSpPr>
          <p:nvPr/>
        </p:nvGrpSpPr>
        <p:grpSpPr bwMode="auto">
          <a:xfrm rot="-5400000">
            <a:off x="-1157287" y="3443287"/>
            <a:ext cx="3048000" cy="581025"/>
            <a:chOff x="2312597" y="414307"/>
            <a:chExt cx="1848791" cy="924395"/>
          </a:xfrm>
        </p:grpSpPr>
        <p:sp>
          <p:nvSpPr>
            <p:cNvPr id="58" name="Retângulo de cantos arredondados 57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Retângulo 58"/>
            <p:cNvSpPr/>
            <p:nvPr/>
          </p:nvSpPr>
          <p:spPr>
            <a:xfrm>
              <a:off x="2339558" y="442089"/>
              <a:ext cx="1794868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800" b="1" dirty="0"/>
                <a:t>Geoprocessamento</a:t>
              </a:r>
              <a:endParaRPr lang="pt-BR" sz="28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Geotecnologias</a:t>
            </a:r>
          </a:p>
        </p:txBody>
      </p:sp>
      <p:sp>
        <p:nvSpPr>
          <p:cNvPr id="1433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r>
              <a:rPr lang="pt-BR" altLang="pt-BR" sz="2800" dirty="0" smtClean="0"/>
              <a:t>Conceito mais atual: </a:t>
            </a:r>
          </a:p>
          <a:p>
            <a:pPr lvl="1" algn="just"/>
            <a:r>
              <a:rPr lang="pt-BR" altLang="pt-BR" sz="2000" dirty="0" smtClean="0"/>
              <a:t>Conjunto de tecnologias para coleta, processamento, análise e disponibilização de informação com referência geográfica; </a:t>
            </a:r>
          </a:p>
          <a:p>
            <a:pPr lvl="1" algn="just"/>
            <a:r>
              <a:rPr lang="pt-BR" altLang="pt-BR" sz="2000" dirty="0" smtClean="0"/>
              <a:t>As geotecnologias são compostas por soluções em hardware, software e </a:t>
            </a:r>
            <a:r>
              <a:rPr lang="pt-BR" altLang="pt-BR" sz="2000" dirty="0" err="1" smtClean="0"/>
              <a:t>peopleware</a:t>
            </a:r>
            <a:r>
              <a:rPr lang="pt-BR" altLang="pt-BR" sz="2000" dirty="0" smtClean="0"/>
              <a:t> que juntos se constituem em poderosas ferramentas para tomada de decisão; </a:t>
            </a:r>
          </a:p>
          <a:p>
            <a:pPr lvl="1" algn="just"/>
            <a:r>
              <a:rPr lang="pt-BR" altLang="pt-BR" sz="2000" dirty="0" smtClean="0"/>
              <a:t>As </a:t>
            </a:r>
            <a:r>
              <a:rPr lang="pt-BR" altLang="pt-BR" sz="2000" b="1" dirty="0" smtClean="0"/>
              <a:t>geotecnologias</a:t>
            </a:r>
            <a:r>
              <a:rPr lang="pt-BR" altLang="pt-BR" sz="2000" dirty="0" smtClean="0"/>
              <a:t> estão entre os três mercados emergentes mais importantes da atualidade, junto com a </a:t>
            </a:r>
            <a:r>
              <a:rPr lang="pt-BR" altLang="pt-BR" sz="2000" b="1" dirty="0" smtClean="0"/>
              <a:t>nanotecnologia</a:t>
            </a:r>
            <a:r>
              <a:rPr lang="pt-BR" altLang="pt-BR" sz="2000" dirty="0" smtClean="0"/>
              <a:t> e a </a:t>
            </a:r>
            <a:r>
              <a:rPr lang="pt-BR" altLang="pt-BR" sz="2000" b="1" dirty="0" smtClean="0"/>
              <a:t>biotecnologia</a:t>
            </a:r>
            <a:r>
              <a:rPr lang="pt-BR" altLang="pt-BR" sz="2000" dirty="0" smtClean="0"/>
              <a:t> (Revista </a:t>
            </a:r>
            <a:r>
              <a:rPr lang="pt-BR" altLang="pt-BR" sz="2000" dirty="0" err="1" smtClean="0"/>
              <a:t>Nature</a:t>
            </a:r>
            <a:r>
              <a:rPr lang="pt-BR" altLang="pt-BR" sz="2000" dirty="0" smtClean="0"/>
              <a:t>, jan2004);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ângulo 40"/>
          <p:cNvSpPr/>
          <p:nvPr/>
        </p:nvSpPr>
        <p:spPr>
          <a:xfrm>
            <a:off x="2590800" y="2667000"/>
            <a:ext cx="1752600" cy="35766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2" name="Retângulo 41"/>
          <p:cNvSpPr/>
          <p:nvPr/>
        </p:nvSpPr>
        <p:spPr>
          <a:xfrm>
            <a:off x="4724400" y="2667000"/>
            <a:ext cx="1752600" cy="35766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3" name="Retângulo 42"/>
          <p:cNvSpPr/>
          <p:nvPr/>
        </p:nvSpPr>
        <p:spPr>
          <a:xfrm>
            <a:off x="6858000" y="2667000"/>
            <a:ext cx="1752600" cy="35766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457200" y="2662238"/>
            <a:ext cx="1752600" cy="35766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4" name="Triângulo isósceles 43"/>
          <p:cNvSpPr/>
          <p:nvPr/>
        </p:nvSpPr>
        <p:spPr>
          <a:xfrm rot="5400000">
            <a:off x="3259931" y="1050132"/>
            <a:ext cx="2890837" cy="6743700"/>
          </a:xfrm>
          <a:prstGeom prst="triangl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5367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Geotecnologias</a:t>
            </a:r>
          </a:p>
        </p:txBody>
      </p:sp>
      <p:grpSp>
        <p:nvGrpSpPr>
          <p:cNvPr id="3" name="Grupo 6"/>
          <p:cNvGrpSpPr/>
          <p:nvPr/>
        </p:nvGrpSpPr>
        <p:grpSpPr>
          <a:xfrm>
            <a:off x="4724400" y="1911338"/>
            <a:ext cx="1752600" cy="580505"/>
            <a:chOff x="2312597" y="414307"/>
            <a:chExt cx="1848791" cy="92439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8" name="Retângulo de cantos arredondados 7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tângulo 8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/>
                <a:t>Análise</a:t>
              </a:r>
              <a:endParaRPr lang="pt-BR" sz="2400" dirty="0"/>
            </a:p>
          </p:txBody>
        </p:sp>
      </p:grpSp>
      <p:grpSp>
        <p:nvGrpSpPr>
          <p:cNvPr id="7" name="Grupo 9"/>
          <p:cNvGrpSpPr/>
          <p:nvPr/>
        </p:nvGrpSpPr>
        <p:grpSpPr>
          <a:xfrm>
            <a:off x="2590800" y="1905001"/>
            <a:ext cx="1752600" cy="580505"/>
            <a:chOff x="2312597" y="414307"/>
            <a:chExt cx="1848791" cy="92439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1" name="Retângulo de cantos arredondados 10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etângulo 11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/>
                <a:t>Integração</a:t>
              </a:r>
              <a:endParaRPr lang="pt-BR" sz="2400" dirty="0"/>
            </a:p>
          </p:txBody>
        </p:sp>
      </p:grpSp>
      <p:grpSp>
        <p:nvGrpSpPr>
          <p:cNvPr id="10" name="Grupo 12"/>
          <p:cNvGrpSpPr/>
          <p:nvPr/>
        </p:nvGrpSpPr>
        <p:grpSpPr>
          <a:xfrm>
            <a:off x="457200" y="1911338"/>
            <a:ext cx="1752600" cy="580505"/>
            <a:chOff x="2312597" y="414307"/>
            <a:chExt cx="1848791" cy="92439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4" name="Retângulo de cantos arredondados 13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tângulo 14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/>
                <a:t>Aquisição</a:t>
              </a:r>
              <a:endParaRPr lang="pt-BR" sz="2400" dirty="0"/>
            </a:p>
          </p:txBody>
        </p:sp>
      </p:grpSp>
      <p:grpSp>
        <p:nvGrpSpPr>
          <p:cNvPr id="13" name="Grupo 15"/>
          <p:cNvGrpSpPr/>
          <p:nvPr/>
        </p:nvGrpSpPr>
        <p:grpSpPr>
          <a:xfrm>
            <a:off x="6858000" y="1905000"/>
            <a:ext cx="1752600" cy="580505"/>
            <a:chOff x="2312597" y="414307"/>
            <a:chExt cx="1848791" cy="92439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7" name="Retângulo de cantos arredondados 16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tângulo 17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/>
                <a:t>Visualização</a:t>
              </a:r>
              <a:endParaRPr lang="pt-BR" sz="2400" dirty="0"/>
            </a:p>
          </p:txBody>
        </p:sp>
      </p:grpSp>
      <p:grpSp>
        <p:nvGrpSpPr>
          <p:cNvPr id="16" name="Grupo 25"/>
          <p:cNvGrpSpPr/>
          <p:nvPr/>
        </p:nvGrpSpPr>
        <p:grpSpPr>
          <a:xfrm>
            <a:off x="1371600" y="4495800"/>
            <a:ext cx="6362700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27" name="Retângulo de cantos arredondados 26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tângulo 27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SIG</a:t>
              </a:r>
              <a:endParaRPr lang="pt-BR" sz="2000" dirty="0"/>
            </a:p>
          </p:txBody>
        </p:sp>
      </p:grpSp>
      <p:grpSp>
        <p:nvGrpSpPr>
          <p:cNvPr id="19" name="Grupo 28"/>
          <p:cNvGrpSpPr/>
          <p:nvPr/>
        </p:nvGrpSpPr>
        <p:grpSpPr>
          <a:xfrm>
            <a:off x="457200" y="3886200"/>
            <a:ext cx="3276600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30" name="Retângulo de cantos arredondados 29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etângulo 30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Detecção remota</a:t>
              </a:r>
              <a:endParaRPr lang="pt-BR" sz="2000" dirty="0"/>
            </a:p>
          </p:txBody>
        </p:sp>
      </p:grpSp>
      <p:grpSp>
        <p:nvGrpSpPr>
          <p:cNvPr id="20" name="Grupo 31"/>
          <p:cNvGrpSpPr/>
          <p:nvPr/>
        </p:nvGrpSpPr>
        <p:grpSpPr>
          <a:xfrm>
            <a:off x="457200" y="3276600"/>
            <a:ext cx="1726933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33" name="Retângulo de cantos arredondados 32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etângulo 33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GPS</a:t>
              </a:r>
              <a:endParaRPr lang="pt-BR" sz="2000" dirty="0"/>
            </a:p>
          </p:txBody>
        </p:sp>
      </p:grpSp>
      <p:grpSp>
        <p:nvGrpSpPr>
          <p:cNvPr id="23" name="Grupo 34"/>
          <p:cNvGrpSpPr/>
          <p:nvPr/>
        </p:nvGrpSpPr>
        <p:grpSpPr>
          <a:xfrm>
            <a:off x="5314950" y="5150224"/>
            <a:ext cx="2914650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36" name="Retângulo de cantos arredondados 35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etângulo 36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Desktop </a:t>
              </a:r>
              <a:r>
                <a:rPr lang="pt-BR" sz="2000" dirty="0" err="1"/>
                <a:t>Mapping</a:t>
              </a:r>
              <a:endParaRPr lang="pt-BR" sz="2000" dirty="0"/>
            </a:p>
          </p:txBody>
        </p:sp>
      </p:grpSp>
      <p:grpSp>
        <p:nvGrpSpPr>
          <p:cNvPr id="24" name="Grupo 37"/>
          <p:cNvGrpSpPr/>
          <p:nvPr/>
        </p:nvGrpSpPr>
        <p:grpSpPr>
          <a:xfrm>
            <a:off x="5714999" y="5786225"/>
            <a:ext cx="2869933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39" name="Retângulo de cantos arredondados 38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Retângulo 39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WWW</a:t>
              </a:r>
              <a:endParaRPr lang="pt-BR" sz="2000" dirty="0"/>
            </a:p>
          </p:txBody>
        </p:sp>
      </p:grpSp>
      <p:grpSp>
        <p:nvGrpSpPr>
          <p:cNvPr id="25" name="Grupo 19"/>
          <p:cNvGrpSpPr/>
          <p:nvPr/>
        </p:nvGrpSpPr>
        <p:grpSpPr>
          <a:xfrm>
            <a:off x="457200" y="2667000"/>
            <a:ext cx="3200400" cy="457200"/>
            <a:chOff x="2312597" y="414307"/>
            <a:chExt cx="1848791" cy="924395"/>
          </a:xfrm>
          <a:noFill/>
        </p:grpSpPr>
        <p:sp>
          <p:nvSpPr>
            <p:cNvPr id="21" name="Retângulo de cantos arredondados 20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tângulo 21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CAD</a:t>
              </a:r>
              <a:endParaRPr lang="pt-BR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838200" y="-76200"/>
            <a:ext cx="8153400" cy="990600"/>
          </a:xfrm>
        </p:spPr>
        <p:txBody>
          <a:bodyPr/>
          <a:lstStyle/>
          <a:p>
            <a:r>
              <a:rPr lang="pt-BR" altLang="pt-BR" sz="3600" smtClean="0"/>
              <a:t/>
            </a:r>
            <a:br>
              <a:rPr lang="pt-BR" altLang="pt-BR" sz="3600" smtClean="0"/>
            </a:br>
            <a:r>
              <a:rPr lang="pt-BR" altLang="pt-BR" sz="3600" smtClean="0"/>
              <a:t>Sistema de Informações Geográficas – SIG (Geographic Information System - GIS ) </a:t>
            </a:r>
          </a:p>
        </p:txBody>
      </p:sp>
      <p:sp>
        <p:nvSpPr>
          <p:cNvPr id="16387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pPr algn="just"/>
            <a:r>
              <a:rPr lang="pt-BR" altLang="pt-BR" sz="2400" dirty="0" smtClean="0"/>
              <a:t>É o ambiente que permite a integração e a interação de dados </a:t>
            </a:r>
            <a:r>
              <a:rPr lang="pt-BR" altLang="pt-BR" sz="2400" dirty="0" err="1" smtClean="0"/>
              <a:t>georreferenciados</a:t>
            </a:r>
            <a:r>
              <a:rPr lang="pt-BR" altLang="pt-BR" sz="2400" dirty="0" smtClean="0"/>
              <a:t> com vistas a produzir análises espaciais de apoio à tomada de decisões técnica e política; </a:t>
            </a:r>
          </a:p>
          <a:p>
            <a:pPr algn="just"/>
            <a:endParaRPr lang="pt-BR" altLang="pt-BR" sz="900" dirty="0" smtClean="0"/>
          </a:p>
          <a:p>
            <a:pPr algn="just"/>
            <a:r>
              <a:rPr lang="pt-BR" altLang="pt-BR" sz="2400" dirty="0" smtClean="0"/>
              <a:t>Sistema de suporte à decisão que integra dados referenciados espacialmente num ambiente de respostas a problemas;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838200" y="-76200"/>
            <a:ext cx="8153400" cy="990600"/>
          </a:xfrm>
        </p:spPr>
        <p:txBody>
          <a:bodyPr/>
          <a:lstStyle/>
          <a:p>
            <a:r>
              <a:rPr lang="pt-BR" altLang="pt-BR" sz="3600" smtClean="0"/>
              <a:t/>
            </a:r>
            <a:br>
              <a:rPr lang="pt-BR" altLang="pt-BR" sz="3600" smtClean="0"/>
            </a:br>
            <a:r>
              <a:rPr lang="pt-BR" altLang="pt-BR" sz="3600" smtClean="0"/>
              <a:t>Sistema de Informações Geográficas – SIG (Geographic Information System - GIS ) </a:t>
            </a:r>
          </a:p>
        </p:txBody>
      </p:sp>
      <p:sp>
        <p:nvSpPr>
          <p:cNvPr id="17411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pPr algn="just"/>
            <a:r>
              <a:rPr lang="pt-BR" altLang="pt-BR" sz="2400" dirty="0" smtClean="0"/>
              <a:t>Conjunto de ferramentas computacionais composto de equipamentos e programas que por meio de técnicas, integra dados (das mais diversas fontes), pessoas e instituições, de forma a tornar possível a coleta, o armazenamento, a análise e a disponibilização, a partir de dados </a:t>
            </a:r>
            <a:r>
              <a:rPr lang="pt-BR" altLang="pt-BR" sz="2400" dirty="0" err="1" smtClean="0"/>
              <a:t>georreferenciados</a:t>
            </a:r>
            <a:r>
              <a:rPr lang="pt-BR" altLang="pt-BR" sz="2400" dirty="0" smtClean="0"/>
              <a:t>, de informações produzidas por meio de aplicações, visando maior facilidade, segurança e agilidade nas atividades humanas referentes ao monitoramento, planejamento e tomada de decisão relativas ao espaço geográfico.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upo 16"/>
          <p:cNvGrpSpPr>
            <a:grpSpLocks/>
          </p:cNvGrpSpPr>
          <p:nvPr/>
        </p:nvGrpSpPr>
        <p:grpSpPr bwMode="auto">
          <a:xfrm>
            <a:off x="447675" y="3351213"/>
            <a:ext cx="5129213" cy="3049587"/>
            <a:chOff x="968867" y="1666240"/>
            <a:chExt cx="6487200" cy="731520"/>
          </a:xfrm>
        </p:grpSpPr>
        <p:sp>
          <p:nvSpPr>
            <p:cNvPr id="18" name="Retângulo de cantos arredondados 17"/>
            <p:cNvSpPr/>
            <p:nvPr/>
          </p:nvSpPr>
          <p:spPr>
            <a:xfrm>
              <a:off x="968867" y="1666240"/>
              <a:ext cx="6487200" cy="7315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9300841"/>
                <a:satOff val="-3552"/>
                <a:lumOff val="-1079"/>
                <a:alphaOff val="0"/>
              </a:schemeClr>
            </a:fillRef>
            <a:effectRef idx="0">
              <a:schemeClr val="accent5">
                <a:hueOff val="9300841"/>
                <a:satOff val="-3552"/>
                <a:lumOff val="-107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tângulo 18"/>
            <p:cNvSpPr/>
            <p:nvPr/>
          </p:nvSpPr>
          <p:spPr>
            <a:xfrm>
              <a:off x="1836236" y="1666621"/>
              <a:ext cx="5619831" cy="6884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0010" tIns="80010" rIns="80010" bIns="8001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PRODUÇÃO DE NOVA INFORMAÇÃO: </a:t>
              </a:r>
              <a:endParaRPr lang="pt-BR" dirty="0"/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dirty="0"/>
                <a:t>SEGURANÇA/CONFIABILIDADE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dirty="0"/>
                <a:t>FACILIDADE DE USO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dirty="0"/>
                <a:t>AGILIDADE NAS </a:t>
              </a:r>
              <a:r>
                <a:rPr lang="pt-BR" dirty="0"/>
                <a:t>ATIVIDADES </a:t>
              </a:r>
              <a:endParaRPr lang="pt-BR" dirty="0"/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pt-BR" dirty="0"/>
                <a:t>Monitoramento </a:t>
              </a:r>
              <a:endParaRPr lang="pt-BR" dirty="0"/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pt-BR" dirty="0"/>
                <a:t>Detecção </a:t>
              </a:r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pt-BR" dirty="0"/>
                <a:t>Planejamento </a:t>
              </a:r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pt-BR" dirty="0"/>
                <a:t>Tomada de decisão </a:t>
              </a:r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pt-BR" dirty="0"/>
                <a:t>Didáticas </a:t>
              </a:r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pt-BR" dirty="0"/>
                <a:t>Dia-a-dia em geral</a:t>
              </a:r>
              <a:r>
                <a:rPr lang="pt-BR" dirty="0"/>
                <a:t>.</a:t>
              </a:r>
              <a:endParaRPr lang="pt-BR" dirty="0"/>
            </a:p>
          </p:txBody>
        </p:sp>
      </p:grpSp>
      <p:sp>
        <p:nvSpPr>
          <p:cNvPr id="18435" name="Título 1"/>
          <p:cNvSpPr>
            <a:spLocks noGrp="1"/>
          </p:cNvSpPr>
          <p:nvPr>
            <p:ph type="title"/>
          </p:nvPr>
        </p:nvSpPr>
        <p:spPr>
          <a:xfrm>
            <a:off x="838200" y="-76200"/>
            <a:ext cx="8153400" cy="990600"/>
          </a:xfrm>
        </p:spPr>
        <p:txBody>
          <a:bodyPr/>
          <a:lstStyle/>
          <a:p>
            <a:r>
              <a:rPr lang="pt-BR" altLang="pt-BR" sz="3600" smtClean="0"/>
              <a:t/>
            </a:r>
            <a:br>
              <a:rPr lang="pt-BR" altLang="pt-BR" sz="3600" smtClean="0"/>
            </a:br>
            <a:r>
              <a:rPr lang="pt-BR" altLang="pt-BR" sz="3600" smtClean="0"/>
              <a:t>Sistema de Informações Geográficas – SIG (Geographic Information System - GIS ) </a:t>
            </a:r>
          </a:p>
        </p:txBody>
      </p:sp>
      <p:grpSp>
        <p:nvGrpSpPr>
          <p:cNvPr id="18438" name="Grupo 10"/>
          <p:cNvGrpSpPr>
            <a:grpSpLocks/>
          </p:cNvGrpSpPr>
          <p:nvPr/>
        </p:nvGrpSpPr>
        <p:grpSpPr bwMode="auto">
          <a:xfrm>
            <a:off x="414338" y="1447800"/>
            <a:ext cx="5162550" cy="1700213"/>
            <a:chOff x="0" y="-95511"/>
            <a:chExt cx="6487200" cy="827031"/>
          </a:xfrm>
        </p:grpSpPr>
        <p:sp>
          <p:nvSpPr>
            <p:cNvPr id="12" name="Retângulo de cantos arredondados 11"/>
            <p:cNvSpPr/>
            <p:nvPr/>
          </p:nvSpPr>
          <p:spPr>
            <a:xfrm>
              <a:off x="0" y="242"/>
              <a:ext cx="6487200" cy="73127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tângulo 12"/>
            <p:cNvSpPr/>
            <p:nvPr/>
          </p:nvSpPr>
          <p:spPr>
            <a:xfrm>
              <a:off x="837830" y="-95511"/>
              <a:ext cx="5649370" cy="7799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0010" tIns="80010" rIns="80010" bIns="8001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METODOLOGIA QUE INTEGRA</a:t>
              </a:r>
              <a:r>
                <a:rPr lang="pt-BR" dirty="0"/>
                <a:t>: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dirty="0"/>
                <a:t>DADOS+PESSOAS+INSTITUIÇÕES </a:t>
              </a:r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pt-BR" dirty="0"/>
                <a:t>Software </a:t>
              </a:r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pt-BR" dirty="0"/>
                <a:t>Hardware </a:t>
              </a:r>
            </a:p>
          </p:txBody>
        </p:sp>
      </p:grpSp>
      <p:grpSp>
        <p:nvGrpSpPr>
          <p:cNvPr id="18439" name="Grupo 13"/>
          <p:cNvGrpSpPr>
            <a:grpSpLocks/>
          </p:cNvGrpSpPr>
          <p:nvPr/>
        </p:nvGrpSpPr>
        <p:grpSpPr bwMode="auto">
          <a:xfrm>
            <a:off x="5962650" y="2582863"/>
            <a:ext cx="2800350" cy="1912937"/>
            <a:chOff x="484433" y="766839"/>
            <a:chExt cx="6487200" cy="797801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484433" y="833047"/>
              <a:ext cx="6487200" cy="73159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4650421"/>
                <a:satOff val="-1776"/>
                <a:lumOff val="-539"/>
                <a:alphaOff val="0"/>
              </a:schemeClr>
            </a:fillRef>
            <a:effectRef idx="0">
              <a:schemeClr val="accent5">
                <a:hueOff val="4650421"/>
                <a:satOff val="-1776"/>
                <a:lumOff val="-53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tângulo 15"/>
            <p:cNvSpPr/>
            <p:nvPr/>
          </p:nvSpPr>
          <p:spPr>
            <a:xfrm>
              <a:off x="506498" y="766839"/>
              <a:ext cx="6465135" cy="6885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0010" tIns="80010" rIns="80010" bIns="8001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COLETA </a:t>
              </a:r>
              <a:endParaRPr lang="pt-BR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ARMAZENAMENTO </a:t>
              </a:r>
              <a:endParaRPr lang="pt-BR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PROCESSAMENTO </a:t>
              </a:r>
              <a:endParaRPr lang="pt-BR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ANÁLISE </a:t>
              </a:r>
              <a:endParaRPr lang="pt-BR" dirty="0"/>
            </a:p>
          </p:txBody>
        </p:sp>
      </p:grpSp>
      <p:grpSp>
        <p:nvGrpSpPr>
          <p:cNvPr id="18440" name="Grupo 25"/>
          <p:cNvGrpSpPr>
            <a:grpSpLocks/>
          </p:cNvGrpSpPr>
          <p:nvPr/>
        </p:nvGrpSpPr>
        <p:grpSpPr bwMode="auto">
          <a:xfrm rot="2700000">
            <a:off x="5612607" y="4656931"/>
            <a:ext cx="685800" cy="687387"/>
            <a:chOff x="6011712" y="534416"/>
            <a:chExt cx="475488" cy="475488"/>
          </a:xfrm>
        </p:grpSpPr>
        <p:sp>
          <p:nvSpPr>
            <p:cNvPr id="27" name="Seta para baixo 26"/>
            <p:cNvSpPr/>
            <p:nvPr/>
          </p:nvSpPr>
          <p:spPr>
            <a:xfrm>
              <a:off x="6011712" y="534416"/>
              <a:ext cx="475488" cy="475488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Seta para baixo 14"/>
            <p:cNvSpPr/>
            <p:nvPr/>
          </p:nvSpPr>
          <p:spPr>
            <a:xfrm>
              <a:off x="6118088" y="532988"/>
              <a:ext cx="261959" cy="357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9210" tIns="29210" rIns="29210" bIns="29210" spcCol="1270" anchor="ctr"/>
            <a:lstStyle/>
            <a:p>
              <a:pPr algn="ctr" defTabSz="10223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pt-BR" sz="2300"/>
            </a:p>
          </p:txBody>
        </p:sp>
      </p:grpSp>
      <p:grpSp>
        <p:nvGrpSpPr>
          <p:cNvPr id="18441" name="Grupo 38"/>
          <p:cNvGrpSpPr>
            <a:grpSpLocks/>
          </p:cNvGrpSpPr>
          <p:nvPr/>
        </p:nvGrpSpPr>
        <p:grpSpPr bwMode="auto">
          <a:xfrm rot="18900000" flipH="1">
            <a:off x="5705475" y="1992313"/>
            <a:ext cx="685800" cy="685800"/>
            <a:chOff x="6011712" y="534416"/>
            <a:chExt cx="475488" cy="475488"/>
          </a:xfrm>
        </p:grpSpPr>
        <p:sp>
          <p:nvSpPr>
            <p:cNvPr id="40" name="Seta para baixo 39"/>
            <p:cNvSpPr/>
            <p:nvPr/>
          </p:nvSpPr>
          <p:spPr>
            <a:xfrm>
              <a:off x="6011712" y="534416"/>
              <a:ext cx="475488" cy="475488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Seta para baixo 14"/>
            <p:cNvSpPr/>
            <p:nvPr/>
          </p:nvSpPr>
          <p:spPr>
            <a:xfrm>
              <a:off x="6118865" y="533763"/>
              <a:ext cx="261959" cy="3577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9210" tIns="29210" rIns="29210" bIns="29210" spcCol="1270" anchor="ctr"/>
            <a:lstStyle/>
            <a:p>
              <a:pPr algn="ctr" defTabSz="10223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pt-BR" sz="23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SIG em relação às demais ciências</a:t>
            </a:r>
          </a:p>
        </p:txBody>
      </p:sp>
      <p:sp>
        <p:nvSpPr>
          <p:cNvPr id="11" name="Elipse 10"/>
          <p:cNvSpPr/>
          <p:nvPr/>
        </p:nvSpPr>
        <p:spPr>
          <a:xfrm>
            <a:off x="3013075" y="1636713"/>
            <a:ext cx="2778125" cy="2438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3438525" y="1828800"/>
            <a:ext cx="2266950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Ciências Físicas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1447800" y="3922713"/>
            <a:ext cx="2667000" cy="240188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543050" y="4495800"/>
            <a:ext cx="2266950" cy="8413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Ciências Biológicas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5029200" y="3922713"/>
            <a:ext cx="2438400" cy="2286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5638800" y="4568825"/>
            <a:ext cx="1666875" cy="8413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Ciências Sociais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3600450" y="2779713"/>
            <a:ext cx="1638300" cy="16287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/>
          </a:p>
        </p:txBody>
      </p:sp>
      <p:sp>
        <p:nvSpPr>
          <p:cNvPr id="19" name="Retângulo 18"/>
          <p:cNvSpPr/>
          <p:nvPr/>
        </p:nvSpPr>
        <p:spPr>
          <a:xfrm>
            <a:off x="3676650" y="2936875"/>
            <a:ext cx="2266950" cy="5095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0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>
                <a:solidFill>
                  <a:schemeClr val="tx2">
                    <a:lumMod val="50000"/>
                  </a:schemeClr>
                </a:solidFill>
              </a:rPr>
              <a:t>Levantamento</a:t>
            </a:r>
            <a:endParaRPr lang="pt-BR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4381500" y="3509963"/>
            <a:ext cx="1638300" cy="16287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/>
          </a:p>
        </p:txBody>
      </p:sp>
      <p:sp>
        <p:nvSpPr>
          <p:cNvPr id="21" name="Retângulo 20"/>
          <p:cNvSpPr/>
          <p:nvPr/>
        </p:nvSpPr>
        <p:spPr>
          <a:xfrm>
            <a:off x="4191000" y="3717925"/>
            <a:ext cx="1787525" cy="5095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tx2">
                  <a:lumMod val="50000"/>
                </a:schemeClr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</a:rPr>
              <a:t>Sensoriamento Remoto</a:t>
            </a:r>
            <a:endParaRPr lang="pt-BR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3752850" y="4503738"/>
            <a:ext cx="1638300" cy="16287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/>
          </a:p>
        </p:txBody>
      </p:sp>
      <p:sp>
        <p:nvSpPr>
          <p:cNvPr id="23" name="Retângulo 22"/>
          <p:cNvSpPr/>
          <p:nvPr/>
        </p:nvSpPr>
        <p:spPr>
          <a:xfrm>
            <a:off x="3905250" y="5218113"/>
            <a:ext cx="2266950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0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>
                <a:solidFill>
                  <a:schemeClr val="tx2">
                    <a:lumMod val="50000"/>
                  </a:schemeClr>
                </a:solidFill>
              </a:rPr>
              <a:t>Cartografia</a:t>
            </a:r>
            <a:endParaRPr lang="pt-BR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Elipse 23"/>
          <p:cNvSpPr/>
          <p:nvPr/>
        </p:nvSpPr>
        <p:spPr>
          <a:xfrm>
            <a:off x="2933700" y="3505200"/>
            <a:ext cx="1638300" cy="16287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/>
          </a:p>
        </p:txBody>
      </p:sp>
      <p:sp>
        <p:nvSpPr>
          <p:cNvPr id="25" name="Retângulo 24"/>
          <p:cNvSpPr/>
          <p:nvPr/>
        </p:nvSpPr>
        <p:spPr>
          <a:xfrm>
            <a:off x="3448050" y="3770313"/>
            <a:ext cx="742950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solidFill>
                  <a:schemeClr val="tx2">
                    <a:lumMod val="50000"/>
                  </a:schemeClr>
                </a:solidFill>
              </a:rPr>
              <a:t>SIG</a:t>
            </a:r>
            <a:endParaRPr lang="pt-BR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Elipse 25"/>
          <p:cNvSpPr/>
          <p:nvPr/>
        </p:nvSpPr>
        <p:spPr>
          <a:xfrm>
            <a:off x="2933700" y="2779713"/>
            <a:ext cx="3086100" cy="33528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0" y="2362200"/>
            <a:ext cx="9144000" cy="457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0483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Introdução ao Geoprocessamento</a:t>
            </a:r>
          </a:p>
        </p:txBody>
      </p:sp>
      <p:sp>
        <p:nvSpPr>
          <p:cNvPr id="20484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6931025" cy="4495800"/>
          </a:xfrm>
        </p:spPr>
        <p:txBody>
          <a:bodyPr/>
          <a:lstStyle/>
          <a:p>
            <a:r>
              <a:rPr lang="pt-BR" altLang="pt-BR" smtClean="0"/>
              <a:t>Conceitos básicos </a:t>
            </a:r>
          </a:p>
          <a:p>
            <a:r>
              <a:rPr lang="pt-BR" altLang="pt-BR" smtClean="0"/>
              <a:t>Componentes de um SIG </a:t>
            </a:r>
          </a:p>
          <a:p>
            <a:r>
              <a:rPr lang="pt-BR" altLang="pt-BR" smtClean="0"/>
              <a:t>Entrada de Dados em Geoprocessamento </a:t>
            </a:r>
          </a:p>
          <a:p>
            <a:r>
              <a:rPr lang="pt-BR" altLang="pt-BR" smtClean="0"/>
              <a:t>Análises Espaciais </a:t>
            </a:r>
          </a:p>
          <a:p>
            <a:r>
              <a:rPr lang="pt-BR" altLang="pt-BR" smtClean="0"/>
              <a:t>Aplicações do Geoprocessamento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Componentes de um SIG</a:t>
            </a:r>
          </a:p>
        </p:txBody>
      </p:sp>
      <p:sp>
        <p:nvSpPr>
          <p:cNvPr id="11" name="Elipse 10"/>
          <p:cNvSpPr/>
          <p:nvPr/>
        </p:nvSpPr>
        <p:spPr>
          <a:xfrm>
            <a:off x="1993900" y="1600200"/>
            <a:ext cx="5156200" cy="48006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4816475" y="1981200"/>
            <a:ext cx="1279525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Recursos humanos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Elipse 23"/>
          <p:cNvSpPr/>
          <p:nvPr/>
        </p:nvSpPr>
        <p:spPr>
          <a:xfrm>
            <a:off x="3752850" y="3109913"/>
            <a:ext cx="1638300" cy="16287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600"/>
          </a:p>
        </p:txBody>
      </p:sp>
      <p:sp>
        <p:nvSpPr>
          <p:cNvPr id="25" name="Retângulo 24"/>
          <p:cNvSpPr/>
          <p:nvPr/>
        </p:nvSpPr>
        <p:spPr>
          <a:xfrm>
            <a:off x="4210050" y="3451225"/>
            <a:ext cx="742950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solidFill>
                  <a:schemeClr val="tx2">
                    <a:lumMod val="50000"/>
                  </a:schemeClr>
                </a:solidFill>
              </a:rPr>
              <a:t>SIG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solidFill>
                  <a:schemeClr val="tx2">
                    <a:lumMod val="50000"/>
                  </a:schemeClr>
                </a:solidFill>
              </a:rPr>
              <a:t>GIS</a:t>
            </a:r>
            <a:endParaRPr lang="pt-BR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6035675" y="3403600"/>
            <a:ext cx="1279525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Dados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4968875" y="5051425"/>
            <a:ext cx="1279525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Software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2524125" y="4697413"/>
            <a:ext cx="1412875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Hardware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2187575" y="2819400"/>
            <a:ext cx="1774825" cy="5111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0010" tIns="80010" rIns="80010" bIns="80010" spcCol="127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Metodologia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838200" y="228600"/>
            <a:ext cx="8153400" cy="990600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Visão </a:t>
            </a:r>
            <a:r>
              <a:rPr lang="pt-BR" dirty="0"/>
              <a:t>geral do Sistema de informação geográfica (SIG) </a:t>
            </a:r>
          </a:p>
        </p:txBody>
      </p:sp>
      <p:grpSp>
        <p:nvGrpSpPr>
          <p:cNvPr id="22533" name="Grupo 12"/>
          <p:cNvGrpSpPr>
            <a:grpSpLocks/>
          </p:cNvGrpSpPr>
          <p:nvPr/>
        </p:nvGrpSpPr>
        <p:grpSpPr bwMode="auto">
          <a:xfrm>
            <a:off x="3276600" y="1828800"/>
            <a:ext cx="2517775" cy="581025"/>
            <a:chOff x="2312597" y="414307"/>
            <a:chExt cx="1848791" cy="924395"/>
          </a:xfrm>
        </p:grpSpPr>
        <p:sp>
          <p:nvSpPr>
            <p:cNvPr id="14" name="Retângulo de cantos arredondados 13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tângulo 14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Interface</a:t>
              </a:r>
              <a:endParaRPr lang="pt-BR" sz="2000" dirty="0"/>
            </a:p>
          </p:txBody>
        </p:sp>
      </p:grpSp>
      <p:grpSp>
        <p:nvGrpSpPr>
          <p:cNvPr id="22534" name="Grupo 15"/>
          <p:cNvGrpSpPr>
            <a:grpSpLocks/>
          </p:cNvGrpSpPr>
          <p:nvPr/>
        </p:nvGrpSpPr>
        <p:grpSpPr bwMode="auto">
          <a:xfrm>
            <a:off x="454025" y="2971800"/>
            <a:ext cx="2517775" cy="581025"/>
            <a:chOff x="2312597" y="414307"/>
            <a:chExt cx="1848791" cy="924395"/>
          </a:xfrm>
        </p:grpSpPr>
        <p:sp>
          <p:nvSpPr>
            <p:cNvPr id="17" name="Retângulo de cantos arredondados 16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tângulo 17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Entrada e integração de dados</a:t>
              </a:r>
              <a:endParaRPr lang="pt-BR" sz="2000" dirty="0"/>
            </a:p>
          </p:txBody>
        </p:sp>
      </p:grpSp>
      <p:grpSp>
        <p:nvGrpSpPr>
          <p:cNvPr id="22535" name="Grupo 18"/>
          <p:cNvGrpSpPr>
            <a:grpSpLocks/>
          </p:cNvGrpSpPr>
          <p:nvPr/>
        </p:nvGrpSpPr>
        <p:grpSpPr bwMode="auto">
          <a:xfrm>
            <a:off x="3273425" y="2971800"/>
            <a:ext cx="2517775" cy="581025"/>
            <a:chOff x="2312597" y="414307"/>
            <a:chExt cx="1848791" cy="924395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tângulo 20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Consulta e análise espacial</a:t>
              </a:r>
              <a:endParaRPr lang="pt-BR" sz="2000" dirty="0"/>
            </a:p>
          </p:txBody>
        </p:sp>
      </p:grpSp>
      <p:grpSp>
        <p:nvGrpSpPr>
          <p:cNvPr id="22536" name="Grupo 21"/>
          <p:cNvGrpSpPr>
            <a:grpSpLocks/>
          </p:cNvGrpSpPr>
          <p:nvPr/>
        </p:nvGrpSpPr>
        <p:grpSpPr bwMode="auto">
          <a:xfrm>
            <a:off x="6096000" y="2971800"/>
            <a:ext cx="2517775" cy="581025"/>
            <a:chOff x="2312597" y="414307"/>
            <a:chExt cx="1848791" cy="924395"/>
          </a:xfrm>
        </p:grpSpPr>
        <p:sp>
          <p:nvSpPr>
            <p:cNvPr id="23" name="Retângulo de cantos arredondados 22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tângulo 25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Visualização e plotagem</a:t>
              </a:r>
              <a:endParaRPr lang="pt-BR" sz="2000" dirty="0"/>
            </a:p>
          </p:txBody>
        </p:sp>
      </p:grpSp>
      <p:grpSp>
        <p:nvGrpSpPr>
          <p:cNvPr id="22537" name="Grupo 30"/>
          <p:cNvGrpSpPr>
            <a:grpSpLocks/>
          </p:cNvGrpSpPr>
          <p:nvPr/>
        </p:nvGrpSpPr>
        <p:grpSpPr bwMode="auto">
          <a:xfrm>
            <a:off x="3273425" y="4114800"/>
            <a:ext cx="2517775" cy="581025"/>
            <a:chOff x="2312597" y="414307"/>
            <a:chExt cx="1848791" cy="924395"/>
          </a:xfrm>
        </p:grpSpPr>
        <p:sp>
          <p:nvSpPr>
            <p:cNvPr id="32" name="Retângulo de cantos arredondados 31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etângulo 32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Gerência de dados espaciais</a:t>
              </a:r>
              <a:endParaRPr lang="pt-BR" sz="2000" dirty="0"/>
            </a:p>
          </p:txBody>
        </p:sp>
      </p:grpSp>
      <p:sp>
        <p:nvSpPr>
          <p:cNvPr id="2" name="Fluxograma: Disco magnético 1"/>
          <p:cNvSpPr/>
          <p:nvPr/>
        </p:nvSpPr>
        <p:spPr>
          <a:xfrm>
            <a:off x="2895600" y="5181600"/>
            <a:ext cx="3200400" cy="1066800"/>
          </a:xfrm>
          <a:prstGeom prst="flowChartMagneticDisk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2539" name="CaixaDeTexto 3"/>
          <p:cNvSpPr txBox="1">
            <a:spLocks noChangeArrowheads="1"/>
          </p:cNvSpPr>
          <p:nvPr/>
        </p:nvSpPr>
        <p:spPr bwMode="auto">
          <a:xfrm>
            <a:off x="3581400" y="5540375"/>
            <a:ext cx="2481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2000"/>
              <a:t>Banco de dados geográfico (BDG)</a:t>
            </a:r>
          </a:p>
        </p:txBody>
      </p:sp>
      <p:cxnSp>
        <p:nvCxnSpPr>
          <p:cNvPr id="9" name="Conector de seta reta 8"/>
          <p:cNvCxnSpPr>
            <a:stCxn id="14" idx="2"/>
            <a:endCxn id="20" idx="0"/>
          </p:cNvCxnSpPr>
          <p:nvPr/>
        </p:nvCxnSpPr>
        <p:spPr>
          <a:xfrm flipH="1">
            <a:off x="4532313" y="2409825"/>
            <a:ext cx="3175" cy="561975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>
            <a:stCxn id="14" idx="1"/>
            <a:endCxn id="17" idx="0"/>
          </p:cNvCxnSpPr>
          <p:nvPr/>
        </p:nvCxnSpPr>
        <p:spPr>
          <a:xfrm flipH="1">
            <a:off x="1712913" y="2119313"/>
            <a:ext cx="1563687" cy="852487"/>
          </a:xfrm>
          <a:prstGeom prst="straightConnector1">
            <a:avLst/>
          </a:prstGeom>
          <a:ln w="158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de seta reta 38"/>
          <p:cNvCxnSpPr>
            <a:stCxn id="26" idx="0"/>
            <a:endCxn id="14" idx="3"/>
          </p:cNvCxnSpPr>
          <p:nvPr/>
        </p:nvCxnSpPr>
        <p:spPr>
          <a:xfrm flipH="1" flipV="1">
            <a:off x="5794375" y="2119313"/>
            <a:ext cx="1560513" cy="869950"/>
          </a:xfrm>
          <a:prstGeom prst="straightConnector1">
            <a:avLst/>
          </a:prstGeom>
          <a:ln w="158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de seta reta 41"/>
          <p:cNvCxnSpPr>
            <a:stCxn id="32" idx="1"/>
            <a:endCxn id="17" idx="2"/>
          </p:cNvCxnSpPr>
          <p:nvPr/>
        </p:nvCxnSpPr>
        <p:spPr>
          <a:xfrm flipH="1" flipV="1">
            <a:off x="1712913" y="3552825"/>
            <a:ext cx="1560512" cy="852488"/>
          </a:xfrm>
          <a:prstGeom prst="straightConnector1">
            <a:avLst/>
          </a:prstGeom>
          <a:ln w="158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>
            <a:stCxn id="23" idx="2"/>
            <a:endCxn id="32" idx="3"/>
          </p:cNvCxnSpPr>
          <p:nvPr/>
        </p:nvCxnSpPr>
        <p:spPr>
          <a:xfrm flipH="1">
            <a:off x="5791200" y="3552825"/>
            <a:ext cx="1563688" cy="852488"/>
          </a:xfrm>
          <a:prstGeom prst="straightConnector1">
            <a:avLst/>
          </a:prstGeom>
          <a:ln w="158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de seta reta 47"/>
          <p:cNvCxnSpPr>
            <a:stCxn id="33" idx="0"/>
            <a:endCxn id="20" idx="2"/>
          </p:cNvCxnSpPr>
          <p:nvPr/>
        </p:nvCxnSpPr>
        <p:spPr>
          <a:xfrm flipV="1">
            <a:off x="4532313" y="3552825"/>
            <a:ext cx="0" cy="579438"/>
          </a:xfrm>
          <a:prstGeom prst="straightConnector1">
            <a:avLst/>
          </a:prstGeom>
          <a:ln w="158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Seta para baixo 50"/>
          <p:cNvSpPr/>
          <p:nvPr/>
        </p:nvSpPr>
        <p:spPr>
          <a:xfrm>
            <a:off x="4953000" y="4772025"/>
            <a:ext cx="381000" cy="561975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2" name="Seta para baixo 51"/>
          <p:cNvSpPr/>
          <p:nvPr/>
        </p:nvSpPr>
        <p:spPr>
          <a:xfrm flipV="1">
            <a:off x="3810000" y="4772025"/>
            <a:ext cx="381000" cy="561975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Componentes de um SIG: Softwares</a:t>
            </a:r>
          </a:p>
        </p:txBody>
      </p:sp>
      <p:sp>
        <p:nvSpPr>
          <p:cNvPr id="1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>
            <a:normAutofit/>
          </a:bodyPr>
          <a:lstStyle/>
          <a:p>
            <a:pPr marL="320040" indent="-320040" algn="just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2200" dirty="0" smtClean="0"/>
              <a:t>Conjunto </a:t>
            </a:r>
            <a:r>
              <a:rPr lang="pt-BR" sz="2200" dirty="0"/>
              <a:t>de programas cuja finalidade básica é coletar, armazenar, processar e analisar dados geográficos, tirando partido do aumento da velocidade, facilidade de uso e segurança no manuseio destas informações, apontando para uma perspectiva </a:t>
            </a:r>
            <a:r>
              <a:rPr lang="pt-BR" sz="2200" dirty="0" err="1"/>
              <a:t>multi</a:t>
            </a:r>
            <a:r>
              <a:rPr lang="pt-BR" sz="2200" dirty="0"/>
              <a:t>, </a:t>
            </a:r>
            <a:r>
              <a:rPr lang="pt-BR" sz="2200" dirty="0" err="1"/>
              <a:t>intra</a:t>
            </a:r>
            <a:r>
              <a:rPr lang="pt-BR" sz="2200" dirty="0"/>
              <a:t> e interdisciplinar de sua utilização. </a:t>
            </a:r>
            <a:endParaRPr lang="pt-BR" sz="2200" dirty="0" smtClean="0"/>
          </a:p>
          <a:p>
            <a:pPr marL="320040" indent="-320040" fontAlgn="auto">
              <a:spcBef>
                <a:spcPts val="1200"/>
              </a:spcBef>
              <a:spcAft>
                <a:spcPts val="0"/>
              </a:spcAft>
              <a:buFont typeface="Wingdings"/>
              <a:buChar char=""/>
              <a:defRPr/>
            </a:pPr>
            <a:r>
              <a:rPr lang="pt-BR" sz="2400" dirty="0" smtClean="0"/>
              <a:t>O </a:t>
            </a:r>
            <a:r>
              <a:rPr lang="pt-BR" sz="2400" dirty="0"/>
              <a:t>software contempla basicamente cinco módulos: </a:t>
            </a:r>
            <a:endParaRPr lang="pt-BR" sz="2400" dirty="0" smtClean="0"/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pt-BR" sz="2000" dirty="0" smtClean="0"/>
              <a:t>	1</a:t>
            </a:r>
            <a:r>
              <a:rPr lang="pt-BR" sz="2000" dirty="0"/>
              <a:t>. Coleta, Padronização, Entrada e Validação de Dados; </a:t>
            </a:r>
            <a:endParaRPr lang="pt-BR" sz="2000" dirty="0" smtClean="0"/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pt-BR" sz="2000" dirty="0" smtClean="0"/>
              <a:t>	2</a:t>
            </a:r>
            <a:r>
              <a:rPr lang="pt-BR" sz="2000" dirty="0"/>
              <a:t>. Armazenamento e Recuperação de Dados; </a:t>
            </a:r>
            <a:endParaRPr lang="pt-BR" sz="2000" dirty="0" smtClean="0"/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pt-BR" sz="2000" dirty="0" smtClean="0"/>
              <a:t>	3</a:t>
            </a:r>
            <a:r>
              <a:rPr lang="pt-BR" sz="2000" dirty="0"/>
              <a:t>. Transformação ou Processamento de Dados; </a:t>
            </a:r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pt-BR" sz="2000" dirty="0" smtClean="0"/>
              <a:t>	4</a:t>
            </a:r>
            <a:r>
              <a:rPr lang="pt-BR" sz="2000" dirty="0"/>
              <a:t>. Análise e Geração de Informação; </a:t>
            </a:r>
            <a:endParaRPr lang="pt-BR" sz="2000" dirty="0" smtClean="0"/>
          </a:p>
          <a:p>
            <a:pPr marL="0" indent="0" fontAlgn="auto">
              <a:spcAft>
                <a:spcPts val="0"/>
              </a:spcAft>
              <a:buFont typeface="Wingdings"/>
              <a:buNone/>
              <a:defRPr/>
            </a:pPr>
            <a:r>
              <a:rPr lang="pt-BR" sz="2000" dirty="0" smtClean="0"/>
              <a:t>	5</a:t>
            </a:r>
            <a:r>
              <a:rPr lang="pt-BR" sz="2000" dirty="0"/>
              <a:t>. Saída e Apresentação de Resultados.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Componentes de um SIG: Softwares</a:t>
            </a:r>
          </a:p>
        </p:txBody>
      </p:sp>
      <p:sp>
        <p:nvSpPr>
          <p:cNvPr id="24581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pPr algn="just"/>
            <a:r>
              <a:rPr lang="pt-BR" altLang="pt-BR" sz="2400" i="1" dirty="0" smtClean="0"/>
              <a:t>Softwares </a:t>
            </a:r>
            <a:r>
              <a:rPr lang="pt-BR" altLang="pt-BR" sz="2400" dirty="0" smtClean="0"/>
              <a:t>destinados ao processamento de dados referenciados espacialmente e empregados na manipulação de dados de diversas fontes, possibilitando a recuperação e o cruzamento de informações bem como a realização dos mais diversos tipos de análise espacial; </a:t>
            </a:r>
          </a:p>
          <a:p>
            <a:pPr algn="just"/>
            <a:r>
              <a:rPr lang="pt-BR" altLang="pt-BR" sz="2400" i="1" dirty="0" smtClean="0"/>
              <a:t>Softwares </a:t>
            </a:r>
            <a:r>
              <a:rPr lang="pt-BR" altLang="pt-BR" sz="2400" dirty="0" smtClean="0"/>
              <a:t>que permitem a integração entre bancos de dados alfanuméricos (tabelas) e gráficos (mapas) para o processamento, análise e saída de dados </a:t>
            </a:r>
            <a:r>
              <a:rPr lang="pt-BR" altLang="pt-BR" sz="2400" dirty="0" err="1" smtClean="0"/>
              <a:t>georreferenciados</a:t>
            </a:r>
            <a:r>
              <a:rPr lang="pt-BR" altLang="pt-BR" sz="2400" dirty="0" smtClean="0"/>
              <a:t>.</a:t>
            </a:r>
          </a:p>
          <a:p>
            <a:endParaRPr lang="pt-BR" altLang="pt-BR" sz="2400" dirty="0" smtClean="0"/>
          </a:p>
          <a:p>
            <a:endParaRPr lang="pt-BR" altLang="pt-BR" sz="2400" dirty="0" smtClean="0"/>
          </a:p>
          <a:p>
            <a:pPr lvl="1"/>
            <a:endParaRPr lang="pt-BR" altLang="pt-BR" sz="2100" dirty="0" smtClean="0"/>
          </a:p>
        </p:txBody>
      </p:sp>
      <p:grpSp>
        <p:nvGrpSpPr>
          <p:cNvPr id="24582" name="Grupo 6"/>
          <p:cNvGrpSpPr>
            <a:grpSpLocks/>
          </p:cNvGrpSpPr>
          <p:nvPr/>
        </p:nvGrpSpPr>
        <p:grpSpPr bwMode="auto">
          <a:xfrm>
            <a:off x="2209800" y="5410200"/>
            <a:ext cx="4724400" cy="581025"/>
            <a:chOff x="2312597" y="414307"/>
            <a:chExt cx="1848791" cy="924395"/>
          </a:xfrm>
        </p:grpSpPr>
        <p:sp>
          <p:nvSpPr>
            <p:cNvPr id="9" name="Retângulo de cantos arredondados 8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0" name="Retângulo 9"/>
            <p:cNvSpPr/>
            <p:nvPr/>
          </p:nvSpPr>
          <p:spPr>
            <a:xfrm>
              <a:off x="2339931" y="442090"/>
              <a:ext cx="1794122" cy="868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/>
                <a:t>Integração de camadas de </a:t>
              </a:r>
              <a:r>
                <a:rPr lang="pt-BR" sz="2000" b="1" dirty="0"/>
                <a:t>informação! </a:t>
              </a:r>
              <a:r>
                <a:rPr lang="pt-BR" sz="2000" dirty="0"/>
                <a:t> </a:t>
              </a:r>
              <a:endParaRPr lang="pt-BR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838200" y="228600"/>
            <a:ext cx="8153400" cy="990600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Conceitos de camadas de informações espacial</a:t>
            </a:r>
            <a:endParaRPr lang="pt-BR" dirty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1509713"/>
            <a:ext cx="4927600" cy="53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400"/>
            <a:ext cx="5413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9"/>
          <a:stretch>
            <a:fillRect/>
          </a:stretch>
        </p:blipFill>
        <p:spPr bwMode="auto">
          <a:xfrm>
            <a:off x="119063" y="1266825"/>
            <a:ext cx="89058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7" t="20833" r="18983" b="9201"/>
          <a:stretch>
            <a:fillRect/>
          </a:stretch>
        </p:blipFill>
        <p:spPr bwMode="auto">
          <a:xfrm>
            <a:off x="206375" y="1143000"/>
            <a:ext cx="87312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2" t="25378" r="24716" b="14583"/>
          <a:stretch>
            <a:fillRect/>
          </a:stretch>
        </p:blipFill>
        <p:spPr bwMode="auto">
          <a:xfrm>
            <a:off x="579438" y="1143000"/>
            <a:ext cx="7985125" cy="556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838200" y="228600"/>
            <a:ext cx="8153400" cy="9906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Componentes de um SIG: Hardware</a:t>
            </a:r>
            <a:endParaRPr lang="pt-BR" dirty="0"/>
          </a:p>
        </p:txBody>
      </p:sp>
      <p:sp>
        <p:nvSpPr>
          <p:cNvPr id="29701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pPr algn="just">
              <a:spcBef>
                <a:spcPts val="1200"/>
              </a:spcBef>
            </a:pPr>
            <a:r>
              <a:rPr lang="pt-BR" altLang="pt-BR" sz="2600" dirty="0" smtClean="0"/>
              <a:t>Conjunto de equipamentos necessários para que o software possa desempenhar as funções descritas;</a:t>
            </a:r>
          </a:p>
          <a:p>
            <a:pPr algn="just">
              <a:spcBef>
                <a:spcPts val="1200"/>
              </a:spcBef>
            </a:pPr>
            <a:r>
              <a:rPr lang="pt-BR" altLang="pt-BR" sz="2600" dirty="0" smtClean="0"/>
              <a:t>Inclui o computador e periféricos, como impressora, plotter, scanner, mesa digitalizadora, unidades de armazenamento (unidades de disco flexível, disco rígido, CD/DVD-Rom, Pen-drivers, etc.); </a:t>
            </a:r>
          </a:p>
          <a:p>
            <a:pPr algn="just">
              <a:spcBef>
                <a:spcPts val="1200"/>
              </a:spcBef>
            </a:pPr>
            <a:r>
              <a:rPr lang="pt-BR" altLang="pt-BR" sz="2600" dirty="0" smtClean="0"/>
              <a:t>A comunicação entre computadores também pode ser citada, sendo realizada por meio de um ambiente de rede. </a:t>
            </a:r>
          </a:p>
          <a:p>
            <a:endParaRPr lang="pt-BR" altLang="pt-BR" sz="2600" dirty="0" smtClean="0"/>
          </a:p>
          <a:p>
            <a:endParaRPr lang="pt-BR" altLang="pt-BR" sz="2600" dirty="0" smtClean="0"/>
          </a:p>
          <a:p>
            <a:pPr lvl="1"/>
            <a:endParaRPr lang="pt-BR" alt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100">
                <a:solidFill>
                  <a:schemeClr val="tx2"/>
                </a:solidFill>
              </a:rPr>
              <a:t>Componentes de um SIG: Hardware</a:t>
            </a:r>
          </a:p>
        </p:txBody>
      </p:sp>
      <p:sp>
        <p:nvSpPr>
          <p:cNvPr id="3072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r>
              <a:rPr lang="pt-BR" altLang="pt-BR" sz="2800" smtClean="0"/>
              <a:t>Plataforma computacional de alta performance; </a:t>
            </a:r>
          </a:p>
          <a:p>
            <a:endParaRPr lang="pt-BR" altLang="pt-BR" sz="2800" smtClean="0"/>
          </a:p>
          <a:p>
            <a:r>
              <a:rPr lang="pt-BR" altLang="pt-BR" sz="2800" smtClean="0"/>
              <a:t>Mesas digitalizadoras; </a:t>
            </a:r>
          </a:p>
          <a:p>
            <a:endParaRPr lang="pt-BR" altLang="pt-BR" sz="2800" smtClean="0"/>
          </a:p>
          <a:p>
            <a:r>
              <a:rPr lang="pt-BR" altLang="pt-BR" sz="2800" i="1" smtClean="0"/>
              <a:t>Scanners; </a:t>
            </a:r>
            <a:endParaRPr lang="pt-BR" altLang="pt-BR" sz="2800" smtClean="0"/>
          </a:p>
          <a:p>
            <a:endParaRPr lang="pt-BR" altLang="pt-BR" sz="2800" smtClean="0"/>
          </a:p>
          <a:p>
            <a:r>
              <a:rPr lang="pt-BR" altLang="pt-BR" sz="2800" smtClean="0"/>
              <a:t>Plotters; </a:t>
            </a:r>
          </a:p>
          <a:p>
            <a:endParaRPr lang="pt-BR" altLang="pt-BR" sz="2600" smtClean="0"/>
          </a:p>
          <a:p>
            <a:endParaRPr lang="pt-BR" altLang="pt-BR" sz="2600" smtClean="0"/>
          </a:p>
          <a:p>
            <a:pPr lvl="1"/>
            <a:endParaRPr lang="pt-BR" altLang="pt-BR" smtClean="0"/>
          </a:p>
        </p:txBody>
      </p:sp>
      <p:pic>
        <p:nvPicPr>
          <p:cNvPr id="307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2286000"/>
            <a:ext cx="3048000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24956" r="14445" b="26604"/>
          <a:stretch>
            <a:fillRect/>
          </a:stretch>
        </p:blipFill>
        <p:spPr bwMode="auto">
          <a:xfrm>
            <a:off x="3921125" y="3327400"/>
            <a:ext cx="19875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" t="2612" r="2060" b="3177"/>
          <a:stretch>
            <a:fillRect/>
          </a:stretch>
        </p:blipFill>
        <p:spPr bwMode="auto">
          <a:xfrm>
            <a:off x="6327775" y="4233863"/>
            <a:ext cx="248285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4776788"/>
            <a:ext cx="20685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100">
                <a:solidFill>
                  <a:schemeClr val="tx2"/>
                </a:solidFill>
              </a:rPr>
              <a:t>Componentes de um SIG: Hardware</a:t>
            </a:r>
          </a:p>
        </p:txBody>
      </p:sp>
      <p:sp>
        <p:nvSpPr>
          <p:cNvPr id="3174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28600" y="1752600"/>
            <a:ext cx="8153400" cy="4495800"/>
          </a:xfrm>
        </p:spPr>
        <p:txBody>
          <a:bodyPr/>
          <a:lstStyle/>
          <a:p>
            <a:r>
              <a:rPr lang="pt-BR" altLang="pt-BR" sz="2500" smtClean="0"/>
              <a:t>Restituidores fotogramétricos; </a:t>
            </a:r>
          </a:p>
          <a:p>
            <a:endParaRPr lang="pt-BR" altLang="pt-BR" sz="2500" smtClean="0"/>
          </a:p>
          <a:p>
            <a:r>
              <a:rPr lang="pt-BR" altLang="pt-BR" sz="2500" smtClean="0"/>
              <a:t>Instrumentos topográficos eletrônicos; </a:t>
            </a:r>
          </a:p>
          <a:p>
            <a:endParaRPr lang="pt-BR" altLang="pt-BR" sz="2500" smtClean="0"/>
          </a:p>
          <a:p>
            <a:r>
              <a:rPr lang="pt-BR" altLang="pt-BR" sz="2500" smtClean="0"/>
              <a:t>Receptores GPS-GNSS. </a:t>
            </a:r>
          </a:p>
          <a:p>
            <a:endParaRPr lang="pt-BR" altLang="pt-BR" sz="2500" smtClean="0"/>
          </a:p>
          <a:p>
            <a:endParaRPr lang="pt-BR" altLang="pt-BR" sz="2500" smtClean="0"/>
          </a:p>
          <a:p>
            <a:pPr lvl="1"/>
            <a:endParaRPr lang="pt-BR" altLang="pt-BR" sz="2500" smtClean="0"/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1676400"/>
            <a:ext cx="33623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013200"/>
            <a:ext cx="3505200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" t="9778" r="3555" b="6223"/>
          <a:stretch>
            <a:fillRect/>
          </a:stretch>
        </p:blipFill>
        <p:spPr bwMode="auto">
          <a:xfrm>
            <a:off x="3200400" y="4513263"/>
            <a:ext cx="1541463" cy="145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38625"/>
            <a:ext cx="206692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Componentes de um SIG: Dados</a:t>
            </a:r>
          </a:p>
        </p:txBody>
      </p:sp>
      <p:sp>
        <p:nvSpPr>
          <p:cNvPr id="1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marL="320040" indent="-320040" algn="just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2800" dirty="0" smtClean="0"/>
              <a:t>São </a:t>
            </a:r>
            <a:r>
              <a:rPr lang="pt-BR" sz="2800" dirty="0"/>
              <a:t>o material bruto que alimenta o sistema, permitindo gerar INFORMAÇÃO, que nada mais é do que o significado que é atribuído aos dados, do ponto de vista de um determinado usuário; </a:t>
            </a:r>
          </a:p>
          <a:p>
            <a:pPr marL="320040" indent="-320040" algn="just" fontAlgn="auto">
              <a:spcBef>
                <a:spcPts val="1800"/>
              </a:spcBef>
              <a:spcAft>
                <a:spcPts val="0"/>
              </a:spcAft>
              <a:buFont typeface="Wingdings"/>
              <a:buChar char=""/>
              <a:defRPr/>
            </a:pPr>
            <a:r>
              <a:rPr lang="pt-BR" sz="2800" dirty="0"/>
              <a:t>O que tem revolucionado os processos tradicionais de utilização da informação é a maneira como ela pode ser rapidamente processada e utilizada para diferentes objetivos (exemplos: </a:t>
            </a:r>
            <a:r>
              <a:rPr lang="pt-BR" sz="2800" dirty="0" err="1"/>
              <a:t>georeferenciada</a:t>
            </a:r>
            <a:r>
              <a:rPr lang="pt-BR" sz="2800" dirty="0"/>
              <a:t>, </a:t>
            </a:r>
            <a:r>
              <a:rPr lang="pt-BR" sz="2800" dirty="0" err="1"/>
              <a:t>espacializada</a:t>
            </a:r>
            <a:r>
              <a:rPr lang="pt-BR" sz="2800" dirty="0"/>
              <a:t>, etc.); </a:t>
            </a:r>
          </a:p>
          <a:p>
            <a:pPr marL="320040" indent="-320040" algn="just" fontAlgn="auto">
              <a:spcBef>
                <a:spcPts val="1800"/>
              </a:spcBef>
              <a:spcAft>
                <a:spcPts val="0"/>
              </a:spcAft>
              <a:buFont typeface="Wingdings"/>
              <a:buChar char=""/>
              <a:defRPr/>
            </a:pPr>
            <a:r>
              <a:rPr lang="pt-BR" sz="2800" dirty="0"/>
              <a:t>Exemplos de dados em Geoprocessamento: Mapas, tabelas, imagens, cadastros, relatórios, textos, etc. </a:t>
            </a:r>
          </a:p>
          <a:p>
            <a:pPr marL="320040" indent="-320040" algn="just" fontAlgn="auto">
              <a:spcBef>
                <a:spcPts val="1800"/>
              </a:spcBef>
              <a:spcAft>
                <a:spcPts val="0"/>
              </a:spcAft>
              <a:buFont typeface="Wingdings"/>
              <a:buChar char=""/>
              <a:defRPr/>
            </a:pPr>
            <a:r>
              <a:rPr lang="pt-BR" sz="2800" dirty="0"/>
              <a:t>Podem estar em meio analógico ou digital ou podem ser empíricos(consultas a especialistas, ponderações);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2600" dirty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26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838200" y="228600"/>
            <a:ext cx="8153400" cy="990600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Componentes de um SIG: Recursos Humanos</a:t>
            </a:r>
            <a:endParaRPr lang="pt-BR" dirty="0"/>
          </a:p>
        </p:txBody>
      </p:sp>
      <p:sp>
        <p:nvSpPr>
          <p:cNvPr id="33797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pPr algn="just">
              <a:spcBef>
                <a:spcPts val="1200"/>
              </a:spcBef>
            </a:pPr>
            <a:r>
              <a:rPr lang="pt-BR" altLang="pt-BR" sz="2400" dirty="0" smtClean="0"/>
              <a:t>O SIG por si só não garante a eficiência nem a eficácia de sua aplicação; </a:t>
            </a:r>
          </a:p>
          <a:p>
            <a:pPr algn="just">
              <a:spcBef>
                <a:spcPts val="1200"/>
              </a:spcBef>
            </a:pPr>
            <a:r>
              <a:rPr lang="pt-BR" altLang="pt-BR" sz="2400" dirty="0" smtClean="0"/>
              <a:t>Como em qualquer organização, ferramentas novas só se tornam eficientes quando se consegue integrá-las adequadamente a todo o processo de trabalho; </a:t>
            </a:r>
          </a:p>
          <a:p>
            <a:pPr algn="just">
              <a:spcBef>
                <a:spcPts val="1200"/>
              </a:spcBef>
            </a:pPr>
            <a:r>
              <a:rPr lang="pt-BR" altLang="pt-BR" sz="2400" dirty="0" smtClean="0"/>
              <a:t>Não basta apenas investimento em hardware e software, mas o treinamento de pessoal, usuários e dirigentes para maximizar o potencial de uso de uma nova tecnologia. </a:t>
            </a:r>
          </a:p>
          <a:p>
            <a:endParaRPr lang="pt-BR" altLang="pt-BR" sz="2600" dirty="0" smtClean="0"/>
          </a:p>
          <a:p>
            <a:endParaRPr lang="pt-BR" altLang="pt-BR" sz="2600" dirty="0" smtClean="0"/>
          </a:p>
          <a:p>
            <a:pPr lvl="1"/>
            <a:endParaRPr lang="pt-BR" alt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838200" y="228600"/>
            <a:ext cx="8153400" cy="990600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Componentes de um SIG: Metodologias</a:t>
            </a:r>
            <a:endParaRPr lang="pt-BR" dirty="0"/>
          </a:p>
        </p:txBody>
      </p:sp>
      <p:sp>
        <p:nvSpPr>
          <p:cNvPr id="34821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pPr algn="just"/>
            <a:r>
              <a:rPr lang="pt-BR" altLang="pt-BR" sz="2400" dirty="0" smtClean="0"/>
              <a:t>Diretamente ligadas ao conhecimento e à experiência do profissional que, a partir de um objetivo definido submete seus dados a um tratamento específico, para obter os resultados desejados; </a:t>
            </a:r>
          </a:p>
          <a:p>
            <a:pPr algn="just">
              <a:spcBef>
                <a:spcPts val="1200"/>
              </a:spcBef>
            </a:pPr>
            <a:r>
              <a:rPr lang="pt-BR" altLang="pt-BR" sz="2400" dirty="0" smtClean="0"/>
              <a:t>A qualidade dos resultados de um SIG não está ligada somente a sua sofisticação e capacidade de processamento mas é proporcional à experiência do usuário; </a:t>
            </a:r>
          </a:p>
          <a:p>
            <a:endParaRPr lang="pt-BR" altLang="pt-BR" sz="2600" dirty="0" smtClean="0"/>
          </a:p>
          <a:p>
            <a:endParaRPr lang="pt-BR" altLang="pt-BR" sz="2600" dirty="0" smtClean="0"/>
          </a:p>
          <a:p>
            <a:pPr lvl="1"/>
            <a:endParaRPr lang="pt-BR" alt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0" y="2895600"/>
            <a:ext cx="9144000" cy="457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5843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Introdução ao Geoprocessamento</a:t>
            </a:r>
          </a:p>
        </p:txBody>
      </p:sp>
      <p:sp>
        <p:nvSpPr>
          <p:cNvPr id="35844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6931025" cy="4495800"/>
          </a:xfrm>
        </p:spPr>
        <p:txBody>
          <a:bodyPr/>
          <a:lstStyle/>
          <a:p>
            <a:r>
              <a:rPr lang="pt-BR" altLang="pt-BR" smtClean="0"/>
              <a:t>Conceitos básicos </a:t>
            </a:r>
          </a:p>
          <a:p>
            <a:r>
              <a:rPr lang="pt-BR" altLang="pt-BR" smtClean="0"/>
              <a:t>Componentes de um SIG </a:t>
            </a:r>
          </a:p>
          <a:p>
            <a:r>
              <a:rPr lang="pt-BR" altLang="pt-BR" smtClean="0"/>
              <a:t>Entrada de Dados em Geoprocessamento </a:t>
            </a:r>
          </a:p>
          <a:p>
            <a:r>
              <a:rPr lang="pt-BR" altLang="pt-BR" smtClean="0"/>
              <a:t>Análises Espaciais </a:t>
            </a:r>
          </a:p>
          <a:p>
            <a:r>
              <a:rPr lang="pt-BR" altLang="pt-BR" smtClean="0"/>
              <a:t>Aplicações do Geoprocessamento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3178175"/>
            <a:ext cx="5173662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0" t="6512" r="5817" b="14223"/>
          <a:stretch>
            <a:fillRect/>
          </a:stretch>
        </p:blipFill>
        <p:spPr bwMode="auto">
          <a:xfrm>
            <a:off x="152400" y="2946400"/>
            <a:ext cx="43434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Entrada de dados</a:t>
            </a:r>
          </a:p>
        </p:txBody>
      </p:sp>
      <p:pic>
        <p:nvPicPr>
          <p:cNvPr id="3687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 t="2548" r="5309" b="9230"/>
          <a:stretch>
            <a:fillRect/>
          </a:stretch>
        </p:blipFill>
        <p:spPr bwMode="auto">
          <a:xfrm>
            <a:off x="4724400" y="1524000"/>
            <a:ext cx="37338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2" name="Grupo 10"/>
          <p:cNvGrpSpPr>
            <a:grpSpLocks/>
          </p:cNvGrpSpPr>
          <p:nvPr/>
        </p:nvGrpSpPr>
        <p:grpSpPr bwMode="auto">
          <a:xfrm>
            <a:off x="733425" y="1785938"/>
            <a:ext cx="2695575" cy="831850"/>
            <a:chOff x="2312597" y="414307"/>
            <a:chExt cx="1848791" cy="924395"/>
          </a:xfrm>
        </p:grpSpPr>
        <p:sp>
          <p:nvSpPr>
            <p:cNvPr id="12" name="Retângulo de cantos arredondados 11"/>
            <p:cNvSpPr/>
            <p:nvPr/>
          </p:nvSpPr>
          <p:spPr>
            <a:xfrm>
              <a:off x="2312597" y="414307"/>
              <a:ext cx="1848791" cy="924395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14" name="Retângulo 13"/>
            <p:cNvSpPr/>
            <p:nvPr/>
          </p:nvSpPr>
          <p:spPr>
            <a:xfrm>
              <a:off x="2339817" y="440768"/>
              <a:ext cx="1794351" cy="87147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Cartografia Digital</a:t>
              </a:r>
              <a:endParaRPr lang="pt-BR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Entrada de dados</a:t>
            </a:r>
          </a:p>
        </p:txBody>
      </p:sp>
      <p:grpSp>
        <p:nvGrpSpPr>
          <p:cNvPr id="37893" name="Grupo 12"/>
          <p:cNvGrpSpPr>
            <a:grpSpLocks/>
          </p:cNvGrpSpPr>
          <p:nvPr/>
        </p:nvGrpSpPr>
        <p:grpSpPr bwMode="auto">
          <a:xfrm>
            <a:off x="144463" y="2238375"/>
            <a:ext cx="1857375" cy="581025"/>
            <a:chOff x="2312597" y="414307"/>
            <a:chExt cx="1848791" cy="924395"/>
          </a:xfrm>
        </p:grpSpPr>
        <p:sp>
          <p:nvSpPr>
            <p:cNvPr id="15" name="Retângulo de cantos arredondados 11"/>
            <p:cNvSpPr/>
            <p:nvPr/>
          </p:nvSpPr>
          <p:spPr>
            <a:xfrm>
              <a:off x="2312597" y="414307"/>
              <a:ext cx="1848791" cy="924395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16" name="Retângulo 13"/>
            <p:cNvSpPr/>
            <p:nvPr/>
          </p:nvSpPr>
          <p:spPr>
            <a:xfrm>
              <a:off x="2339459" y="442090"/>
              <a:ext cx="1795065" cy="86883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Topografia</a:t>
              </a:r>
              <a:endParaRPr lang="pt-BR" sz="2000" dirty="0"/>
            </a:p>
          </p:txBody>
        </p:sp>
      </p:grpSp>
      <p:pic>
        <p:nvPicPr>
          <p:cNvPr id="378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70"/>
          <a:stretch>
            <a:fillRect/>
          </a:stretch>
        </p:blipFill>
        <p:spPr bwMode="auto">
          <a:xfrm>
            <a:off x="2057400" y="1609725"/>
            <a:ext cx="1277938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138" y="4297363"/>
            <a:ext cx="17240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3768725"/>
            <a:ext cx="2540000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1676400"/>
            <a:ext cx="299085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8" name="Grupo 18"/>
          <p:cNvGrpSpPr>
            <a:grpSpLocks/>
          </p:cNvGrpSpPr>
          <p:nvPr/>
        </p:nvGrpSpPr>
        <p:grpSpPr bwMode="auto">
          <a:xfrm>
            <a:off x="7496175" y="4864100"/>
            <a:ext cx="1143000" cy="581025"/>
            <a:chOff x="2312597" y="414307"/>
            <a:chExt cx="1848791" cy="924395"/>
          </a:xfrm>
        </p:grpSpPr>
        <p:sp>
          <p:nvSpPr>
            <p:cNvPr id="20" name="Retângulo de cantos arredondados 11"/>
            <p:cNvSpPr/>
            <p:nvPr/>
          </p:nvSpPr>
          <p:spPr>
            <a:xfrm>
              <a:off x="2312597" y="414307"/>
              <a:ext cx="1848791" cy="924395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21" name="Retângulo 13"/>
            <p:cNvSpPr/>
            <p:nvPr/>
          </p:nvSpPr>
          <p:spPr>
            <a:xfrm>
              <a:off x="2340843" y="442090"/>
              <a:ext cx="1792300" cy="86883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GPS</a:t>
              </a:r>
              <a:endParaRPr lang="pt-BR" sz="2000" dirty="0"/>
            </a:p>
          </p:txBody>
        </p:sp>
      </p:grpSp>
      <p:grpSp>
        <p:nvGrpSpPr>
          <p:cNvPr id="37899" name="Grupo 21"/>
          <p:cNvGrpSpPr>
            <a:grpSpLocks/>
          </p:cNvGrpSpPr>
          <p:nvPr/>
        </p:nvGrpSpPr>
        <p:grpSpPr bwMode="auto">
          <a:xfrm>
            <a:off x="3719513" y="2617788"/>
            <a:ext cx="2224087" cy="735012"/>
            <a:chOff x="2312597" y="414307"/>
            <a:chExt cx="1848791" cy="924395"/>
          </a:xfrm>
        </p:grpSpPr>
        <p:sp>
          <p:nvSpPr>
            <p:cNvPr id="23" name="Retângulo de cantos arredondados 11"/>
            <p:cNvSpPr/>
            <p:nvPr/>
          </p:nvSpPr>
          <p:spPr>
            <a:xfrm>
              <a:off x="2312597" y="414307"/>
              <a:ext cx="1848791" cy="924395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24" name="Retângulo 13"/>
            <p:cNvSpPr/>
            <p:nvPr/>
          </p:nvSpPr>
          <p:spPr>
            <a:xfrm>
              <a:off x="2340309" y="442258"/>
              <a:ext cx="1793368" cy="8684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Sensoriamento Remoto</a:t>
              </a:r>
            </a:p>
          </p:txBody>
        </p:sp>
      </p:grpSp>
      <p:grpSp>
        <p:nvGrpSpPr>
          <p:cNvPr id="37900" name="Grupo 24"/>
          <p:cNvGrpSpPr>
            <a:grpSpLocks/>
          </p:cNvGrpSpPr>
          <p:nvPr/>
        </p:nvGrpSpPr>
        <p:grpSpPr bwMode="auto">
          <a:xfrm>
            <a:off x="2743200" y="4829175"/>
            <a:ext cx="2924175" cy="581025"/>
            <a:chOff x="2312597" y="414307"/>
            <a:chExt cx="1848791" cy="924395"/>
          </a:xfrm>
        </p:grpSpPr>
        <p:sp>
          <p:nvSpPr>
            <p:cNvPr id="26" name="Retângulo de cantos arredondados 11"/>
            <p:cNvSpPr/>
            <p:nvPr/>
          </p:nvSpPr>
          <p:spPr>
            <a:xfrm>
              <a:off x="2312597" y="414307"/>
              <a:ext cx="1848791" cy="924395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27" name="Retângulo 13"/>
            <p:cNvSpPr/>
            <p:nvPr/>
          </p:nvSpPr>
          <p:spPr>
            <a:xfrm>
              <a:off x="2339697" y="442090"/>
              <a:ext cx="1794592" cy="86883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Aerofotogrametria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52400"/>
            <a:ext cx="5413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Entrada de dados: SIG X CAD</a:t>
            </a:r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3505200"/>
            <a:ext cx="3817937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" r="2" b="923"/>
          <a:stretch>
            <a:fillRect/>
          </a:stretch>
        </p:blipFill>
        <p:spPr bwMode="auto">
          <a:xfrm>
            <a:off x="5208588" y="1752600"/>
            <a:ext cx="3402012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87350" y="1658938"/>
            <a:ext cx="4489450" cy="1770062"/>
          </a:xfrm>
        </p:spPr>
        <p:txBody>
          <a:bodyPr/>
          <a:lstStyle/>
          <a:p>
            <a:r>
              <a:rPr lang="pt-BR" altLang="pt-BR" sz="2200" smtClean="0"/>
              <a:t>Projeções cartográficas; </a:t>
            </a:r>
          </a:p>
          <a:p>
            <a:r>
              <a:rPr lang="pt-BR" altLang="pt-BR" sz="2200" smtClean="0"/>
              <a:t>Topologia do espaço; </a:t>
            </a:r>
          </a:p>
          <a:p>
            <a:r>
              <a:rPr lang="pt-BR" altLang="pt-BR" sz="2200" smtClean="0"/>
              <a:t>Atributos descritivos; </a:t>
            </a:r>
          </a:p>
          <a:p>
            <a:r>
              <a:rPr lang="pt-BR" altLang="pt-BR" sz="2200" smtClean="0"/>
              <a:t>Alia mapas a banco de dados. </a:t>
            </a:r>
          </a:p>
          <a:p>
            <a:endParaRPr lang="pt-BR" altLang="pt-BR" sz="2200" smtClean="0"/>
          </a:p>
          <a:p>
            <a:pPr lvl="1"/>
            <a:endParaRPr lang="pt-BR" altLang="pt-BR" sz="2200" smtClean="0"/>
          </a:p>
        </p:txBody>
      </p:sp>
      <p:sp>
        <p:nvSpPr>
          <p:cNvPr id="38920" name="Espaço Reservado para Conteúdo 2"/>
          <p:cNvSpPr txBox="1">
            <a:spLocks/>
          </p:cNvSpPr>
          <p:nvPr/>
        </p:nvSpPr>
        <p:spPr bwMode="auto">
          <a:xfrm>
            <a:off x="5105400" y="4495800"/>
            <a:ext cx="44894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639763" indent="-2730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pt-BR" altLang="pt-BR" sz="2400"/>
              <a:t>Coordenadas do papel; </a:t>
            </a: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pt-BR" altLang="pt-BR" sz="2400"/>
              <a:t>Desenhos sem atributos; </a:t>
            </a: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</a:pPr>
            <a:r>
              <a:rPr lang="pt-BR" altLang="pt-BR" sz="2400"/>
              <a:t>Não opera análise. </a:t>
            </a:r>
            <a:endParaRPr lang="pt-BR" altLang="pt-BR" sz="2200"/>
          </a:p>
          <a:p>
            <a:pPr lvl="1">
              <a:spcBef>
                <a:spcPts val="550"/>
              </a:spcBef>
              <a:buClr>
                <a:schemeClr val="accent1"/>
              </a:buClr>
              <a:buSzPct val="70000"/>
              <a:buFont typeface="Wingdings 2" pitchFamily="18" charset="2"/>
              <a:buChar char=""/>
            </a:pPr>
            <a:endParaRPr lang="pt-BR" altLang="pt-BR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0" y="3429000"/>
            <a:ext cx="9144000" cy="457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9939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Introdução ao Geoprocessamento</a:t>
            </a:r>
          </a:p>
        </p:txBody>
      </p:sp>
      <p:sp>
        <p:nvSpPr>
          <p:cNvPr id="39940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6931025" cy="4495800"/>
          </a:xfrm>
        </p:spPr>
        <p:txBody>
          <a:bodyPr/>
          <a:lstStyle/>
          <a:p>
            <a:r>
              <a:rPr lang="pt-BR" altLang="pt-BR" smtClean="0"/>
              <a:t>Conceitos básicos </a:t>
            </a:r>
          </a:p>
          <a:p>
            <a:r>
              <a:rPr lang="pt-BR" altLang="pt-BR" smtClean="0"/>
              <a:t>Componentes de um SIG </a:t>
            </a:r>
          </a:p>
          <a:p>
            <a:r>
              <a:rPr lang="pt-BR" altLang="pt-BR" smtClean="0"/>
              <a:t>Entrada de Dados em Geoprocessamento </a:t>
            </a:r>
          </a:p>
          <a:p>
            <a:r>
              <a:rPr lang="pt-BR" altLang="pt-BR" smtClean="0"/>
              <a:t>Análises Espaciais </a:t>
            </a:r>
          </a:p>
          <a:p>
            <a:r>
              <a:rPr lang="pt-BR" altLang="pt-BR" smtClean="0"/>
              <a:t>Aplicações do Geoprocessamento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Análises espaciais</a:t>
            </a:r>
          </a:p>
        </p:txBody>
      </p:sp>
      <p:sp>
        <p:nvSpPr>
          <p:cNvPr id="4096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pPr algn="just"/>
            <a:r>
              <a:rPr lang="pt-BR" altLang="pt-BR" sz="2600" dirty="0" smtClean="0"/>
              <a:t>O que distingue um SIG de outros tipos de sistemas de informação são as funções que realizam análises espaciais. </a:t>
            </a:r>
          </a:p>
          <a:p>
            <a:pPr algn="just">
              <a:spcBef>
                <a:spcPts val="1200"/>
              </a:spcBef>
            </a:pPr>
            <a:r>
              <a:rPr lang="pt-BR" altLang="pt-BR" sz="2600" dirty="0" smtClean="0"/>
              <a:t>Tais funções utilizam os atributos espaciais e não espaciais da base de dados e buscam fazer simulações (modelos) sobre os fenômenos do mundo real, seus aspectos ou parâmetros. </a:t>
            </a:r>
          </a:p>
          <a:p>
            <a:pPr lvl="1"/>
            <a:endParaRPr lang="pt-BR" alt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Análises espaciais</a:t>
            </a:r>
          </a:p>
        </p:txBody>
      </p:sp>
      <p:sp>
        <p:nvSpPr>
          <p:cNvPr id="4198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r>
              <a:rPr lang="pt-BR" altLang="pt-BR" sz="2500" smtClean="0"/>
              <a:t>Localização: Onde está...? o (objeto, fenômeno, evento, etc) Quais as áreas cuja temperatura média excedeu 36ºC? </a:t>
            </a:r>
          </a:p>
          <a:p>
            <a:endParaRPr lang="pt-BR" altLang="pt-BR" sz="2500" smtClean="0"/>
          </a:p>
          <a:p>
            <a:r>
              <a:rPr lang="pt-BR" altLang="pt-BR" sz="2500" smtClean="0"/>
              <a:t>Condição: O que está...? em (estudo, jogo, análise, etc)  Qual a população atingida pela enchente? </a:t>
            </a:r>
          </a:p>
          <a:p>
            <a:endParaRPr lang="pt-BR" altLang="pt-BR" sz="2500" smtClean="0"/>
          </a:p>
          <a:p>
            <a:r>
              <a:rPr lang="pt-BR" altLang="pt-BR" sz="2500" smtClean="0"/>
              <a:t>Tendência: O que mudou...? desde (1990, o último evento) Estas terras eram produtivas há cinco anos atrás? </a:t>
            </a:r>
          </a:p>
          <a:p>
            <a:pPr lvl="1"/>
            <a:endParaRPr lang="pt-BR" altLang="pt-BR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Análises espaciais</a:t>
            </a:r>
          </a:p>
        </p:txBody>
      </p:sp>
      <p:sp>
        <p:nvSpPr>
          <p:cNvPr id="4301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r>
              <a:rPr lang="pt-BR" altLang="pt-BR" sz="2500" smtClean="0"/>
              <a:t>Roteamento: Qual o melhor caminho...? para                       (a universidade, o hospital, o hotel, etc)                             Qual o melhor caminho para a linha do metrô? </a:t>
            </a:r>
          </a:p>
          <a:p>
            <a:endParaRPr lang="pt-BR" altLang="pt-BR" sz="2500" smtClean="0"/>
          </a:p>
          <a:p>
            <a:r>
              <a:rPr lang="pt-BR" altLang="pt-BR" sz="2500" smtClean="0"/>
              <a:t>Padrões: Qual o padrão...? em (estudo, jogo, análise, etc) Qual a distribuição dos casos de dengue na Paraíba? </a:t>
            </a:r>
          </a:p>
          <a:p>
            <a:endParaRPr lang="pt-BR" altLang="pt-BR" sz="2500" smtClean="0"/>
          </a:p>
          <a:p>
            <a:r>
              <a:rPr lang="pt-BR" altLang="pt-BR" sz="2500" smtClean="0"/>
              <a:t>Modelos: O que acontece se...?                                        O que acontecerá se não chover nos próximos dias? </a:t>
            </a:r>
          </a:p>
          <a:p>
            <a:pPr lvl="1"/>
            <a:endParaRPr lang="pt-BR" altLang="pt-BR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0" y="3962400"/>
            <a:ext cx="9144000" cy="457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4035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Introdução ao Geoprocessamento</a:t>
            </a:r>
          </a:p>
        </p:txBody>
      </p:sp>
      <p:sp>
        <p:nvSpPr>
          <p:cNvPr id="44036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6931025" cy="4495800"/>
          </a:xfrm>
        </p:spPr>
        <p:txBody>
          <a:bodyPr/>
          <a:lstStyle/>
          <a:p>
            <a:r>
              <a:rPr lang="pt-BR" altLang="pt-BR" smtClean="0"/>
              <a:t>Conceitos básicos </a:t>
            </a:r>
          </a:p>
          <a:p>
            <a:r>
              <a:rPr lang="pt-BR" altLang="pt-BR" smtClean="0"/>
              <a:t>Componentes de um SIG </a:t>
            </a:r>
          </a:p>
          <a:p>
            <a:r>
              <a:rPr lang="pt-BR" altLang="pt-BR" smtClean="0"/>
              <a:t>Entrada de Dados em Geoprocessamento </a:t>
            </a:r>
          </a:p>
          <a:p>
            <a:r>
              <a:rPr lang="pt-BR" altLang="pt-BR" smtClean="0"/>
              <a:t>Análises Espaciais </a:t>
            </a:r>
          </a:p>
          <a:p>
            <a:r>
              <a:rPr lang="pt-BR" altLang="pt-BR" smtClean="0"/>
              <a:t>Aplicações do Geoprocessamento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Aplicações</a:t>
            </a:r>
          </a:p>
        </p:txBody>
      </p:sp>
      <p:sp>
        <p:nvSpPr>
          <p:cNvPr id="1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2800" dirty="0" smtClean="0"/>
              <a:t>Gestão </a:t>
            </a:r>
            <a:r>
              <a:rPr lang="pt-BR" sz="2800" dirty="0"/>
              <a:t>Municipal: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Planejamento Urbano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Saúde Pública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Cadastro Imobiliário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Educação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 smtClean="0"/>
              <a:t>Segurança Pública </a:t>
            </a:r>
            <a:endParaRPr lang="pt-BR" sz="25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Planejamento </a:t>
            </a:r>
            <a:r>
              <a:rPr lang="pt-BR" sz="2500" dirty="0" smtClean="0"/>
              <a:t>de Transportes </a:t>
            </a:r>
            <a:endParaRPr lang="pt-BR" sz="25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Outras </a:t>
            </a:r>
            <a:endParaRPr lang="pt-BR" sz="2500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2800" dirty="0"/>
              <a:t>Monitoramento Veicular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Logística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Segurança Patrimonial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25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Aplicações</a:t>
            </a:r>
          </a:p>
        </p:txBody>
      </p:sp>
      <p:sp>
        <p:nvSpPr>
          <p:cNvPr id="1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76400"/>
            <a:ext cx="8153400" cy="4781550"/>
          </a:xfrm>
        </p:spPr>
        <p:txBody>
          <a:bodyPr>
            <a:normAutofit fontScale="850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2800" dirty="0" err="1" smtClean="0"/>
              <a:t>Utilities</a:t>
            </a:r>
            <a:r>
              <a:rPr lang="pt-BR" sz="2800" dirty="0" smtClean="0"/>
              <a:t>/infraestrutura </a:t>
            </a:r>
            <a:endParaRPr lang="pt-BR" sz="28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Água e Esgoto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Energia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Telecomunicações (2D e 3D) </a:t>
            </a:r>
            <a:endParaRPr lang="pt-BR" sz="2500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2800" dirty="0"/>
              <a:t>Gestão Ambiental: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Monitoramento de Ecossistemas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Monitoramento de Espécies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Gestão de Recursos Naturais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Diagnóstico de Impactos Ambientais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Mapeamento sistemático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Planejamento, gestão e monitoramento do ecoturismo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2500" dirty="0"/>
              <a:t>Planejamento, gestão e monitoramento da Urbanização em áreas especiais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25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>
                <a:solidFill>
                  <a:schemeClr val="tx2"/>
                </a:solidFill>
              </a:rPr>
              <a:t>Aplicações</a:t>
            </a:r>
          </a:p>
        </p:txBody>
      </p:sp>
      <p:sp>
        <p:nvSpPr>
          <p:cNvPr id="4710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r>
              <a:rPr lang="pt-BR" altLang="pt-BR" sz="2800" smtClean="0"/>
              <a:t>Agronegócios </a:t>
            </a:r>
          </a:p>
          <a:p>
            <a:pPr lvl="1"/>
            <a:r>
              <a:rPr lang="pt-BR" altLang="pt-BR" sz="2500" smtClean="0"/>
              <a:t>Planejamento e Uso do Solo </a:t>
            </a:r>
          </a:p>
          <a:p>
            <a:pPr lvl="1"/>
            <a:r>
              <a:rPr lang="pt-BR" altLang="pt-BR" sz="2500" smtClean="0"/>
              <a:t>Previsão de Safras </a:t>
            </a:r>
          </a:p>
          <a:p>
            <a:pPr lvl="1"/>
            <a:r>
              <a:rPr lang="pt-BR" altLang="pt-BR" sz="2500" smtClean="0"/>
              <a:t>Agricultura de precisão </a:t>
            </a:r>
          </a:p>
          <a:p>
            <a:pPr lvl="1"/>
            <a:r>
              <a:rPr lang="pt-BR" altLang="pt-BR" sz="2500" smtClean="0"/>
              <a:t>Detecção de Pragas </a:t>
            </a:r>
          </a:p>
          <a:p>
            <a:endParaRPr lang="pt-BR" altLang="pt-BR" sz="2800" smtClean="0"/>
          </a:p>
          <a:p>
            <a:r>
              <a:rPr lang="pt-BR" altLang="pt-BR" sz="2800" smtClean="0"/>
              <a:t>Planejamento Estratégico de negócios </a:t>
            </a:r>
          </a:p>
          <a:p>
            <a:endParaRPr lang="pt-BR" altLang="pt-BR" sz="2500" smtClean="0"/>
          </a:p>
          <a:p>
            <a:pPr lvl="1"/>
            <a:endParaRPr lang="pt-BR" altLang="pt-BR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838200" y="228600"/>
            <a:ext cx="8153400" cy="990600"/>
          </a:xfrm>
          <a:prstGeom prst="rect">
            <a:avLst/>
          </a:prstGeom>
        </p:spPr>
        <p:txBody>
          <a:bodyPr anchor="ctr">
            <a:normAutofit fontScale="6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pt-BR" dirty="0"/>
          </a:p>
          <a:p>
            <a:pPr fontAlgn="auto">
              <a:spcAft>
                <a:spcPts val="0"/>
              </a:spcAft>
              <a:defRPr/>
            </a:pPr>
            <a:r>
              <a:rPr lang="pt-BR" sz="5700" dirty="0"/>
              <a:t>Diversas aplicações do geoprocessamento </a:t>
            </a:r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6" t="28030" r="22269" b="10667"/>
          <a:stretch>
            <a:fillRect/>
          </a:stretch>
        </p:blipFill>
        <p:spPr bwMode="auto">
          <a:xfrm>
            <a:off x="914400" y="1673225"/>
            <a:ext cx="731520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GEOPROCESSAMENTO</a:t>
            </a:r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>
          <a:xfrm>
            <a:off x="304800" y="1600200"/>
            <a:ext cx="8461375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pt-BR" sz="1800" smtClean="0"/>
              <a:t>BIBLIOGRAFIA</a:t>
            </a:r>
          </a:p>
          <a:p>
            <a:pPr>
              <a:lnSpc>
                <a:spcPct val="80000"/>
              </a:lnSpc>
            </a:pPr>
            <a:r>
              <a:rPr lang="en-US" altLang="pt-BR" sz="1800" smtClean="0"/>
              <a:t>Burrough, P.A.; McDonell, R.; </a:t>
            </a:r>
            <a:r>
              <a:rPr lang="en-US" altLang="pt-BR" sz="1800" i="1" smtClean="0"/>
              <a:t>Principles of Geographical Information Systems</a:t>
            </a:r>
            <a:r>
              <a:rPr lang="en-US" altLang="pt-BR" sz="1800" smtClean="0"/>
              <a:t>. Oxford, Oxford University Press, 1998.</a:t>
            </a:r>
          </a:p>
          <a:p>
            <a:pPr>
              <a:lnSpc>
                <a:spcPct val="80000"/>
              </a:lnSpc>
            </a:pPr>
            <a:r>
              <a:rPr lang="en-US" altLang="pt-BR" sz="1800" smtClean="0"/>
              <a:t>Câmara, G.; Davis.C.; Monteiro, A.M.; D'Alge, J.C. </a:t>
            </a:r>
            <a:r>
              <a:rPr lang="pt-BR" altLang="pt-BR" sz="1800" smtClean="0">
                <a:hlinkClick r:id="rId2"/>
              </a:rPr>
              <a:t>Introdução à Ciência da Geoinformação</a:t>
            </a:r>
            <a:r>
              <a:rPr lang="pt-BR" altLang="pt-BR" sz="1800" smtClean="0"/>
              <a:t>. São José dos Campos, INPE, 2001 (on-line, 2a. edição, revista e ampliada). </a:t>
            </a:r>
          </a:p>
          <a:p>
            <a:pPr>
              <a:lnSpc>
                <a:spcPct val="80000"/>
              </a:lnSpc>
            </a:pPr>
            <a:r>
              <a:rPr lang="pt-BR" altLang="pt-BR" sz="1800" smtClean="0"/>
              <a:t>Assad, E. D.; Sano, E. E., (Eds.) </a:t>
            </a:r>
            <a:r>
              <a:rPr lang="pt-BR" altLang="pt-BR" sz="1800" i="1" smtClean="0"/>
              <a:t>Sistema de Informações geográficas: Aplicações na Agricultura</a:t>
            </a:r>
            <a:r>
              <a:rPr lang="pt-BR" altLang="pt-BR" sz="1800" smtClean="0"/>
              <a:t>. Brasilia, SPI-EMBRAPA, 2 edição, 1998. </a:t>
            </a:r>
          </a:p>
          <a:p>
            <a:pPr>
              <a:lnSpc>
                <a:spcPct val="80000"/>
              </a:lnSpc>
            </a:pPr>
            <a:r>
              <a:rPr lang="pt-BR" altLang="pt-BR" sz="1800" smtClean="0"/>
              <a:t>Câmara, G.; Casanova, M.A.; Medeiros, C. B.; Hemerly, A.; Magalhães, G. </a:t>
            </a:r>
            <a:r>
              <a:rPr lang="pt-BR" altLang="pt-BR" sz="1800" smtClean="0">
                <a:hlinkClick r:id="rId3"/>
              </a:rPr>
              <a:t>Anatomia de Sistemas de Informação Geográfica</a:t>
            </a:r>
            <a:r>
              <a:rPr lang="pt-BR" altLang="pt-BR" sz="1800" smtClean="0"/>
              <a:t>. Curitiba, Sagres Editora, 1997. </a:t>
            </a:r>
          </a:p>
          <a:p>
            <a:pPr>
              <a:lnSpc>
                <a:spcPct val="80000"/>
              </a:lnSpc>
            </a:pPr>
            <a:r>
              <a:rPr lang="pt-BR" altLang="pt-BR" sz="1800" smtClean="0"/>
              <a:t>Chrisman, N., </a:t>
            </a:r>
            <a:r>
              <a:rPr lang="pt-BR" altLang="pt-BR" sz="1800" i="1" smtClean="0"/>
              <a:t>Exploring Geographic Information Systems</a:t>
            </a:r>
            <a:r>
              <a:rPr lang="pt-BR" altLang="pt-BR" sz="1800" smtClean="0"/>
              <a:t>. </a:t>
            </a:r>
            <a:r>
              <a:rPr lang="en-US" altLang="pt-BR" sz="1800" smtClean="0"/>
              <a:t>New York, John Wiley&amp;Sons, 1997. </a:t>
            </a:r>
          </a:p>
          <a:p>
            <a:pPr>
              <a:lnSpc>
                <a:spcPct val="80000"/>
              </a:lnSpc>
            </a:pPr>
            <a:r>
              <a:rPr lang="en-US" altLang="pt-BR" sz="1800" smtClean="0"/>
              <a:t>Longley, Goodchild, Maguire, Rhind, </a:t>
            </a:r>
            <a:r>
              <a:rPr lang="en-US" altLang="pt-BR" sz="1800" i="1" smtClean="0"/>
              <a:t>Geographic Information Systems and Science</a:t>
            </a:r>
            <a:r>
              <a:rPr lang="en-US" altLang="pt-BR" sz="1800" smtClean="0"/>
              <a:t>. </a:t>
            </a:r>
            <a:r>
              <a:rPr lang="pt-BR" altLang="pt-BR" sz="1800" smtClean="0"/>
              <a:t>Wiley, 2005 (2 ed).</a:t>
            </a:r>
          </a:p>
          <a:p>
            <a:pPr>
              <a:lnSpc>
                <a:spcPct val="80000"/>
              </a:lnSpc>
            </a:pPr>
            <a:r>
              <a:rPr lang="pt-BR" altLang="pt-BR" sz="1800" smtClean="0"/>
              <a:t>Fuks, S.; Carvalho, M.S.; Câmara, G.; Monteiro, A.M. </a:t>
            </a:r>
            <a:r>
              <a:rPr lang="pt-BR" altLang="pt-BR" sz="1800" smtClean="0">
                <a:hlinkClick r:id="rId4"/>
              </a:rPr>
              <a:t>Análise Espacial de Dados Geográficos</a:t>
            </a:r>
            <a:r>
              <a:rPr lang="pt-BR" altLang="pt-BR" sz="1800" smtClean="0"/>
              <a:t>. Brasília, Embrapa, 2004 (ISBN: 85-7383-260-6). (Edição em papel: EMBRAPA, Brasília, 2004, disponível na </a:t>
            </a:r>
            <a:r>
              <a:rPr lang="pt-BR" altLang="pt-BR" sz="1800" smtClean="0">
                <a:hlinkClick r:id="rId5"/>
              </a:rPr>
              <a:t>Livraria Virtual da EMBRAPA</a:t>
            </a:r>
            <a:r>
              <a:rPr lang="pt-BR" altLang="pt-BR" sz="180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78733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ubtítulo 2"/>
          <p:cNvSpPr>
            <a:spLocks noGrp="1"/>
          </p:cNvSpPr>
          <p:nvPr>
            <p:ph type="body" idx="1"/>
          </p:nvPr>
        </p:nvSpPr>
        <p:spPr>
          <a:xfrm>
            <a:off x="5105400" y="2743200"/>
            <a:ext cx="4114800" cy="685800"/>
          </a:xfrm>
        </p:spPr>
        <p:txBody>
          <a:bodyPr/>
          <a:lstStyle/>
          <a:p>
            <a:r>
              <a:rPr lang="pt-BR" altLang="pt-BR" sz="2400" smtClean="0"/>
              <a:t>rosangelareis_al@hotmail.com</a:t>
            </a:r>
          </a:p>
        </p:txBody>
      </p:sp>
      <p:pic>
        <p:nvPicPr>
          <p:cNvPr id="49155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66700"/>
            <a:ext cx="165735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14" descr="uf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52400"/>
            <a:ext cx="808038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BR" altLang="pt-BR" sz="3200" smtClean="0"/>
              <a:t>Rosangela Sampaio Reis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o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443</TotalTime>
  <Words>1656</Words>
  <Application>Microsoft Office PowerPoint</Application>
  <PresentationFormat>Apresentação na tela (4:3)</PresentationFormat>
  <Paragraphs>277</Paragraphs>
  <Slides>42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8" baseType="lpstr">
      <vt:lpstr>Tw Cen MT</vt:lpstr>
      <vt:lpstr>Arial</vt:lpstr>
      <vt:lpstr>Wingdings</vt:lpstr>
      <vt:lpstr>Wingdings 2</vt:lpstr>
      <vt:lpstr>Calibri</vt:lpstr>
      <vt:lpstr>Mediano</vt:lpstr>
      <vt:lpstr>GEOPROCESSAMENTO</vt:lpstr>
      <vt:lpstr>Introdução ao Geoprocessamento</vt:lpstr>
      <vt:lpstr>Introdução ao Geoprocessamento</vt:lpstr>
      <vt:lpstr>Conceitos básicos</vt:lpstr>
      <vt:lpstr>Geoprocessamento</vt:lpstr>
      <vt:lpstr>Geoprocessamento</vt:lpstr>
      <vt:lpstr>Geotecnologias</vt:lpstr>
      <vt:lpstr>Geotecnologias</vt:lpstr>
      <vt:lpstr> Sistema de Informações Geográficas – SIG (Geographic Information System - GIS ) </vt:lpstr>
      <vt:lpstr> Sistema de Informações Geográficas – SIG (Geographic Information System - GIS ) </vt:lpstr>
      <vt:lpstr> Sistema de Informações Geográficas – SIG (Geographic Information System - GIS ) </vt:lpstr>
      <vt:lpstr>Apresentação do PowerPoint</vt:lpstr>
      <vt:lpstr>Introdução ao Geoprocessamento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Introdução ao Geoprocessamento</vt:lpstr>
      <vt:lpstr>Apresentação do PowerPoint</vt:lpstr>
      <vt:lpstr>Apresentação do PowerPoint</vt:lpstr>
      <vt:lpstr>Apresentação do PowerPoint</vt:lpstr>
      <vt:lpstr>Introdução ao Geoprocessamento</vt:lpstr>
      <vt:lpstr>Apresentação do PowerPoint</vt:lpstr>
      <vt:lpstr>Apresentação do PowerPoint</vt:lpstr>
      <vt:lpstr>Apresentação do PowerPoint</vt:lpstr>
      <vt:lpstr>Introdução ao Geoprocessamento</vt:lpstr>
      <vt:lpstr>Apresentação do PowerPoint</vt:lpstr>
      <vt:lpstr>Apresentação do PowerPoint</vt:lpstr>
      <vt:lpstr>Apresentação do PowerPoint</vt:lpstr>
      <vt:lpstr>Apresentação do PowerPoint</vt:lpstr>
      <vt:lpstr>GEOPROCESSAMENTO</vt:lpstr>
      <vt:lpstr>Rosangela Sampaio Reis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Introdução ao Geoprocessamento</dc:title>
  <dc:creator>Gabriela Lins Veiga</dc:creator>
  <cp:lastModifiedBy>Andre</cp:lastModifiedBy>
  <cp:revision>70</cp:revision>
  <dcterms:created xsi:type="dcterms:W3CDTF">2011-07-19T17:31:24Z</dcterms:created>
  <dcterms:modified xsi:type="dcterms:W3CDTF">2015-06-18T18:59:16Z</dcterms:modified>
</cp:coreProperties>
</file>