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1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5143500" type="screen16x9"/>
  <p:notesSz cx="6858000" cy="9144000"/>
  <p:embeddedFontLst>
    <p:embeddedFont>
      <p:font typeface="Bitter" panose="020B0604020202020204" charset="0"/>
      <p:regular r:id="rId24"/>
      <p:bold r:id="rId25"/>
      <p:italic r:id="rId26"/>
      <p:boldItalic r:id="rId27"/>
    </p:embeddedFont>
    <p:embeddedFont>
      <p:font typeface="Bitter Black" panose="020B0604020202020204" charset="0"/>
      <p:bold r:id="rId28"/>
      <p:boldItalic r:id="rId29"/>
    </p:embeddedFont>
    <p:embeddedFont>
      <p:font typeface="Fredericka the Great" panose="020B0604020202020204" charset="0"/>
      <p:regular r:id="rId30"/>
    </p:embeddedFont>
    <p:embeddedFont>
      <p:font typeface="Roboto" panose="02000000000000000000" pitchFamily="2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84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g224238c980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" name="Google Shape;32;g224238c980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dk1"/>
                </a:solidFill>
              </a:rPr>
              <a:t>Atenção, coloque os textos nos campos em branco.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a27f62cee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a27f62cee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dk1"/>
                </a:solidFill>
              </a:rPr>
              <a:t>Atenção: este slide NÃO deve estar na entrega do relato de implementação, você pode removê-lo.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a27f62cee3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a27f62cee3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a27f62cee3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a27f62cee3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a27f62cee3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a27f62cee3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a27f62cee3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2a27f62cee3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a27f62cee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a27f62cee3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a27f62cee3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a27f62cee3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24238c980c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24238c980c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dk1"/>
                </a:solidFill>
              </a:rPr>
              <a:t>Capa (você pode personalizar se achar necessário)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5af938e673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5af938e673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>
                <a:solidFill>
                  <a:schemeClr val="dk1"/>
                </a:solidFill>
              </a:rPr>
              <a:t>Dentro do retângulo branco, apague o texto de orientação e preencha com seus dados.</a:t>
            </a:r>
            <a:endParaRPr sz="12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 b="1">
                <a:solidFill>
                  <a:schemeClr val="dk1"/>
                </a:solidFill>
              </a:rPr>
              <a:t>1) Objetivo(s) de aprendizagem:</a:t>
            </a:r>
            <a:endParaRPr sz="1200" b="1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>
                <a:solidFill>
                  <a:schemeClr val="dk1"/>
                </a:solidFill>
              </a:rPr>
              <a:t>Descreva o(s) objetivo(s) de aprendizagem a serem desenvolvidos, relacionando-os à realidade dos estudantes, de forma a promover a aprendizagem significativa.</a:t>
            </a:r>
            <a:endParaRPr sz="12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 b="1">
                <a:solidFill>
                  <a:schemeClr val="dk1"/>
                </a:solidFill>
              </a:rPr>
              <a:t>2) Estratégias e abordagem(ns) metodológica(s) de ensino-aprendizagem:</a:t>
            </a:r>
            <a:endParaRPr sz="1200" b="1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>
                <a:solidFill>
                  <a:schemeClr val="dk1"/>
                </a:solidFill>
              </a:rPr>
              <a:t>Cite a abordagem metodológica ou a estratégia de ensino-aprendizagem que foi usada para </a:t>
            </a:r>
            <a:r>
              <a:rPr lang="pt-BR" sz="1200" b="1">
                <a:solidFill>
                  <a:schemeClr val="dk1"/>
                </a:solidFill>
              </a:rPr>
              <a:t>alcançar o(s) objetivo(s) de aprendizagem</a:t>
            </a:r>
            <a:r>
              <a:rPr lang="pt-BR" sz="1200">
                <a:solidFill>
                  <a:schemeClr val="dk1"/>
                </a:solidFill>
              </a:rPr>
              <a:t> e desenvolver a implementação com os estudantes, destacando o porquê e qual a importância desta escolha.</a:t>
            </a:r>
            <a:endParaRPr sz="12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>
                <a:solidFill>
                  <a:schemeClr val="dk1"/>
                </a:solidFill>
              </a:rPr>
              <a:t>Lembre-se que, para a escolha, deve-se usar ao menos uma das </a:t>
            </a:r>
            <a:r>
              <a:rPr lang="pt-BR" sz="1200" b="1">
                <a:solidFill>
                  <a:schemeClr val="dk1"/>
                </a:solidFill>
              </a:rPr>
              <a:t>metodologias ou abordagens </a:t>
            </a:r>
            <a:r>
              <a:rPr lang="pt-BR" sz="1200">
                <a:solidFill>
                  <a:schemeClr val="dk1"/>
                </a:solidFill>
              </a:rPr>
              <a:t>contempladas na Jornada, estando em consonância com as discussões realizadas no GE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5af938e673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5af938e673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>
                <a:solidFill>
                  <a:schemeClr val="dk1"/>
                </a:solidFill>
              </a:rPr>
              <a:t>Descreva detalhadamente como ocorreu a implementação e apresente como foram executadas, etapa por etapa, todas as ações da aplicação da estratégia, a forma como os estudantes desenvolveram as atividades, como foram os encaminhamentos metodológicos e os materiais criados/utilizados.</a:t>
            </a:r>
            <a:endParaRPr sz="120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 b="1">
                <a:solidFill>
                  <a:schemeClr val="dk1"/>
                </a:solidFill>
              </a:rPr>
              <a:t>Você pode utilizar mais de um slide para esse conteúdo caso precise.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5af938e673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5af938e673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>
                <a:solidFill>
                  <a:schemeClr val="dk1"/>
                </a:solidFill>
              </a:rPr>
              <a:t>Atenção, você pode colocar mais slides com suas evidências. Ajustes ou exclua os painéis caso precise. Insira vídeos ou áudios caso tenha.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 b="1">
                <a:solidFill>
                  <a:schemeClr val="dk1"/>
                </a:solidFill>
              </a:rPr>
              <a:t>EVIDÊNCIAS: </a:t>
            </a:r>
            <a:r>
              <a:rPr lang="pt-BR" sz="1200">
                <a:solidFill>
                  <a:schemeClr val="dk1"/>
                </a:solidFill>
              </a:rPr>
              <a:t>Apresente os registros/materiais (descrições, imagens, vídeos, áudios, podcasts etc.) consistentes sobre a implementação. É importante que as evidências mostrem o protagonismo dos estudantes com as ações/produções deles no processo de ensino-aprendizagem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d61ada7fa9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2d61ada7fa9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>
                <a:solidFill>
                  <a:schemeClr val="dk1"/>
                </a:solidFill>
              </a:rPr>
              <a:t>Atenção, você pode colocar mais slides com suas evidências. Ajustes ou exclua os painéis caso precise. Insira vídeos ou áudios caso tenha.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 b="1">
                <a:solidFill>
                  <a:schemeClr val="dk1"/>
                </a:solidFill>
              </a:rPr>
              <a:t>EVIDÊNCIAS: </a:t>
            </a:r>
            <a:r>
              <a:rPr lang="pt-BR" sz="1200">
                <a:solidFill>
                  <a:schemeClr val="dk1"/>
                </a:solidFill>
              </a:rPr>
              <a:t>Apresente os registros/materiais (descrições, imagens, vídeos, áudios, podcasts etc.) consistentes sobre a implementação. É importante que as evidências mostrem o protagonismo dos estudantes com as ações/produções deles no processo de ensino-aprendizagem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d61ada7fa9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2d61ada7fa9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>
                <a:solidFill>
                  <a:schemeClr val="dk1"/>
                </a:solidFill>
              </a:rPr>
              <a:t>Atenção, você pode colocar mais slides com suas evidências. Ajustes ou exclua os painéis caso precise. Insira vídeos ou áudios caso tenha.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 b="1">
                <a:solidFill>
                  <a:schemeClr val="dk1"/>
                </a:solidFill>
              </a:rPr>
              <a:t>EVIDÊNCIAS: </a:t>
            </a:r>
            <a:r>
              <a:rPr lang="pt-BR" sz="1200">
                <a:solidFill>
                  <a:schemeClr val="dk1"/>
                </a:solidFill>
              </a:rPr>
              <a:t>Apresente os registros/materiais (descrições, imagens, vídeos, áudios, podcasts etc.) consistentes sobre a implementação. É importante que as evidências mostrem o protagonismo dos estudantes com as ações/produções deles no processo de ensino-aprendizagem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794b3e7bf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2794b3e7bf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>
                <a:solidFill>
                  <a:schemeClr val="dk1"/>
                </a:solidFill>
              </a:rPr>
              <a:t>Nesse campo você deve inserir os links dos repositórios (github) dos projetos desenvolvidos pelos estudantes durante a implementação.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5af938e673_0_2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25af938e673_0_2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>
                <a:solidFill>
                  <a:schemeClr val="dk1"/>
                </a:solidFill>
              </a:rPr>
              <a:t>Apresente os resultados alcançados que foram perceptíveis no aprendizado dos estudantes, como eles participaram e reagiram nas etapas em que realizaram as atividades, observando seu protagonismo e engajamento, articulando os resultados esperados com os resultados alcançados, apresentando dados referentes à aprendizagem e sua análise do processo.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25af938e673_0_2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25af938e673_0_2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>
                <a:solidFill>
                  <a:schemeClr val="dk1"/>
                </a:solidFill>
              </a:rPr>
              <a:t>Expresse uma análise pessoal do impacto do trabalho realizado no GE na prática pedagógica, incluindo tanto os desafios enfrentados, quanto os aspectos positivos.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>
                <a:solidFill>
                  <a:schemeClr val="dk1"/>
                </a:solidFill>
              </a:rPr>
              <a:t>Destaque a importância de promover uma aprendizagem significativa. Apresente uma reflexão crítica sobre sua prática pedagógica e como foi realizar a implementação a partir dos estudos do GE, utilizando estratégias ou métodos novos.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2708de1802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2708de1802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708de18027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2708de18027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2708de18027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2708de18027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Superior">
  <p:cSld name="TITLE_2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4239600" y="77025"/>
            <a:ext cx="4904400" cy="375900"/>
          </a:xfrm>
          <a:prstGeom prst="homePlate">
            <a:avLst>
              <a:gd name="adj" fmla="val 50000"/>
            </a:avLst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>
                <a:solidFill>
                  <a:srgbClr val="9667C6"/>
                </a:solidFill>
                <a:latin typeface="Bitter"/>
                <a:ea typeface="Bitter"/>
                <a:cs typeface="Bitter"/>
                <a:sym typeface="Bitter"/>
              </a:rPr>
              <a:t>Relato de Implementação | Trilha de Programação I | J3 | 2024</a:t>
            </a:r>
            <a:endParaRPr sz="1200" b="1">
              <a:solidFill>
                <a:srgbClr val="9667C6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11" name="Google Shape;11;p2"/>
          <p:cNvPicPr preferRelativeResize="0"/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-4" y="4733475"/>
            <a:ext cx="1252800" cy="37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1318302" y="4758250"/>
            <a:ext cx="867098" cy="3264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Google Shape;13;p2"/>
          <p:cNvGrpSpPr/>
          <p:nvPr/>
        </p:nvGrpSpPr>
        <p:grpSpPr>
          <a:xfrm>
            <a:off x="8864650" y="18775"/>
            <a:ext cx="538500" cy="506100"/>
            <a:chOff x="8864650" y="18775"/>
            <a:chExt cx="538500" cy="506100"/>
          </a:xfrm>
        </p:grpSpPr>
        <p:sp>
          <p:nvSpPr>
            <p:cNvPr id="14" name="Google Shape;14;p2"/>
            <p:cNvSpPr/>
            <p:nvPr/>
          </p:nvSpPr>
          <p:spPr>
            <a:xfrm>
              <a:off x="8864650" y="18775"/>
              <a:ext cx="538500" cy="506100"/>
            </a:xfrm>
            <a:prstGeom prst="chord">
              <a:avLst>
                <a:gd name="adj1" fmla="val 5255167"/>
                <a:gd name="adj2" fmla="val 16345433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itter"/>
                <a:ea typeface="Bitter"/>
                <a:cs typeface="Bitter"/>
                <a:sym typeface="Bitter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941375" y="87025"/>
              <a:ext cx="402600" cy="369600"/>
            </a:xfrm>
            <a:prstGeom prst="chord">
              <a:avLst>
                <a:gd name="adj1" fmla="val 5364187"/>
                <a:gd name="adj2" fmla="val 16236018"/>
              </a:avLst>
            </a:prstGeom>
            <a:solidFill>
              <a:srgbClr val="80509A">
                <a:alpha val="4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itter"/>
                <a:ea typeface="Bitter"/>
                <a:cs typeface="Bitter"/>
                <a:sym typeface="Bitter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inferior">
  <p:cSld name="TITLE_1_1_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3"/>
          <p:cNvPicPr preferRelativeResize="0"/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6893021" y="4716525"/>
            <a:ext cx="1252800" cy="37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3"/>
          <p:cNvPicPr preferRelativeResize="0"/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8211327" y="4741300"/>
            <a:ext cx="867098" cy="32642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/>
          <p:nvPr/>
        </p:nvSpPr>
        <p:spPr>
          <a:xfrm>
            <a:off x="0" y="4694675"/>
            <a:ext cx="4944300" cy="375900"/>
          </a:xfrm>
          <a:prstGeom prst="homePlate">
            <a:avLst>
              <a:gd name="adj" fmla="val 50000"/>
            </a:avLst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>
                <a:solidFill>
                  <a:srgbClr val="9667C6"/>
                </a:solidFill>
                <a:latin typeface="Bitter"/>
                <a:ea typeface="Bitter"/>
                <a:cs typeface="Bitter"/>
                <a:sym typeface="Bitter"/>
              </a:rPr>
              <a:t>Relato de Implementação | Trilha de Programação I | J3 | 2024</a:t>
            </a:r>
            <a:endParaRPr b="1">
              <a:solidFill>
                <a:srgbClr val="58BBB6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grpSp>
        <p:nvGrpSpPr>
          <p:cNvPr id="20" name="Google Shape;20;p3"/>
          <p:cNvGrpSpPr/>
          <p:nvPr/>
        </p:nvGrpSpPr>
        <p:grpSpPr>
          <a:xfrm>
            <a:off x="-255800" y="4620400"/>
            <a:ext cx="538500" cy="506100"/>
            <a:chOff x="-255800" y="4620400"/>
            <a:chExt cx="538500" cy="506100"/>
          </a:xfrm>
        </p:grpSpPr>
        <p:sp>
          <p:nvSpPr>
            <p:cNvPr id="21" name="Google Shape;21;p3"/>
            <p:cNvSpPr/>
            <p:nvPr/>
          </p:nvSpPr>
          <p:spPr>
            <a:xfrm rot="10800000">
              <a:off x="-255800" y="4620400"/>
              <a:ext cx="538500" cy="506100"/>
            </a:xfrm>
            <a:prstGeom prst="chord">
              <a:avLst>
                <a:gd name="adj1" fmla="val 5255167"/>
                <a:gd name="adj2" fmla="val 16345433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itter"/>
                <a:ea typeface="Bitter"/>
                <a:cs typeface="Bitter"/>
                <a:sym typeface="Bitter"/>
              </a:endParaRPr>
            </a:p>
          </p:txBody>
        </p:sp>
        <p:sp>
          <p:nvSpPr>
            <p:cNvPr id="22" name="Google Shape;22;p3"/>
            <p:cNvSpPr/>
            <p:nvPr/>
          </p:nvSpPr>
          <p:spPr>
            <a:xfrm rot="10800000">
              <a:off x="-199925" y="4688650"/>
              <a:ext cx="402600" cy="369600"/>
            </a:xfrm>
            <a:prstGeom prst="chord">
              <a:avLst>
                <a:gd name="adj1" fmla="val 5364187"/>
                <a:gd name="adj2" fmla="val 16236018"/>
              </a:avLst>
            </a:prstGeom>
            <a:solidFill>
              <a:srgbClr val="C9B2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highlight>
                  <a:srgbClr val="80509A"/>
                </a:highlight>
                <a:latin typeface="Bitter"/>
                <a:ea typeface="Bitter"/>
                <a:cs typeface="Bitter"/>
                <a:sym typeface="Bitter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inferior 1">
  <p:cSld name="TITLE_1_1_1_3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4"/>
          <p:cNvPicPr preferRelativeResize="0"/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6929696" y="36125"/>
            <a:ext cx="1252800" cy="37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4"/>
          <p:cNvPicPr preferRelativeResize="0"/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8248002" y="60900"/>
            <a:ext cx="867098" cy="32642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4"/>
          <p:cNvSpPr/>
          <p:nvPr/>
        </p:nvSpPr>
        <p:spPr>
          <a:xfrm>
            <a:off x="0" y="4694675"/>
            <a:ext cx="4944300" cy="375900"/>
          </a:xfrm>
          <a:prstGeom prst="homePlate">
            <a:avLst>
              <a:gd name="adj" fmla="val 50000"/>
            </a:avLst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>
                <a:solidFill>
                  <a:srgbClr val="9667C6"/>
                </a:solidFill>
                <a:latin typeface="Bitter"/>
                <a:ea typeface="Bitter"/>
                <a:cs typeface="Bitter"/>
                <a:sym typeface="Bitter"/>
              </a:rPr>
              <a:t>Relato de Implementação | Trilha de Programação I | J3 | 2024</a:t>
            </a:r>
            <a:endParaRPr b="1">
              <a:solidFill>
                <a:srgbClr val="58BBB6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grpSp>
        <p:nvGrpSpPr>
          <p:cNvPr id="27" name="Google Shape;27;p4"/>
          <p:cNvGrpSpPr/>
          <p:nvPr/>
        </p:nvGrpSpPr>
        <p:grpSpPr>
          <a:xfrm>
            <a:off x="-255800" y="4620400"/>
            <a:ext cx="538500" cy="506100"/>
            <a:chOff x="-255800" y="4620400"/>
            <a:chExt cx="538500" cy="506100"/>
          </a:xfrm>
        </p:grpSpPr>
        <p:sp>
          <p:nvSpPr>
            <p:cNvPr id="28" name="Google Shape;28;p4"/>
            <p:cNvSpPr/>
            <p:nvPr/>
          </p:nvSpPr>
          <p:spPr>
            <a:xfrm rot="10800000">
              <a:off x="-255800" y="4620400"/>
              <a:ext cx="538500" cy="506100"/>
            </a:xfrm>
            <a:prstGeom prst="chord">
              <a:avLst>
                <a:gd name="adj1" fmla="val 5255167"/>
                <a:gd name="adj2" fmla="val 16345433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itter"/>
                <a:ea typeface="Bitter"/>
                <a:cs typeface="Bitter"/>
                <a:sym typeface="Bitter"/>
              </a:endParaRPr>
            </a:p>
          </p:txBody>
        </p:sp>
        <p:sp>
          <p:nvSpPr>
            <p:cNvPr id="29" name="Google Shape;29;p4"/>
            <p:cNvSpPr/>
            <p:nvPr/>
          </p:nvSpPr>
          <p:spPr>
            <a:xfrm rot="10800000">
              <a:off x="-199925" y="4688650"/>
              <a:ext cx="402600" cy="369600"/>
            </a:xfrm>
            <a:prstGeom prst="chord">
              <a:avLst>
                <a:gd name="adj1" fmla="val 5364187"/>
                <a:gd name="adj2" fmla="val 16236018"/>
              </a:avLst>
            </a:prstGeom>
            <a:solidFill>
              <a:srgbClr val="C9B2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highlight>
                  <a:srgbClr val="80509A"/>
                </a:highlight>
                <a:latin typeface="Bitter"/>
                <a:ea typeface="Bitter"/>
                <a:cs typeface="Bitter"/>
                <a:sym typeface="Bitter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ericka the Great"/>
              <a:buNone/>
              <a:defRPr sz="3200">
                <a:solidFill>
                  <a:schemeClr val="dk1"/>
                </a:solidFill>
                <a:latin typeface="Fredericka the Great"/>
                <a:ea typeface="Fredericka the Great"/>
                <a:cs typeface="Fredericka the Great"/>
                <a:sym typeface="Fredericka the Gre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ericka the Great"/>
              <a:buNone/>
              <a:defRPr sz="3200">
                <a:solidFill>
                  <a:schemeClr val="dk1"/>
                </a:solidFill>
                <a:latin typeface="Fredericka the Great"/>
                <a:ea typeface="Fredericka the Great"/>
                <a:cs typeface="Fredericka the Great"/>
                <a:sym typeface="Fredericka the Gre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ericka the Great"/>
              <a:buNone/>
              <a:defRPr sz="3200">
                <a:solidFill>
                  <a:schemeClr val="dk1"/>
                </a:solidFill>
                <a:latin typeface="Fredericka the Great"/>
                <a:ea typeface="Fredericka the Great"/>
                <a:cs typeface="Fredericka the Great"/>
                <a:sym typeface="Fredericka the Gre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ericka the Great"/>
              <a:buNone/>
              <a:defRPr sz="3200">
                <a:solidFill>
                  <a:schemeClr val="dk1"/>
                </a:solidFill>
                <a:latin typeface="Fredericka the Great"/>
                <a:ea typeface="Fredericka the Great"/>
                <a:cs typeface="Fredericka the Great"/>
                <a:sym typeface="Fredericka the Gre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ericka the Great"/>
              <a:buNone/>
              <a:defRPr sz="3200">
                <a:solidFill>
                  <a:schemeClr val="dk1"/>
                </a:solidFill>
                <a:latin typeface="Fredericka the Great"/>
                <a:ea typeface="Fredericka the Great"/>
                <a:cs typeface="Fredericka the Great"/>
                <a:sym typeface="Fredericka the Gre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ericka the Great"/>
              <a:buNone/>
              <a:defRPr sz="3200">
                <a:solidFill>
                  <a:schemeClr val="dk1"/>
                </a:solidFill>
                <a:latin typeface="Fredericka the Great"/>
                <a:ea typeface="Fredericka the Great"/>
                <a:cs typeface="Fredericka the Great"/>
                <a:sym typeface="Fredericka the Gre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ericka the Great"/>
              <a:buNone/>
              <a:defRPr sz="3200">
                <a:solidFill>
                  <a:schemeClr val="dk1"/>
                </a:solidFill>
                <a:latin typeface="Fredericka the Great"/>
                <a:ea typeface="Fredericka the Great"/>
                <a:cs typeface="Fredericka the Great"/>
                <a:sym typeface="Fredericka the Gre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ericka the Great"/>
              <a:buNone/>
              <a:defRPr sz="3200">
                <a:solidFill>
                  <a:schemeClr val="dk1"/>
                </a:solidFill>
                <a:latin typeface="Fredericka the Great"/>
                <a:ea typeface="Fredericka the Great"/>
                <a:cs typeface="Fredericka the Great"/>
                <a:sym typeface="Fredericka the Gre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Fredericka the Great"/>
              <a:buNone/>
              <a:defRPr sz="3200">
                <a:solidFill>
                  <a:schemeClr val="dk1"/>
                </a:solidFill>
                <a:latin typeface="Fredericka the Great"/>
                <a:ea typeface="Fredericka the Great"/>
                <a:cs typeface="Fredericka the Great"/>
                <a:sym typeface="Fredericka the Gre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730200"/>
            <a:ext cx="8520600" cy="28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Bitter"/>
              <a:buChar char="●"/>
              <a:defRPr sz="1500">
                <a:solidFill>
                  <a:schemeClr val="dk1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marL="914400" lvl="1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Bitter"/>
              <a:buChar char="○"/>
              <a:defRPr sz="1500">
                <a:solidFill>
                  <a:schemeClr val="dk1"/>
                </a:solidFill>
                <a:latin typeface="Bitter"/>
                <a:ea typeface="Bitter"/>
                <a:cs typeface="Bitter"/>
                <a:sym typeface="Bitter"/>
              </a:defRPr>
            </a:lvl2pPr>
            <a:lvl3pPr marL="1371600" lvl="2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Bitter"/>
              <a:buChar char="■"/>
              <a:defRPr sz="1500">
                <a:solidFill>
                  <a:schemeClr val="dk1"/>
                </a:solidFill>
                <a:latin typeface="Bitter"/>
                <a:ea typeface="Bitter"/>
                <a:cs typeface="Bitter"/>
                <a:sym typeface="Bitter"/>
              </a:defRPr>
            </a:lvl3pPr>
            <a:lvl4pPr marL="1828800" lvl="3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Bitter"/>
              <a:buChar char="●"/>
              <a:defRPr sz="1500">
                <a:solidFill>
                  <a:schemeClr val="dk1"/>
                </a:solidFill>
                <a:latin typeface="Bitter"/>
                <a:ea typeface="Bitter"/>
                <a:cs typeface="Bitter"/>
                <a:sym typeface="Bitter"/>
              </a:defRPr>
            </a:lvl4pPr>
            <a:lvl5pPr marL="2286000" lvl="4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Bitter"/>
              <a:buChar char="○"/>
              <a:defRPr sz="1500">
                <a:solidFill>
                  <a:schemeClr val="dk1"/>
                </a:solidFill>
                <a:latin typeface="Bitter"/>
                <a:ea typeface="Bitter"/>
                <a:cs typeface="Bitter"/>
                <a:sym typeface="Bitter"/>
              </a:defRPr>
            </a:lvl5pPr>
            <a:lvl6pPr marL="2743200" lvl="5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Bitter"/>
              <a:buChar char="■"/>
              <a:defRPr sz="1500">
                <a:solidFill>
                  <a:schemeClr val="dk1"/>
                </a:solidFill>
                <a:latin typeface="Bitter"/>
                <a:ea typeface="Bitter"/>
                <a:cs typeface="Bitter"/>
                <a:sym typeface="Bitter"/>
              </a:defRPr>
            </a:lvl6pPr>
            <a:lvl7pPr marL="3200400" lvl="6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Bitter"/>
              <a:buChar char="●"/>
              <a:defRPr sz="1500">
                <a:solidFill>
                  <a:schemeClr val="dk1"/>
                </a:solidFill>
                <a:latin typeface="Bitter"/>
                <a:ea typeface="Bitter"/>
                <a:cs typeface="Bitter"/>
                <a:sym typeface="Bitter"/>
              </a:defRPr>
            </a:lvl7pPr>
            <a:lvl8pPr marL="3657600" lvl="7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Bitter"/>
              <a:buChar char="○"/>
              <a:defRPr sz="1500">
                <a:solidFill>
                  <a:schemeClr val="dk1"/>
                </a:solidFill>
                <a:latin typeface="Bitter"/>
                <a:ea typeface="Bitter"/>
                <a:cs typeface="Bitter"/>
                <a:sym typeface="Bitter"/>
              </a:defRPr>
            </a:lvl8pPr>
            <a:lvl9pPr marL="4114800" lvl="8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Bitter"/>
              <a:buChar char="■"/>
              <a:defRPr sz="1500">
                <a:solidFill>
                  <a:schemeClr val="dk1"/>
                </a:solidFill>
                <a:latin typeface="Bitter"/>
                <a:ea typeface="Bitter"/>
                <a:cs typeface="Bitter"/>
                <a:sym typeface="Bitter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roUUbUFqgu7PpX9nYr-RyeQnAr2GQg9U/view?usp=drive_link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ursos.alura.com.br/course/pagina-web-desenvolvendo-ferramenta-interativa-estudo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4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4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4.png"/><Relationship Id="rId5" Type="http://schemas.openxmlformats.org/officeDocument/2006/relationships/image" Target="../media/image36.png"/><Relationship Id="rId10" Type="http://schemas.openxmlformats.org/officeDocument/2006/relationships/image" Target="../media/image43.png"/><Relationship Id="rId4" Type="http://schemas.openxmlformats.org/officeDocument/2006/relationships/image" Target="../media/image35.png"/><Relationship Id="rId9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5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oxnar.com.br/aulas/html/JogoDaVelha/" TargetMode="External"/><Relationship Id="rId5" Type="http://schemas.openxmlformats.org/officeDocument/2006/relationships/hyperlink" Target="https://www.oxnar.com.br/aulas/html/JogoDaMemoria/" TargetMode="External"/><Relationship Id="rId4" Type="http://schemas.openxmlformats.org/officeDocument/2006/relationships/hyperlink" Target="https://www.oxnar.com.br/aulas/html/CampoMinado.html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google.com/document/d/1F0TcCzNlbdkKlhmfPgwqZUIoY2iGqz-81bOmdELhmmA/copy" TargetMode="External"/><Relationship Id="rId3" Type="http://schemas.openxmlformats.org/officeDocument/2006/relationships/hyperlink" Target="https://docs.google.com/document/d/1sP6zShOZ1Sg-e3u7Sq4IsyzdiJUOJ4apHPDtP20i2KU/edit?usp=sharing" TargetMode="External"/><Relationship Id="rId7" Type="http://schemas.openxmlformats.org/officeDocument/2006/relationships/hyperlink" Target="https://docs.google.com/document/d/1NMcR3dRZp0yMWPkfO1bGrSg2VHeK9GZhksjEFKrNmsI/copy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cs.google.com/document/d/1DbeUG2tj0Uq1JdJBFLeV3KAWA5ybJgrRvwAxgOfJwCI/copy" TargetMode="External"/><Relationship Id="rId5" Type="http://schemas.openxmlformats.org/officeDocument/2006/relationships/hyperlink" Target="https://docs.google.com/presentation/d/15uMVIbfscxRyIreFZVC_tr4qcP0OZbFRJwcZHdGU0K4/pub?start=false&amp;loop=false&amp;delayms=3000" TargetMode="External"/><Relationship Id="rId4" Type="http://schemas.openxmlformats.org/officeDocument/2006/relationships/image" Target="../media/image50.png"/><Relationship Id="rId9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jpeg"/><Relationship Id="rId4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/>
          <p:nvPr/>
        </p:nvSpPr>
        <p:spPr>
          <a:xfrm>
            <a:off x="532225" y="1182975"/>
            <a:ext cx="8136600" cy="586200"/>
          </a:xfrm>
          <a:prstGeom prst="roundRect">
            <a:avLst>
              <a:gd name="adj" fmla="val 6644"/>
            </a:avLst>
          </a:prstGeom>
          <a:gradFill>
            <a:gsLst>
              <a:gs pos="0">
                <a:srgbClr val="58BBB6"/>
              </a:gs>
              <a:gs pos="54000">
                <a:srgbClr val="EDEAEE"/>
              </a:gs>
              <a:gs pos="100000">
                <a:srgbClr val="80509A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5"/>
          <p:cNvSpPr/>
          <p:nvPr/>
        </p:nvSpPr>
        <p:spPr>
          <a:xfrm>
            <a:off x="532225" y="1896925"/>
            <a:ext cx="2376300" cy="586200"/>
          </a:xfrm>
          <a:prstGeom prst="roundRect">
            <a:avLst>
              <a:gd name="adj" fmla="val 6644"/>
            </a:avLst>
          </a:prstGeom>
          <a:gradFill>
            <a:gsLst>
              <a:gs pos="0">
                <a:srgbClr val="58BBB6"/>
              </a:gs>
              <a:gs pos="54000">
                <a:srgbClr val="EDEAEE"/>
              </a:gs>
              <a:gs pos="100000">
                <a:srgbClr val="80509A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5"/>
          <p:cNvSpPr/>
          <p:nvPr/>
        </p:nvSpPr>
        <p:spPr>
          <a:xfrm flipH="1">
            <a:off x="532225" y="2598050"/>
            <a:ext cx="8136600" cy="586200"/>
          </a:xfrm>
          <a:prstGeom prst="roundRect">
            <a:avLst>
              <a:gd name="adj" fmla="val 6644"/>
            </a:avLst>
          </a:prstGeom>
          <a:gradFill>
            <a:gsLst>
              <a:gs pos="0">
                <a:srgbClr val="58BBB6"/>
              </a:gs>
              <a:gs pos="54000">
                <a:srgbClr val="EDEAEE"/>
              </a:gs>
              <a:gs pos="100000">
                <a:srgbClr val="80509A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5"/>
          <p:cNvSpPr/>
          <p:nvPr/>
        </p:nvSpPr>
        <p:spPr>
          <a:xfrm flipH="1">
            <a:off x="530500" y="3299063"/>
            <a:ext cx="5596200" cy="586200"/>
          </a:xfrm>
          <a:prstGeom prst="roundRect">
            <a:avLst>
              <a:gd name="adj" fmla="val 6644"/>
            </a:avLst>
          </a:prstGeom>
          <a:gradFill>
            <a:gsLst>
              <a:gs pos="0">
                <a:srgbClr val="58BBB6"/>
              </a:gs>
              <a:gs pos="54000">
                <a:srgbClr val="EDEAEE"/>
              </a:gs>
              <a:gs pos="100000">
                <a:srgbClr val="80509A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5"/>
          <p:cNvSpPr/>
          <p:nvPr/>
        </p:nvSpPr>
        <p:spPr>
          <a:xfrm flipH="1">
            <a:off x="530500" y="4007513"/>
            <a:ext cx="5596200" cy="586200"/>
          </a:xfrm>
          <a:prstGeom prst="roundRect">
            <a:avLst>
              <a:gd name="adj" fmla="val 6644"/>
            </a:avLst>
          </a:prstGeom>
          <a:gradFill>
            <a:gsLst>
              <a:gs pos="0">
                <a:srgbClr val="58BBB6"/>
              </a:gs>
              <a:gs pos="54000">
                <a:srgbClr val="EDEAEE"/>
              </a:gs>
              <a:gs pos="100000">
                <a:srgbClr val="80509A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5"/>
          <p:cNvSpPr/>
          <p:nvPr/>
        </p:nvSpPr>
        <p:spPr>
          <a:xfrm flipH="1">
            <a:off x="2998100" y="1892400"/>
            <a:ext cx="5670600" cy="586200"/>
          </a:xfrm>
          <a:prstGeom prst="roundRect">
            <a:avLst>
              <a:gd name="adj" fmla="val 6644"/>
            </a:avLst>
          </a:prstGeom>
          <a:gradFill>
            <a:gsLst>
              <a:gs pos="0">
                <a:srgbClr val="58BBB6"/>
              </a:gs>
              <a:gs pos="54000">
                <a:srgbClr val="EDEAEE"/>
              </a:gs>
              <a:gs pos="100000">
                <a:srgbClr val="80509A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5"/>
          <p:cNvSpPr/>
          <p:nvPr/>
        </p:nvSpPr>
        <p:spPr>
          <a:xfrm>
            <a:off x="6223375" y="3299088"/>
            <a:ext cx="2445300" cy="586200"/>
          </a:xfrm>
          <a:prstGeom prst="roundRect">
            <a:avLst>
              <a:gd name="adj" fmla="val 6644"/>
            </a:avLst>
          </a:prstGeom>
          <a:gradFill>
            <a:gsLst>
              <a:gs pos="0">
                <a:srgbClr val="58BBB6"/>
              </a:gs>
              <a:gs pos="54000">
                <a:srgbClr val="EDEAEE"/>
              </a:gs>
              <a:gs pos="100000">
                <a:srgbClr val="80509A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5"/>
          <p:cNvSpPr/>
          <p:nvPr/>
        </p:nvSpPr>
        <p:spPr>
          <a:xfrm>
            <a:off x="585325" y="1224525"/>
            <a:ext cx="8025300" cy="482400"/>
          </a:xfrm>
          <a:prstGeom prst="roundRect">
            <a:avLst>
              <a:gd name="adj" fmla="val 5483"/>
            </a:avLst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 b="1">
                <a:latin typeface="Bitter"/>
                <a:ea typeface="Bitter"/>
                <a:cs typeface="Bitter"/>
                <a:sym typeface="Bitter"/>
              </a:rPr>
              <a:t>ANDRÉ APARECIDO DA SILVA	</a:t>
            </a:r>
            <a:endParaRPr sz="1900" b="1"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42" name="Google Shape;42;p5"/>
          <p:cNvSpPr txBox="1"/>
          <p:nvPr/>
        </p:nvSpPr>
        <p:spPr>
          <a:xfrm>
            <a:off x="706975" y="1093025"/>
            <a:ext cx="1825800" cy="24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5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>
                <a:solidFill>
                  <a:srgbClr val="434343"/>
                </a:solidFill>
                <a:highlight>
                  <a:srgbClr val="FFFFFF"/>
                </a:highlight>
                <a:latin typeface="Bitter"/>
                <a:ea typeface="Bitter"/>
                <a:cs typeface="Bitter"/>
                <a:sym typeface="Bitter"/>
              </a:rPr>
              <a:t>Nome do cursista:</a:t>
            </a:r>
            <a:endParaRPr sz="1600" b="1">
              <a:solidFill>
                <a:srgbClr val="434343"/>
              </a:solidFill>
              <a:highlight>
                <a:srgbClr val="FFFFFF"/>
              </a:highlight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43" name="Google Shape;43;p5"/>
          <p:cNvSpPr/>
          <p:nvPr/>
        </p:nvSpPr>
        <p:spPr>
          <a:xfrm>
            <a:off x="587050" y="1938475"/>
            <a:ext cx="2248800" cy="482400"/>
          </a:xfrm>
          <a:prstGeom prst="roundRect">
            <a:avLst>
              <a:gd name="adj" fmla="val 5483"/>
            </a:avLst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44" name="Google Shape;44;p5"/>
          <p:cNvSpPr txBox="1"/>
          <p:nvPr/>
        </p:nvSpPr>
        <p:spPr>
          <a:xfrm>
            <a:off x="706975" y="1816950"/>
            <a:ext cx="1947000" cy="24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5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>
                <a:solidFill>
                  <a:srgbClr val="434343"/>
                </a:solidFill>
                <a:highlight>
                  <a:srgbClr val="FFFFFF"/>
                </a:highlight>
                <a:latin typeface="Bitter"/>
                <a:ea typeface="Bitter"/>
                <a:cs typeface="Bitter"/>
                <a:sym typeface="Bitter"/>
              </a:rPr>
              <a:t>Telefone </a:t>
            </a:r>
            <a:r>
              <a:rPr lang="pt-BR" sz="1600">
                <a:solidFill>
                  <a:srgbClr val="434343"/>
                </a:solidFill>
                <a:highlight>
                  <a:srgbClr val="FFFFFF"/>
                </a:highlight>
                <a:latin typeface="Bitter"/>
                <a:ea typeface="Bitter"/>
                <a:cs typeface="Bitter"/>
                <a:sym typeface="Bitter"/>
              </a:rPr>
              <a:t>(opcional):</a:t>
            </a:r>
            <a:r>
              <a:rPr lang="pt-BR" sz="1600" b="1">
                <a:solidFill>
                  <a:srgbClr val="434343"/>
                </a:solidFill>
                <a:highlight>
                  <a:srgbClr val="FFFFFF"/>
                </a:highlight>
                <a:latin typeface="Bitter"/>
                <a:ea typeface="Bitter"/>
                <a:cs typeface="Bitter"/>
                <a:sym typeface="Bitter"/>
              </a:rPr>
              <a:t> </a:t>
            </a:r>
            <a:endParaRPr sz="1600" b="1">
              <a:solidFill>
                <a:srgbClr val="434343"/>
              </a:solidFill>
              <a:highlight>
                <a:srgbClr val="FFFFFF"/>
              </a:highlight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45" name="Google Shape;45;p5"/>
          <p:cNvSpPr/>
          <p:nvPr/>
        </p:nvSpPr>
        <p:spPr>
          <a:xfrm>
            <a:off x="587050" y="2639600"/>
            <a:ext cx="8023500" cy="482400"/>
          </a:xfrm>
          <a:prstGeom prst="roundRect">
            <a:avLst>
              <a:gd name="adj" fmla="val 5483"/>
            </a:avLst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>
                <a:latin typeface="Bitter"/>
                <a:ea typeface="Bitter"/>
                <a:cs typeface="Bitter"/>
                <a:sym typeface="Bitter"/>
              </a:rPr>
              <a:t>COLÉGIO ESTADUAL PAULO LEMINSKI</a:t>
            </a:r>
            <a:endParaRPr sz="1900"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46" name="Google Shape;46;p5"/>
          <p:cNvSpPr txBox="1"/>
          <p:nvPr/>
        </p:nvSpPr>
        <p:spPr>
          <a:xfrm>
            <a:off x="735500" y="2532075"/>
            <a:ext cx="1613100" cy="24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5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>
                <a:solidFill>
                  <a:srgbClr val="434343"/>
                </a:solidFill>
                <a:highlight>
                  <a:srgbClr val="FFFFFF"/>
                </a:highlight>
                <a:latin typeface="Bitter"/>
                <a:ea typeface="Bitter"/>
                <a:cs typeface="Bitter"/>
                <a:sym typeface="Bitter"/>
              </a:rPr>
              <a:t>Nome da escola:</a:t>
            </a:r>
            <a:endParaRPr sz="1600" b="1">
              <a:solidFill>
                <a:srgbClr val="434343"/>
              </a:solidFill>
              <a:highlight>
                <a:srgbClr val="FFFFFF"/>
              </a:highlight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47" name="Google Shape;47;p5"/>
          <p:cNvSpPr/>
          <p:nvPr/>
        </p:nvSpPr>
        <p:spPr>
          <a:xfrm>
            <a:off x="585325" y="3340613"/>
            <a:ext cx="5464200" cy="482400"/>
          </a:xfrm>
          <a:prstGeom prst="roundRect">
            <a:avLst>
              <a:gd name="adj" fmla="val 5483"/>
            </a:avLst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>
                <a:latin typeface="Bitter"/>
                <a:ea typeface="Bitter"/>
                <a:cs typeface="Bitter"/>
                <a:sym typeface="Bitter"/>
              </a:rPr>
              <a:t>SÃO JOSÉ DOS PINHAIS</a:t>
            </a:r>
            <a:endParaRPr sz="1900"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48" name="Google Shape;48;p5"/>
          <p:cNvSpPr txBox="1"/>
          <p:nvPr/>
        </p:nvSpPr>
        <p:spPr>
          <a:xfrm>
            <a:off x="733775" y="3238088"/>
            <a:ext cx="1120200" cy="24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5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>
                <a:solidFill>
                  <a:srgbClr val="434343"/>
                </a:solidFill>
                <a:highlight>
                  <a:srgbClr val="FFFFFF"/>
                </a:highlight>
                <a:latin typeface="Bitter"/>
                <a:ea typeface="Bitter"/>
                <a:cs typeface="Bitter"/>
                <a:sym typeface="Bitter"/>
              </a:rPr>
              <a:t>Município:</a:t>
            </a:r>
            <a:endParaRPr sz="1600" b="1">
              <a:solidFill>
                <a:srgbClr val="434343"/>
              </a:solidFill>
              <a:highlight>
                <a:srgbClr val="FFFFFF"/>
              </a:highlight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49" name="Google Shape;49;p5"/>
          <p:cNvSpPr/>
          <p:nvPr/>
        </p:nvSpPr>
        <p:spPr>
          <a:xfrm>
            <a:off x="585325" y="4049063"/>
            <a:ext cx="5464200" cy="482400"/>
          </a:xfrm>
          <a:prstGeom prst="roundRect">
            <a:avLst>
              <a:gd name="adj" fmla="val 5483"/>
            </a:avLst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>
                <a:latin typeface="Bitter"/>
                <a:ea typeface="Bitter"/>
                <a:cs typeface="Bitter"/>
                <a:sym typeface="Bitter"/>
              </a:rPr>
              <a:t>CENTRO / CURITIBA</a:t>
            </a:r>
            <a:endParaRPr sz="1900"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50" name="Google Shape;50;p5"/>
          <p:cNvSpPr txBox="1"/>
          <p:nvPr/>
        </p:nvSpPr>
        <p:spPr>
          <a:xfrm>
            <a:off x="733775" y="3949438"/>
            <a:ext cx="579900" cy="24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5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>
                <a:solidFill>
                  <a:srgbClr val="434343"/>
                </a:solidFill>
                <a:highlight>
                  <a:srgbClr val="FFFFFF"/>
                </a:highlight>
                <a:latin typeface="Bitter"/>
                <a:ea typeface="Bitter"/>
                <a:cs typeface="Bitter"/>
                <a:sym typeface="Bitter"/>
              </a:rPr>
              <a:t>NRE:</a:t>
            </a:r>
            <a:endParaRPr sz="1600" b="1">
              <a:solidFill>
                <a:srgbClr val="434343"/>
              </a:solidFill>
              <a:highlight>
                <a:srgbClr val="FFFFFF"/>
              </a:highlight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51" name="Google Shape;51;p5"/>
          <p:cNvSpPr/>
          <p:nvPr/>
        </p:nvSpPr>
        <p:spPr>
          <a:xfrm>
            <a:off x="3063150" y="1933950"/>
            <a:ext cx="5547300" cy="482400"/>
          </a:xfrm>
          <a:prstGeom prst="roundRect">
            <a:avLst>
              <a:gd name="adj" fmla="val 5483"/>
            </a:avLst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550">
                <a:solidFill>
                  <a:srgbClr val="5F6368"/>
                </a:solidFill>
                <a:latin typeface="Roboto"/>
                <a:ea typeface="Roboto"/>
                <a:cs typeface="Roboto"/>
                <a:sym typeface="Roboto"/>
              </a:rPr>
              <a:t>ANDREIA MARTINS</a:t>
            </a:r>
            <a:endParaRPr sz="1550">
              <a:solidFill>
                <a:srgbClr val="5F6368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</a:endParaRPr>
          </a:p>
        </p:txBody>
      </p:sp>
      <p:sp>
        <p:nvSpPr>
          <p:cNvPr id="52" name="Google Shape;52;p5"/>
          <p:cNvSpPr txBox="1"/>
          <p:nvPr/>
        </p:nvSpPr>
        <p:spPr>
          <a:xfrm>
            <a:off x="3216800" y="1816950"/>
            <a:ext cx="2223900" cy="24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5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>
                <a:solidFill>
                  <a:srgbClr val="434343"/>
                </a:solidFill>
                <a:highlight>
                  <a:srgbClr val="FFFFFF"/>
                </a:highlight>
                <a:latin typeface="Bitter"/>
                <a:ea typeface="Bitter"/>
                <a:cs typeface="Bitter"/>
                <a:sym typeface="Bitter"/>
              </a:rPr>
              <a:t>Nome do Formador(a):</a:t>
            </a:r>
            <a:endParaRPr sz="1600" b="1">
              <a:solidFill>
                <a:srgbClr val="434343"/>
              </a:solidFill>
              <a:highlight>
                <a:srgbClr val="FFFFFF"/>
              </a:highlight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53" name="Google Shape;53;p5"/>
          <p:cNvSpPr/>
          <p:nvPr/>
        </p:nvSpPr>
        <p:spPr>
          <a:xfrm>
            <a:off x="6278200" y="3340638"/>
            <a:ext cx="2332200" cy="482400"/>
          </a:xfrm>
          <a:prstGeom prst="roundRect">
            <a:avLst>
              <a:gd name="adj" fmla="val 5483"/>
            </a:avLst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>
                <a:latin typeface="Bitter"/>
                <a:ea typeface="Bitter"/>
                <a:cs typeface="Bitter"/>
                <a:sym typeface="Bitter"/>
              </a:rPr>
              <a:t>3º ANO DS</a:t>
            </a:r>
            <a:endParaRPr sz="1900"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54" name="Google Shape;54;p5"/>
          <p:cNvSpPr txBox="1"/>
          <p:nvPr/>
        </p:nvSpPr>
        <p:spPr>
          <a:xfrm>
            <a:off x="6426650" y="3238100"/>
            <a:ext cx="1120200" cy="24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5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>
                <a:solidFill>
                  <a:srgbClr val="434343"/>
                </a:solidFill>
                <a:highlight>
                  <a:srgbClr val="FFFFFF"/>
                </a:highlight>
                <a:latin typeface="Bitter"/>
                <a:ea typeface="Bitter"/>
                <a:cs typeface="Bitter"/>
                <a:sym typeface="Bitter"/>
              </a:rPr>
              <a:t>Ano/Série:</a:t>
            </a:r>
            <a:endParaRPr sz="1600" b="1">
              <a:solidFill>
                <a:srgbClr val="434343"/>
              </a:solidFill>
              <a:highlight>
                <a:srgbClr val="FFFFFF"/>
              </a:highlight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55" name="Google Shape;55;p5"/>
          <p:cNvSpPr txBox="1"/>
          <p:nvPr/>
        </p:nvSpPr>
        <p:spPr>
          <a:xfrm>
            <a:off x="0" y="73050"/>
            <a:ext cx="88953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900">
                <a:solidFill>
                  <a:srgbClr val="80509A"/>
                </a:solidFill>
                <a:latin typeface="Fredericka the Great"/>
                <a:ea typeface="Fredericka the Great"/>
                <a:cs typeface="Fredericka the Great"/>
                <a:sym typeface="Fredericka the Great"/>
              </a:rPr>
              <a:t>Relato de implementação</a:t>
            </a:r>
            <a:endParaRPr sz="2900">
              <a:solidFill>
                <a:srgbClr val="80509A"/>
              </a:solidFill>
              <a:latin typeface="Fredericka the Great"/>
              <a:ea typeface="Fredericka the Great"/>
              <a:cs typeface="Fredericka the Great"/>
              <a:sym typeface="Fredericka the Great"/>
            </a:endParaRPr>
          </a:p>
        </p:txBody>
      </p:sp>
      <p:sp>
        <p:nvSpPr>
          <p:cNvPr id="56" name="Google Shape;56;p5"/>
          <p:cNvSpPr txBox="1"/>
          <p:nvPr/>
        </p:nvSpPr>
        <p:spPr>
          <a:xfrm>
            <a:off x="0" y="551850"/>
            <a:ext cx="88953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 b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DADOS DE IDENTIFICAÇÃO</a:t>
            </a:r>
            <a:endParaRPr sz="2100" b="1">
              <a:solidFill>
                <a:srgbClr val="000000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57" name="Google Shape;57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750" y="177125"/>
            <a:ext cx="871937" cy="871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9397" y="422247"/>
            <a:ext cx="659428" cy="659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10062" y="238625"/>
            <a:ext cx="871924" cy="871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6"/>
          <p:cNvSpPr txBox="1"/>
          <p:nvPr/>
        </p:nvSpPr>
        <p:spPr>
          <a:xfrm>
            <a:off x="3257775" y="1560300"/>
            <a:ext cx="5067300" cy="13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200">
                <a:latin typeface="Fredericka the Great"/>
                <a:ea typeface="Fredericka the Great"/>
                <a:cs typeface="Fredericka the Great"/>
                <a:sym typeface="Fredericka the Great"/>
              </a:rPr>
              <a:t>Orientações para o</a:t>
            </a:r>
            <a:r>
              <a:rPr lang="pt-BR" sz="4000">
                <a:latin typeface="Fredericka the Great"/>
                <a:ea typeface="Fredericka the Great"/>
                <a:cs typeface="Fredericka the Great"/>
                <a:sym typeface="Fredericka the Great"/>
              </a:rPr>
              <a:t> </a:t>
            </a:r>
            <a:r>
              <a:rPr lang="pt-BR" sz="3100">
                <a:latin typeface="Bitter"/>
                <a:ea typeface="Bitter"/>
                <a:cs typeface="Bitter"/>
                <a:sym typeface="Bitter"/>
              </a:rPr>
              <a:t>Relato de Implementação</a:t>
            </a:r>
            <a:endParaRPr sz="3100"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65" name="Google Shape;65;p6"/>
          <p:cNvSpPr txBox="1"/>
          <p:nvPr/>
        </p:nvSpPr>
        <p:spPr>
          <a:xfrm>
            <a:off x="3407475" y="3189150"/>
            <a:ext cx="4767900" cy="308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999999"/>
                </a:solidFill>
                <a:latin typeface="Bitter"/>
                <a:ea typeface="Bitter"/>
                <a:cs typeface="Bitter"/>
                <a:sym typeface="Bitter"/>
              </a:rPr>
              <a:t>Para a entrega do relato </a:t>
            </a:r>
            <a:r>
              <a:rPr lang="pt-BR" sz="1800" b="1">
                <a:solidFill>
                  <a:srgbClr val="999999"/>
                </a:solidFill>
                <a:latin typeface="Bitter"/>
                <a:ea typeface="Bitter"/>
                <a:cs typeface="Bitter"/>
                <a:sym typeface="Bitter"/>
              </a:rPr>
              <a:t>retire</a:t>
            </a:r>
            <a:r>
              <a:rPr lang="pt-BR" sz="1800">
                <a:solidFill>
                  <a:srgbClr val="999999"/>
                </a:solidFill>
                <a:latin typeface="Bitter"/>
                <a:ea typeface="Bitter"/>
                <a:cs typeface="Bitter"/>
                <a:sym typeface="Bitter"/>
              </a:rPr>
              <a:t> este </a:t>
            </a:r>
            <a:r>
              <a:rPr lang="pt-BR" sz="1800" i="1">
                <a:solidFill>
                  <a:srgbClr val="999999"/>
                </a:solidFill>
                <a:latin typeface="Bitter"/>
                <a:ea typeface="Bitter"/>
                <a:cs typeface="Bitter"/>
                <a:sym typeface="Bitter"/>
              </a:rPr>
              <a:t>slide</a:t>
            </a:r>
            <a:endParaRPr sz="1800" i="1">
              <a:solidFill>
                <a:srgbClr val="999999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66" name="Google Shape;66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8924" y="1127201"/>
            <a:ext cx="2438851" cy="2438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 txBox="1"/>
          <p:nvPr/>
        </p:nvSpPr>
        <p:spPr>
          <a:xfrm>
            <a:off x="433950" y="421650"/>
            <a:ext cx="5970000" cy="3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O Relato de Implementação será uma </a:t>
            </a:r>
            <a:br>
              <a:rPr lang="pt-BR" sz="180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</a:br>
            <a:r>
              <a:rPr lang="pt-BR" sz="2300" b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produção individual</a:t>
            </a:r>
            <a:r>
              <a:rPr lang="pt-BR" sz="180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, </a:t>
            </a:r>
            <a:br>
              <a:rPr lang="pt-BR" sz="180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</a:br>
            <a:r>
              <a:rPr lang="pt-BR" sz="180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que descreve a realização de uma prática pedagógica, com os estudantes de uma escola da rede pública de ensino. Deve estar relacionado com o que foi proposto no </a:t>
            </a:r>
            <a:r>
              <a:rPr lang="pt-BR" sz="1800" b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Plano de Ação</a:t>
            </a:r>
            <a:r>
              <a:rPr lang="pt-BR" sz="180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, apresentando relatos e conteúdos trabalhados no Grupo de Estudos. Você pode editar este documento, apagando as orientações e inserindo seu relato conforme sugerido nos slides.</a:t>
            </a:r>
            <a:endParaRPr sz="1800">
              <a:solidFill>
                <a:srgbClr val="000000"/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0" lvl="0" indent="0" algn="ctr" rtl="0">
              <a:spcBef>
                <a:spcPts val="1000"/>
              </a:spcBef>
              <a:spcAft>
                <a:spcPts val="1000"/>
              </a:spcAft>
              <a:buNone/>
            </a:pPr>
            <a:endParaRPr sz="1800">
              <a:solidFill>
                <a:srgbClr val="000000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72" name="Google Shape;72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03950" y="997600"/>
            <a:ext cx="2233475" cy="223347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7"/>
          <p:cNvSpPr/>
          <p:nvPr/>
        </p:nvSpPr>
        <p:spPr>
          <a:xfrm>
            <a:off x="433950" y="3293400"/>
            <a:ext cx="6750300" cy="1210200"/>
          </a:xfrm>
          <a:prstGeom prst="roundRect">
            <a:avLst>
              <a:gd name="adj" fmla="val 10338"/>
            </a:avLst>
          </a:prstGeom>
          <a:solidFill>
            <a:srgbClr val="EEEEEE"/>
          </a:solidFill>
          <a:ln w="9525" cap="flat" cmpd="sng">
            <a:solidFill>
              <a:srgbClr val="EEEE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639914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latin typeface="Bitter"/>
                <a:ea typeface="Bitter"/>
                <a:cs typeface="Bitter"/>
                <a:sym typeface="Bitter"/>
              </a:rPr>
              <a:t>Esta atividade deve ser entregue </a:t>
            </a:r>
            <a:r>
              <a:rPr lang="pt-BR" sz="1500" b="1">
                <a:latin typeface="Bitter"/>
                <a:ea typeface="Bitter"/>
                <a:cs typeface="Bitter"/>
                <a:sym typeface="Bitter"/>
              </a:rPr>
              <a:t>seguindo o modelo </a:t>
            </a:r>
            <a:r>
              <a:rPr lang="pt-BR" sz="1500">
                <a:latin typeface="Bitter"/>
                <a:ea typeface="Bitter"/>
                <a:cs typeface="Bitter"/>
                <a:sym typeface="Bitter"/>
              </a:rPr>
              <a:t>feito no Google Apresentações disposto na sua Sala do </a:t>
            </a:r>
            <a:r>
              <a:rPr lang="pt-BR" sz="1500" b="1">
                <a:latin typeface="Bitter"/>
                <a:ea typeface="Bitter"/>
                <a:cs typeface="Bitter"/>
                <a:sym typeface="Bitter"/>
              </a:rPr>
              <a:t>Classroom</a:t>
            </a:r>
            <a:r>
              <a:rPr lang="pt-BR" sz="1500">
                <a:latin typeface="Bitter"/>
                <a:ea typeface="Bitter"/>
                <a:cs typeface="Bitter"/>
                <a:sym typeface="Bitter"/>
              </a:rPr>
              <a:t>. Dentro desse documento você poderá incluir outros elementos, como vídeos</a:t>
            </a:r>
            <a:r>
              <a:rPr lang="pt-BR" sz="1500" i="1">
                <a:latin typeface="Bitter"/>
                <a:ea typeface="Bitter"/>
                <a:cs typeface="Bitter"/>
                <a:sym typeface="Bitter"/>
              </a:rPr>
              <a:t>, </a:t>
            </a:r>
            <a:r>
              <a:rPr lang="pt-BR" sz="1500">
                <a:latin typeface="Bitter"/>
                <a:ea typeface="Bitter"/>
                <a:cs typeface="Bitter"/>
                <a:sym typeface="Bitter"/>
              </a:rPr>
              <a:t>áudios,  fotos e </a:t>
            </a:r>
            <a:r>
              <a:rPr lang="pt-BR" sz="1500" i="1">
                <a:latin typeface="Bitter"/>
                <a:ea typeface="Bitter"/>
                <a:cs typeface="Bitter"/>
                <a:sym typeface="Bitter"/>
              </a:rPr>
              <a:t>slides</a:t>
            </a:r>
            <a:r>
              <a:rPr lang="pt-BR" sz="1500">
                <a:latin typeface="Bitter"/>
                <a:ea typeface="Bitter"/>
                <a:cs typeface="Bitter"/>
                <a:sym typeface="Bitter"/>
              </a:rPr>
              <a:t>.</a:t>
            </a:r>
            <a:endParaRPr sz="1200" b="1">
              <a:solidFill>
                <a:srgbClr val="EE549A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74" name="Google Shape;74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3975" y="3231600"/>
            <a:ext cx="1333800" cy="13338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7"/>
          <p:cNvSpPr txBox="1"/>
          <p:nvPr/>
        </p:nvSpPr>
        <p:spPr>
          <a:xfrm>
            <a:off x="5990325" y="240725"/>
            <a:ext cx="2931600" cy="2418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999999"/>
                </a:solidFill>
                <a:latin typeface="Bitter"/>
                <a:ea typeface="Bitter"/>
                <a:cs typeface="Bitter"/>
                <a:sym typeface="Bitter"/>
              </a:rPr>
              <a:t>Para a entrega </a:t>
            </a:r>
            <a:r>
              <a:rPr lang="pt-BR" b="1">
                <a:solidFill>
                  <a:srgbClr val="999999"/>
                </a:solidFill>
                <a:latin typeface="Bitter"/>
                <a:ea typeface="Bitter"/>
                <a:cs typeface="Bitter"/>
                <a:sym typeface="Bitter"/>
              </a:rPr>
              <a:t>retire</a:t>
            </a:r>
            <a:r>
              <a:rPr lang="pt-BR">
                <a:solidFill>
                  <a:srgbClr val="999999"/>
                </a:solidFill>
                <a:latin typeface="Bitter"/>
                <a:ea typeface="Bitter"/>
                <a:cs typeface="Bitter"/>
                <a:sym typeface="Bitter"/>
              </a:rPr>
              <a:t> este </a:t>
            </a:r>
            <a:r>
              <a:rPr lang="pt-BR" i="1">
                <a:solidFill>
                  <a:srgbClr val="999999"/>
                </a:solidFill>
                <a:latin typeface="Bitter"/>
                <a:ea typeface="Bitter"/>
                <a:cs typeface="Bitter"/>
                <a:sym typeface="Bitter"/>
              </a:rPr>
              <a:t>slide</a:t>
            </a:r>
            <a:endParaRPr i="1">
              <a:solidFill>
                <a:srgbClr val="999999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8"/>
          <p:cNvSpPr txBox="1"/>
          <p:nvPr/>
        </p:nvSpPr>
        <p:spPr>
          <a:xfrm>
            <a:off x="346863" y="240725"/>
            <a:ext cx="6505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2800">
                <a:solidFill>
                  <a:srgbClr val="80509A"/>
                </a:solidFill>
                <a:latin typeface="Fredericka the Great"/>
                <a:ea typeface="Fredericka the Great"/>
                <a:cs typeface="Fredericka the Great"/>
                <a:sym typeface="Fredericka the Great"/>
              </a:rPr>
              <a:t>CONTEÚDO</a:t>
            </a:r>
            <a:endParaRPr sz="2700">
              <a:solidFill>
                <a:srgbClr val="80509A"/>
              </a:solidFill>
              <a:latin typeface="Fredericka the Great"/>
              <a:ea typeface="Fredericka the Great"/>
              <a:cs typeface="Fredericka the Great"/>
              <a:sym typeface="Fredericka the Great"/>
            </a:endParaRPr>
          </a:p>
        </p:txBody>
      </p:sp>
      <p:sp>
        <p:nvSpPr>
          <p:cNvPr id="81" name="Google Shape;81;p8"/>
          <p:cNvSpPr/>
          <p:nvPr/>
        </p:nvSpPr>
        <p:spPr>
          <a:xfrm>
            <a:off x="2506900" y="754700"/>
            <a:ext cx="6177000" cy="3774300"/>
          </a:xfrm>
          <a:prstGeom prst="roundRect">
            <a:avLst>
              <a:gd name="adj" fmla="val 2431"/>
            </a:avLst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5999" marR="720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Lembre-se,  seu relato precisa conter informações sobre a </a:t>
            </a:r>
            <a:r>
              <a:rPr lang="pt-BR" b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experiência com a implementação</a:t>
            </a:r>
            <a:r>
              <a:rPr lang="pt-BR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 que realizou. Neste relato, você deve inserir:</a:t>
            </a:r>
            <a:endParaRPr>
              <a:solidFill>
                <a:srgbClr val="000000"/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360000" lvl="0" indent="-3175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Bitter"/>
              <a:buChar char="-"/>
            </a:pPr>
            <a:r>
              <a:rPr lang="pt-BR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As</a:t>
            </a:r>
            <a:r>
              <a:rPr lang="pt-BR" b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 evidências, </a:t>
            </a:r>
            <a:r>
              <a:rPr lang="pt-BR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 que são os registros/materiais (descrições, imagens, vídeos, áudios, podcasts etc.) consistentes sobre a implementação, os desafios e aspectos positivos que envolveram essa ação.</a:t>
            </a:r>
            <a:endParaRPr>
              <a:solidFill>
                <a:srgbClr val="000000"/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360000" lvl="0" indent="-317500" algn="just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Bitter"/>
              <a:buChar char="-"/>
            </a:pPr>
            <a:r>
              <a:rPr lang="pt-BR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Os </a:t>
            </a:r>
            <a:r>
              <a:rPr lang="pt-BR" b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resultados</a:t>
            </a:r>
            <a:r>
              <a:rPr lang="pt-BR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pt-BR" b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alcançados </a:t>
            </a:r>
            <a:r>
              <a:rPr lang="pt-BR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e a </a:t>
            </a:r>
            <a:r>
              <a:rPr lang="pt-BR" b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reflexão </a:t>
            </a:r>
            <a:r>
              <a:rPr lang="pt-BR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sobre a expectativa prevista no plano de ação e o que realmente foi alcançado, </a:t>
            </a:r>
            <a:r>
              <a:rPr lang="pt-BR" b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articulando os objetivos definidos com os resultados alcançados</a:t>
            </a:r>
            <a:r>
              <a:rPr lang="pt-BR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. </a:t>
            </a:r>
            <a:endParaRPr>
              <a:solidFill>
                <a:srgbClr val="000000"/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360000" lvl="0" indent="-317500" algn="just" rtl="0"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400"/>
              <a:buFont typeface="Bitter"/>
              <a:buChar char="-"/>
            </a:pPr>
            <a:r>
              <a:rPr lang="pt-BR" b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Integração e coerência com o GE e a temática de Trilha de Programação II, </a:t>
            </a:r>
            <a:r>
              <a:rPr lang="pt-BR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que apresenta aprendizagens incorporadas a partir das discussões do GE e coerência entre os objetivos propostos, considerando o </a:t>
            </a:r>
            <a:r>
              <a:rPr lang="pt-BR" b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plano de ação</a:t>
            </a:r>
            <a:r>
              <a:rPr lang="pt-BR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, a </a:t>
            </a:r>
            <a:r>
              <a:rPr lang="pt-BR" b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metodologia</a:t>
            </a:r>
            <a:r>
              <a:rPr lang="pt-BR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 adotada e as ações descritas na implementação.</a:t>
            </a:r>
            <a:endParaRPr>
              <a:solidFill>
                <a:srgbClr val="000000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82" name="Google Shape;82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886" y="2221691"/>
            <a:ext cx="1736389" cy="1742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64538" y="2056556"/>
            <a:ext cx="907136" cy="910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476951" y="1317241"/>
            <a:ext cx="907136" cy="910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8"/>
          <p:cNvPicPr preferRelativeResize="0"/>
          <p:nvPr/>
        </p:nvPicPr>
        <p:blipFill rotWithShape="1">
          <a:blip r:embed="rId6">
            <a:alphaModFix/>
          </a:blip>
          <a:srcRect l="30824" b="41186"/>
          <a:stretch/>
        </p:blipFill>
        <p:spPr>
          <a:xfrm>
            <a:off x="1450076" y="1311650"/>
            <a:ext cx="907136" cy="773747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8"/>
          <p:cNvSpPr txBox="1"/>
          <p:nvPr/>
        </p:nvSpPr>
        <p:spPr>
          <a:xfrm>
            <a:off x="5990325" y="240725"/>
            <a:ext cx="2931600" cy="2418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999999"/>
                </a:solidFill>
                <a:latin typeface="Bitter"/>
                <a:ea typeface="Bitter"/>
                <a:cs typeface="Bitter"/>
                <a:sym typeface="Bitter"/>
              </a:rPr>
              <a:t>Para a entrega </a:t>
            </a:r>
            <a:r>
              <a:rPr lang="pt-BR" b="1">
                <a:solidFill>
                  <a:srgbClr val="999999"/>
                </a:solidFill>
                <a:latin typeface="Bitter"/>
                <a:ea typeface="Bitter"/>
                <a:cs typeface="Bitter"/>
                <a:sym typeface="Bitter"/>
              </a:rPr>
              <a:t>retire</a:t>
            </a:r>
            <a:r>
              <a:rPr lang="pt-BR">
                <a:solidFill>
                  <a:srgbClr val="999999"/>
                </a:solidFill>
                <a:latin typeface="Bitter"/>
                <a:ea typeface="Bitter"/>
                <a:cs typeface="Bitter"/>
                <a:sym typeface="Bitter"/>
              </a:rPr>
              <a:t> este </a:t>
            </a:r>
            <a:r>
              <a:rPr lang="pt-BR" i="1">
                <a:solidFill>
                  <a:srgbClr val="999999"/>
                </a:solidFill>
                <a:latin typeface="Bitter"/>
                <a:ea typeface="Bitter"/>
                <a:cs typeface="Bitter"/>
                <a:sym typeface="Bitter"/>
              </a:rPr>
              <a:t>slide</a:t>
            </a:r>
            <a:endParaRPr i="1">
              <a:solidFill>
                <a:srgbClr val="999999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9"/>
          <p:cNvSpPr txBox="1"/>
          <p:nvPr/>
        </p:nvSpPr>
        <p:spPr>
          <a:xfrm>
            <a:off x="541788" y="240725"/>
            <a:ext cx="6505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2800">
                <a:solidFill>
                  <a:srgbClr val="80509A"/>
                </a:solidFill>
                <a:latin typeface="Fredericka the Great"/>
                <a:ea typeface="Fredericka the Great"/>
                <a:cs typeface="Fredericka the Great"/>
                <a:sym typeface="Fredericka the Great"/>
              </a:rPr>
              <a:t>REGISTROS</a:t>
            </a:r>
            <a:endParaRPr sz="2700">
              <a:solidFill>
                <a:srgbClr val="80509A"/>
              </a:solidFill>
              <a:latin typeface="Fredericka the Great"/>
              <a:ea typeface="Fredericka the Great"/>
              <a:cs typeface="Fredericka the Great"/>
              <a:sym typeface="Fredericka the Great"/>
            </a:endParaRPr>
          </a:p>
        </p:txBody>
      </p:sp>
      <p:sp>
        <p:nvSpPr>
          <p:cNvPr id="92" name="Google Shape;92;p9"/>
          <p:cNvSpPr txBox="1"/>
          <p:nvPr/>
        </p:nvSpPr>
        <p:spPr>
          <a:xfrm>
            <a:off x="5990325" y="240725"/>
            <a:ext cx="2931600" cy="2418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999999"/>
                </a:solidFill>
                <a:latin typeface="Bitter"/>
                <a:ea typeface="Bitter"/>
                <a:cs typeface="Bitter"/>
                <a:sym typeface="Bitter"/>
              </a:rPr>
              <a:t>Para a entrega </a:t>
            </a:r>
            <a:r>
              <a:rPr lang="pt-BR" b="1">
                <a:solidFill>
                  <a:srgbClr val="999999"/>
                </a:solidFill>
                <a:latin typeface="Bitter"/>
                <a:ea typeface="Bitter"/>
                <a:cs typeface="Bitter"/>
                <a:sym typeface="Bitter"/>
              </a:rPr>
              <a:t>retire</a:t>
            </a:r>
            <a:r>
              <a:rPr lang="pt-BR">
                <a:solidFill>
                  <a:srgbClr val="999999"/>
                </a:solidFill>
                <a:latin typeface="Bitter"/>
                <a:ea typeface="Bitter"/>
                <a:cs typeface="Bitter"/>
                <a:sym typeface="Bitter"/>
              </a:rPr>
              <a:t> este </a:t>
            </a:r>
            <a:r>
              <a:rPr lang="pt-BR" i="1">
                <a:solidFill>
                  <a:srgbClr val="999999"/>
                </a:solidFill>
                <a:latin typeface="Bitter"/>
                <a:ea typeface="Bitter"/>
                <a:cs typeface="Bitter"/>
                <a:sym typeface="Bitter"/>
              </a:rPr>
              <a:t>slide</a:t>
            </a:r>
            <a:endParaRPr i="1">
              <a:solidFill>
                <a:srgbClr val="999999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93" name="Google Shape;93;p9"/>
          <p:cNvSpPr/>
          <p:nvPr/>
        </p:nvSpPr>
        <p:spPr>
          <a:xfrm>
            <a:off x="482375" y="872525"/>
            <a:ext cx="5293800" cy="3003000"/>
          </a:xfrm>
          <a:prstGeom prst="roundRect">
            <a:avLst>
              <a:gd name="adj" fmla="val 6732"/>
            </a:avLst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200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Lembre-se de realizar uma </a:t>
            </a:r>
            <a:r>
              <a:rPr lang="pt-BR" sz="2000" b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descrição </a:t>
            </a:r>
            <a:r>
              <a:rPr lang="pt-BR" sz="200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das etapas e do desenvolvimento da implementação com os estudantes, </a:t>
            </a:r>
            <a:r>
              <a:rPr lang="pt-BR" sz="2000" b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evidenciando o protagonismo</a:t>
            </a:r>
            <a:r>
              <a:rPr lang="pt-BR" sz="200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 deles no processo, conforme o percurso pedagógico.</a:t>
            </a:r>
            <a:endParaRPr sz="2000">
              <a:solidFill>
                <a:srgbClr val="000000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94" name="Google Shape;94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5725" y="1448700"/>
            <a:ext cx="2180349" cy="2180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18650" y="2968100"/>
            <a:ext cx="1587825" cy="158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0"/>
          <p:cNvSpPr txBox="1"/>
          <p:nvPr/>
        </p:nvSpPr>
        <p:spPr>
          <a:xfrm>
            <a:off x="861900" y="44485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800"/>
              </a:spcAft>
              <a:buNone/>
            </a:pPr>
            <a:endParaRPr sz="1600">
              <a:solidFill>
                <a:schemeClr val="dk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01" name="Google Shape;101;p10"/>
          <p:cNvSpPr txBox="1"/>
          <p:nvPr/>
        </p:nvSpPr>
        <p:spPr>
          <a:xfrm>
            <a:off x="541788" y="240725"/>
            <a:ext cx="6505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800">
                <a:solidFill>
                  <a:srgbClr val="80509A"/>
                </a:solidFill>
                <a:latin typeface="Fredericka the Great"/>
                <a:ea typeface="Fredericka the Great"/>
                <a:cs typeface="Fredericka the Great"/>
                <a:sym typeface="Fredericka the Great"/>
              </a:rPr>
              <a:t>PONTUAÇÃO</a:t>
            </a:r>
            <a:endParaRPr sz="2700">
              <a:solidFill>
                <a:srgbClr val="80509A"/>
              </a:solidFill>
              <a:latin typeface="Fredericka the Great"/>
              <a:ea typeface="Fredericka the Great"/>
              <a:cs typeface="Fredericka the Great"/>
              <a:sym typeface="Fredericka the Great"/>
            </a:endParaRPr>
          </a:p>
        </p:txBody>
      </p:sp>
      <p:sp>
        <p:nvSpPr>
          <p:cNvPr id="102" name="Google Shape;102;p10">
            <a:hlinkClick r:id="rId3"/>
          </p:cNvPr>
          <p:cNvSpPr/>
          <p:nvPr/>
        </p:nvSpPr>
        <p:spPr>
          <a:xfrm>
            <a:off x="520150" y="3617175"/>
            <a:ext cx="4794900" cy="6003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>
                <a:latin typeface="Bitter"/>
                <a:ea typeface="Bitter"/>
                <a:cs typeface="Bitter"/>
                <a:sym typeface="Bitter"/>
              </a:rPr>
              <a:t>Confira aqui as</a:t>
            </a:r>
            <a:r>
              <a:rPr lang="pt-BR" sz="1600" b="1">
                <a:solidFill>
                  <a:srgbClr val="80509A"/>
                </a:solidFill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pt-BR" sz="1600" b="1">
                <a:solidFill>
                  <a:srgbClr val="80509A"/>
                </a:solidFill>
                <a:uFill>
                  <a:noFill/>
                </a:uFill>
                <a:latin typeface="Bitter"/>
                <a:ea typeface="Bitter"/>
                <a:cs typeface="Bitter"/>
                <a:sym typeface="Bitte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rubricas </a:t>
            </a:r>
            <a:r>
              <a:rPr lang="pt-BR" sz="1600" b="1">
                <a:latin typeface="Bitter"/>
                <a:ea typeface="Bitter"/>
                <a:cs typeface="Bitter"/>
                <a:sym typeface="Bitter"/>
              </a:rPr>
              <a:t>que serão utilizadas para validar seu relato.</a:t>
            </a:r>
            <a:endParaRPr sz="1600" b="1">
              <a:solidFill>
                <a:schemeClr val="dk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103" name="Google Shape;103;p10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2932060">
            <a:off x="4665042" y="3731042"/>
            <a:ext cx="1052065" cy="105206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0"/>
          <p:cNvSpPr txBox="1"/>
          <p:nvPr/>
        </p:nvSpPr>
        <p:spPr>
          <a:xfrm>
            <a:off x="5990325" y="240725"/>
            <a:ext cx="2931600" cy="2418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999999"/>
                </a:solidFill>
                <a:latin typeface="Bitter"/>
                <a:ea typeface="Bitter"/>
                <a:cs typeface="Bitter"/>
                <a:sym typeface="Bitter"/>
              </a:rPr>
              <a:t>Para a entrega </a:t>
            </a:r>
            <a:r>
              <a:rPr lang="pt-BR" b="1">
                <a:solidFill>
                  <a:srgbClr val="999999"/>
                </a:solidFill>
                <a:latin typeface="Bitter"/>
                <a:ea typeface="Bitter"/>
                <a:cs typeface="Bitter"/>
                <a:sym typeface="Bitter"/>
              </a:rPr>
              <a:t>retire</a:t>
            </a:r>
            <a:r>
              <a:rPr lang="pt-BR">
                <a:solidFill>
                  <a:srgbClr val="999999"/>
                </a:solidFill>
                <a:latin typeface="Bitter"/>
                <a:ea typeface="Bitter"/>
                <a:cs typeface="Bitter"/>
                <a:sym typeface="Bitter"/>
              </a:rPr>
              <a:t> este </a:t>
            </a:r>
            <a:r>
              <a:rPr lang="pt-BR" i="1">
                <a:solidFill>
                  <a:srgbClr val="999999"/>
                </a:solidFill>
                <a:latin typeface="Bitter"/>
                <a:ea typeface="Bitter"/>
                <a:cs typeface="Bitter"/>
                <a:sym typeface="Bitter"/>
              </a:rPr>
              <a:t>slide</a:t>
            </a:r>
            <a:endParaRPr i="1">
              <a:solidFill>
                <a:srgbClr val="999999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105" name="Google Shape;105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55875" y="1521025"/>
            <a:ext cx="3183950" cy="3183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0"/>
          <p:cNvSpPr/>
          <p:nvPr/>
        </p:nvSpPr>
        <p:spPr>
          <a:xfrm>
            <a:off x="408700" y="888575"/>
            <a:ext cx="4794900" cy="2358300"/>
          </a:xfrm>
          <a:prstGeom prst="wedgeRoundRectCallout">
            <a:avLst>
              <a:gd name="adj1" fmla="val 68183"/>
              <a:gd name="adj2" fmla="val 36766"/>
              <a:gd name="adj3" fmla="val 0"/>
            </a:avLst>
          </a:prstGeom>
          <a:solidFill>
            <a:srgbClr val="80509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90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A avaliação do relato de implementação será realizada por meio de rubrica, composta por </a:t>
            </a:r>
            <a:r>
              <a:rPr lang="pt-BR" sz="1900" b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SEIS</a:t>
            </a:r>
            <a:r>
              <a:rPr lang="pt-BR" sz="190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 critérios com pontuações específicas para cada um deles, totalizando </a:t>
            </a:r>
            <a:br>
              <a:rPr lang="pt-BR" sz="190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</a:br>
            <a:r>
              <a:rPr lang="pt-BR" sz="2200" b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60 pontos</a:t>
            </a:r>
            <a:r>
              <a:rPr lang="pt-BR" sz="190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.</a:t>
            </a:r>
            <a:endParaRPr sz="2100" b="1">
              <a:solidFill>
                <a:srgbClr val="000000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107" name="Google Shape;107;p1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38169">
            <a:off x="299373" y="2480221"/>
            <a:ext cx="1707725" cy="140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0"/>
          <p:cNvSpPr txBox="1"/>
          <p:nvPr/>
        </p:nvSpPr>
        <p:spPr>
          <a:xfrm rot="-1237648">
            <a:off x="377676" y="2918460"/>
            <a:ext cx="704249" cy="523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200" b="1">
                <a:latin typeface="Fredericka the Great"/>
                <a:ea typeface="Fredericka the Great"/>
                <a:cs typeface="Fredericka the Great"/>
                <a:sym typeface="Fredericka the Great"/>
              </a:rPr>
              <a:t>60%</a:t>
            </a:r>
            <a:endParaRPr b="1">
              <a:latin typeface="Fredericka the Great"/>
              <a:ea typeface="Fredericka the Great"/>
              <a:cs typeface="Fredericka the Great"/>
              <a:sym typeface="Fredericka the Great"/>
            </a:endParaRPr>
          </a:p>
        </p:txBody>
      </p:sp>
      <p:sp>
        <p:nvSpPr>
          <p:cNvPr id="109" name="Google Shape;109;p10"/>
          <p:cNvSpPr txBox="1"/>
          <p:nvPr/>
        </p:nvSpPr>
        <p:spPr>
          <a:xfrm rot="-1238218">
            <a:off x="874185" y="2594128"/>
            <a:ext cx="1093786" cy="584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>
                <a:latin typeface="Fredericka the Great"/>
                <a:ea typeface="Fredericka the Great"/>
                <a:cs typeface="Fredericka the Great"/>
                <a:sym typeface="Fredericka the Great"/>
              </a:rPr>
              <a:t>da NOTA</a:t>
            </a:r>
            <a:endParaRPr sz="1300" b="1">
              <a:latin typeface="Fredericka the Great"/>
              <a:ea typeface="Fredericka the Great"/>
              <a:cs typeface="Fredericka the Great"/>
              <a:sym typeface="Fredericka the Gre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>
                <a:latin typeface="Fredericka the Great"/>
                <a:ea typeface="Fredericka the Great"/>
                <a:cs typeface="Fredericka the Great"/>
                <a:sym typeface="Fredericka the Great"/>
              </a:rPr>
              <a:t>FINAL</a:t>
            </a:r>
            <a:endParaRPr sz="1300" b="1">
              <a:latin typeface="Fredericka the Great"/>
              <a:ea typeface="Fredericka the Great"/>
              <a:cs typeface="Fredericka the Great"/>
              <a:sym typeface="Fredericka the Gre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1"/>
          <p:cNvSpPr/>
          <p:nvPr/>
        </p:nvSpPr>
        <p:spPr>
          <a:xfrm>
            <a:off x="3764625" y="3695300"/>
            <a:ext cx="4985100" cy="7773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>
                <a:latin typeface="Bitter"/>
                <a:ea typeface="Bitter"/>
                <a:cs typeface="Bitter"/>
                <a:sym typeface="Bitter"/>
              </a:rPr>
              <a:t>Unidade da plataforma Alura para concluir e obter certificado:</a:t>
            </a:r>
            <a:endParaRPr sz="1200" b="1">
              <a:solidFill>
                <a:schemeClr val="dk1"/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rgbClr val="80509A"/>
                </a:solidFill>
                <a:uFill>
                  <a:noFill/>
                </a:uFill>
                <a:latin typeface="Bitter"/>
                <a:ea typeface="Bitter"/>
                <a:cs typeface="Bitter"/>
                <a:sym typeface="Bitte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“Página web: desenvolvendo uma ferramenta</a:t>
            </a:r>
            <a:br>
              <a:rPr lang="pt-BR" b="1">
                <a:solidFill>
                  <a:srgbClr val="80509A"/>
                </a:solidFill>
                <a:uFill>
                  <a:noFill/>
                </a:uFill>
                <a:latin typeface="Bitter"/>
                <a:ea typeface="Bitter"/>
                <a:cs typeface="Bitter"/>
                <a:sym typeface="Bitte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pt-BR" b="1">
                <a:solidFill>
                  <a:srgbClr val="80509A"/>
                </a:solidFill>
                <a:uFill>
                  <a:noFill/>
                </a:uFill>
                <a:latin typeface="Bitter"/>
                <a:ea typeface="Bitter"/>
                <a:cs typeface="Bitter"/>
                <a:sym typeface="Bitte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interativa de estudo”</a:t>
            </a:r>
            <a:r>
              <a:rPr lang="pt-BR" b="1">
                <a:solidFill>
                  <a:schemeClr val="hlink"/>
                </a:solidFill>
                <a:uFill>
                  <a:noFill/>
                </a:uFill>
                <a:latin typeface="Bitter"/>
                <a:ea typeface="Bitter"/>
                <a:cs typeface="Bitter"/>
                <a:sym typeface="Bitter"/>
                <a:hlinkClick r:id="rId3"/>
              </a:rPr>
              <a:t>.</a:t>
            </a:r>
            <a:endParaRPr b="1">
              <a:solidFill>
                <a:schemeClr val="dk1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15" name="Google Shape;115;p11"/>
          <p:cNvSpPr txBox="1"/>
          <p:nvPr/>
        </p:nvSpPr>
        <p:spPr>
          <a:xfrm>
            <a:off x="541788" y="240725"/>
            <a:ext cx="6505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2800">
                <a:solidFill>
                  <a:srgbClr val="80509A"/>
                </a:solidFill>
                <a:latin typeface="Fredericka the Great"/>
                <a:ea typeface="Fredericka the Great"/>
                <a:cs typeface="Fredericka the Great"/>
                <a:sym typeface="Fredericka the Great"/>
              </a:rPr>
              <a:t>PRAZO</a:t>
            </a:r>
            <a:endParaRPr sz="2700">
              <a:solidFill>
                <a:srgbClr val="80509A"/>
              </a:solidFill>
              <a:latin typeface="Fredericka the Great"/>
              <a:ea typeface="Fredericka the Great"/>
              <a:cs typeface="Fredericka the Great"/>
              <a:sym typeface="Fredericka the Great"/>
            </a:endParaRPr>
          </a:p>
        </p:txBody>
      </p:sp>
      <p:pic>
        <p:nvPicPr>
          <p:cNvPr id="116" name="Google Shape;116;p11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4188762">
            <a:off x="3003684" y="3743459"/>
            <a:ext cx="980932" cy="980932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1"/>
          <p:cNvSpPr txBox="1"/>
          <p:nvPr/>
        </p:nvSpPr>
        <p:spPr>
          <a:xfrm>
            <a:off x="5990325" y="240725"/>
            <a:ext cx="2931600" cy="2418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rgbClr val="999999"/>
                </a:solidFill>
                <a:latin typeface="Bitter"/>
                <a:ea typeface="Bitter"/>
                <a:cs typeface="Bitter"/>
                <a:sym typeface="Bitter"/>
              </a:rPr>
              <a:t>Para a entrega </a:t>
            </a:r>
            <a:r>
              <a:rPr lang="pt-BR" b="1">
                <a:solidFill>
                  <a:srgbClr val="999999"/>
                </a:solidFill>
                <a:latin typeface="Bitter"/>
                <a:ea typeface="Bitter"/>
                <a:cs typeface="Bitter"/>
                <a:sym typeface="Bitter"/>
              </a:rPr>
              <a:t>retire</a:t>
            </a:r>
            <a:r>
              <a:rPr lang="pt-BR">
                <a:solidFill>
                  <a:srgbClr val="999999"/>
                </a:solidFill>
                <a:latin typeface="Bitter"/>
                <a:ea typeface="Bitter"/>
                <a:cs typeface="Bitter"/>
                <a:sym typeface="Bitter"/>
              </a:rPr>
              <a:t> este </a:t>
            </a:r>
            <a:r>
              <a:rPr lang="pt-BR" i="1">
                <a:solidFill>
                  <a:srgbClr val="999999"/>
                </a:solidFill>
                <a:latin typeface="Bitter"/>
                <a:ea typeface="Bitter"/>
                <a:cs typeface="Bitter"/>
                <a:sym typeface="Bitter"/>
              </a:rPr>
              <a:t>slide</a:t>
            </a:r>
            <a:endParaRPr i="1">
              <a:solidFill>
                <a:srgbClr val="999999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118" name="Google Shape;118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295175" y="1613500"/>
            <a:ext cx="2943075" cy="294307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1"/>
          <p:cNvSpPr/>
          <p:nvPr/>
        </p:nvSpPr>
        <p:spPr>
          <a:xfrm>
            <a:off x="3580350" y="859675"/>
            <a:ext cx="5157600" cy="2527500"/>
          </a:xfrm>
          <a:prstGeom prst="wedgeRoundRectCallout">
            <a:avLst>
              <a:gd name="adj1" fmla="val -66176"/>
              <a:gd name="adj2" fmla="val 10173"/>
              <a:gd name="adj3" fmla="val 0"/>
            </a:avLst>
          </a:prstGeom>
          <a:solidFill>
            <a:srgbClr val="BCE4E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90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Você tem até dia </a:t>
            </a:r>
            <a:r>
              <a:rPr lang="pt-BR" sz="2000" b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29/11</a:t>
            </a:r>
            <a:br>
              <a:rPr lang="pt-BR" sz="190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</a:br>
            <a:r>
              <a:rPr lang="pt-BR" sz="190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para desenvolver sua implementação, bem como o seu relato e entregá-lo ao(à) seu(sua) formador(a).</a:t>
            </a:r>
            <a:endParaRPr sz="1900">
              <a:solidFill>
                <a:srgbClr val="000000"/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60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Lembre-se também que a </a:t>
            </a:r>
            <a:r>
              <a:rPr lang="pt-BR" sz="1600" b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certificação na plataforma Alura </a:t>
            </a:r>
            <a:r>
              <a:rPr lang="pt-BR" sz="1600" b="1">
                <a:latin typeface="Bitter"/>
                <a:ea typeface="Bitter"/>
                <a:cs typeface="Bitter"/>
                <a:sym typeface="Bitter"/>
              </a:rPr>
              <a:t>Start</a:t>
            </a:r>
            <a:r>
              <a:rPr lang="pt-BR" sz="1600" b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pt-BR" sz="160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é parte importante dessa atividade, não deixe de realizá-la.</a:t>
            </a:r>
            <a:endParaRPr>
              <a:solidFill>
                <a:srgbClr val="000000"/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0" lvl="0" indent="0" algn="l" rtl="0"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900">
              <a:solidFill>
                <a:srgbClr val="000000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120" name="Google Shape;120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41050" y="719700"/>
            <a:ext cx="1327775" cy="13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1"/>
          <p:cNvSpPr txBox="1"/>
          <p:nvPr/>
        </p:nvSpPr>
        <p:spPr>
          <a:xfrm>
            <a:off x="2541050" y="1085650"/>
            <a:ext cx="12987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latin typeface="Fredericka the Great"/>
                <a:ea typeface="Fredericka the Great"/>
                <a:cs typeface="Fredericka the Great"/>
                <a:sym typeface="Fredericka the Great"/>
              </a:rPr>
              <a:t>NOVEMBRO</a:t>
            </a:r>
            <a:endParaRPr b="1">
              <a:latin typeface="Fredericka the Great"/>
              <a:ea typeface="Fredericka the Great"/>
              <a:cs typeface="Fredericka the Great"/>
              <a:sym typeface="Fredericka the Gre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200" b="1">
                <a:latin typeface="Fredericka the Great"/>
                <a:ea typeface="Fredericka the Great"/>
                <a:cs typeface="Fredericka the Great"/>
                <a:sym typeface="Fredericka the Great"/>
              </a:rPr>
              <a:t>29</a:t>
            </a:r>
            <a:endParaRPr sz="4200" b="1">
              <a:latin typeface="Fredericka the Great"/>
              <a:ea typeface="Fredericka the Great"/>
              <a:cs typeface="Fredericka the Great"/>
              <a:sym typeface="Fredericka the Gre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0425" y="639062"/>
            <a:ext cx="1311875" cy="12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87050" y="548100"/>
            <a:ext cx="1411725" cy="137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29739" y="487243"/>
            <a:ext cx="1502208" cy="1466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28400" y="303325"/>
            <a:ext cx="1662374" cy="162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2"/>
          <p:cNvSpPr txBox="1"/>
          <p:nvPr/>
        </p:nvSpPr>
        <p:spPr>
          <a:xfrm>
            <a:off x="604350" y="2027375"/>
            <a:ext cx="76338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O relato de implementação ocorrerá de forma detalhada, reflexiva e com foco na demonstração do aprendizado e dos resultados alcançados com os estudantes ao longo do processo de implementação do Plano de Ação.</a:t>
            </a:r>
            <a:endParaRPr sz="1600">
              <a:solidFill>
                <a:srgbClr val="000000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31" name="Google Shape;131;p12"/>
          <p:cNvSpPr txBox="1"/>
          <p:nvPr/>
        </p:nvSpPr>
        <p:spPr>
          <a:xfrm>
            <a:off x="2092575" y="3101175"/>
            <a:ext cx="49590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3200">
                <a:solidFill>
                  <a:srgbClr val="000000"/>
                </a:solidFill>
                <a:latin typeface="Fredericka the Great"/>
                <a:ea typeface="Fredericka the Great"/>
                <a:cs typeface="Fredericka the Great"/>
                <a:sym typeface="Fredericka the Great"/>
              </a:rPr>
              <a:t>Boa implementação!</a:t>
            </a:r>
            <a:endParaRPr sz="3100">
              <a:solidFill>
                <a:srgbClr val="000000"/>
              </a:solidFill>
              <a:latin typeface="Fredericka the Great"/>
              <a:ea typeface="Fredericka the Great"/>
              <a:cs typeface="Fredericka the Great"/>
              <a:sym typeface="Fredericka the Great"/>
            </a:endParaRPr>
          </a:p>
        </p:txBody>
      </p:sp>
      <p:sp>
        <p:nvSpPr>
          <p:cNvPr id="132" name="Google Shape;132;p12"/>
          <p:cNvSpPr/>
          <p:nvPr/>
        </p:nvSpPr>
        <p:spPr>
          <a:xfrm>
            <a:off x="794250" y="3763000"/>
            <a:ext cx="7695300" cy="756300"/>
          </a:xfrm>
          <a:prstGeom prst="homePlate">
            <a:avLst>
              <a:gd name="adj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89999" marR="1514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300" b="1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rPr>
              <a:t>ATENÇÃO</a:t>
            </a:r>
            <a:endParaRPr sz="1300" b="1">
              <a:solidFill>
                <a:schemeClr val="lt1"/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89999" marR="1514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>
                <a:solidFill>
                  <a:schemeClr val="lt1"/>
                </a:solidFill>
                <a:latin typeface="Bitter"/>
                <a:ea typeface="Bitter"/>
                <a:cs typeface="Bitter"/>
                <a:sym typeface="Bitter"/>
              </a:rPr>
              <a:t>Utilize os próximos slides para a elaboração de seu relato de implementação. Ao fazer a entrega, remova os slides de 2 a 8, que são de orientações.</a:t>
            </a:r>
            <a:endParaRPr sz="1300" b="1">
              <a:solidFill>
                <a:srgbClr val="FFFFFF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3"/>
          <p:cNvSpPr txBox="1"/>
          <p:nvPr/>
        </p:nvSpPr>
        <p:spPr>
          <a:xfrm>
            <a:off x="1234100" y="3551550"/>
            <a:ext cx="66027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>
                <a:solidFill>
                  <a:srgbClr val="80509A"/>
                </a:solidFill>
                <a:latin typeface="Bitter"/>
                <a:ea typeface="Bitter"/>
                <a:cs typeface="Bitter"/>
                <a:sym typeface="Bitter"/>
              </a:rPr>
              <a:t>Grupo de Estudos Formadores em Ação</a:t>
            </a:r>
            <a:endParaRPr sz="1600" b="1">
              <a:solidFill>
                <a:srgbClr val="80509A"/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rgbClr val="58BBB6"/>
                </a:solidFill>
                <a:latin typeface="Bitter Black"/>
                <a:ea typeface="Bitter Black"/>
                <a:cs typeface="Bitter Black"/>
                <a:sym typeface="Bitter Black"/>
              </a:rPr>
              <a:t>Trilha de Aprendizagem em </a:t>
            </a:r>
            <a:r>
              <a:rPr lang="pt-BR" sz="1800">
                <a:solidFill>
                  <a:srgbClr val="58BBB6"/>
                </a:solidFill>
                <a:latin typeface="Bitter Black"/>
                <a:ea typeface="Bitter Black"/>
                <a:cs typeface="Bitter Black"/>
                <a:sym typeface="Bitter Black"/>
              </a:rPr>
              <a:t>Programação I </a:t>
            </a:r>
            <a:br>
              <a:rPr lang="pt-BR" sz="1600">
                <a:solidFill>
                  <a:srgbClr val="58BBB6"/>
                </a:solidFill>
                <a:latin typeface="Bitter Black"/>
                <a:ea typeface="Bitter Black"/>
                <a:cs typeface="Bitter Black"/>
                <a:sym typeface="Bitter Black"/>
              </a:rPr>
            </a:br>
            <a:r>
              <a:rPr lang="pt-BR" sz="1600" b="1">
                <a:solidFill>
                  <a:srgbClr val="80509A"/>
                </a:solidFill>
                <a:latin typeface="Bitter"/>
                <a:ea typeface="Bitter"/>
                <a:cs typeface="Bitter"/>
                <a:sym typeface="Bitter"/>
              </a:rPr>
              <a:t>Itinerário Formativo da 2ª série do Ensino Médio</a:t>
            </a:r>
            <a:endParaRPr sz="1600" b="1">
              <a:solidFill>
                <a:srgbClr val="80509A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38" name="Google Shape;138;p13"/>
          <p:cNvSpPr/>
          <p:nvPr/>
        </p:nvSpPr>
        <p:spPr>
          <a:xfrm rot="10800000" flipH="1">
            <a:off x="-7725" y="3909900"/>
            <a:ext cx="1300800" cy="237600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58BBB6"/>
              </a:gs>
              <a:gs pos="54000">
                <a:srgbClr val="EDEAEE"/>
              </a:gs>
              <a:gs pos="100000">
                <a:srgbClr val="80509A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3"/>
          <p:cNvSpPr/>
          <p:nvPr/>
        </p:nvSpPr>
        <p:spPr>
          <a:xfrm flipH="1">
            <a:off x="7834050" y="3909900"/>
            <a:ext cx="1309800" cy="237600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58BBB6"/>
              </a:gs>
              <a:gs pos="54000">
                <a:srgbClr val="EDEAEE"/>
              </a:gs>
              <a:gs pos="100000">
                <a:srgbClr val="80509A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13"/>
          <p:cNvSpPr txBox="1"/>
          <p:nvPr/>
        </p:nvSpPr>
        <p:spPr>
          <a:xfrm>
            <a:off x="1000238" y="987325"/>
            <a:ext cx="3662100" cy="22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2900">
                <a:solidFill>
                  <a:srgbClr val="000000"/>
                </a:solidFill>
                <a:latin typeface="Fredericka the Great"/>
                <a:ea typeface="Fredericka the Great"/>
                <a:cs typeface="Fredericka the Great"/>
                <a:sym typeface="Fredericka the Great"/>
              </a:rPr>
              <a:t>RELATO DE IMPLEMENTAÇÃO</a:t>
            </a:r>
            <a:endParaRPr sz="2900">
              <a:solidFill>
                <a:srgbClr val="000000"/>
              </a:solidFill>
              <a:latin typeface="Fredericka the Great"/>
              <a:ea typeface="Fredericka the Great"/>
              <a:cs typeface="Fredericka the Great"/>
              <a:sym typeface="Fredericka the Great"/>
            </a:endParaRPr>
          </a:p>
          <a:p>
            <a:pPr marL="0" lvl="0" indent="0" algn="r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2900" b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Jornada 3 - 2024</a:t>
            </a:r>
            <a:endParaRPr sz="2900" b="1">
              <a:solidFill>
                <a:srgbClr val="000000"/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0" lvl="0" indent="0" algn="r" rtl="0"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900" b="1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141" name="Google Shape;14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9012" y="911125"/>
            <a:ext cx="1768125" cy="176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43750" y="905376"/>
            <a:ext cx="2084250" cy="208425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3"/>
          <p:cNvSpPr/>
          <p:nvPr/>
        </p:nvSpPr>
        <p:spPr>
          <a:xfrm>
            <a:off x="5921613" y="2040000"/>
            <a:ext cx="734100" cy="660900"/>
          </a:xfrm>
          <a:prstGeom prst="rect">
            <a:avLst/>
          </a:prstGeom>
          <a:solidFill>
            <a:srgbClr val="E1E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144" name="Google Shape;14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17263" y="1892675"/>
            <a:ext cx="921350" cy="86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4"/>
          <p:cNvSpPr txBox="1"/>
          <p:nvPr/>
        </p:nvSpPr>
        <p:spPr>
          <a:xfrm>
            <a:off x="1835975" y="253325"/>
            <a:ext cx="70773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900">
                <a:solidFill>
                  <a:srgbClr val="80509A"/>
                </a:solidFill>
                <a:latin typeface="Fredericka the Great"/>
                <a:ea typeface="Fredericka the Great"/>
                <a:cs typeface="Fredericka the Great"/>
                <a:sym typeface="Fredericka the Great"/>
              </a:rPr>
              <a:t>Relato de implementação</a:t>
            </a:r>
            <a:endParaRPr sz="2900">
              <a:solidFill>
                <a:srgbClr val="80509A"/>
              </a:solidFill>
              <a:latin typeface="Fredericka the Great"/>
              <a:ea typeface="Fredericka the Great"/>
              <a:cs typeface="Fredericka the Great"/>
              <a:sym typeface="Fredericka the Great"/>
            </a:endParaRPr>
          </a:p>
        </p:txBody>
      </p:sp>
      <p:sp>
        <p:nvSpPr>
          <p:cNvPr id="150" name="Google Shape;150;p14"/>
          <p:cNvSpPr txBox="1"/>
          <p:nvPr/>
        </p:nvSpPr>
        <p:spPr>
          <a:xfrm>
            <a:off x="1835975" y="732125"/>
            <a:ext cx="42114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 b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ORGANIZAÇÃO PEDAGÓGICA</a:t>
            </a:r>
            <a:endParaRPr sz="2100" b="1">
              <a:solidFill>
                <a:srgbClr val="000000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151" name="Google Shape;15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9300" y="211275"/>
            <a:ext cx="1234075" cy="123407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4"/>
          <p:cNvSpPr/>
          <p:nvPr/>
        </p:nvSpPr>
        <p:spPr>
          <a:xfrm flipH="1">
            <a:off x="416725" y="2917625"/>
            <a:ext cx="8312100" cy="1617900"/>
          </a:xfrm>
          <a:prstGeom prst="roundRect">
            <a:avLst>
              <a:gd name="adj" fmla="val 7503"/>
            </a:avLst>
          </a:prstGeom>
          <a:gradFill>
            <a:gsLst>
              <a:gs pos="0">
                <a:srgbClr val="58BBB6"/>
              </a:gs>
              <a:gs pos="54000">
                <a:srgbClr val="EDEAEE"/>
              </a:gs>
              <a:gs pos="100000">
                <a:srgbClr val="80509A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4"/>
          <p:cNvSpPr/>
          <p:nvPr/>
        </p:nvSpPr>
        <p:spPr>
          <a:xfrm>
            <a:off x="458575" y="2964699"/>
            <a:ext cx="8225400" cy="1530300"/>
          </a:xfrm>
          <a:prstGeom prst="roundRect">
            <a:avLst>
              <a:gd name="adj" fmla="val 5483"/>
            </a:avLst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>
                <a:latin typeface="Bitter"/>
                <a:ea typeface="Bitter"/>
                <a:cs typeface="Bitter"/>
                <a:sym typeface="Bitter"/>
              </a:rPr>
              <a:t>A partir de conhecimentos acumulados durante o curso criar jogos digitais com as técnologias HTML5, CSS3, JScript, Java e PHP.  </a:t>
            </a:r>
            <a:endParaRPr>
              <a:solidFill>
                <a:srgbClr val="000000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54" name="Google Shape;154;p14"/>
          <p:cNvSpPr txBox="1"/>
          <p:nvPr/>
        </p:nvSpPr>
        <p:spPr>
          <a:xfrm>
            <a:off x="671025" y="2792175"/>
            <a:ext cx="7384800" cy="26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pt-BR" sz="1700" b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 Estratégias e abordagem(ns) metodológica(s) de ensino-aprendizagem:</a:t>
            </a:r>
            <a:endParaRPr sz="1700" b="1">
              <a:highlight>
                <a:srgbClr val="FFFFFF"/>
              </a:highlight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55" name="Google Shape;155;p14"/>
          <p:cNvSpPr/>
          <p:nvPr/>
        </p:nvSpPr>
        <p:spPr>
          <a:xfrm>
            <a:off x="459300" y="1721750"/>
            <a:ext cx="8225400" cy="912600"/>
          </a:xfrm>
          <a:prstGeom prst="roundRect">
            <a:avLst>
              <a:gd name="adj" fmla="val 6191"/>
            </a:avLst>
          </a:prstGeom>
          <a:solidFill>
            <a:srgbClr val="FFFFFF"/>
          </a:solidFill>
          <a:ln w="38100" cap="flat" cmpd="sng">
            <a:solidFill>
              <a:srgbClr val="00B7C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56" name="Google Shape;156;p14"/>
          <p:cNvSpPr/>
          <p:nvPr/>
        </p:nvSpPr>
        <p:spPr>
          <a:xfrm>
            <a:off x="416725" y="1700000"/>
            <a:ext cx="8312100" cy="958500"/>
          </a:xfrm>
          <a:prstGeom prst="roundRect">
            <a:avLst>
              <a:gd name="adj" fmla="val 7503"/>
            </a:avLst>
          </a:prstGeom>
          <a:gradFill>
            <a:gsLst>
              <a:gs pos="0">
                <a:srgbClr val="58BBB6"/>
              </a:gs>
              <a:gs pos="54000">
                <a:srgbClr val="EDEAEE"/>
              </a:gs>
              <a:gs pos="100000">
                <a:srgbClr val="80509A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4"/>
          <p:cNvSpPr/>
          <p:nvPr/>
        </p:nvSpPr>
        <p:spPr>
          <a:xfrm>
            <a:off x="458575" y="1744200"/>
            <a:ext cx="8225400" cy="873900"/>
          </a:xfrm>
          <a:prstGeom prst="roundRect">
            <a:avLst>
              <a:gd name="adj" fmla="val 5483"/>
            </a:avLst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>
                <a:latin typeface="Bitter"/>
                <a:ea typeface="Bitter"/>
                <a:cs typeface="Bitter"/>
                <a:sym typeface="Bitter"/>
              </a:rPr>
              <a:t>CRIAÇÃO DE JOGOS DIGITAIS COM HTML5, CSS3 E JSCRIPT</a:t>
            </a:r>
            <a:endParaRPr>
              <a:solidFill>
                <a:srgbClr val="000000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58" name="Google Shape;158;p14"/>
          <p:cNvSpPr txBox="1"/>
          <p:nvPr/>
        </p:nvSpPr>
        <p:spPr>
          <a:xfrm>
            <a:off x="703827" y="1608300"/>
            <a:ext cx="3348300" cy="26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700" b="1">
                <a:highlight>
                  <a:srgbClr val="FFFFFF"/>
                </a:highlight>
                <a:latin typeface="Bitter"/>
                <a:ea typeface="Bitter"/>
                <a:cs typeface="Bitter"/>
                <a:sym typeface="Bitter"/>
              </a:rPr>
              <a:t> Objetivo(s) de aprendizagem:</a:t>
            </a:r>
            <a:endParaRPr sz="1700" b="1">
              <a:highlight>
                <a:srgbClr val="FFFFFF"/>
              </a:highlight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59" name="Google Shape;159;p14"/>
          <p:cNvSpPr txBox="1"/>
          <p:nvPr/>
        </p:nvSpPr>
        <p:spPr>
          <a:xfrm>
            <a:off x="1835975" y="1075863"/>
            <a:ext cx="60990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50" i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Apresentação do objetivo a ser atingido e qual metodologia e estratégia que foram necessárias para sua implementação. Essas informações podem estar em conformidade com o plano de ação.</a:t>
            </a:r>
            <a:endParaRPr sz="950" i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5"/>
          <p:cNvSpPr/>
          <p:nvPr/>
        </p:nvSpPr>
        <p:spPr>
          <a:xfrm flipH="1">
            <a:off x="253375" y="1449825"/>
            <a:ext cx="8641800" cy="3106200"/>
          </a:xfrm>
          <a:prstGeom prst="roundRect">
            <a:avLst>
              <a:gd name="adj" fmla="val 6267"/>
            </a:avLst>
          </a:prstGeom>
          <a:gradFill>
            <a:gsLst>
              <a:gs pos="0">
                <a:srgbClr val="58BBB6"/>
              </a:gs>
              <a:gs pos="54000">
                <a:srgbClr val="EDEAEE"/>
              </a:gs>
              <a:gs pos="100000">
                <a:srgbClr val="80509A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5"/>
          <p:cNvSpPr/>
          <p:nvPr/>
        </p:nvSpPr>
        <p:spPr>
          <a:xfrm>
            <a:off x="319975" y="1508863"/>
            <a:ext cx="8508600" cy="2988000"/>
          </a:xfrm>
          <a:prstGeom prst="roundRect">
            <a:avLst>
              <a:gd name="adj" fmla="val 5483"/>
            </a:avLst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>
                <a:latin typeface="Bitter"/>
                <a:ea typeface="Bitter"/>
                <a:cs typeface="Bitter"/>
                <a:sym typeface="Bitter"/>
              </a:rPr>
              <a:t>Com base em conhecimentos acumulados durante o curso os alunos foram desafiados a criar jogos digitais utilizando as tecnologias HTML5, CSS3, JSscript, Java Swing e PHP. Numa abordagem contrucionista de aprendizagem. </a:t>
            </a:r>
            <a:endParaRPr>
              <a:latin typeface="Bitter"/>
              <a:ea typeface="Bitter"/>
              <a:cs typeface="Bitter"/>
              <a:sym typeface="Bit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>
              <a:latin typeface="Bitter"/>
              <a:ea typeface="Bitter"/>
              <a:cs typeface="Bitter"/>
              <a:sym typeface="Bit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>
                <a:latin typeface="Bitter"/>
                <a:ea typeface="Bitter"/>
                <a:cs typeface="Bitter"/>
                <a:sym typeface="Bitter"/>
              </a:rPr>
              <a:t>A intenção foi utilizar  as metodologias ativas de resolução de problemas e sala de aula invertida.</a:t>
            </a:r>
            <a:endParaRPr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66" name="Google Shape;166;p15"/>
          <p:cNvSpPr txBox="1"/>
          <p:nvPr/>
        </p:nvSpPr>
        <p:spPr>
          <a:xfrm>
            <a:off x="2250950" y="100925"/>
            <a:ext cx="61869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900">
                <a:solidFill>
                  <a:srgbClr val="80509A"/>
                </a:solidFill>
                <a:latin typeface="Fredericka the Great"/>
                <a:ea typeface="Fredericka the Great"/>
                <a:cs typeface="Fredericka the Great"/>
                <a:sym typeface="Fredericka the Great"/>
              </a:rPr>
              <a:t>Relato de implementação</a:t>
            </a:r>
            <a:endParaRPr sz="2900">
              <a:solidFill>
                <a:srgbClr val="80509A"/>
              </a:solidFill>
              <a:latin typeface="Fredericka the Great"/>
              <a:ea typeface="Fredericka the Great"/>
              <a:cs typeface="Fredericka the Great"/>
              <a:sym typeface="Fredericka the Great"/>
            </a:endParaRPr>
          </a:p>
        </p:txBody>
      </p:sp>
      <p:sp>
        <p:nvSpPr>
          <p:cNvPr id="167" name="Google Shape;167;p15"/>
          <p:cNvSpPr txBox="1"/>
          <p:nvPr/>
        </p:nvSpPr>
        <p:spPr>
          <a:xfrm>
            <a:off x="2250949" y="767375"/>
            <a:ext cx="56835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 b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DESCRIÇÃO</a:t>
            </a:r>
            <a:endParaRPr sz="2100" b="1">
              <a:solidFill>
                <a:srgbClr val="000000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168" name="Google Shape;1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575" y="166925"/>
            <a:ext cx="1282900" cy="128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95075" y="493062"/>
            <a:ext cx="839974" cy="839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9075" y="508500"/>
            <a:ext cx="809100" cy="80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5"/>
          <p:cNvSpPr txBox="1"/>
          <p:nvPr/>
        </p:nvSpPr>
        <p:spPr>
          <a:xfrm>
            <a:off x="3946075" y="668000"/>
            <a:ext cx="49194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50" i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Descreva detalhadamente como ocorreu a implementação e apresente como foram executadas, etapa por etapa, todas as ações da aplicação da estratégia, a forma como os estudantes desenvolveram as atividades, como foram os encaminhamentos metodológicos e os materiais criados/utilizados.</a:t>
            </a:r>
            <a:endParaRPr sz="850" i="1"/>
          </a:p>
        </p:txBody>
      </p:sp>
      <p:pic>
        <p:nvPicPr>
          <p:cNvPr id="172" name="Google Shape;172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85698" y="709625"/>
            <a:ext cx="623427" cy="623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3" name="Google Shape;173;p15"/>
          <p:cNvGrpSpPr/>
          <p:nvPr/>
        </p:nvGrpSpPr>
        <p:grpSpPr>
          <a:xfrm>
            <a:off x="5195925" y="4629850"/>
            <a:ext cx="1659425" cy="402500"/>
            <a:chOff x="5195925" y="4629850"/>
            <a:chExt cx="1659425" cy="402500"/>
          </a:xfrm>
        </p:grpSpPr>
        <p:sp>
          <p:nvSpPr>
            <p:cNvPr id="174" name="Google Shape;174;p15"/>
            <p:cNvSpPr/>
            <p:nvPr/>
          </p:nvSpPr>
          <p:spPr>
            <a:xfrm>
              <a:off x="5296850" y="4683925"/>
              <a:ext cx="1558500" cy="313500"/>
            </a:xfrm>
            <a:prstGeom prst="roundRect">
              <a:avLst>
                <a:gd name="adj" fmla="val 16667"/>
              </a:avLst>
            </a:pr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179999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900" b="1">
                  <a:solidFill>
                    <a:srgbClr val="999999"/>
                  </a:solidFill>
                  <a:latin typeface="Bitter"/>
                  <a:ea typeface="Bitter"/>
                  <a:cs typeface="Bitter"/>
                  <a:sym typeface="Bitter"/>
                </a:rPr>
                <a:t>Duplique este </a:t>
              </a:r>
              <a:r>
                <a:rPr lang="pt-BR" sz="900" b="1" i="1">
                  <a:solidFill>
                    <a:srgbClr val="999999"/>
                  </a:solidFill>
                  <a:latin typeface="Bitter"/>
                  <a:ea typeface="Bitter"/>
                  <a:cs typeface="Bitter"/>
                  <a:sym typeface="Bitter"/>
                </a:rPr>
                <a:t>slide</a:t>
              </a:r>
              <a:r>
                <a:rPr lang="pt-BR" sz="900" b="1">
                  <a:solidFill>
                    <a:srgbClr val="999999"/>
                  </a:solidFill>
                  <a:latin typeface="Bitter"/>
                  <a:ea typeface="Bitter"/>
                  <a:cs typeface="Bitter"/>
                  <a:sym typeface="Bitter"/>
                </a:rPr>
                <a:t> caso seja necessário</a:t>
              </a:r>
              <a:endParaRPr sz="900" b="1">
                <a:solidFill>
                  <a:srgbClr val="999999"/>
                </a:solidFill>
              </a:endParaRPr>
            </a:p>
          </p:txBody>
        </p:sp>
        <p:pic>
          <p:nvPicPr>
            <p:cNvPr id="175" name="Google Shape;175;p15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195925" y="4629850"/>
              <a:ext cx="402500" cy="4025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6"/>
          <p:cNvSpPr/>
          <p:nvPr/>
        </p:nvSpPr>
        <p:spPr>
          <a:xfrm>
            <a:off x="4612654" y="1629398"/>
            <a:ext cx="4235400" cy="2792400"/>
          </a:xfrm>
          <a:prstGeom prst="roundRect">
            <a:avLst>
              <a:gd name="adj" fmla="val 522"/>
            </a:avLst>
          </a:prstGeom>
          <a:gradFill>
            <a:gsLst>
              <a:gs pos="0">
                <a:srgbClr val="58BBB6"/>
              </a:gs>
              <a:gs pos="54000">
                <a:srgbClr val="EDEAEE"/>
              </a:gs>
              <a:gs pos="100000">
                <a:srgbClr val="80509A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6"/>
          <p:cNvSpPr/>
          <p:nvPr/>
        </p:nvSpPr>
        <p:spPr>
          <a:xfrm>
            <a:off x="295925" y="1396325"/>
            <a:ext cx="4235400" cy="2792400"/>
          </a:xfrm>
          <a:prstGeom prst="roundRect">
            <a:avLst>
              <a:gd name="adj" fmla="val 522"/>
            </a:avLst>
          </a:prstGeom>
          <a:gradFill>
            <a:gsLst>
              <a:gs pos="0">
                <a:srgbClr val="58BBB6"/>
              </a:gs>
              <a:gs pos="54000">
                <a:srgbClr val="EDEAEE"/>
              </a:gs>
              <a:gs pos="100000">
                <a:srgbClr val="80509A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6"/>
          <p:cNvSpPr/>
          <p:nvPr/>
        </p:nvSpPr>
        <p:spPr>
          <a:xfrm>
            <a:off x="362525" y="1462500"/>
            <a:ext cx="4102200" cy="2661300"/>
          </a:xfrm>
          <a:prstGeom prst="rect">
            <a:avLst/>
          </a:prstGeom>
          <a:solidFill>
            <a:srgbClr val="EEEEEE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6"/>
          <p:cNvSpPr/>
          <p:nvPr/>
        </p:nvSpPr>
        <p:spPr>
          <a:xfrm>
            <a:off x="4679275" y="1695750"/>
            <a:ext cx="4102200" cy="2661300"/>
          </a:xfrm>
          <a:prstGeom prst="rect">
            <a:avLst/>
          </a:prstGeom>
          <a:solidFill>
            <a:srgbClr val="EEEEEE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6"/>
          <p:cNvSpPr txBox="1"/>
          <p:nvPr/>
        </p:nvSpPr>
        <p:spPr>
          <a:xfrm>
            <a:off x="2557724" y="100925"/>
            <a:ext cx="60573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900">
                <a:solidFill>
                  <a:srgbClr val="80509A"/>
                </a:solidFill>
                <a:latin typeface="Fredericka the Great"/>
                <a:ea typeface="Fredericka the Great"/>
                <a:cs typeface="Fredericka the Great"/>
                <a:sym typeface="Fredericka the Great"/>
              </a:rPr>
              <a:t>Relato de implementação</a:t>
            </a:r>
            <a:endParaRPr sz="2900">
              <a:solidFill>
                <a:srgbClr val="80509A"/>
              </a:solidFill>
              <a:latin typeface="Fredericka the Great"/>
              <a:ea typeface="Fredericka the Great"/>
              <a:cs typeface="Fredericka the Great"/>
              <a:sym typeface="Fredericka the Great"/>
            </a:endParaRPr>
          </a:p>
        </p:txBody>
      </p:sp>
      <p:sp>
        <p:nvSpPr>
          <p:cNvPr id="185" name="Google Shape;185;p16"/>
          <p:cNvSpPr txBox="1"/>
          <p:nvPr/>
        </p:nvSpPr>
        <p:spPr>
          <a:xfrm>
            <a:off x="2557724" y="725250"/>
            <a:ext cx="19071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 b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EVIDÊNCIAS</a:t>
            </a:r>
            <a:endParaRPr sz="2100" b="1">
              <a:solidFill>
                <a:srgbClr val="000000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86" name="Google Shape;186;p16"/>
          <p:cNvSpPr txBox="1"/>
          <p:nvPr/>
        </p:nvSpPr>
        <p:spPr>
          <a:xfrm>
            <a:off x="4331600" y="595800"/>
            <a:ext cx="4516500" cy="7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50" i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Apresente os registros/materiais (descrições, imagens, vídeos, áudios, podcasts etc.) consistentes sobre a implementação. É importante que as evidências mostrem o protagonismo dos estudantes com as ações/produções deles no processo de ensino-aprendizagem.</a:t>
            </a:r>
            <a:endParaRPr sz="85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187" name="Google Shape;18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600" y="253325"/>
            <a:ext cx="1027716" cy="918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3232" y="295603"/>
            <a:ext cx="957594" cy="855759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6"/>
          <p:cNvSpPr/>
          <p:nvPr/>
        </p:nvSpPr>
        <p:spPr>
          <a:xfrm>
            <a:off x="431000" y="4351900"/>
            <a:ext cx="4102200" cy="202800"/>
          </a:xfrm>
          <a:prstGeom prst="roundRect">
            <a:avLst>
              <a:gd name="adj" fmla="val 16667"/>
            </a:avLst>
          </a:prstGeom>
          <a:solidFill>
            <a:srgbClr val="EEEE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59999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90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Verifique se os </a:t>
            </a:r>
            <a:r>
              <a:rPr lang="pt-BR" sz="900" i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links </a:t>
            </a:r>
            <a:r>
              <a:rPr lang="pt-BR" sz="90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estão compartilhados com acesso geral: SEED leitor</a:t>
            </a:r>
            <a:endParaRPr sz="900"/>
          </a:p>
        </p:txBody>
      </p:sp>
      <p:pic>
        <p:nvPicPr>
          <p:cNvPr id="190" name="Google Shape;19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6075" y="4255825"/>
            <a:ext cx="395050" cy="39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5925" y="1416725"/>
            <a:ext cx="4102202" cy="279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79275" y="1629400"/>
            <a:ext cx="4102199" cy="2661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7"/>
          <p:cNvSpPr/>
          <p:nvPr/>
        </p:nvSpPr>
        <p:spPr>
          <a:xfrm>
            <a:off x="4612654" y="1629398"/>
            <a:ext cx="4235400" cy="2792400"/>
          </a:xfrm>
          <a:prstGeom prst="roundRect">
            <a:avLst>
              <a:gd name="adj" fmla="val 522"/>
            </a:avLst>
          </a:prstGeom>
          <a:gradFill>
            <a:gsLst>
              <a:gs pos="0">
                <a:srgbClr val="58BBB6"/>
              </a:gs>
              <a:gs pos="54000">
                <a:srgbClr val="EDEAEE"/>
              </a:gs>
              <a:gs pos="100000">
                <a:srgbClr val="80509A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17"/>
          <p:cNvSpPr/>
          <p:nvPr/>
        </p:nvSpPr>
        <p:spPr>
          <a:xfrm>
            <a:off x="295925" y="1396325"/>
            <a:ext cx="4235400" cy="2792400"/>
          </a:xfrm>
          <a:prstGeom prst="roundRect">
            <a:avLst>
              <a:gd name="adj" fmla="val 522"/>
            </a:avLst>
          </a:prstGeom>
          <a:gradFill>
            <a:gsLst>
              <a:gs pos="0">
                <a:srgbClr val="58BBB6"/>
              </a:gs>
              <a:gs pos="54000">
                <a:srgbClr val="EDEAEE"/>
              </a:gs>
              <a:gs pos="100000">
                <a:srgbClr val="80509A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7"/>
          <p:cNvSpPr/>
          <p:nvPr/>
        </p:nvSpPr>
        <p:spPr>
          <a:xfrm>
            <a:off x="362525" y="1462500"/>
            <a:ext cx="4102200" cy="2661300"/>
          </a:xfrm>
          <a:prstGeom prst="rect">
            <a:avLst/>
          </a:prstGeom>
          <a:solidFill>
            <a:srgbClr val="EEEEEE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7"/>
          <p:cNvSpPr/>
          <p:nvPr/>
        </p:nvSpPr>
        <p:spPr>
          <a:xfrm>
            <a:off x="4679275" y="1695750"/>
            <a:ext cx="4102200" cy="2661300"/>
          </a:xfrm>
          <a:prstGeom prst="rect">
            <a:avLst/>
          </a:prstGeom>
          <a:solidFill>
            <a:srgbClr val="EEEEEE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7"/>
          <p:cNvSpPr txBox="1"/>
          <p:nvPr/>
        </p:nvSpPr>
        <p:spPr>
          <a:xfrm>
            <a:off x="2557724" y="100925"/>
            <a:ext cx="60573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900">
                <a:solidFill>
                  <a:srgbClr val="80509A"/>
                </a:solidFill>
                <a:latin typeface="Fredericka the Great"/>
                <a:ea typeface="Fredericka the Great"/>
                <a:cs typeface="Fredericka the Great"/>
                <a:sym typeface="Fredericka the Great"/>
              </a:rPr>
              <a:t>Relato de implementação</a:t>
            </a:r>
            <a:endParaRPr sz="2900">
              <a:solidFill>
                <a:srgbClr val="80509A"/>
              </a:solidFill>
              <a:latin typeface="Fredericka the Great"/>
              <a:ea typeface="Fredericka the Great"/>
              <a:cs typeface="Fredericka the Great"/>
              <a:sym typeface="Fredericka the Great"/>
            </a:endParaRPr>
          </a:p>
        </p:txBody>
      </p:sp>
      <p:sp>
        <p:nvSpPr>
          <p:cNvPr id="202" name="Google Shape;202;p17"/>
          <p:cNvSpPr txBox="1"/>
          <p:nvPr/>
        </p:nvSpPr>
        <p:spPr>
          <a:xfrm>
            <a:off x="2557724" y="725250"/>
            <a:ext cx="19071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 b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EVIDÊNCIAS</a:t>
            </a:r>
            <a:endParaRPr sz="2100" b="1">
              <a:solidFill>
                <a:srgbClr val="000000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203" name="Google Shape;203;p17"/>
          <p:cNvSpPr txBox="1"/>
          <p:nvPr/>
        </p:nvSpPr>
        <p:spPr>
          <a:xfrm>
            <a:off x="4331600" y="595800"/>
            <a:ext cx="4516500" cy="7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50" i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Apresente os registros/materiais (descrições, imagens, vídeos, áudios, podcasts etc.) consistentes sobre a implementação. É importante que as evidências mostrem o protagonismo dos estudantes com as ações/produções deles no processo de ensino-aprendizagem.</a:t>
            </a:r>
            <a:endParaRPr sz="85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204" name="Google Shape;20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600" y="253325"/>
            <a:ext cx="1027716" cy="918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3232" y="295603"/>
            <a:ext cx="957594" cy="855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6075" y="4255825"/>
            <a:ext cx="395050" cy="39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5925" y="1416725"/>
            <a:ext cx="4102202" cy="279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5925" y="1416725"/>
            <a:ext cx="4235401" cy="2792399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7"/>
          <p:cNvSpPr txBox="1"/>
          <p:nvPr/>
        </p:nvSpPr>
        <p:spPr>
          <a:xfrm>
            <a:off x="4698650" y="1171738"/>
            <a:ext cx="3782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/>
              <a:t>https://www.oxnar.com.br/aulas/html/CampoMinado.html</a:t>
            </a:r>
            <a:endParaRPr sz="1100"/>
          </a:p>
        </p:txBody>
      </p:sp>
      <p:pic>
        <p:nvPicPr>
          <p:cNvPr id="210" name="Google Shape;210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14501" y="1629400"/>
            <a:ext cx="4235400" cy="351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8"/>
          <p:cNvSpPr/>
          <p:nvPr/>
        </p:nvSpPr>
        <p:spPr>
          <a:xfrm>
            <a:off x="4612654" y="1629398"/>
            <a:ext cx="4235400" cy="2792400"/>
          </a:xfrm>
          <a:prstGeom prst="roundRect">
            <a:avLst>
              <a:gd name="adj" fmla="val 522"/>
            </a:avLst>
          </a:prstGeom>
          <a:gradFill>
            <a:gsLst>
              <a:gs pos="0">
                <a:srgbClr val="58BBB6"/>
              </a:gs>
              <a:gs pos="54000">
                <a:srgbClr val="EDEAEE"/>
              </a:gs>
              <a:gs pos="100000">
                <a:srgbClr val="80509A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8"/>
          <p:cNvSpPr/>
          <p:nvPr/>
        </p:nvSpPr>
        <p:spPr>
          <a:xfrm>
            <a:off x="295925" y="1396325"/>
            <a:ext cx="4235400" cy="2792400"/>
          </a:xfrm>
          <a:prstGeom prst="roundRect">
            <a:avLst>
              <a:gd name="adj" fmla="val 522"/>
            </a:avLst>
          </a:prstGeom>
          <a:gradFill>
            <a:gsLst>
              <a:gs pos="0">
                <a:srgbClr val="58BBB6"/>
              </a:gs>
              <a:gs pos="54000">
                <a:srgbClr val="EDEAEE"/>
              </a:gs>
              <a:gs pos="100000">
                <a:srgbClr val="80509A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8"/>
          <p:cNvSpPr/>
          <p:nvPr/>
        </p:nvSpPr>
        <p:spPr>
          <a:xfrm>
            <a:off x="362525" y="1462500"/>
            <a:ext cx="4102200" cy="2661300"/>
          </a:xfrm>
          <a:prstGeom prst="rect">
            <a:avLst/>
          </a:prstGeom>
          <a:solidFill>
            <a:srgbClr val="EEEEEE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8"/>
          <p:cNvSpPr/>
          <p:nvPr/>
        </p:nvSpPr>
        <p:spPr>
          <a:xfrm>
            <a:off x="4679275" y="1695750"/>
            <a:ext cx="4102200" cy="2661300"/>
          </a:xfrm>
          <a:prstGeom prst="rect">
            <a:avLst/>
          </a:prstGeom>
          <a:solidFill>
            <a:srgbClr val="EEEEEE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8"/>
          <p:cNvSpPr txBox="1"/>
          <p:nvPr/>
        </p:nvSpPr>
        <p:spPr>
          <a:xfrm>
            <a:off x="2557724" y="100925"/>
            <a:ext cx="60573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900">
                <a:solidFill>
                  <a:srgbClr val="80509A"/>
                </a:solidFill>
                <a:latin typeface="Fredericka the Great"/>
                <a:ea typeface="Fredericka the Great"/>
                <a:cs typeface="Fredericka the Great"/>
                <a:sym typeface="Fredericka the Great"/>
              </a:rPr>
              <a:t>Relato de implementação</a:t>
            </a:r>
            <a:endParaRPr sz="2900">
              <a:solidFill>
                <a:srgbClr val="80509A"/>
              </a:solidFill>
              <a:latin typeface="Fredericka the Great"/>
              <a:ea typeface="Fredericka the Great"/>
              <a:cs typeface="Fredericka the Great"/>
              <a:sym typeface="Fredericka the Great"/>
            </a:endParaRPr>
          </a:p>
        </p:txBody>
      </p:sp>
      <p:sp>
        <p:nvSpPr>
          <p:cNvPr id="220" name="Google Shape;220;p18"/>
          <p:cNvSpPr txBox="1"/>
          <p:nvPr/>
        </p:nvSpPr>
        <p:spPr>
          <a:xfrm>
            <a:off x="2557724" y="725250"/>
            <a:ext cx="19071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 b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EVIDÊNCIAS</a:t>
            </a:r>
            <a:endParaRPr sz="2100" b="1">
              <a:solidFill>
                <a:srgbClr val="000000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221" name="Google Shape;221;p18"/>
          <p:cNvSpPr txBox="1"/>
          <p:nvPr/>
        </p:nvSpPr>
        <p:spPr>
          <a:xfrm>
            <a:off x="4331600" y="595800"/>
            <a:ext cx="4516500" cy="7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50" i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Apresente os registros/materiais (descrições, imagens, vídeos, áudios, podcasts etc.) consistentes sobre a implementação. É importante que as evidências mostrem o protagonismo dos estudantes com as ações/produções deles no processo de ensino-aprendizagem.</a:t>
            </a:r>
            <a:endParaRPr sz="850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222" name="Google Shape;22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600" y="253325"/>
            <a:ext cx="1027716" cy="918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3232" y="295603"/>
            <a:ext cx="957594" cy="855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6075" y="4255825"/>
            <a:ext cx="395050" cy="39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5925" y="1416725"/>
            <a:ext cx="4102202" cy="279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5925" y="1416725"/>
            <a:ext cx="4235401" cy="279239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18"/>
          <p:cNvSpPr txBox="1"/>
          <p:nvPr/>
        </p:nvSpPr>
        <p:spPr>
          <a:xfrm>
            <a:off x="4832625" y="4421800"/>
            <a:ext cx="37824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/>
              <a:t>https://www.oxnar.com.br/aulas/html/CampoMinado.html</a:t>
            </a:r>
            <a:endParaRPr sz="1100"/>
          </a:p>
        </p:txBody>
      </p:sp>
      <p:sp>
        <p:nvSpPr>
          <p:cNvPr id="228" name="Google Shape;228;p18"/>
          <p:cNvSpPr txBox="1"/>
          <p:nvPr/>
        </p:nvSpPr>
        <p:spPr>
          <a:xfrm>
            <a:off x="152400" y="15240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https://www.oxnar.com.br/aulas/html/CampoMinado.html</a:t>
            </a:r>
            <a:endParaRPr/>
          </a:p>
        </p:txBody>
      </p:sp>
      <p:pic>
        <p:nvPicPr>
          <p:cNvPr id="229" name="Google Shape;229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43338" y="1057275"/>
            <a:ext cx="2066925" cy="363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5" y="0"/>
            <a:ext cx="9144000" cy="510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531325" y="0"/>
            <a:ext cx="4606000" cy="5101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0" y="0"/>
            <a:ext cx="45164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500" y="235975"/>
            <a:ext cx="874324" cy="874324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9"/>
          <p:cNvSpPr txBox="1"/>
          <p:nvPr/>
        </p:nvSpPr>
        <p:spPr>
          <a:xfrm>
            <a:off x="2133624" y="83575"/>
            <a:ext cx="60573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900">
                <a:solidFill>
                  <a:srgbClr val="58BBB6"/>
                </a:solidFill>
                <a:latin typeface="Fredericka the Great"/>
                <a:ea typeface="Fredericka the Great"/>
                <a:cs typeface="Fredericka the Great"/>
                <a:sym typeface="Fredericka the Great"/>
              </a:rPr>
              <a:t>Relato de implementação</a:t>
            </a:r>
            <a:endParaRPr sz="2900">
              <a:solidFill>
                <a:srgbClr val="58BBB6"/>
              </a:solidFill>
              <a:latin typeface="Fredericka the Great"/>
              <a:ea typeface="Fredericka the Great"/>
              <a:cs typeface="Fredericka the Great"/>
              <a:sym typeface="Fredericka the Great"/>
            </a:endParaRPr>
          </a:p>
        </p:txBody>
      </p:sp>
      <p:sp>
        <p:nvSpPr>
          <p:cNvPr id="239" name="Google Shape;239;p19"/>
          <p:cNvSpPr txBox="1"/>
          <p:nvPr/>
        </p:nvSpPr>
        <p:spPr>
          <a:xfrm>
            <a:off x="2133625" y="579725"/>
            <a:ext cx="63735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 b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EVIDÊNCIAS: LINKS dos projetos dos estudantes</a:t>
            </a:r>
            <a:endParaRPr sz="2100" b="1">
              <a:solidFill>
                <a:srgbClr val="000000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240" name="Google Shape;240;p19"/>
          <p:cNvSpPr txBox="1"/>
          <p:nvPr/>
        </p:nvSpPr>
        <p:spPr>
          <a:xfrm>
            <a:off x="2098550" y="957900"/>
            <a:ext cx="6323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Insira alguns links contendo os repositórios dos projetos desenvolvidos pelos estudantes, durante a implementação.</a:t>
            </a:r>
            <a:endParaRPr sz="1050" i="1">
              <a:solidFill>
                <a:srgbClr val="000000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241" name="Google Shape;241;p19"/>
          <p:cNvSpPr/>
          <p:nvPr/>
        </p:nvSpPr>
        <p:spPr>
          <a:xfrm>
            <a:off x="253375" y="1564950"/>
            <a:ext cx="5408400" cy="2991000"/>
          </a:xfrm>
          <a:prstGeom prst="roundRect">
            <a:avLst>
              <a:gd name="adj" fmla="val 6267"/>
            </a:avLst>
          </a:prstGeom>
          <a:gradFill>
            <a:gsLst>
              <a:gs pos="0">
                <a:srgbClr val="58BBB6"/>
              </a:gs>
              <a:gs pos="54000">
                <a:srgbClr val="EDEAEE"/>
              </a:gs>
              <a:gs pos="100000">
                <a:srgbClr val="80509A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19"/>
          <p:cNvSpPr/>
          <p:nvPr/>
        </p:nvSpPr>
        <p:spPr>
          <a:xfrm>
            <a:off x="319975" y="1621800"/>
            <a:ext cx="5341800" cy="2877300"/>
          </a:xfrm>
          <a:prstGeom prst="roundRect">
            <a:avLst>
              <a:gd name="adj" fmla="val 5483"/>
            </a:avLst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u="sng" dirty="0">
              <a:solidFill>
                <a:schemeClr val="hlink"/>
              </a:solidFill>
              <a:hlinkClick r:id="rId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u="sng" dirty="0">
              <a:solidFill>
                <a:schemeClr val="hlink"/>
              </a:solidFill>
              <a:hlinkClick r:id="rId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u="sng" dirty="0">
              <a:solidFill>
                <a:schemeClr val="hlink"/>
              </a:solidFill>
              <a:hlinkClick r:id="rId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u="sng" dirty="0">
              <a:solidFill>
                <a:schemeClr val="hlink"/>
              </a:solidFill>
              <a:hlinkClick r:id="rId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u="sng" dirty="0">
              <a:solidFill>
                <a:schemeClr val="hlink"/>
              </a:solidFill>
              <a:hlinkClick r:id="rId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u="sng" dirty="0">
              <a:solidFill>
                <a:schemeClr val="hlink"/>
              </a:solidFill>
              <a:hlinkClick r:id="rId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u="sng" dirty="0">
              <a:solidFill>
                <a:schemeClr val="hlink"/>
              </a:solidFill>
              <a:hlinkClick r:id="rId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u="sng" dirty="0">
              <a:solidFill>
                <a:schemeClr val="hlink"/>
              </a:solidFill>
              <a:hlinkClick r:id="rId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u="sng" dirty="0">
              <a:solidFill>
                <a:schemeClr val="hlink"/>
              </a:solidFill>
              <a:hlinkClick r:id="rId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u="sng" dirty="0">
                <a:solidFill>
                  <a:schemeClr val="hlink"/>
                </a:solidFill>
                <a:hlinkClick r:id="rId4"/>
              </a:rPr>
              <a:t>https://www.oxnar.com.br/aulas/html/CampoMinado.html</a:t>
            </a:r>
            <a:r>
              <a:rPr lang="pt-BR" dirty="0">
                <a:solidFill>
                  <a:schemeClr val="dk1"/>
                </a:solidFill>
              </a:rPr>
              <a:t>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u="sng" dirty="0">
                <a:solidFill>
                  <a:schemeClr val="hlink"/>
                </a:solidFill>
                <a:hlinkClick r:id="rId5"/>
              </a:rPr>
              <a:t>https://www.oxnar.com.br/aulas/html/JogoDaMemoria/</a:t>
            </a:r>
            <a:r>
              <a:rPr lang="pt-BR" dirty="0">
                <a:solidFill>
                  <a:schemeClr val="dk1"/>
                </a:solidFill>
              </a:rPr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dirty="0"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u="sng" dirty="0">
                <a:solidFill>
                  <a:schemeClr val="hlink"/>
                </a:solidFill>
                <a:hlinkClick r:id="rId6"/>
              </a:rPr>
              <a:t>https://www.oxnar.com.br/aulas/html/JogoDaVelha/</a:t>
            </a:r>
            <a:r>
              <a:rPr lang="pt-BR" dirty="0">
                <a:solidFill>
                  <a:schemeClr val="dk1"/>
                </a:solidFill>
              </a:rPr>
              <a:t> </a:t>
            </a:r>
          </a:p>
          <a:p>
            <a:pPr>
              <a:buClr>
                <a:schemeClr val="dk1"/>
              </a:buClr>
              <a:buSzPts val="1100"/>
            </a:pPr>
            <a:endParaRPr lang="pt-BR" dirty="0"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u="sng" dirty="0">
                <a:solidFill>
                  <a:schemeClr val="hlink"/>
                </a:solidFill>
              </a:rPr>
              <a:t>https://www.oxnar.com.br/aulas/html/JogoCampoMinado</a:t>
            </a:r>
            <a:r>
              <a:rPr lang="pt-BR" dirty="0">
                <a:solidFill>
                  <a:schemeClr val="dk1"/>
                </a:solidFill>
              </a:rPr>
              <a:t> </a:t>
            </a:r>
          </a:p>
          <a:p>
            <a:pPr>
              <a:buClr>
                <a:schemeClr val="dk1"/>
              </a:buClr>
              <a:buSzPts val="1100"/>
            </a:pPr>
            <a:endParaRPr lang="pt-BR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243" name="Google Shape;24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16100" y="321575"/>
            <a:ext cx="821450" cy="82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14175" y="1275900"/>
            <a:ext cx="3177426" cy="3867600"/>
          </a:xfrm>
          <a:prstGeom prst="rect">
            <a:avLst/>
          </a:prstGeom>
          <a:gradFill>
            <a:gsLst>
              <a:gs pos="0">
                <a:srgbClr val="58BBB6"/>
              </a:gs>
              <a:gs pos="54000">
                <a:srgbClr val="EDEAEE"/>
              </a:gs>
              <a:gs pos="100000">
                <a:srgbClr val="80509A"/>
              </a:gs>
            </a:gsLst>
            <a:lin ang="2698631" scaled="0"/>
          </a:gradFill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0"/>
          <p:cNvSpPr/>
          <p:nvPr/>
        </p:nvSpPr>
        <p:spPr>
          <a:xfrm>
            <a:off x="253375" y="1485225"/>
            <a:ext cx="8641800" cy="3147000"/>
          </a:xfrm>
          <a:prstGeom prst="roundRect">
            <a:avLst>
              <a:gd name="adj" fmla="val 6267"/>
            </a:avLst>
          </a:prstGeom>
          <a:gradFill>
            <a:gsLst>
              <a:gs pos="0">
                <a:srgbClr val="58BBB6"/>
              </a:gs>
              <a:gs pos="54000">
                <a:srgbClr val="EDEAEE"/>
              </a:gs>
              <a:gs pos="100000">
                <a:srgbClr val="80509A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0"/>
          <p:cNvSpPr/>
          <p:nvPr/>
        </p:nvSpPr>
        <p:spPr>
          <a:xfrm>
            <a:off x="319975" y="1545039"/>
            <a:ext cx="8508600" cy="3027300"/>
          </a:xfrm>
          <a:prstGeom prst="roundRect">
            <a:avLst>
              <a:gd name="adj" fmla="val 5483"/>
            </a:avLst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500" dirty="0">
                <a:latin typeface="Bitter"/>
                <a:ea typeface="Bitter"/>
                <a:cs typeface="Bitter"/>
                <a:sym typeface="Bitter"/>
              </a:rPr>
              <a:t>De modo geral a turma está programando bem, consegue na medida do possível consegue pensar e resolver alguns problemas com os conhecimentos adquiridos durante o curso </a:t>
            </a:r>
            <a:endParaRPr sz="1500" dirty="0">
              <a:latin typeface="Bitter"/>
              <a:ea typeface="Bitter"/>
              <a:cs typeface="Bitter"/>
              <a:sym typeface="Bit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500" dirty="0">
              <a:latin typeface="Bitter"/>
              <a:ea typeface="Bitter"/>
              <a:cs typeface="Bitter"/>
              <a:sym typeface="Bit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500" dirty="0">
                <a:latin typeface="Bitter"/>
                <a:ea typeface="Bitter"/>
                <a:cs typeface="Bitter"/>
                <a:sym typeface="Bitter"/>
              </a:rPr>
              <a:t>Claro que é só um começo, eles ainda tem que aprender bastante, mas começaram bem.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lang="pt-BR" sz="1500" dirty="0">
              <a:latin typeface="Bitter"/>
              <a:ea typeface="Bitter"/>
              <a:cs typeface="Bitter"/>
              <a:sym typeface="Bit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500" dirty="0">
                <a:latin typeface="Bitter"/>
                <a:ea typeface="Bitter"/>
                <a:cs typeface="Bitter"/>
                <a:sym typeface="Bitter"/>
              </a:rPr>
              <a:t>Nem todos os alunos conseguiram resolver de forma satisfatória, mas é uma tentativa válida.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lang="pt-BR" sz="1500" dirty="0">
              <a:latin typeface="Bitter"/>
              <a:ea typeface="Bitter"/>
              <a:cs typeface="Bitter"/>
              <a:sym typeface="Bit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500" dirty="0"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251" name="Google Shape;251;p20"/>
          <p:cNvSpPr txBox="1"/>
          <p:nvPr/>
        </p:nvSpPr>
        <p:spPr>
          <a:xfrm>
            <a:off x="1366200" y="24725"/>
            <a:ext cx="58209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900">
                <a:solidFill>
                  <a:srgbClr val="80509A"/>
                </a:solidFill>
                <a:latin typeface="Fredericka the Great"/>
                <a:ea typeface="Fredericka the Great"/>
                <a:cs typeface="Fredericka the Great"/>
                <a:sym typeface="Fredericka the Great"/>
              </a:rPr>
              <a:t>Relato de implementação</a:t>
            </a:r>
            <a:endParaRPr sz="2900">
              <a:solidFill>
                <a:srgbClr val="80509A"/>
              </a:solidFill>
              <a:latin typeface="Fredericka the Great"/>
              <a:ea typeface="Fredericka the Great"/>
              <a:cs typeface="Fredericka the Great"/>
              <a:sym typeface="Fredericka the Great"/>
            </a:endParaRPr>
          </a:p>
        </p:txBody>
      </p:sp>
      <p:sp>
        <p:nvSpPr>
          <p:cNvPr id="252" name="Google Shape;252;p20"/>
          <p:cNvSpPr txBox="1"/>
          <p:nvPr/>
        </p:nvSpPr>
        <p:spPr>
          <a:xfrm>
            <a:off x="1366200" y="503525"/>
            <a:ext cx="7528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 b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RESULTADOS ALCANÇADOS</a:t>
            </a:r>
            <a:endParaRPr sz="2100" b="1">
              <a:solidFill>
                <a:srgbClr val="000000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253" name="Google Shape;253;p20"/>
          <p:cNvSpPr txBox="1"/>
          <p:nvPr/>
        </p:nvSpPr>
        <p:spPr>
          <a:xfrm>
            <a:off x="1366200" y="792525"/>
            <a:ext cx="7459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i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Apresente os resultados alcançados que foram perceptíveis no aprendizado dos estudantes, como eles participaram e reagiram nas etapas em que realizaram as atividades, observando seu protagonismo e engajamento, articulando os resultados esperados com os resultados alcançados, apresentando dados referentes à aprendizagem e sua análise do processo.</a:t>
            </a:r>
            <a:endParaRPr sz="1000" i="1">
              <a:solidFill>
                <a:srgbClr val="000000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254" name="Google Shape;25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3375" y="241475"/>
            <a:ext cx="1032000" cy="103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1"/>
          <p:cNvSpPr/>
          <p:nvPr/>
        </p:nvSpPr>
        <p:spPr>
          <a:xfrm>
            <a:off x="253375" y="1842300"/>
            <a:ext cx="8641800" cy="2713500"/>
          </a:xfrm>
          <a:prstGeom prst="roundRect">
            <a:avLst>
              <a:gd name="adj" fmla="val 6267"/>
            </a:avLst>
          </a:prstGeom>
          <a:gradFill>
            <a:gsLst>
              <a:gs pos="0">
                <a:srgbClr val="58BBB6"/>
              </a:gs>
              <a:gs pos="54000">
                <a:srgbClr val="EDEAEE"/>
              </a:gs>
              <a:gs pos="100000">
                <a:srgbClr val="80509A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1"/>
          <p:cNvSpPr/>
          <p:nvPr/>
        </p:nvSpPr>
        <p:spPr>
          <a:xfrm>
            <a:off x="319975" y="1905000"/>
            <a:ext cx="8508600" cy="2594100"/>
          </a:xfrm>
          <a:prstGeom prst="roundRect">
            <a:avLst>
              <a:gd name="adj" fmla="val 5483"/>
            </a:avLst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>
                <a:latin typeface="Bitter"/>
                <a:ea typeface="Bitter"/>
                <a:cs typeface="Bitter"/>
                <a:sym typeface="Bitter"/>
              </a:rPr>
              <a:t>Gosto de utilizar metologias em que os alunos tenham participação ativa, por isto a atividade foi baseada na teoria construtivista / contrucionista de aprendizagem</a:t>
            </a:r>
            <a:r>
              <a:rPr lang="pt-BR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.</a:t>
            </a:r>
            <a:endParaRPr>
              <a:solidFill>
                <a:srgbClr val="000000"/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>
              <a:latin typeface="Bitter"/>
              <a:ea typeface="Bitter"/>
              <a:cs typeface="Bitter"/>
              <a:sym typeface="Bit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>
                <a:latin typeface="Bitter"/>
                <a:ea typeface="Bitter"/>
                <a:cs typeface="Bitter"/>
                <a:sym typeface="Bitter"/>
              </a:rPr>
              <a:t>Acho os alunos muito criativos e conseguem criar soluções interessantes, esse é um caminho eficaz para aprendizagem. </a:t>
            </a:r>
            <a:endParaRPr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261" name="Google Shape;261;p21"/>
          <p:cNvSpPr txBox="1"/>
          <p:nvPr/>
        </p:nvSpPr>
        <p:spPr>
          <a:xfrm>
            <a:off x="1646475" y="177125"/>
            <a:ext cx="56043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900">
                <a:solidFill>
                  <a:srgbClr val="80509A"/>
                </a:solidFill>
                <a:latin typeface="Fredericka the Great"/>
                <a:ea typeface="Fredericka the Great"/>
                <a:cs typeface="Fredericka the Great"/>
                <a:sym typeface="Fredericka the Great"/>
              </a:rPr>
              <a:t>Relato de implementação</a:t>
            </a:r>
            <a:endParaRPr sz="2900">
              <a:solidFill>
                <a:srgbClr val="80509A"/>
              </a:solidFill>
              <a:latin typeface="Fredericka the Great"/>
              <a:ea typeface="Fredericka the Great"/>
              <a:cs typeface="Fredericka the Great"/>
              <a:sym typeface="Fredericka the Great"/>
            </a:endParaRPr>
          </a:p>
        </p:txBody>
      </p:sp>
      <p:sp>
        <p:nvSpPr>
          <p:cNvPr id="262" name="Google Shape;262;p21"/>
          <p:cNvSpPr txBox="1"/>
          <p:nvPr/>
        </p:nvSpPr>
        <p:spPr>
          <a:xfrm>
            <a:off x="1646475" y="655925"/>
            <a:ext cx="7248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00" b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REFLEXÃO FINAL</a:t>
            </a:r>
            <a:endParaRPr sz="1500" b="1">
              <a:solidFill>
                <a:srgbClr val="000000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263" name="Google Shape;263;p21"/>
          <p:cNvSpPr txBox="1"/>
          <p:nvPr/>
        </p:nvSpPr>
        <p:spPr>
          <a:xfrm>
            <a:off x="1646475" y="1007725"/>
            <a:ext cx="7306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i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Expresse uma análise pessoal do impacto do trabalho realizado no GE na prática pedagógica, incluindo tanto os desafios enfrentados, quanto os aspectos positivos.</a:t>
            </a:r>
            <a:endParaRPr sz="1000" i="1">
              <a:solidFill>
                <a:srgbClr val="000000"/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i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Destaque a importância de promover uma aprendizagem significativa. Apresente uma reflexão crítica sobre sua prática pedagógica e como foi realizar a implementação a partir dos estudos do GE, utilizando estratégias ou métodos novos.</a:t>
            </a:r>
            <a:endParaRPr sz="1000" i="1">
              <a:solidFill>
                <a:srgbClr val="000000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264" name="Google Shape;26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975" y="177125"/>
            <a:ext cx="1311325" cy="1311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22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15775" y="994800"/>
            <a:ext cx="478550" cy="47855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22"/>
          <p:cNvSpPr txBox="1"/>
          <p:nvPr/>
        </p:nvSpPr>
        <p:spPr>
          <a:xfrm>
            <a:off x="169550" y="563288"/>
            <a:ext cx="6223500" cy="29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30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Professor, em algumas ações da SEED-PR, com o objetivo de divulgar e valorizar as boas práticas desenvolvidas pelos professores, nós apresentamos os trabalhos compartilhados por você. </a:t>
            </a:r>
            <a:endParaRPr sz="1300">
              <a:solidFill>
                <a:srgbClr val="000000"/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30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Por isso, caso nos autorize a utilizar esta prática, preencha o </a:t>
            </a:r>
            <a:r>
              <a:rPr lang="pt-BR" sz="1300" b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Termo de cessão de direitos autorais</a:t>
            </a:r>
            <a:r>
              <a:rPr lang="pt-BR" sz="130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, assine e insira o </a:t>
            </a:r>
            <a:r>
              <a:rPr lang="pt-BR" sz="1300" i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link</a:t>
            </a:r>
            <a:r>
              <a:rPr lang="pt-BR" sz="130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 do termo digitalizado neste </a:t>
            </a:r>
            <a:r>
              <a:rPr lang="pt-BR" sz="1300" i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slide</a:t>
            </a:r>
            <a:r>
              <a:rPr lang="pt-BR" sz="130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 (compartilhado com acesso geral: SEED leitor). </a:t>
            </a:r>
            <a:endParaRPr sz="1300">
              <a:latin typeface="Bitter"/>
              <a:ea typeface="Bitter"/>
              <a:cs typeface="Bitter"/>
              <a:sym typeface="Bitter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30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Em caso de dúvida, consulte: </a:t>
            </a:r>
            <a:r>
              <a:rPr lang="pt-BR" sz="1300" b="1">
                <a:solidFill>
                  <a:srgbClr val="80509A"/>
                </a:solidFill>
                <a:uFill>
                  <a:noFill/>
                </a:uFill>
                <a:latin typeface="Bitter"/>
                <a:ea typeface="Bitter"/>
                <a:cs typeface="Bitter"/>
                <a:sym typeface="Bitter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Orientações para anexar o termo de consentimento.</a:t>
            </a:r>
            <a:endParaRPr sz="1300" b="1">
              <a:solidFill>
                <a:srgbClr val="80509A"/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30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Além disso, para resguardar o direito de imagem das pessoas presentes em imagens, vídeos ou áudios, deixamos os modelos do </a:t>
            </a:r>
            <a:r>
              <a:rPr lang="pt-BR" sz="1300" b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Termo de direito de imagem</a:t>
            </a:r>
            <a:r>
              <a:rPr lang="pt-BR" sz="130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. Preencha-o, colete as assinaturas e insira o </a:t>
            </a:r>
            <a:r>
              <a:rPr lang="pt-BR" sz="1300" i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link</a:t>
            </a:r>
            <a:r>
              <a:rPr lang="pt-BR" sz="130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 do termo digitalizado neste </a:t>
            </a:r>
            <a:r>
              <a:rPr lang="pt-BR" sz="1300" i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slide</a:t>
            </a:r>
            <a:r>
              <a:rPr lang="pt-BR" sz="130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 (compartilhado com acesso geral: SEED leitor).</a:t>
            </a:r>
            <a:endParaRPr sz="1300">
              <a:solidFill>
                <a:srgbClr val="000000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271" name="Google Shape;271;p22"/>
          <p:cNvSpPr txBox="1"/>
          <p:nvPr/>
        </p:nvSpPr>
        <p:spPr>
          <a:xfrm>
            <a:off x="169550" y="79550"/>
            <a:ext cx="26667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1">
                <a:latin typeface="Bitter"/>
                <a:ea typeface="Bitter"/>
                <a:cs typeface="Bitter"/>
                <a:sym typeface="Bitter"/>
              </a:rPr>
              <a:t>Boas práticas</a:t>
            </a:r>
            <a:endParaRPr sz="2500" b="1"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272" name="Google Shape;272;p22">
            <a:hlinkClick r:id="rId6"/>
          </p:cNvPr>
          <p:cNvSpPr txBox="1"/>
          <p:nvPr/>
        </p:nvSpPr>
        <p:spPr>
          <a:xfrm>
            <a:off x="6907450" y="904825"/>
            <a:ext cx="2166000" cy="6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>
                <a:solidFill>
                  <a:srgbClr val="80509A"/>
                </a:solidFill>
                <a:uFill>
                  <a:noFill/>
                </a:uFill>
                <a:latin typeface="Bitter"/>
                <a:ea typeface="Bitter"/>
                <a:cs typeface="Bitter"/>
                <a:sym typeface="Bitte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Termo de Consentimento</a:t>
            </a:r>
            <a:endParaRPr sz="1300" b="1">
              <a:solidFill>
                <a:srgbClr val="80509A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273" name="Google Shape;273;p22"/>
          <p:cNvSpPr txBox="1"/>
          <p:nvPr/>
        </p:nvSpPr>
        <p:spPr>
          <a:xfrm>
            <a:off x="6907450" y="1644750"/>
            <a:ext cx="2166000" cy="8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b="1">
                <a:solidFill>
                  <a:srgbClr val="80509A"/>
                </a:solidFill>
                <a:uFill>
                  <a:noFill/>
                </a:uFill>
                <a:latin typeface="Bitter"/>
                <a:ea typeface="Bitter"/>
                <a:cs typeface="Bitter"/>
                <a:sym typeface="Bitter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Termo de uso de direito de imagens (para maiores de idade)</a:t>
            </a:r>
            <a:endParaRPr sz="1300" b="1">
              <a:solidFill>
                <a:srgbClr val="80509A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274" name="Google Shape;274;p22">
            <a:hlinkClick r:id="rId7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15775" y="1782013"/>
            <a:ext cx="478550" cy="47855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2"/>
          <p:cNvSpPr txBox="1"/>
          <p:nvPr/>
        </p:nvSpPr>
        <p:spPr>
          <a:xfrm>
            <a:off x="6901800" y="2479250"/>
            <a:ext cx="2166000" cy="8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300" b="1">
                <a:solidFill>
                  <a:srgbClr val="80509A"/>
                </a:solidFill>
                <a:uFill>
                  <a:noFill/>
                </a:uFill>
                <a:latin typeface="Bitter"/>
                <a:ea typeface="Bitter"/>
                <a:cs typeface="Bitter"/>
                <a:sym typeface="Bitter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Termo de uso de direito de imagens (para menores de idade)</a:t>
            </a:r>
            <a:endParaRPr sz="1300" b="1">
              <a:solidFill>
                <a:srgbClr val="80509A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276" name="Google Shape;276;p22">
            <a:hlinkClick r:id="rId8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10125" y="2616513"/>
            <a:ext cx="478550" cy="4785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7" name="Google Shape;277;p22"/>
          <p:cNvCxnSpPr/>
          <p:nvPr/>
        </p:nvCxnSpPr>
        <p:spPr>
          <a:xfrm>
            <a:off x="6428825" y="569800"/>
            <a:ext cx="0" cy="27402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8" name="Google Shape;278;p22"/>
          <p:cNvSpPr txBox="1"/>
          <p:nvPr/>
        </p:nvSpPr>
        <p:spPr>
          <a:xfrm>
            <a:off x="6540800" y="504625"/>
            <a:ext cx="1573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Modelos: </a:t>
            </a:r>
            <a:endParaRPr b="1"/>
          </a:p>
        </p:txBody>
      </p:sp>
      <p:sp>
        <p:nvSpPr>
          <p:cNvPr id="279" name="Google Shape;279;p22"/>
          <p:cNvSpPr/>
          <p:nvPr/>
        </p:nvSpPr>
        <p:spPr>
          <a:xfrm>
            <a:off x="289271" y="3560025"/>
            <a:ext cx="8408100" cy="912600"/>
          </a:xfrm>
          <a:prstGeom prst="roundRect">
            <a:avLst>
              <a:gd name="adj" fmla="val 6191"/>
            </a:avLst>
          </a:prstGeom>
          <a:solidFill>
            <a:srgbClr val="FFFFFF"/>
          </a:solidFill>
          <a:ln w="38100" cap="flat" cmpd="sng">
            <a:solidFill>
              <a:srgbClr val="00B7C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280" name="Google Shape;280;p22"/>
          <p:cNvSpPr/>
          <p:nvPr/>
        </p:nvSpPr>
        <p:spPr>
          <a:xfrm>
            <a:off x="245750" y="3538275"/>
            <a:ext cx="8496900" cy="1032900"/>
          </a:xfrm>
          <a:prstGeom prst="roundRect">
            <a:avLst>
              <a:gd name="adj" fmla="val 7503"/>
            </a:avLst>
          </a:prstGeom>
          <a:gradFill>
            <a:gsLst>
              <a:gs pos="0">
                <a:srgbClr val="58BBB6"/>
              </a:gs>
              <a:gs pos="54000">
                <a:srgbClr val="EDEAEE"/>
              </a:gs>
              <a:gs pos="100000">
                <a:srgbClr val="80509A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22"/>
          <p:cNvSpPr/>
          <p:nvPr/>
        </p:nvSpPr>
        <p:spPr>
          <a:xfrm>
            <a:off x="290375" y="3582475"/>
            <a:ext cx="8408100" cy="945600"/>
          </a:xfrm>
          <a:prstGeom prst="roundRect">
            <a:avLst>
              <a:gd name="adj" fmla="val 5483"/>
            </a:avLst>
          </a:prstGeom>
          <a:solidFill>
            <a:srgbClr val="FFFFFF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Bitter"/>
                <a:ea typeface="Bitter"/>
                <a:cs typeface="Bitter"/>
                <a:sym typeface="Bitter"/>
              </a:rPr>
              <a:t>Cole os links dos termos assinados aqui</a:t>
            </a:r>
            <a:endParaRPr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282" name="Google Shape;282;p22"/>
          <p:cNvSpPr txBox="1"/>
          <p:nvPr/>
        </p:nvSpPr>
        <p:spPr>
          <a:xfrm>
            <a:off x="395700" y="3433825"/>
            <a:ext cx="3804000" cy="21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360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b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Cole os </a:t>
            </a:r>
            <a:r>
              <a:rPr lang="pt-BR" b="1" i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links </a:t>
            </a:r>
            <a:r>
              <a:rPr lang="pt-BR" b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dos termos assinados aqui: </a:t>
            </a:r>
            <a:endParaRPr sz="1600" b="1">
              <a:highlight>
                <a:srgbClr val="FFFFFF"/>
              </a:highlight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283" name="Google Shape;283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95702" y="3353328"/>
            <a:ext cx="376424" cy="37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3"/>
          <p:cNvSpPr txBox="1"/>
          <p:nvPr/>
        </p:nvSpPr>
        <p:spPr>
          <a:xfrm>
            <a:off x="201500" y="133425"/>
            <a:ext cx="55635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1">
                <a:latin typeface="Bitter"/>
                <a:ea typeface="Bitter"/>
                <a:cs typeface="Bitter"/>
                <a:sym typeface="Bitter"/>
              </a:rPr>
              <a:t>Síntese do relato para apresentação</a:t>
            </a:r>
            <a:endParaRPr sz="2500" b="1"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289" name="Google Shape;289;p23"/>
          <p:cNvSpPr txBox="1"/>
          <p:nvPr/>
        </p:nvSpPr>
        <p:spPr>
          <a:xfrm>
            <a:off x="205700" y="1634925"/>
            <a:ext cx="2972700" cy="3005700"/>
          </a:xfrm>
          <a:prstGeom prst="rect">
            <a:avLst/>
          </a:prstGeom>
          <a:noFill/>
          <a:ln w="9525" cap="flat" cmpd="sng">
            <a:solidFill>
              <a:srgbClr val="80509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000" tIns="91425" rIns="3565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[Insira uma fotografia da sua implementação aqui.]</a:t>
            </a:r>
            <a:endParaRPr sz="1200" i="1"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290" name="Google Shape;290;p23"/>
          <p:cNvSpPr/>
          <p:nvPr/>
        </p:nvSpPr>
        <p:spPr>
          <a:xfrm>
            <a:off x="201500" y="796725"/>
            <a:ext cx="8736900" cy="667500"/>
          </a:xfrm>
          <a:prstGeom prst="rect">
            <a:avLst/>
          </a:prstGeom>
          <a:noFill/>
          <a:ln w="9525" cap="flat" cmpd="sng">
            <a:solidFill>
              <a:srgbClr val="80509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>
                <a:latin typeface="Bitter"/>
                <a:ea typeface="Bitter"/>
                <a:cs typeface="Bitter"/>
                <a:sym typeface="Bitter"/>
              </a:rPr>
              <a:t>ANDRÉ APARECIDO DA SILVA. COLÉGIO ESTADUAL DO PARANÁ. NÚCLEO: CURITIBA - CENTRO. TURMA 3º DS (iNTEGRADO)</a:t>
            </a:r>
            <a:endParaRPr sz="1200" i="1">
              <a:solidFill>
                <a:srgbClr val="000000"/>
              </a:solidFill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291" name="Google Shape;291;p23"/>
          <p:cNvSpPr txBox="1"/>
          <p:nvPr/>
        </p:nvSpPr>
        <p:spPr>
          <a:xfrm>
            <a:off x="5710675" y="141075"/>
            <a:ext cx="3341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200" i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[Utilize este slide e o próximo para sintetizar o seu relato na apresentação no GE.]</a:t>
            </a:r>
            <a:endParaRPr sz="1200" i="1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292" name="Google Shape;29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500" y="1634925"/>
            <a:ext cx="3586150" cy="3508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0675" y="1558125"/>
            <a:ext cx="3413650" cy="358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4"/>
          <p:cNvSpPr/>
          <p:nvPr/>
        </p:nvSpPr>
        <p:spPr>
          <a:xfrm>
            <a:off x="3390438" y="2491570"/>
            <a:ext cx="5563500" cy="2148900"/>
          </a:xfrm>
          <a:prstGeom prst="rect">
            <a:avLst/>
          </a:prstGeom>
          <a:noFill/>
          <a:ln w="9525" cap="flat" cmpd="sng">
            <a:solidFill>
              <a:srgbClr val="80509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lvl="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1800" i="1" dirty="0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A implementação desta atividade foi válida; 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</a:pPr>
            <a:endParaRPr lang="pt-BR" sz="1800" i="1" dirty="0">
              <a:solidFill>
                <a:srgbClr val="000000"/>
              </a:solidFill>
              <a:latin typeface="Bitter"/>
              <a:ea typeface="Bitter"/>
              <a:cs typeface="Bitter"/>
              <a:sym typeface="Bitter"/>
            </a:endParaRPr>
          </a:p>
          <a:p>
            <a:pPr marL="171450" lvl="0" indent="-1714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1800" i="1" dirty="0">
                <a:latin typeface="Bitter"/>
                <a:ea typeface="Bitter"/>
                <a:cs typeface="Bitter"/>
                <a:sym typeface="Bitter"/>
              </a:rPr>
              <a:t>Os alunos praticam a programação, a logica , o design entre outros aspectos.</a:t>
            </a:r>
            <a:endParaRPr sz="1800" i="1" dirty="0"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299" name="Google Shape;299;p24"/>
          <p:cNvSpPr/>
          <p:nvPr/>
        </p:nvSpPr>
        <p:spPr>
          <a:xfrm>
            <a:off x="190063" y="175270"/>
            <a:ext cx="3002400" cy="2148900"/>
          </a:xfrm>
          <a:prstGeom prst="rect">
            <a:avLst/>
          </a:prstGeom>
          <a:noFill/>
          <a:ln w="9525" cap="flat" cmpd="sng">
            <a:solidFill>
              <a:srgbClr val="80509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[Insira uma fotografia da sua implementação aqui.]</a:t>
            </a:r>
            <a:endParaRPr sz="1200" i="1"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300" name="Google Shape;300;p24"/>
          <p:cNvSpPr/>
          <p:nvPr/>
        </p:nvSpPr>
        <p:spPr>
          <a:xfrm>
            <a:off x="190063" y="2491570"/>
            <a:ext cx="3002400" cy="2148900"/>
          </a:xfrm>
          <a:prstGeom prst="rect">
            <a:avLst/>
          </a:prstGeom>
          <a:noFill/>
          <a:ln w="9525" cap="flat" cmpd="sng">
            <a:solidFill>
              <a:srgbClr val="80509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i="1">
                <a:solidFill>
                  <a:srgbClr val="000000"/>
                </a:solidFill>
                <a:latin typeface="Bitter"/>
                <a:ea typeface="Bitter"/>
                <a:cs typeface="Bitter"/>
                <a:sym typeface="Bitter"/>
              </a:rPr>
              <a:t>[Insira uma fotografia da sua implementação aqui.]</a:t>
            </a:r>
            <a:endParaRPr sz="1200" i="1">
              <a:latin typeface="Bitter"/>
              <a:ea typeface="Bitter"/>
              <a:cs typeface="Bitter"/>
              <a:sym typeface="Bitter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9C17AAC-E69D-338F-BD60-5DC2C4F8B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062" y="175270"/>
            <a:ext cx="3002400" cy="21489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6917E12-4838-E2AC-C5B8-C753131284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062" y="2491570"/>
            <a:ext cx="3002400" cy="21489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F6534EF-377B-A9E0-AF40-3474401D12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438" y="175271"/>
            <a:ext cx="2655360" cy="214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FCD5753-8499-04FC-297C-15DB05F71E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7691" y="175269"/>
            <a:ext cx="2162973" cy="214889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479F1657-8200-4B08-84DB-41E0B664389C}"/>
              </a:ext>
            </a:extLst>
          </p:cNvPr>
          <p:cNvSpPr txBox="1">
            <a:spLocks/>
          </p:cNvSpPr>
          <p:nvPr/>
        </p:nvSpPr>
        <p:spPr>
          <a:xfrm rot="16200000">
            <a:off x="-2373665" y="2368392"/>
            <a:ext cx="5148776" cy="401441"/>
          </a:xfrm>
          <a:prstGeom prst="rect">
            <a:avLst/>
          </a:prstGeom>
          <a:ln w="15875">
            <a:solidFill>
              <a:srgbClr val="C00000"/>
            </a:solidFill>
          </a:ln>
        </p:spPr>
        <p:txBody>
          <a:bodyPr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t-BR" sz="2400" dirty="0"/>
              <a:t>JOGO </a:t>
            </a:r>
            <a:r>
              <a:rPr lang="pt-BR" sz="2400"/>
              <a:t>QUE ELABORAMOS</a:t>
            </a:r>
            <a:endParaRPr lang="pt-BR" sz="24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C91F9D7-77A8-41FB-AD2A-0906573DB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444" y="1445492"/>
            <a:ext cx="3654356" cy="369800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9DA30506-B867-4897-8327-89A89BEEF9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974" y="-5276"/>
            <a:ext cx="3905026" cy="3918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792295"/>
      </p:ext>
    </p:extLst>
  </p:cSld>
  <p:clrMapOvr>
    <a:masterClrMapping/>
  </p:clrMapOvr>
</p:sld>
</file>

<file path=ppt/theme/theme1.xml><?xml version="1.0" encoding="utf-8"?>
<a:theme xmlns:a="http://schemas.openxmlformats.org/drawingml/2006/main" name="Formadores 2024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2176</Words>
  <Application>Microsoft Office PowerPoint</Application>
  <PresentationFormat>Apresentação na tela (16:9)</PresentationFormat>
  <Paragraphs>162</Paragraphs>
  <Slides>21</Slides>
  <Notes>20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7" baseType="lpstr">
      <vt:lpstr>Bitter Black</vt:lpstr>
      <vt:lpstr>Roboto</vt:lpstr>
      <vt:lpstr>Fredericka the Great</vt:lpstr>
      <vt:lpstr>Arial</vt:lpstr>
      <vt:lpstr>Bitter</vt:lpstr>
      <vt:lpstr>Formadores 2024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Oxnar</dc:creator>
  <cp:lastModifiedBy>Andre Aparecido da Silva</cp:lastModifiedBy>
  <cp:revision>1</cp:revision>
  <dcterms:modified xsi:type="dcterms:W3CDTF">2024-12-03T16:43:42Z</dcterms:modified>
</cp:coreProperties>
</file>