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94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s/slide102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2.xml" ContentType="application/vnd.openxmlformats-officedocument.presentationml.notesSlide+xml"/>
  <Override PartName="/ppt/slides/slide99.xml" ContentType="application/vnd.openxmlformats-officedocument.presentationml.slide+xml"/>
  <Override PartName="/ppt/notesSlides/notesSlide7.xml" ContentType="application/vnd.openxmlformats-officedocument.presentationml.notesSlide+xml"/>
  <Default Extension="xlsx" ContentType="application/vnd.openxmlformats-officedocument.spreadsheetml.sheet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107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s/slide95.xml" ContentType="application/vnd.openxmlformats-officedocument.presentationml.slide+xml"/>
  <Override PartName="/ppt/slides/slide103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3.xml" ContentType="application/vnd.openxmlformats-officedocument.presentationml.notes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s/slide91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Override PartName="/ppt/notesSlides/notesSlide17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Default Extension="wdp" ContentType="image/vnd.ms-photo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Default Extension="vml" ContentType="application/vnd.openxmlformats-officedocument.vmlDrawing"/>
  <Override PartName="/ppt/slides/slide89.xml" ContentType="application/vnd.openxmlformats-officedocument.presentationml.slide+xml"/>
  <Override PartName="/ppt/slides/slide98.xml" ContentType="application/vnd.openxmlformats-officedocument.presentationml.slide+xml"/>
  <Override PartName="/ppt/slides/slide108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slides/slide96.xml" ContentType="application/vnd.openxmlformats-officedocument.presentationml.slide+xml"/>
  <Override PartName="/ppt/slides/slide106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s/slide104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97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05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0"/>
  </p:notesMasterIdLst>
  <p:sldIdLst>
    <p:sldId id="257" r:id="rId2"/>
    <p:sldId id="260" r:id="rId3"/>
    <p:sldId id="363" r:id="rId4"/>
    <p:sldId id="364" r:id="rId5"/>
    <p:sldId id="261" r:id="rId6"/>
    <p:sldId id="262" r:id="rId7"/>
    <p:sldId id="365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66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  <p:sldId id="353" r:id="rId100"/>
    <p:sldId id="354" r:id="rId101"/>
    <p:sldId id="355" r:id="rId102"/>
    <p:sldId id="356" r:id="rId103"/>
    <p:sldId id="357" r:id="rId104"/>
    <p:sldId id="358" r:id="rId105"/>
    <p:sldId id="359" r:id="rId106"/>
    <p:sldId id="360" r:id="rId107"/>
    <p:sldId id="361" r:id="rId108"/>
    <p:sldId id="362" r:id="rId109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100" d="100"/>
          <a:sy n="100" d="100"/>
        </p:scale>
        <p:origin x="-1920" y="-3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11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26422F-9790-438E-990D-03EE2361F33D}" type="datetimeFigureOut">
              <a:rPr lang="pt-BR" smtClean="0"/>
              <a:pPr/>
              <a:t>13/10/2014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92D599-8703-4AD8-80C5-BE9705B122F5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2CBC5D-2898-4033-88EE-F5A190FB1D93}" type="slidenum">
              <a:rPr lang="pt-BR" smtClean="0"/>
              <a:pPr/>
              <a:t>15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30178894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2CBC5D-2898-4033-88EE-F5A190FB1D93}" type="slidenum">
              <a:rPr lang="pt-BR" smtClean="0"/>
              <a:pPr/>
              <a:t>19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12230492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2CBC5D-2898-4033-88EE-F5A190FB1D93}" type="slidenum">
              <a:rPr lang="pt-BR" smtClean="0"/>
              <a:pPr/>
              <a:t>20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12230492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Note que as</a:t>
            </a:r>
            <a:r>
              <a:rPr lang="pt-BR" baseline="0" dirty="0" smtClean="0"/>
              <a:t> operações são feitas seguindo a hierarquia algébrica (primeiro, o que esta dentro dos parênteses). Assim a soma entre os parênteses é a última etapa, procedida apenas depois que a calculadora já armazena, na pilha operacional o resultado da operação de cada um deles.</a:t>
            </a:r>
          </a:p>
          <a:p>
            <a:endParaRPr lang="pt-BR" baseline="0" dirty="0" smtClean="0"/>
          </a:p>
          <a:p>
            <a:r>
              <a:rPr lang="pt-BR" baseline="0" dirty="0" smtClean="0"/>
              <a:t>A tecla ENTER “informa” à calculadora que o próximo número a ser digitado não compõe mas o primeiro elemento da conta. 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2CBC5D-2898-4033-88EE-F5A190FB1D93}" type="slidenum">
              <a:rPr lang="pt-BR" smtClean="0"/>
              <a:pPr/>
              <a:t>27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15862463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baseline="0" dirty="0" smtClean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2CBC5D-2898-4033-88EE-F5A190FB1D93}" type="slidenum">
              <a:rPr lang="pt-BR" smtClean="0"/>
              <a:pPr/>
              <a:t>28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15862463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O inverso</a:t>
            </a:r>
            <a:r>
              <a:rPr lang="pt-BR" baseline="0" dirty="0" smtClean="0"/>
              <a:t> de um número é a representação fracionária desse número invertida.</a:t>
            </a:r>
          </a:p>
          <a:p>
            <a:r>
              <a:rPr lang="pt-BR" baseline="0" dirty="0" smtClean="0"/>
              <a:t>Exemplo: 4 = 4/1, que “invertido” é 1/4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2CBC5D-2898-4033-88EE-F5A190FB1D93}" type="slidenum">
              <a:rPr lang="pt-BR" smtClean="0"/>
              <a:pPr/>
              <a:t>35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9594031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O inverso</a:t>
            </a:r>
            <a:r>
              <a:rPr lang="pt-BR" baseline="0" dirty="0" smtClean="0"/>
              <a:t> de um número é a representação fracionária desse número invertida.</a:t>
            </a:r>
          </a:p>
          <a:p>
            <a:r>
              <a:rPr lang="pt-BR" baseline="0" dirty="0" smtClean="0"/>
              <a:t>Exemplo: 4 = 4/1, que “invertido” é 1/4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2CBC5D-2898-4033-88EE-F5A190FB1D93}" type="slidenum">
              <a:rPr lang="pt-BR" smtClean="0"/>
              <a:pPr/>
              <a:t>36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9594031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A HP é capaz de calcular datas entre</a:t>
            </a:r>
            <a:r>
              <a:rPr lang="pt-BR" baseline="0" dirty="0" smtClean="0"/>
              <a:t> 15 de outubro de 1582 e 25 de novembro de 4046.</a:t>
            </a:r>
          </a:p>
          <a:p>
            <a:endParaRPr lang="pt-BR" baseline="0" dirty="0" smtClean="0"/>
          </a:p>
          <a:p>
            <a:r>
              <a:rPr lang="pt-BR" baseline="0" dirty="0" smtClean="0"/>
              <a:t>Este recurso também pode ser utilizado para saber em que data caiu qualquer data. Para isso é só digitar a data e somar “0” (zero) dias.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2CBC5D-2898-4033-88EE-F5A190FB1D93}" type="slidenum">
              <a:rPr lang="pt-BR" smtClean="0"/>
              <a:pPr/>
              <a:t>43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19532115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2CBC5D-2898-4033-88EE-F5A190FB1D93}" type="slidenum">
              <a:rPr lang="pt-BR" smtClean="0"/>
              <a:pPr/>
              <a:t>45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6855586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2CBC5D-2898-4033-88EE-F5A190FB1D93}" type="slidenum">
              <a:rPr lang="pt-BR" smtClean="0"/>
              <a:pPr/>
              <a:t>46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6855586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2CBC5D-2898-4033-88EE-F5A190FB1D93}" type="slidenum">
              <a:rPr lang="pt-BR" smtClean="0"/>
              <a:pPr/>
              <a:t>47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6855586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2CBC5D-2898-4033-88EE-F5A190FB1D93}" type="slidenum">
              <a:rPr lang="pt-BR" smtClean="0"/>
              <a:pPr/>
              <a:t>52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3570578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2CBC5D-2898-4033-88EE-F5A190FB1D93}" type="slidenum">
              <a:rPr lang="pt-BR" smtClean="0"/>
              <a:pPr/>
              <a:t>53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35705784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2CBC5D-2898-4033-88EE-F5A190FB1D93}" type="slidenum">
              <a:rPr lang="pt-BR" smtClean="0"/>
              <a:pPr/>
              <a:t>54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35705784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Desconto Simples ou Bancário (por fora)</a:t>
            </a:r>
          </a:p>
          <a:p>
            <a:endParaRPr lang="pt-BR" dirty="0" smtClean="0"/>
          </a:p>
          <a:p>
            <a:r>
              <a:rPr lang="pt-BR" dirty="0" smtClean="0"/>
              <a:t>Diferença</a:t>
            </a:r>
          </a:p>
          <a:p>
            <a:endParaRPr lang="pt-BR" dirty="0" smtClean="0"/>
          </a:p>
          <a:p>
            <a:r>
              <a:rPr lang="pt-BR" dirty="0" smtClean="0"/>
              <a:t>Desconto</a:t>
            </a:r>
            <a:r>
              <a:rPr lang="pt-BR" baseline="0" dirty="0" smtClean="0"/>
              <a:t> Composto ou Racional (por dentro)</a:t>
            </a:r>
          </a:p>
          <a:p>
            <a:r>
              <a:rPr lang="pt-BR" baseline="0" dirty="0" smtClean="0"/>
              <a:t>- A taxa de desconto se iguala a rentabilidade.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2CBC5D-2898-4033-88EE-F5A190FB1D93}" type="slidenum">
              <a:rPr lang="pt-BR" smtClean="0"/>
              <a:pPr/>
              <a:t>55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322164926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Perceba que primeiro é necessário</a:t>
            </a:r>
            <a:r>
              <a:rPr lang="pt-BR" baseline="0" dirty="0" smtClean="0"/>
              <a:t> calcular o valor acumulado do financiamento durante o período de carência;</a:t>
            </a:r>
          </a:p>
          <a:p>
            <a:endParaRPr lang="pt-BR" baseline="0" dirty="0" smtClean="0"/>
          </a:p>
          <a:p>
            <a:r>
              <a:rPr lang="pt-BR" baseline="0" dirty="0" smtClean="0"/>
              <a:t>Uma vez calculado esse resultado torna-se o principal.</a:t>
            </a:r>
          </a:p>
          <a:p>
            <a:endParaRPr lang="pt-BR" baseline="0" dirty="0" smtClean="0"/>
          </a:p>
          <a:p>
            <a:r>
              <a:rPr lang="pt-BR" baseline="0" dirty="0" smtClean="0"/>
              <a:t>Deve-se zerar o “FV”;</a:t>
            </a:r>
          </a:p>
          <a:p>
            <a:endParaRPr lang="pt-BR" baseline="0" dirty="0" smtClean="0"/>
          </a:p>
          <a:p>
            <a:r>
              <a:rPr lang="pt-BR" baseline="0" dirty="0" smtClean="0"/>
              <a:t>É Importante que a HP esteja no modo “BEGIN”, pois se calcularmos com o “END” ela dará mais 30 dias de prazo além da carência.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2CBC5D-2898-4033-88EE-F5A190FB1D93}" type="slidenum">
              <a:rPr lang="pt-BR" smtClean="0"/>
              <a:pPr/>
              <a:t>90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424927154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93094">
              <a:defRPr/>
            </a:pPr>
            <a:r>
              <a:rPr lang="pt-BR" i="1" dirty="0"/>
              <a:t>“Para calcular o VPL, primeiro é preciso determinar a taxa de desconto adequada, ou seja, a taxa mínima de rentabilidade para que o projeto seja considerável rentável, em primeira análise podemos chamar essa taxa de taxa mínima de atratividade. Uma forma de indicar o cálculo do VPL a uma taxa de desconto k é VPL(k). Portanto, se VPL(k) = 0, o projeto tem o VPL = 0  quando calculado com a taxa k. Isso significa que o projeto remunera exatamente a taxa k. Se VPL(k) = R, sendo R &gt; 0, pode se dizer que o projeto, além de conseguir remunerar a taxa k exigida, consegue criar riqueza no valor de R. Mas se o VPL(k) for negativo, pode-se dizer que, além de não conseguir atingir a rentabilidade k exigida, o projeto ainda destrói riqueza” (FGV, Série gestão empresarial, Finanças corporativas, 2007).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2CBC5D-2898-4033-88EE-F5A190FB1D93}" type="slidenum">
              <a:rPr lang="pt-BR" smtClean="0"/>
              <a:pPr/>
              <a:t>98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207221928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Analogicamente, pode-se</a:t>
            </a:r>
            <a:r>
              <a:rPr lang="pt-BR" baseline="0" dirty="0" smtClean="0"/>
              <a:t> adotar esta equação para efetuar cálculo de financiamento </a:t>
            </a:r>
            <a:r>
              <a:rPr lang="pt-BR" baseline="0" smtClean="0"/>
              <a:t>de ações. </a:t>
            </a: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2FD539-2ED3-48E2-98E6-6BF65F6A613E}" type="slidenum">
              <a:rPr lang="pt-BR" smtClean="0"/>
              <a:pPr/>
              <a:t>106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5160383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1" name="Picture 1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240CD-535F-4CF2-B517-7DD81757F220}" type="datetimeFigureOut">
              <a:rPr lang="pt-BR" smtClean="0"/>
              <a:pPr/>
              <a:t>13/10/2014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8A123-A49C-4964-BE23-0830FBA21E8F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7" name="Picture 1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240CD-535F-4CF2-B517-7DD81757F220}" type="datetimeFigureOut">
              <a:rPr lang="pt-BR" smtClean="0"/>
              <a:pPr/>
              <a:t>13/10/2014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8A123-A49C-4964-BE23-0830FBA21E8F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240CD-535F-4CF2-B517-7DD81757F220}" type="datetimeFigureOut">
              <a:rPr lang="pt-BR" smtClean="0"/>
              <a:pPr/>
              <a:t>13/10/2014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8A123-A49C-4964-BE23-0830FBA21E8F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240CD-535F-4CF2-B517-7DD81757F220}" type="datetimeFigureOut">
              <a:rPr lang="pt-BR" smtClean="0"/>
              <a:pPr/>
              <a:t>13/10/2014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8A123-A49C-4964-BE23-0830FBA21E8F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240CD-535F-4CF2-B517-7DD81757F220}" type="datetimeFigureOut">
              <a:rPr lang="pt-BR" smtClean="0"/>
              <a:pPr/>
              <a:t>13/10/2014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8A123-A49C-4964-BE23-0830FBA21E8F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240CD-535F-4CF2-B517-7DD81757F220}" type="datetimeFigureOut">
              <a:rPr lang="pt-BR" smtClean="0"/>
              <a:pPr/>
              <a:t>13/10/2014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8A123-A49C-4964-BE23-0830FBA21E8F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240CD-535F-4CF2-B517-7DD81757F220}" type="datetimeFigureOut">
              <a:rPr lang="pt-BR" smtClean="0"/>
              <a:pPr/>
              <a:t>13/10/2014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8A123-A49C-4964-BE23-0830FBA21E8F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240CD-535F-4CF2-B517-7DD81757F220}" type="datetimeFigureOut">
              <a:rPr lang="pt-BR" smtClean="0"/>
              <a:pPr/>
              <a:t>13/10/2014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8A123-A49C-4964-BE23-0830FBA21E8F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240CD-535F-4CF2-B517-7DD81757F220}" type="datetimeFigureOut">
              <a:rPr lang="pt-BR" smtClean="0"/>
              <a:pPr/>
              <a:t>13/10/2014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8A123-A49C-4964-BE23-0830FBA21E8F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240CD-535F-4CF2-B517-7DD81757F220}" type="datetimeFigureOut">
              <a:rPr lang="pt-BR" smtClean="0"/>
              <a:pPr/>
              <a:t>13/10/2014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8A123-A49C-4964-BE23-0830FBA21E8F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240CD-535F-4CF2-B517-7DD81757F220}" type="datetimeFigureOut">
              <a:rPr lang="pt-BR" smtClean="0"/>
              <a:pPr/>
              <a:t>13/10/2014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8A123-A49C-4964-BE23-0830FBA21E8F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337" name="Picture 1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C240CD-535F-4CF2-B517-7DD81757F220}" type="datetimeFigureOut">
              <a:rPr lang="pt-BR" smtClean="0"/>
              <a:pPr/>
              <a:t>13/10/2014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08A123-A49C-4964-BE23-0830FBA21E8F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xnar.com.br/" TargetMode="External"/><Relationship Id="rId2" Type="http://schemas.openxmlformats.org/officeDocument/2006/relationships/hyperlink" Target="mailto:anndrepr@yahoo.com.br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Planilha_do_Microsoft_Office_Excel1.xls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Planilha_do_Microsoft_Office_Excel2.xls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6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Planilha_do_Microsoft_Office_Excel3.xls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oxnar.com.br/3f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Matemática Financeira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57290" y="4429132"/>
            <a:ext cx="6415110" cy="1643074"/>
          </a:xfrm>
        </p:spPr>
        <p:txBody>
          <a:bodyPr>
            <a:normAutofit fontScale="62500" lnSpcReduction="20000"/>
          </a:bodyPr>
          <a:lstStyle/>
          <a:p>
            <a:r>
              <a:rPr lang="pt-BR" sz="2600" dirty="0" smtClean="0">
                <a:solidFill>
                  <a:schemeClr val="tx1"/>
                </a:solidFill>
              </a:rPr>
              <a:t>Prof. Esp.:  André Aparecido da Silva</a:t>
            </a:r>
          </a:p>
          <a:p>
            <a:r>
              <a:rPr lang="pt-BR" dirty="0" smtClean="0">
                <a:solidFill>
                  <a:schemeClr val="tx1"/>
                </a:solidFill>
              </a:rPr>
              <a:t>3º ano do Ensino Médio</a:t>
            </a:r>
            <a:endParaRPr lang="pt-BR" dirty="0">
              <a:solidFill>
                <a:schemeClr val="tx1"/>
              </a:solidFill>
            </a:endParaRPr>
          </a:p>
          <a:p>
            <a:r>
              <a:rPr lang="pt-BR" dirty="0" smtClean="0">
                <a:hlinkClick r:id="rId2"/>
              </a:rPr>
              <a:t>anndrepr@yahoo.com.br</a:t>
            </a:r>
            <a:endParaRPr lang="pt-BR" dirty="0" smtClean="0"/>
          </a:p>
          <a:p>
            <a:endParaRPr lang="pt-BR" dirty="0" smtClean="0"/>
          </a:p>
          <a:p>
            <a:r>
              <a:rPr lang="pt-BR" dirty="0" smtClean="0">
                <a:hlinkClick r:id="rId3"/>
              </a:rPr>
              <a:t>http://www.oxnar.com.br</a:t>
            </a:r>
            <a:r>
              <a:rPr lang="pt-BR" dirty="0" smtClean="0"/>
              <a:t>  </a:t>
            </a:r>
            <a:endParaRPr lang="pt-BR" dirty="0"/>
          </a:p>
        </p:txBody>
      </p:sp>
      <p:sp>
        <p:nvSpPr>
          <p:cNvPr id="4" name="CaixaDeTexto 3"/>
          <p:cNvSpPr txBox="1"/>
          <p:nvPr/>
        </p:nvSpPr>
        <p:spPr>
          <a:xfrm rot="-5400000">
            <a:off x="-2387134" y="3315772"/>
            <a:ext cx="58579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err="1" smtClean="0"/>
              <a:t>Oxnar</a:t>
            </a:r>
            <a:r>
              <a:rPr lang="pt-BR" dirty="0" smtClean="0"/>
              <a:t>  - Tecnologias Educacionais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2045723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Conceitos Básicos de Matemática Financeira 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Matemática Financeira</a:t>
            </a:r>
            <a:r>
              <a:rPr lang="pt-BR" dirty="0" smtClean="0"/>
              <a:t>:</a:t>
            </a:r>
          </a:p>
          <a:p>
            <a:pPr>
              <a:buNone/>
            </a:pPr>
            <a:endParaRPr lang="pt-BR" dirty="0"/>
          </a:p>
          <a:p>
            <a:pPr>
              <a:buNone/>
            </a:pPr>
            <a:endParaRPr lang="pt-BR" dirty="0"/>
          </a:p>
          <a:p>
            <a:pPr lvl="1" algn="just"/>
            <a:r>
              <a:rPr lang="pt-BR" dirty="0"/>
              <a:t>Visa estudar a evolução do dinheiro no tempo, estabelecendo relações formais entre quantias expressas em datas distintas</a:t>
            </a:r>
            <a:r>
              <a:rPr lang="pt-BR" dirty="0" smtClean="0"/>
              <a:t>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1799479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Conceitos Básicos de Matemática Financeira 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Finanças:</a:t>
            </a:r>
          </a:p>
          <a:p>
            <a:pPr>
              <a:buNone/>
            </a:pPr>
            <a:endParaRPr lang="pt-BR" dirty="0"/>
          </a:p>
          <a:p>
            <a:pPr lvl="1" algn="just"/>
            <a:r>
              <a:rPr lang="pt-BR" dirty="0"/>
              <a:t>É a Arte de buscar oportunidades de investimentos e retornos que satisfaçam os anseios dos seus investidores, buscando a majoração dos resultados das </a:t>
            </a:r>
            <a:r>
              <a:rPr lang="pt-BR" dirty="0" smtClean="0"/>
              <a:t>empresas ou mesmo nas diversas </a:t>
            </a:r>
            <a:r>
              <a:rPr lang="pt-BR" dirty="0" err="1" smtClean="0"/>
              <a:t>familias</a:t>
            </a:r>
            <a:r>
              <a:rPr lang="pt-BR" dirty="0" smtClean="0"/>
              <a:t>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1799479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Conceitos Básicos de Matemática Financeira 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t-BR" dirty="0"/>
              <a:t>Matemática Financeira:</a:t>
            </a:r>
          </a:p>
          <a:p>
            <a:endParaRPr lang="pt-BR" dirty="0" smtClean="0"/>
          </a:p>
          <a:p>
            <a:r>
              <a:rPr lang="pt-BR" dirty="0" smtClean="0"/>
              <a:t>O </a:t>
            </a:r>
            <a:r>
              <a:rPr lang="pt-BR" dirty="0"/>
              <a:t>valor do dinheiro no tempo:</a:t>
            </a:r>
          </a:p>
          <a:p>
            <a:pPr lvl="1"/>
            <a:r>
              <a:rPr lang="pt-BR" dirty="0"/>
              <a:t>“o valor do dinheiro no tempo muda</a:t>
            </a:r>
            <a:r>
              <a:rPr lang="pt-BR" dirty="0" smtClean="0"/>
              <a:t>”</a:t>
            </a:r>
          </a:p>
          <a:p>
            <a:pPr lvl="1">
              <a:buNone/>
            </a:pPr>
            <a:endParaRPr lang="pt-BR" dirty="0" smtClean="0"/>
          </a:p>
          <a:p>
            <a:pPr lvl="1"/>
            <a:r>
              <a:rPr lang="pt-BR" dirty="0"/>
              <a:t> </a:t>
            </a:r>
            <a:r>
              <a:rPr lang="pt-BR" dirty="0" smtClean="0"/>
              <a:t>“o dinheiro caminha no tempo”</a:t>
            </a:r>
          </a:p>
          <a:p>
            <a:pPr lvl="1">
              <a:buNone/>
            </a:pPr>
            <a:endParaRPr lang="pt-BR" dirty="0"/>
          </a:p>
          <a:p>
            <a:pPr lvl="1" algn="just"/>
            <a:r>
              <a:rPr lang="pt-BR" dirty="0"/>
              <a:t>Por esta razão para compararmos duas quantias expressas precisamos equiparar os valores em uma mesma data base</a:t>
            </a:r>
            <a:r>
              <a:rPr lang="pt-BR" dirty="0" smtClean="0"/>
              <a:t>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1799479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Conceitos Básicos de Matemática Financeira 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pt-BR" sz="2400" dirty="0" smtClean="0"/>
              <a:t>Juros: </a:t>
            </a:r>
          </a:p>
          <a:p>
            <a:pPr lvl="1"/>
            <a:r>
              <a:rPr lang="pt-BR" sz="2000" dirty="0" smtClean="0"/>
              <a:t>É o rendimento obtido ou pago por alguém que aplica ou toma emprestado uma determinada quantia a um determinado custo financeiro.</a:t>
            </a:r>
          </a:p>
          <a:p>
            <a:pPr lvl="1"/>
            <a:r>
              <a:rPr lang="pt-BR" sz="2000" dirty="0" smtClean="0"/>
              <a:t>É a remuneração do Capital Emprestado</a:t>
            </a:r>
          </a:p>
          <a:p>
            <a:pPr lvl="1"/>
            <a:r>
              <a:rPr lang="pt-BR" sz="2000" dirty="0" smtClean="0"/>
              <a:t>É a Diferença entre o valor futuro e o valor inicial do empréstimo.</a:t>
            </a:r>
          </a:p>
          <a:p>
            <a:r>
              <a:rPr lang="pt-BR" sz="2400" dirty="0" smtClean="0"/>
              <a:t>Taxa de Juros:</a:t>
            </a:r>
          </a:p>
          <a:p>
            <a:pPr lvl="1"/>
            <a:r>
              <a:rPr lang="pt-BR" sz="2000" dirty="0" smtClean="0"/>
              <a:t>É o coeficiente que determina o valor dos juros durante um determinado período.</a:t>
            </a:r>
          </a:p>
          <a:p>
            <a:pPr lvl="1"/>
            <a:r>
              <a:rPr lang="pt-BR" sz="2000" dirty="0" smtClean="0"/>
              <a:t>O Objetivo é remunerar o risco envolvido e a perda do poder de compra.</a:t>
            </a:r>
          </a:p>
          <a:p>
            <a:r>
              <a:rPr lang="pt-BR" sz="2400" dirty="0" smtClean="0"/>
              <a:t>Diferença entre Juros e Taxa de Juros:</a:t>
            </a:r>
          </a:p>
          <a:p>
            <a:pPr lvl="1"/>
            <a:r>
              <a:rPr lang="pt-BR" sz="2000" dirty="0" smtClean="0"/>
              <a:t>Taxa é o coeficiente a cada 100 unidades e o juros é o valor propriamente dito.</a:t>
            </a:r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xmlns="" val="1769259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Conceitos Básicos de Matemática Financeira 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82880" indent="-182880">
              <a:defRPr/>
            </a:pPr>
            <a:r>
              <a:rPr lang="pt-BR" sz="3200" dirty="0" smtClean="0"/>
              <a:t> Taxa </a:t>
            </a:r>
            <a:r>
              <a:rPr lang="pt-BR" sz="3200" dirty="0"/>
              <a:t>unitária:</a:t>
            </a:r>
          </a:p>
          <a:p>
            <a:pPr lvl="1">
              <a:defRPr/>
            </a:pPr>
            <a:r>
              <a:rPr lang="pt-BR" sz="2800" dirty="0"/>
              <a:t>reflete o valor dos juros para cada unidade do capital</a:t>
            </a:r>
            <a:r>
              <a:rPr lang="pt-BR" sz="2800" dirty="0" smtClean="0"/>
              <a:t>.</a:t>
            </a:r>
            <a:endParaRPr lang="pt-BR" sz="2800" dirty="0"/>
          </a:p>
        </p:txBody>
      </p:sp>
      <p:pic>
        <p:nvPicPr>
          <p:cNvPr id="134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3571876"/>
            <a:ext cx="5850123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207715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Conceitos Básicos de Matemática Financeira 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82880" indent="-182880">
              <a:defRPr/>
            </a:pPr>
            <a:r>
              <a:rPr lang="pt-BR" sz="3200" dirty="0" smtClean="0"/>
              <a:t> Taxa </a:t>
            </a:r>
            <a:r>
              <a:rPr lang="pt-BR" sz="3200" dirty="0"/>
              <a:t>percentual:</a:t>
            </a:r>
          </a:p>
          <a:p>
            <a:pPr lvl="1">
              <a:defRPr/>
            </a:pPr>
            <a:r>
              <a:rPr lang="pt-BR" sz="2800" dirty="0"/>
              <a:t>reflete o valor dos juros para cada cento do </a:t>
            </a:r>
            <a:r>
              <a:rPr lang="pt-BR" sz="2800" dirty="0" smtClean="0"/>
              <a:t>capital.</a:t>
            </a:r>
            <a:endParaRPr lang="pt-BR" sz="2800" dirty="0"/>
          </a:p>
        </p:txBody>
      </p:sp>
      <p:pic>
        <p:nvPicPr>
          <p:cNvPr id="1433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3938601"/>
            <a:ext cx="7162800" cy="141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207715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Conceitos Básicos de Matemática Financeira </a:t>
            </a:r>
            <a:endParaRPr lang="pt-BR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Espaço Reservado para Conteúdo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pt-BR" sz="3200" b="0" i="1" smtClean="0">
                        <a:latin typeface="Cambria Math"/>
                      </a:rPr>
                      <m:t>𝑇𝑎𝑥𝑎</m:t>
                    </m:r>
                    <m:r>
                      <a:rPr lang="pt-BR" sz="3200" b="0" i="1" smtClean="0">
                        <a:latin typeface="Cambria Math"/>
                      </a:rPr>
                      <m:t> </m:t>
                    </m:r>
                    <m:r>
                      <a:rPr lang="pt-BR" sz="3200" b="0" i="1" smtClean="0">
                        <a:latin typeface="Cambria Math"/>
                      </a:rPr>
                      <m:t>𝑈𝑛𝑖𝑡</m:t>
                    </m:r>
                    <m:r>
                      <a:rPr lang="pt-BR" sz="3200" b="0" i="1" smtClean="0">
                        <a:latin typeface="Cambria Math"/>
                      </a:rPr>
                      <m:t>á</m:t>
                    </m:r>
                    <m:r>
                      <a:rPr lang="pt-BR" sz="3200" b="0" i="1" smtClean="0">
                        <a:latin typeface="Cambria Math"/>
                      </a:rPr>
                      <m:t>𝑟𝑖𝑎</m:t>
                    </m:r>
                    <m:r>
                      <a:rPr lang="pt-BR" sz="3200" b="0" i="1" smtClean="0">
                        <a:latin typeface="Cambria Math"/>
                      </a:rPr>
                      <m:t>:</m:t>
                    </m:r>
                  </m:oMath>
                </a14:m>
                <a:endParaRPr lang="pt-BR" sz="3200" b="0" i="1" dirty="0" smtClean="0">
                  <a:latin typeface="Cambria Math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pt-BR" sz="2800" i="1">
                        <a:latin typeface="Cambria Math"/>
                      </a:rPr>
                      <m:t>𝑖</m:t>
                    </m:r>
                    <m:r>
                      <a:rPr lang="pt-BR" sz="28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pt-BR" sz="2800" i="1">
                            <a:latin typeface="Cambria Math"/>
                          </a:rPr>
                        </m:ctrlPr>
                      </m:fPr>
                      <m:num>
                        <m:r>
                          <a:rPr lang="pt-BR" sz="2800" i="1">
                            <a:latin typeface="Cambria Math"/>
                          </a:rPr>
                          <m:t>𝐽𝑢𝑟𝑜𝑠</m:t>
                        </m:r>
                      </m:num>
                      <m:den>
                        <m:r>
                          <a:rPr lang="pt-BR" sz="2800" i="1">
                            <a:latin typeface="Cambria Math"/>
                          </a:rPr>
                          <m:t>𝐶𝑎𝑝𝑖𝑡𝑎𝑙</m:t>
                        </m:r>
                      </m:den>
                    </m:f>
                    <m:r>
                      <a:rPr lang="pt-BR" sz="2800" i="1">
                        <a:latin typeface="Cambria Math"/>
                      </a:rPr>
                      <m:t> </m:t>
                    </m:r>
                    <m:r>
                      <a:rPr lang="pt-BR" sz="2800" i="1">
                        <a:latin typeface="Cambria Math"/>
                        <a:ea typeface="Cambria Math"/>
                      </a:rPr>
                      <m:t>∴ </m:t>
                    </m:r>
                    <m:f>
                      <m:fPr>
                        <m:ctrlPr>
                          <a:rPr lang="pt-BR" sz="2800" i="1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pt-BR" sz="2800" i="1">
                            <a:latin typeface="Cambria Math"/>
                            <a:ea typeface="Cambria Math"/>
                          </a:rPr>
                          <m:t>𝑅</m:t>
                        </m:r>
                        <m:r>
                          <a:rPr lang="pt-BR" sz="2800" i="1">
                            <a:latin typeface="Cambria Math"/>
                            <a:ea typeface="Cambria Math"/>
                          </a:rPr>
                          <m:t>$ 10,00</m:t>
                        </m:r>
                      </m:num>
                      <m:den>
                        <m:r>
                          <a:rPr lang="pt-BR" sz="2800" i="1">
                            <a:latin typeface="Cambria Math"/>
                            <a:ea typeface="Cambria Math"/>
                          </a:rPr>
                          <m:t>𝑅</m:t>
                        </m:r>
                        <m:r>
                          <a:rPr lang="pt-BR" sz="2800" i="1">
                            <a:latin typeface="Cambria Math"/>
                            <a:ea typeface="Cambria Math"/>
                          </a:rPr>
                          <m:t>$ 100,00</m:t>
                        </m:r>
                      </m:den>
                    </m:f>
                    <m:r>
                      <a:rPr lang="pt-BR" sz="2800" i="1">
                        <a:latin typeface="Cambria Math"/>
                        <a:ea typeface="Cambria Math"/>
                      </a:rPr>
                      <m:t>=</m:t>
                    </m:r>
                    <m:r>
                      <a:rPr lang="pt-BR" sz="2800" b="1" i="1">
                        <a:latin typeface="Cambria Math"/>
                        <a:ea typeface="Cambria Math"/>
                      </a:rPr>
                      <m:t>𝟎</m:t>
                    </m:r>
                    <m:r>
                      <a:rPr lang="pt-BR" sz="2800" b="1" i="1">
                        <a:latin typeface="Cambria Math"/>
                        <a:ea typeface="Cambria Math"/>
                      </a:rPr>
                      <m:t>,</m:t>
                    </m:r>
                    <m:r>
                      <a:rPr lang="pt-BR" sz="2800" b="1" i="1">
                        <a:latin typeface="Cambria Math"/>
                        <a:ea typeface="Cambria Math"/>
                      </a:rPr>
                      <m:t>𝟏𝟎</m:t>
                    </m:r>
                  </m:oMath>
                </a14:m>
                <a:endParaRPr lang="pt-BR" sz="2800" b="1" dirty="0" smtClean="0">
                  <a:ea typeface="Cambria Math"/>
                </a:endParaRPr>
              </a:p>
              <a:p>
                <a:endParaRPr lang="pt-BR" sz="3200" dirty="0" smtClean="0"/>
              </a:p>
              <a:p>
                <a:endParaRPr lang="pt-BR" sz="3200" dirty="0" smtClean="0"/>
              </a:p>
              <a:p>
                <a:r>
                  <a:rPr lang="pt-BR" sz="3200" dirty="0" smtClean="0"/>
                  <a:t>Taxa Percentual: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pt-BR" sz="2800" i="1">
                        <a:latin typeface="Cambria Math"/>
                      </a:rPr>
                      <m:t>𝑖</m:t>
                    </m:r>
                    <m:r>
                      <a:rPr lang="pt-BR" sz="28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pt-BR" sz="2800" i="1">
                            <a:latin typeface="Cambria Math"/>
                          </a:rPr>
                        </m:ctrlPr>
                      </m:fPr>
                      <m:num>
                        <m:r>
                          <a:rPr lang="pt-BR" sz="2800" i="1">
                            <a:latin typeface="Cambria Math"/>
                          </a:rPr>
                          <m:t>𝐽𝑢𝑟𝑜𝑠</m:t>
                        </m:r>
                      </m:num>
                      <m:den>
                        <m:r>
                          <a:rPr lang="pt-BR" sz="2800" i="1">
                            <a:latin typeface="Cambria Math"/>
                          </a:rPr>
                          <m:t>𝐶𝑎𝑝𝑖𝑡𝑎𝑙</m:t>
                        </m:r>
                      </m:den>
                    </m:f>
                    <m:r>
                      <a:rPr lang="pt-BR" sz="2800" b="0" i="1" smtClean="0">
                        <a:latin typeface="Cambria Math"/>
                      </a:rPr>
                      <m:t> </m:t>
                    </m:r>
                    <m:r>
                      <a:rPr lang="pt-BR" sz="2800" i="1">
                        <a:latin typeface="Cambria Math"/>
                      </a:rPr>
                      <m:t>𝑋</m:t>
                    </m:r>
                    <m:r>
                      <a:rPr lang="pt-BR" sz="2800" i="1">
                        <a:latin typeface="Cambria Math"/>
                      </a:rPr>
                      <m:t> 100 ∴ </m:t>
                    </m:r>
                    <m:f>
                      <m:fPr>
                        <m:ctrlPr>
                          <a:rPr lang="pt-BR" sz="2800" i="1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pt-BR" sz="2800" i="1">
                            <a:latin typeface="Cambria Math"/>
                            <a:ea typeface="Cambria Math"/>
                          </a:rPr>
                          <m:t>𝑅</m:t>
                        </m:r>
                        <m:r>
                          <a:rPr lang="pt-BR" sz="2800" i="1">
                            <a:latin typeface="Cambria Math"/>
                            <a:ea typeface="Cambria Math"/>
                          </a:rPr>
                          <m:t>$ 10,00</m:t>
                        </m:r>
                      </m:num>
                      <m:den>
                        <m:r>
                          <a:rPr lang="pt-BR" sz="2800" i="1">
                            <a:latin typeface="Cambria Math"/>
                            <a:ea typeface="Cambria Math"/>
                          </a:rPr>
                          <m:t>𝑅</m:t>
                        </m:r>
                        <m:r>
                          <a:rPr lang="pt-BR" sz="2800" i="1">
                            <a:latin typeface="Cambria Math"/>
                            <a:ea typeface="Cambria Math"/>
                          </a:rPr>
                          <m:t>$ 100,00</m:t>
                        </m:r>
                      </m:den>
                    </m:f>
                    <m:r>
                      <a:rPr lang="pt-BR" sz="2800" b="0" i="1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pt-BR" sz="2800" i="1">
                        <a:latin typeface="Cambria Math"/>
                        <a:ea typeface="Cambria Math"/>
                      </a:rPr>
                      <m:t>𝑋</m:t>
                    </m:r>
                    <m:r>
                      <a:rPr lang="pt-BR" sz="2800" b="0" i="1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pt-BR" sz="2800" i="1">
                        <a:latin typeface="Cambria Math"/>
                        <a:ea typeface="Cambria Math"/>
                      </a:rPr>
                      <m:t>100=</m:t>
                    </m:r>
                    <m:r>
                      <a:rPr lang="pt-BR" sz="2800" b="1" i="1">
                        <a:latin typeface="Cambria Math"/>
                        <a:ea typeface="Cambria Math"/>
                      </a:rPr>
                      <m:t>𝟏𝟎</m:t>
                    </m:r>
                    <m:r>
                      <a:rPr lang="pt-BR" sz="2800" b="1" i="1">
                        <a:latin typeface="Cambria Math"/>
                        <a:ea typeface="Cambria Math"/>
                      </a:rPr>
                      <m:t>%</m:t>
                    </m:r>
                  </m:oMath>
                </a14:m>
                <a:endParaRPr lang="pt-BR" sz="2800" b="1" dirty="0">
                  <a:ea typeface="Cambria Math"/>
                </a:endParaRPr>
              </a:p>
              <a:p>
                <a:endParaRPr lang="pt-BR" sz="3200" dirty="0"/>
              </a:p>
            </p:txBody>
          </p:sp>
        </mc:Choice>
        <mc:Fallback>
          <p:sp>
            <p:nvSpPr>
              <p:cNvPr id="3" name="Espaço Reservado para Conteúdo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230816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Conceitos Básicos de Matemática Financeira</a:t>
            </a:r>
            <a:endParaRPr lang="pt-BR" dirty="0"/>
          </a:p>
        </p:txBody>
      </p:sp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787202290"/>
              </p:ext>
            </p:extLst>
          </p:nvPr>
        </p:nvGraphicFramePr>
        <p:xfrm>
          <a:off x="703356" y="1592862"/>
          <a:ext cx="8229600" cy="50292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114800"/>
                <a:gridCol w="4114800"/>
              </a:tblGrid>
              <a:tr h="192439"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/>
                        <a:t>Taxa Percentual</a:t>
                      </a:r>
                      <a:endParaRPr lang="pt-BR" sz="2400" dirty="0"/>
                    </a:p>
                  </a:txBody>
                  <a:tcPr marL="91437" marR="9143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/>
                        <a:t>Taxa Unitária</a:t>
                      </a:r>
                      <a:endParaRPr lang="pt-BR" sz="2400" dirty="0"/>
                    </a:p>
                  </a:txBody>
                  <a:tcPr marL="91437" marR="91437"/>
                </a:tc>
              </a:tr>
              <a:tr h="192439"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/>
                        <a:t>10%</a:t>
                      </a:r>
                      <a:endParaRPr lang="pt-BR" sz="2400" dirty="0"/>
                    </a:p>
                  </a:txBody>
                  <a:tcPr marL="91437" marR="9143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/>
                        <a:t>0,10</a:t>
                      </a:r>
                      <a:endParaRPr lang="pt-BR" sz="2400" dirty="0"/>
                    </a:p>
                  </a:txBody>
                  <a:tcPr marL="91437" marR="91437"/>
                </a:tc>
              </a:tr>
              <a:tr h="192439"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/>
                        <a:t>30%</a:t>
                      </a:r>
                      <a:endParaRPr lang="pt-BR" sz="2400" dirty="0"/>
                    </a:p>
                  </a:txBody>
                  <a:tcPr marL="91437" marR="9143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/>
                        <a:t>0,30</a:t>
                      </a:r>
                      <a:endParaRPr lang="pt-BR" sz="2400" dirty="0"/>
                    </a:p>
                  </a:txBody>
                  <a:tcPr marL="91437" marR="91437"/>
                </a:tc>
              </a:tr>
              <a:tr h="192439"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/>
                        <a:t>25%</a:t>
                      </a:r>
                      <a:endParaRPr lang="pt-BR" sz="2400" dirty="0"/>
                    </a:p>
                  </a:txBody>
                  <a:tcPr marL="91437" marR="9143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/>
                        <a:t>0,25</a:t>
                      </a:r>
                      <a:endParaRPr lang="pt-BR" sz="2400" dirty="0"/>
                    </a:p>
                  </a:txBody>
                  <a:tcPr marL="91437" marR="91437"/>
                </a:tc>
              </a:tr>
              <a:tr h="192439"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/>
                        <a:t>5%</a:t>
                      </a:r>
                      <a:endParaRPr lang="pt-BR" sz="2400" dirty="0"/>
                    </a:p>
                  </a:txBody>
                  <a:tcPr marL="91437" marR="9143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/>
                        <a:t>0,05</a:t>
                      </a:r>
                      <a:endParaRPr lang="pt-BR" sz="2400" dirty="0"/>
                    </a:p>
                  </a:txBody>
                  <a:tcPr marL="91437" marR="91437"/>
                </a:tc>
              </a:tr>
              <a:tr h="192439"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/>
                        <a:t>1%</a:t>
                      </a:r>
                      <a:endParaRPr lang="pt-BR" sz="2400" dirty="0"/>
                    </a:p>
                  </a:txBody>
                  <a:tcPr marL="91437" marR="9143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/>
                        <a:t>0,01</a:t>
                      </a:r>
                      <a:endParaRPr lang="pt-BR" sz="2400" dirty="0"/>
                    </a:p>
                  </a:txBody>
                  <a:tcPr marL="91437" marR="91437"/>
                </a:tc>
              </a:tr>
              <a:tr h="192439"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/>
                        <a:t>0,5%</a:t>
                      </a:r>
                      <a:endParaRPr lang="pt-BR" sz="2400" dirty="0"/>
                    </a:p>
                  </a:txBody>
                  <a:tcPr marL="91437" marR="9143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/>
                        <a:t>0,005</a:t>
                      </a:r>
                      <a:endParaRPr lang="pt-BR" sz="2400" dirty="0"/>
                    </a:p>
                  </a:txBody>
                  <a:tcPr marL="91437" marR="91437"/>
                </a:tc>
              </a:tr>
              <a:tr h="192439"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/>
                        <a:t>0,65%</a:t>
                      </a:r>
                      <a:endParaRPr lang="pt-BR" sz="2400" dirty="0"/>
                    </a:p>
                  </a:txBody>
                  <a:tcPr marL="91437" marR="9143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/>
                        <a:t>0,0065</a:t>
                      </a:r>
                      <a:endParaRPr lang="pt-BR" sz="2400" dirty="0"/>
                    </a:p>
                  </a:txBody>
                  <a:tcPr marL="91437" marR="91437"/>
                </a:tc>
              </a:tr>
              <a:tr h="192439"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/>
                        <a:t>100%</a:t>
                      </a:r>
                      <a:endParaRPr lang="pt-BR" sz="2400" dirty="0"/>
                    </a:p>
                  </a:txBody>
                  <a:tcPr marL="91437" marR="9143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/>
                        <a:t>1,00</a:t>
                      </a:r>
                      <a:endParaRPr lang="pt-BR" sz="2400" dirty="0"/>
                    </a:p>
                  </a:txBody>
                  <a:tcPr marL="91437" marR="91437"/>
                </a:tc>
              </a:tr>
              <a:tr h="192439"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/>
                        <a:t>150%</a:t>
                      </a:r>
                      <a:endParaRPr lang="pt-BR" sz="2400" dirty="0"/>
                    </a:p>
                  </a:txBody>
                  <a:tcPr marL="91437" marR="9143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/>
                        <a:t>1,50</a:t>
                      </a:r>
                    </a:p>
                  </a:txBody>
                  <a:tcPr marL="91437" marR="91437"/>
                </a:tc>
              </a:tr>
              <a:tr h="192439"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/>
                        <a:t>0,16%</a:t>
                      </a:r>
                      <a:endParaRPr lang="pt-BR" sz="2400" dirty="0"/>
                    </a:p>
                  </a:txBody>
                  <a:tcPr marL="91437" marR="9143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/>
                        <a:t>0,0016</a:t>
                      </a:r>
                    </a:p>
                  </a:txBody>
                  <a:tcPr marL="91437" marR="91437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353617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 smtClean="0"/>
              <a:t>Juros Simples – Exemplo a uma Taxa de 10%</a:t>
            </a:r>
            <a:endParaRPr lang="pt-BR" dirty="0"/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090308768"/>
              </p:ext>
            </p:extLst>
          </p:nvPr>
        </p:nvGraphicFramePr>
        <p:xfrm>
          <a:off x="714566" y="2060848"/>
          <a:ext cx="8208964" cy="4175125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052241"/>
                <a:gridCol w="2052241"/>
                <a:gridCol w="2052241"/>
                <a:gridCol w="2052241"/>
              </a:tblGrid>
              <a:tr h="446886">
                <a:tc>
                  <a:txBody>
                    <a:bodyPr/>
                    <a:lstStyle/>
                    <a:p>
                      <a:pPr algn="ctr"/>
                      <a:r>
                        <a:rPr lang="pt-BR" sz="2000" dirty="0" smtClean="0"/>
                        <a:t>Mês 0</a:t>
                      </a:r>
                      <a:endParaRPr lang="pt-BR" sz="2000" dirty="0"/>
                    </a:p>
                  </a:txBody>
                  <a:tcPr marL="103693" marR="103693" marT="51829" marB="5182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dirty="0" smtClean="0"/>
                        <a:t>Mês 1</a:t>
                      </a:r>
                      <a:endParaRPr lang="pt-BR" sz="2000" dirty="0"/>
                    </a:p>
                  </a:txBody>
                  <a:tcPr marL="103693" marR="103693" marT="51829" marB="5182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dirty="0" smtClean="0"/>
                        <a:t>Mês 2</a:t>
                      </a:r>
                      <a:endParaRPr lang="pt-BR" sz="2000" dirty="0"/>
                    </a:p>
                  </a:txBody>
                  <a:tcPr marL="103693" marR="103693" marT="51829" marB="5182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dirty="0" smtClean="0"/>
                        <a:t>Mês 3</a:t>
                      </a:r>
                      <a:endParaRPr lang="pt-BR" sz="2000" dirty="0"/>
                    </a:p>
                  </a:txBody>
                  <a:tcPr marL="103693" marR="103693" marT="51829" marB="51829" anchor="ctr"/>
                </a:tc>
              </a:tr>
              <a:tr h="2972952">
                <a:tc>
                  <a:txBody>
                    <a:bodyPr/>
                    <a:lstStyle/>
                    <a:p>
                      <a:pPr algn="ctr"/>
                      <a:endParaRPr lang="pt-BR" sz="2000" dirty="0"/>
                    </a:p>
                  </a:txBody>
                  <a:tcPr marL="103693" marR="103693" marT="51829" marB="51829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2000" dirty="0"/>
                    </a:p>
                  </a:txBody>
                  <a:tcPr marL="103693" marR="103693" marT="51829" marB="51829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2000" dirty="0"/>
                    </a:p>
                  </a:txBody>
                  <a:tcPr marL="103693" marR="103693" marT="51829" marB="51829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2000" dirty="0"/>
                    </a:p>
                  </a:txBody>
                  <a:tcPr marL="103693" marR="103693" marT="51829" marB="51829" anchor="ctr"/>
                </a:tc>
              </a:tr>
              <a:tr h="755287">
                <a:tc>
                  <a:txBody>
                    <a:bodyPr/>
                    <a:lstStyle/>
                    <a:p>
                      <a:pPr algn="ctr"/>
                      <a:r>
                        <a:rPr lang="pt-BR" sz="2000" dirty="0" smtClean="0"/>
                        <a:t>R$ 100,00</a:t>
                      </a:r>
                      <a:endParaRPr lang="pt-BR" sz="2000" dirty="0"/>
                    </a:p>
                  </a:txBody>
                  <a:tcPr marL="103693" marR="103693" marT="51829" marB="5182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dirty="0" smtClean="0"/>
                        <a:t>R$ 110,00</a:t>
                      </a:r>
                      <a:endParaRPr lang="pt-BR" sz="2000" dirty="0"/>
                    </a:p>
                  </a:txBody>
                  <a:tcPr marL="103693" marR="103693" marT="51829" marB="5182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dirty="0" smtClean="0"/>
                        <a:t>R$ 120,00</a:t>
                      </a:r>
                      <a:endParaRPr lang="pt-BR" sz="2000" dirty="0"/>
                    </a:p>
                  </a:txBody>
                  <a:tcPr marL="103693" marR="103693" marT="51829" marB="5182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dirty="0" smtClean="0"/>
                        <a:t>R$</a:t>
                      </a:r>
                      <a:r>
                        <a:rPr lang="pt-BR" sz="2000" baseline="0" dirty="0" smtClean="0"/>
                        <a:t> 130,00</a:t>
                      </a:r>
                      <a:endParaRPr lang="pt-BR" sz="2000" dirty="0"/>
                    </a:p>
                  </a:txBody>
                  <a:tcPr marL="103693" marR="103693" marT="51829" marB="51829" anchor="ctr"/>
                </a:tc>
              </a:tr>
            </a:tbl>
          </a:graphicData>
        </a:graphic>
      </p:graphicFrame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4929" y="2651398"/>
            <a:ext cx="1295400" cy="6064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62491" y="2651398"/>
            <a:ext cx="1296988" cy="6064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51641" y="2651398"/>
            <a:ext cx="1295400" cy="6064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39204" y="2651398"/>
            <a:ext cx="1295400" cy="6064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62491" y="3356248"/>
            <a:ext cx="1296988" cy="6064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51641" y="3356248"/>
            <a:ext cx="1295400" cy="6064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69104" y="4022998"/>
            <a:ext cx="1295400" cy="6064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21741" y="3356248"/>
            <a:ext cx="1295400" cy="6064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39204" y="4022998"/>
            <a:ext cx="1295400" cy="6064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39204" y="4694511"/>
            <a:ext cx="1295400" cy="6064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5" name="Conector em curva 14"/>
          <p:cNvCxnSpPr>
            <a:stCxn id="6" idx="1"/>
            <a:endCxn id="9" idx="1"/>
          </p:cNvCxnSpPr>
          <p:nvPr/>
        </p:nvCxnSpPr>
        <p:spPr>
          <a:xfrm rot="10800000" flipV="1">
            <a:off x="3162491" y="2954611"/>
            <a:ext cx="0" cy="704850"/>
          </a:xfrm>
          <a:prstGeom prst="curvedConnector3">
            <a:avLst>
              <a:gd name="adj1" fmla="val 22860100000"/>
            </a:avLst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em curva 15"/>
          <p:cNvCxnSpPr>
            <a:stCxn id="7" idx="1"/>
            <a:endCxn id="11" idx="1"/>
          </p:cNvCxnSpPr>
          <p:nvPr/>
        </p:nvCxnSpPr>
        <p:spPr>
          <a:xfrm rot="10800000" flipH="1" flipV="1">
            <a:off x="5251641" y="2954611"/>
            <a:ext cx="17463" cy="1371600"/>
          </a:xfrm>
          <a:prstGeom prst="curvedConnector3">
            <a:avLst>
              <a:gd name="adj1" fmla="val -1305391"/>
            </a:avLst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em curva 16"/>
          <p:cNvCxnSpPr>
            <a:stCxn id="8" idx="1"/>
            <a:endCxn id="14" idx="1"/>
          </p:cNvCxnSpPr>
          <p:nvPr/>
        </p:nvCxnSpPr>
        <p:spPr>
          <a:xfrm rot="10800000" flipV="1">
            <a:off x="7339204" y="2954611"/>
            <a:ext cx="12700" cy="2043112"/>
          </a:xfrm>
          <a:prstGeom prst="curvedConnector3">
            <a:avLst>
              <a:gd name="adj1" fmla="val 1800000"/>
            </a:avLst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to 18"/>
          <p:cNvCxnSpPr/>
          <p:nvPr/>
        </p:nvCxnSpPr>
        <p:spPr>
          <a:xfrm>
            <a:off x="3162490" y="3307036"/>
            <a:ext cx="129698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to 20"/>
          <p:cNvCxnSpPr/>
          <p:nvPr/>
        </p:nvCxnSpPr>
        <p:spPr>
          <a:xfrm>
            <a:off x="5250052" y="3985821"/>
            <a:ext cx="129698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reto 21"/>
          <p:cNvCxnSpPr/>
          <p:nvPr/>
        </p:nvCxnSpPr>
        <p:spPr>
          <a:xfrm>
            <a:off x="7321741" y="4665977"/>
            <a:ext cx="129698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556745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sz="4000" dirty="0" smtClean="0"/>
              <a:t>Juros Compostos </a:t>
            </a:r>
            <a:r>
              <a:rPr lang="pt-BR" sz="4000" dirty="0"/>
              <a:t>– </a:t>
            </a:r>
            <a:r>
              <a:rPr lang="pt-BR" sz="4000" dirty="0" smtClean="0"/>
              <a:t>Ex. a </a:t>
            </a:r>
            <a:r>
              <a:rPr lang="pt-BR" sz="4000" dirty="0"/>
              <a:t>uma Taxa de 10%</a:t>
            </a:r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514829531"/>
              </p:ext>
            </p:extLst>
          </p:nvPr>
        </p:nvGraphicFramePr>
        <p:xfrm>
          <a:off x="713176" y="1585814"/>
          <a:ext cx="8208964" cy="4916486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052241"/>
                <a:gridCol w="2052241"/>
                <a:gridCol w="2052241"/>
                <a:gridCol w="2052241"/>
              </a:tblGrid>
              <a:tr h="468568">
                <a:tc>
                  <a:txBody>
                    <a:bodyPr/>
                    <a:lstStyle/>
                    <a:p>
                      <a:pPr algn="ctr"/>
                      <a:r>
                        <a:rPr lang="pt-BR" sz="2000" dirty="0" smtClean="0"/>
                        <a:t>Mês 0</a:t>
                      </a:r>
                      <a:endParaRPr lang="pt-BR" sz="2000" dirty="0"/>
                    </a:p>
                  </a:txBody>
                  <a:tcPr marL="103693" marR="103693" marT="51836" marB="5183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dirty="0" smtClean="0"/>
                        <a:t>Mês 1</a:t>
                      </a:r>
                      <a:endParaRPr lang="pt-BR" sz="2000" dirty="0"/>
                    </a:p>
                  </a:txBody>
                  <a:tcPr marL="103693" marR="103693" marT="51836" marB="5183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dirty="0" smtClean="0"/>
                        <a:t>Mês 2</a:t>
                      </a:r>
                      <a:endParaRPr lang="pt-BR" sz="2000" dirty="0"/>
                    </a:p>
                  </a:txBody>
                  <a:tcPr marL="103693" marR="103693" marT="51836" marB="5183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dirty="0" smtClean="0"/>
                        <a:t>Mês 3</a:t>
                      </a:r>
                      <a:endParaRPr lang="pt-BR" sz="2000" dirty="0"/>
                    </a:p>
                  </a:txBody>
                  <a:tcPr marL="103693" marR="103693" marT="51836" marB="51836" anchor="ctr"/>
                </a:tc>
              </a:tr>
              <a:tr h="3995053">
                <a:tc>
                  <a:txBody>
                    <a:bodyPr/>
                    <a:lstStyle/>
                    <a:p>
                      <a:pPr algn="ctr"/>
                      <a:endParaRPr lang="pt-BR" sz="2000" dirty="0"/>
                    </a:p>
                  </a:txBody>
                  <a:tcPr marL="103693" marR="103693" marT="51836" marB="51836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2000" dirty="0"/>
                    </a:p>
                  </a:txBody>
                  <a:tcPr marL="103693" marR="103693" marT="51836" marB="51836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2000" dirty="0"/>
                    </a:p>
                  </a:txBody>
                  <a:tcPr marL="103693" marR="103693" marT="51836" marB="51836" anchor="ctr"/>
                </a:tc>
                <a:tc>
                  <a:txBody>
                    <a:bodyPr/>
                    <a:lstStyle/>
                    <a:p>
                      <a:pPr algn="ctr"/>
                      <a:endParaRPr lang="pt-BR" sz="2000" dirty="0"/>
                    </a:p>
                  </a:txBody>
                  <a:tcPr marL="103693" marR="103693" marT="51836" marB="51836" anchor="ctr"/>
                </a:tc>
              </a:tr>
              <a:tr h="452865">
                <a:tc>
                  <a:txBody>
                    <a:bodyPr/>
                    <a:lstStyle/>
                    <a:p>
                      <a:pPr algn="ctr"/>
                      <a:r>
                        <a:rPr lang="pt-BR" sz="2000" dirty="0" smtClean="0"/>
                        <a:t>R$ 100,00</a:t>
                      </a:r>
                      <a:endParaRPr lang="pt-BR" sz="2000" dirty="0"/>
                    </a:p>
                  </a:txBody>
                  <a:tcPr marL="103693" marR="103693" marT="51836" marB="5183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dirty="0" smtClean="0"/>
                        <a:t>R$ 110,00</a:t>
                      </a:r>
                      <a:endParaRPr lang="pt-BR" sz="2000" dirty="0"/>
                    </a:p>
                  </a:txBody>
                  <a:tcPr marL="103693" marR="103693" marT="51836" marB="5183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dirty="0" smtClean="0"/>
                        <a:t>R$ 121,00</a:t>
                      </a:r>
                      <a:endParaRPr lang="pt-BR" sz="2000" dirty="0"/>
                    </a:p>
                  </a:txBody>
                  <a:tcPr marL="103693" marR="103693" marT="51836" marB="5183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dirty="0" smtClean="0"/>
                        <a:t>R$</a:t>
                      </a:r>
                      <a:r>
                        <a:rPr lang="pt-BR" sz="2000" baseline="0" dirty="0" smtClean="0"/>
                        <a:t> 133,10</a:t>
                      </a:r>
                      <a:endParaRPr lang="pt-BR" sz="2000" dirty="0"/>
                    </a:p>
                  </a:txBody>
                  <a:tcPr marL="103693" marR="103693" marT="51836" marB="51836" anchor="ctr"/>
                </a:tc>
              </a:tr>
            </a:tbl>
          </a:graphicData>
        </a:graphic>
      </p:graphicFrame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03132" y="2162076"/>
            <a:ext cx="1295400" cy="6064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90694" y="2162076"/>
            <a:ext cx="1296988" cy="6064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79844" y="2162076"/>
            <a:ext cx="1295400" cy="6064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67407" y="2162076"/>
            <a:ext cx="1295400" cy="6064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90694" y="2866926"/>
            <a:ext cx="1296988" cy="6064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79844" y="2866926"/>
            <a:ext cx="1295400" cy="6064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97307" y="3533676"/>
            <a:ext cx="1295400" cy="6064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67407" y="4105176"/>
            <a:ext cx="1295400" cy="6064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3" name="Conector em curva 12"/>
          <p:cNvCxnSpPr>
            <a:stCxn id="6" idx="1"/>
            <a:endCxn id="9" idx="1"/>
          </p:cNvCxnSpPr>
          <p:nvPr/>
        </p:nvCxnSpPr>
        <p:spPr>
          <a:xfrm rot="10800000" flipV="1">
            <a:off x="3090694" y="2465289"/>
            <a:ext cx="0" cy="704850"/>
          </a:xfrm>
          <a:prstGeom prst="curvedConnector3">
            <a:avLst>
              <a:gd name="adj1" fmla="val 22860100000"/>
            </a:avLst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em curva 13"/>
          <p:cNvCxnSpPr>
            <a:stCxn id="7" idx="1"/>
            <a:endCxn id="11" idx="1"/>
          </p:cNvCxnSpPr>
          <p:nvPr/>
        </p:nvCxnSpPr>
        <p:spPr>
          <a:xfrm rot="10800000" flipH="1" flipV="1">
            <a:off x="5179844" y="2465289"/>
            <a:ext cx="17463" cy="1371600"/>
          </a:xfrm>
          <a:prstGeom prst="curvedConnector3">
            <a:avLst>
              <a:gd name="adj1" fmla="val -1305391"/>
            </a:avLst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em curva 14"/>
          <p:cNvCxnSpPr>
            <a:stCxn id="8" idx="1"/>
            <a:endCxn id="12" idx="1"/>
          </p:cNvCxnSpPr>
          <p:nvPr/>
        </p:nvCxnSpPr>
        <p:spPr>
          <a:xfrm rot="10800000" flipV="1">
            <a:off x="7267407" y="2465289"/>
            <a:ext cx="12700" cy="1943100"/>
          </a:xfrm>
          <a:prstGeom prst="curvedConnector3">
            <a:avLst>
              <a:gd name="adj1" fmla="val 1800000"/>
            </a:avLst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97307" y="4205189"/>
            <a:ext cx="1295400" cy="6064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7" name="Conector em curva 16"/>
          <p:cNvCxnSpPr>
            <a:stCxn id="10" idx="3"/>
            <a:endCxn id="16" idx="3"/>
          </p:cNvCxnSpPr>
          <p:nvPr/>
        </p:nvCxnSpPr>
        <p:spPr>
          <a:xfrm>
            <a:off x="6475244" y="3170139"/>
            <a:ext cx="17463" cy="1338262"/>
          </a:xfrm>
          <a:prstGeom prst="curvedConnector3">
            <a:avLst>
              <a:gd name="adj1" fmla="val 1405316"/>
            </a:avLst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67407" y="2809776"/>
            <a:ext cx="1295400" cy="6064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62644" y="3457476"/>
            <a:ext cx="1295400" cy="6064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62644" y="4754464"/>
            <a:ext cx="1295400" cy="6064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6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57932" y="5473601"/>
            <a:ext cx="504825" cy="4857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2" name="Conector em curva 21"/>
          <p:cNvCxnSpPr>
            <a:stCxn id="18" idx="3"/>
            <a:endCxn id="20" idx="3"/>
          </p:cNvCxnSpPr>
          <p:nvPr/>
        </p:nvCxnSpPr>
        <p:spPr>
          <a:xfrm flipH="1">
            <a:off x="8558044" y="3112989"/>
            <a:ext cx="4763" cy="1944687"/>
          </a:xfrm>
          <a:prstGeom prst="curvedConnector3">
            <a:avLst>
              <a:gd name="adj1" fmla="val -4593128"/>
            </a:avLst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ctor em curva 22"/>
          <p:cNvCxnSpPr>
            <a:stCxn id="19" idx="3"/>
            <a:endCxn id="21" idx="3"/>
          </p:cNvCxnSpPr>
          <p:nvPr/>
        </p:nvCxnSpPr>
        <p:spPr>
          <a:xfrm flipH="1">
            <a:off x="8162757" y="3760689"/>
            <a:ext cx="395287" cy="1955800"/>
          </a:xfrm>
          <a:prstGeom prst="curvedConnector3">
            <a:avLst>
              <a:gd name="adj1" fmla="val -57777"/>
            </a:avLst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ector reto 23"/>
          <p:cNvCxnSpPr/>
          <p:nvPr/>
        </p:nvCxnSpPr>
        <p:spPr>
          <a:xfrm>
            <a:off x="3090694" y="2829304"/>
            <a:ext cx="129698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ector reto 24"/>
          <p:cNvCxnSpPr/>
          <p:nvPr/>
        </p:nvCxnSpPr>
        <p:spPr>
          <a:xfrm>
            <a:off x="5197307" y="3494752"/>
            <a:ext cx="129698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ector reto 25"/>
          <p:cNvCxnSpPr/>
          <p:nvPr/>
        </p:nvCxnSpPr>
        <p:spPr>
          <a:xfrm>
            <a:off x="7261055" y="4085332"/>
            <a:ext cx="129698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132923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00"/>
                            </p:stCondLst>
                            <p:childTnLst>
                              <p:par>
                                <p:cTn id="7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"/>
                            </p:stCondLst>
                            <p:childTnLst>
                              <p:par>
                                <p:cTn id="7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00"/>
                            </p:stCondLst>
                            <p:childTnLst>
                              <p:par>
                                <p:cTn id="8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Conceitos Básicos de Matemática Financeira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pt-BR" sz="2400" dirty="0" smtClean="0"/>
              <a:t>Considerações quanto ao prazo das aplicações:</a:t>
            </a:r>
          </a:p>
          <a:p>
            <a:pPr lvl="1"/>
            <a:r>
              <a:rPr lang="pt-BR" sz="2000" dirty="0" smtClean="0"/>
              <a:t>Ano civil: 		nº real de dias do ano (365 ou 366 dias)</a:t>
            </a:r>
          </a:p>
          <a:p>
            <a:pPr lvl="1"/>
            <a:endParaRPr lang="pt-BR" sz="2000" dirty="0" smtClean="0"/>
          </a:p>
          <a:p>
            <a:pPr lvl="1"/>
            <a:r>
              <a:rPr lang="pt-BR" sz="2000" dirty="0" smtClean="0"/>
              <a:t>Ano comercial:	ano com 360 dias e meses com 30 dias.</a:t>
            </a:r>
          </a:p>
          <a:p>
            <a:pPr lvl="1"/>
            <a:endParaRPr lang="pt-BR" sz="2000" dirty="0" smtClean="0"/>
          </a:p>
          <a:p>
            <a:pPr lvl="1"/>
            <a:r>
              <a:rPr lang="pt-BR" sz="2000" dirty="0" smtClean="0"/>
              <a:t>Juros exatos:	tanto o prazo da aplicação quanto a conversão da 			taxa de juros são realizados pelo critério do ano 			civil.</a:t>
            </a:r>
          </a:p>
          <a:p>
            <a:pPr lvl="1"/>
            <a:r>
              <a:rPr lang="pt-BR" sz="2000" dirty="0" smtClean="0"/>
              <a:t>Juros comerciais:	tanto o prazo da aplicação quanto a conversão da 			taxa de juros são realizados pelo critério do ano 			comercial.</a:t>
            </a:r>
          </a:p>
          <a:p>
            <a:pPr lvl="1"/>
            <a:r>
              <a:rPr lang="pt-BR" sz="2000" dirty="0" smtClean="0"/>
              <a:t>Juros bancários:	o prazo é contado pelo critério do ano civil,  			enquanto as taxas são convertidas pelo critério do 			ano comercial.</a:t>
            </a:r>
          </a:p>
          <a:p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xmlns="" val="4152795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Conceitos Básicos de Matemática Financeira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sz="2800" dirty="0" smtClean="0"/>
              <a:t>É função do mercado financeiro intermediar as relações entre o poupador e o tomador. No que tange aos prazos, riscos, outros.</a:t>
            </a:r>
          </a:p>
          <a:p>
            <a:endParaRPr lang="pt-BR" sz="2800" dirty="0" smtClean="0"/>
          </a:p>
          <a:p>
            <a:r>
              <a:rPr lang="pt-BR" sz="2800" dirty="0" smtClean="0"/>
              <a:t>A diferença entre J2 &gt; J1 chama-se “spread”, que significa a margem de lucro do mercado financeiro.</a:t>
            </a:r>
          </a:p>
          <a:p>
            <a:endParaRPr lang="pt-BR" sz="2800" dirty="0"/>
          </a:p>
        </p:txBody>
      </p:sp>
      <p:sp>
        <p:nvSpPr>
          <p:cNvPr id="4" name="Retângulo 3"/>
          <p:cNvSpPr/>
          <p:nvPr/>
        </p:nvSpPr>
        <p:spPr>
          <a:xfrm>
            <a:off x="755576" y="5303738"/>
            <a:ext cx="1512168" cy="134985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dirty="0"/>
              <a:t>Poupador</a:t>
            </a:r>
          </a:p>
        </p:txBody>
      </p:sp>
      <p:sp>
        <p:nvSpPr>
          <p:cNvPr id="5" name="Seta para a direita 4"/>
          <p:cNvSpPr/>
          <p:nvPr/>
        </p:nvSpPr>
        <p:spPr>
          <a:xfrm>
            <a:off x="2453680" y="5447754"/>
            <a:ext cx="1512168" cy="612068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dirty="0"/>
              <a:t>$</a:t>
            </a:r>
          </a:p>
        </p:txBody>
      </p:sp>
      <p:sp>
        <p:nvSpPr>
          <p:cNvPr id="6" name="Seta para a esquerda 5"/>
          <p:cNvSpPr/>
          <p:nvPr/>
        </p:nvSpPr>
        <p:spPr>
          <a:xfrm>
            <a:off x="2438832" y="5987226"/>
            <a:ext cx="1512168" cy="576064"/>
          </a:xfrm>
          <a:prstGeom prst="lef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dirty="0"/>
              <a:t>$ + J1</a:t>
            </a:r>
          </a:p>
        </p:txBody>
      </p:sp>
      <p:sp>
        <p:nvSpPr>
          <p:cNvPr id="7" name="Retângulo 6"/>
          <p:cNvSpPr/>
          <p:nvPr/>
        </p:nvSpPr>
        <p:spPr>
          <a:xfrm>
            <a:off x="4139952" y="5303738"/>
            <a:ext cx="1368152" cy="134985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dirty="0"/>
              <a:t>Mercado Financeiro</a:t>
            </a:r>
          </a:p>
        </p:txBody>
      </p:sp>
      <p:sp>
        <p:nvSpPr>
          <p:cNvPr id="8" name="Retângulo 7"/>
          <p:cNvSpPr/>
          <p:nvPr/>
        </p:nvSpPr>
        <p:spPr>
          <a:xfrm>
            <a:off x="7411496" y="5303738"/>
            <a:ext cx="1480984" cy="1349856"/>
          </a:xfrm>
          <a:prstGeom prst="rect">
            <a:avLst/>
          </a:prstGeom>
          <a:gradFill>
            <a:gsLst>
              <a:gs pos="0">
                <a:srgbClr val="FF7C80"/>
              </a:gs>
              <a:gs pos="100000">
                <a:schemeClr val="bg1"/>
              </a:gs>
            </a:gsLst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dirty="0"/>
              <a:t>Tomador</a:t>
            </a:r>
          </a:p>
        </p:txBody>
      </p:sp>
      <p:sp>
        <p:nvSpPr>
          <p:cNvPr id="9" name="Seta para a direita 8"/>
          <p:cNvSpPr/>
          <p:nvPr/>
        </p:nvSpPr>
        <p:spPr>
          <a:xfrm>
            <a:off x="5738976" y="5447754"/>
            <a:ext cx="1512168" cy="612068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dirty="0"/>
              <a:t>$</a:t>
            </a:r>
          </a:p>
        </p:txBody>
      </p:sp>
      <p:sp>
        <p:nvSpPr>
          <p:cNvPr id="10" name="Seta para a esquerda 9"/>
          <p:cNvSpPr/>
          <p:nvPr/>
        </p:nvSpPr>
        <p:spPr>
          <a:xfrm>
            <a:off x="5724128" y="5987226"/>
            <a:ext cx="1512168" cy="576064"/>
          </a:xfrm>
          <a:prstGeom prst="lef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dirty="0"/>
              <a:t>$ + J2</a:t>
            </a:r>
          </a:p>
        </p:txBody>
      </p:sp>
    </p:spTree>
    <p:extLst>
      <p:ext uri="{BB962C8B-B14F-4D97-AF65-F5344CB8AC3E}">
        <p14:creationId xmlns:p14="http://schemas.microsoft.com/office/powerpoint/2010/main" xmlns="" val="104382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Conceitos Básicos de Matemática Financeira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sz="2800" dirty="0"/>
              <a:t>Regime de capitalização dos juros:</a:t>
            </a:r>
          </a:p>
          <a:p>
            <a:pPr lvl="1"/>
            <a:endParaRPr lang="pt-BR" sz="2400" dirty="0" smtClean="0"/>
          </a:p>
          <a:p>
            <a:pPr lvl="1"/>
            <a:r>
              <a:rPr lang="pt-BR" sz="2400" dirty="0" smtClean="0"/>
              <a:t>Capitalização </a:t>
            </a:r>
            <a:r>
              <a:rPr lang="pt-BR" sz="2400" dirty="0"/>
              <a:t>Descontínua:</a:t>
            </a:r>
          </a:p>
          <a:p>
            <a:pPr lvl="2"/>
            <a:r>
              <a:rPr lang="pt-BR" sz="2000" dirty="0"/>
              <a:t>Os juros são formados somente ao final de cada período de </a:t>
            </a:r>
            <a:r>
              <a:rPr lang="pt-BR" sz="2000" dirty="0" smtClean="0"/>
              <a:t>capitalização.</a:t>
            </a:r>
          </a:p>
          <a:p>
            <a:pPr lvl="2"/>
            <a:r>
              <a:rPr lang="pt-BR" sz="2000" dirty="0" smtClean="0"/>
              <a:t>(ex</a:t>
            </a:r>
            <a:r>
              <a:rPr lang="pt-BR" sz="2000" dirty="0"/>
              <a:t>: caderneta de poupança).</a:t>
            </a:r>
          </a:p>
          <a:p>
            <a:pPr lvl="1"/>
            <a:endParaRPr lang="pt-BR" sz="2400" dirty="0" smtClean="0"/>
          </a:p>
          <a:p>
            <a:pPr lvl="1"/>
            <a:r>
              <a:rPr lang="pt-BR" sz="2400" dirty="0" smtClean="0"/>
              <a:t>Capitalização </a:t>
            </a:r>
            <a:r>
              <a:rPr lang="pt-BR" sz="2400" dirty="0"/>
              <a:t>Contínua:</a:t>
            </a:r>
          </a:p>
          <a:p>
            <a:pPr lvl="2"/>
            <a:r>
              <a:rPr lang="pt-BR" sz="2000" dirty="0"/>
              <a:t>Os juros são formados em intervalos de tempo infinitesimais</a:t>
            </a:r>
            <a:r>
              <a:rPr lang="pt-BR" sz="2000" dirty="0" smtClean="0"/>
              <a:t>.</a:t>
            </a:r>
          </a:p>
          <a:p>
            <a:pPr lvl="2"/>
            <a:r>
              <a:rPr lang="pt-BR" sz="2000" dirty="0" smtClean="0"/>
              <a:t>(</a:t>
            </a:r>
            <a:r>
              <a:rPr lang="pt-BR" sz="2000" dirty="0"/>
              <a:t>ex: faturamento de um supermercado, formação do custo de fabricação de um produto, depreciação de equipamentos).</a:t>
            </a:r>
          </a:p>
          <a:p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xmlns="" val="3075273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Conceitos Básicos de Matemática Financeira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Representação Gráfica do Fluxo de Caixa:</a:t>
            </a:r>
            <a:endParaRPr lang="pt-BR" dirty="0"/>
          </a:p>
        </p:txBody>
      </p:sp>
      <p:cxnSp>
        <p:nvCxnSpPr>
          <p:cNvPr id="5" name="Conector reto 4"/>
          <p:cNvCxnSpPr/>
          <p:nvPr/>
        </p:nvCxnSpPr>
        <p:spPr>
          <a:xfrm>
            <a:off x="1539875" y="3986213"/>
            <a:ext cx="3759200" cy="1587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" name="Conector de seta reta 5"/>
          <p:cNvCxnSpPr/>
          <p:nvPr/>
        </p:nvCxnSpPr>
        <p:spPr>
          <a:xfrm rot="5400000">
            <a:off x="954881" y="4571207"/>
            <a:ext cx="1171575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" name="Conector de seta reta 6"/>
          <p:cNvCxnSpPr/>
          <p:nvPr/>
        </p:nvCxnSpPr>
        <p:spPr>
          <a:xfrm rot="16200000" flipV="1">
            <a:off x="2059782" y="3579019"/>
            <a:ext cx="825500" cy="1428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" name="Conector de seta reta 7"/>
          <p:cNvCxnSpPr/>
          <p:nvPr/>
        </p:nvCxnSpPr>
        <p:spPr>
          <a:xfrm>
            <a:off x="3419475" y="3998913"/>
            <a:ext cx="0" cy="89058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" name="Conector de seta reta 8"/>
          <p:cNvCxnSpPr/>
          <p:nvPr/>
        </p:nvCxnSpPr>
        <p:spPr>
          <a:xfrm rot="16200000" flipV="1">
            <a:off x="3939382" y="3579019"/>
            <a:ext cx="825500" cy="1428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0" name="Conector de seta reta 9"/>
          <p:cNvCxnSpPr/>
          <p:nvPr/>
        </p:nvCxnSpPr>
        <p:spPr>
          <a:xfrm rot="16200000" flipV="1">
            <a:off x="4878388" y="3578225"/>
            <a:ext cx="825500" cy="1587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1" name="Conector de seta reta 10"/>
          <p:cNvCxnSpPr/>
          <p:nvPr/>
        </p:nvCxnSpPr>
        <p:spPr>
          <a:xfrm rot="16200000" flipV="1">
            <a:off x="6444457" y="3579019"/>
            <a:ext cx="825500" cy="1428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to 11"/>
          <p:cNvCxnSpPr/>
          <p:nvPr/>
        </p:nvCxnSpPr>
        <p:spPr>
          <a:xfrm>
            <a:off x="5299075" y="3986213"/>
            <a:ext cx="1565275" cy="1587"/>
          </a:xfrm>
          <a:prstGeom prst="line">
            <a:avLst/>
          </a:prstGeom>
          <a:ln>
            <a:prstDash val="sysDash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3" name="CaixaDeTexto 20"/>
          <p:cNvSpPr txBox="1">
            <a:spLocks noChangeArrowheads="1"/>
          </p:cNvSpPr>
          <p:nvPr/>
        </p:nvSpPr>
        <p:spPr bwMode="auto">
          <a:xfrm>
            <a:off x="1423819" y="3568700"/>
            <a:ext cx="31290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</a:t>
            </a:r>
          </a:p>
        </p:txBody>
      </p:sp>
      <p:sp>
        <p:nvSpPr>
          <p:cNvPr id="14" name="CaixaDeTexto 21"/>
          <p:cNvSpPr txBox="1">
            <a:spLocks noChangeArrowheads="1"/>
          </p:cNvSpPr>
          <p:nvPr/>
        </p:nvSpPr>
        <p:spPr bwMode="auto">
          <a:xfrm>
            <a:off x="2301707" y="4060825"/>
            <a:ext cx="31290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</a:p>
        </p:txBody>
      </p:sp>
      <p:sp>
        <p:nvSpPr>
          <p:cNvPr id="15" name="CaixaDeTexto 22"/>
          <p:cNvSpPr txBox="1">
            <a:spLocks noChangeArrowheads="1"/>
          </p:cNvSpPr>
          <p:nvPr/>
        </p:nvSpPr>
        <p:spPr bwMode="auto">
          <a:xfrm>
            <a:off x="3254207" y="3584575"/>
            <a:ext cx="31290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</a:p>
        </p:txBody>
      </p:sp>
      <p:sp>
        <p:nvSpPr>
          <p:cNvPr id="16" name="CaixaDeTexto 23"/>
          <p:cNvSpPr txBox="1">
            <a:spLocks noChangeArrowheads="1"/>
          </p:cNvSpPr>
          <p:nvPr/>
        </p:nvSpPr>
        <p:spPr bwMode="auto">
          <a:xfrm>
            <a:off x="4194007" y="4060825"/>
            <a:ext cx="31290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</a:p>
        </p:txBody>
      </p:sp>
      <p:sp>
        <p:nvSpPr>
          <p:cNvPr id="17" name="CaixaDeTexto 24"/>
          <p:cNvSpPr txBox="1">
            <a:spLocks noChangeArrowheads="1"/>
          </p:cNvSpPr>
          <p:nvPr/>
        </p:nvSpPr>
        <p:spPr bwMode="auto">
          <a:xfrm>
            <a:off x="5156032" y="4075113"/>
            <a:ext cx="31290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</a:p>
        </p:txBody>
      </p:sp>
      <p:sp>
        <p:nvSpPr>
          <p:cNvPr id="18" name="CaixaDeTexto 25"/>
          <p:cNvSpPr txBox="1">
            <a:spLocks noChangeArrowheads="1"/>
          </p:cNvSpPr>
          <p:nvPr/>
        </p:nvSpPr>
        <p:spPr bwMode="auto">
          <a:xfrm>
            <a:off x="6652672" y="4025900"/>
            <a:ext cx="117211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 (tempo)</a:t>
            </a:r>
          </a:p>
        </p:txBody>
      </p:sp>
      <p:sp>
        <p:nvSpPr>
          <p:cNvPr id="19" name="CaixaDeTexto 26"/>
          <p:cNvSpPr txBox="1">
            <a:spLocks noChangeArrowheads="1"/>
          </p:cNvSpPr>
          <p:nvPr/>
        </p:nvSpPr>
        <p:spPr bwMode="auto">
          <a:xfrm>
            <a:off x="1042988" y="5219700"/>
            <a:ext cx="8969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pt-BR" dirty="0">
                <a:solidFill>
                  <a:srgbClr val="FF0000"/>
                </a:solidFill>
              </a:rPr>
              <a:t>Inv</a:t>
            </a:r>
            <a:r>
              <a:rPr lang="pt-BR" baseline="-25000" dirty="0">
                <a:solidFill>
                  <a:srgbClr val="FF0000"/>
                </a:solidFill>
              </a:rPr>
              <a:t>0 </a:t>
            </a:r>
            <a:r>
              <a:rPr lang="pt-BR" dirty="0">
                <a:solidFill>
                  <a:srgbClr val="FF0000"/>
                </a:solidFill>
              </a:rPr>
              <a:t>( - )</a:t>
            </a:r>
          </a:p>
        </p:txBody>
      </p:sp>
      <p:sp>
        <p:nvSpPr>
          <p:cNvPr id="20" name="CaixaDeTexto 27"/>
          <p:cNvSpPr txBox="1">
            <a:spLocks noChangeArrowheads="1"/>
          </p:cNvSpPr>
          <p:nvPr/>
        </p:nvSpPr>
        <p:spPr bwMode="auto">
          <a:xfrm>
            <a:off x="1725081" y="2740025"/>
            <a:ext cx="100700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pt-BR" dirty="0">
                <a:solidFill>
                  <a:srgbClr val="0000FF"/>
                </a:solidFill>
              </a:rPr>
              <a:t>Fc</a:t>
            </a:r>
            <a:r>
              <a:rPr lang="pt-BR" baseline="-25000" dirty="0">
                <a:solidFill>
                  <a:srgbClr val="0000FF"/>
                </a:solidFill>
              </a:rPr>
              <a:t>1</a:t>
            </a:r>
            <a:r>
              <a:rPr lang="pt-BR" dirty="0">
                <a:solidFill>
                  <a:srgbClr val="0000FF"/>
                </a:solidFill>
              </a:rPr>
              <a:t> ( + )</a:t>
            </a:r>
          </a:p>
        </p:txBody>
      </p:sp>
      <p:sp>
        <p:nvSpPr>
          <p:cNvPr id="21" name="CaixaDeTexto 18"/>
          <p:cNvSpPr txBox="1">
            <a:spLocks noChangeArrowheads="1"/>
          </p:cNvSpPr>
          <p:nvPr/>
        </p:nvSpPr>
        <p:spPr bwMode="auto">
          <a:xfrm>
            <a:off x="2876550" y="4889500"/>
            <a:ext cx="10477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pt-BR" dirty="0">
                <a:solidFill>
                  <a:srgbClr val="FF0000"/>
                </a:solidFill>
              </a:rPr>
              <a:t>Fc</a:t>
            </a:r>
            <a:r>
              <a:rPr lang="pt-BR" baseline="-25000" dirty="0">
                <a:solidFill>
                  <a:srgbClr val="FF0000"/>
                </a:solidFill>
              </a:rPr>
              <a:t>2</a:t>
            </a:r>
            <a:r>
              <a:rPr lang="pt-BR" dirty="0">
                <a:solidFill>
                  <a:srgbClr val="FF0000"/>
                </a:solidFill>
              </a:rPr>
              <a:t> ( - )</a:t>
            </a:r>
          </a:p>
        </p:txBody>
      </p:sp>
      <p:sp>
        <p:nvSpPr>
          <p:cNvPr id="22" name="CaixaDeTexto 19"/>
          <p:cNvSpPr txBox="1">
            <a:spLocks noChangeArrowheads="1"/>
          </p:cNvSpPr>
          <p:nvPr/>
        </p:nvSpPr>
        <p:spPr bwMode="auto">
          <a:xfrm>
            <a:off x="3805238" y="2728913"/>
            <a:ext cx="10541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pt-BR" dirty="0">
                <a:solidFill>
                  <a:srgbClr val="0000FF"/>
                </a:solidFill>
              </a:rPr>
              <a:t>Fc</a:t>
            </a:r>
            <a:r>
              <a:rPr lang="pt-BR" baseline="-25000" dirty="0">
                <a:solidFill>
                  <a:srgbClr val="0000FF"/>
                </a:solidFill>
              </a:rPr>
              <a:t>3</a:t>
            </a:r>
            <a:r>
              <a:rPr lang="pt-BR" dirty="0">
                <a:solidFill>
                  <a:srgbClr val="0000FF"/>
                </a:solidFill>
              </a:rPr>
              <a:t> ( + )</a:t>
            </a:r>
          </a:p>
        </p:txBody>
      </p:sp>
      <p:sp>
        <p:nvSpPr>
          <p:cNvPr id="23" name="CaixaDeTexto 28"/>
          <p:cNvSpPr txBox="1">
            <a:spLocks noChangeArrowheads="1"/>
          </p:cNvSpPr>
          <p:nvPr/>
        </p:nvSpPr>
        <p:spPr bwMode="auto">
          <a:xfrm>
            <a:off x="4733925" y="2728913"/>
            <a:ext cx="10620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pt-BR" dirty="0">
                <a:solidFill>
                  <a:srgbClr val="0000FF"/>
                </a:solidFill>
              </a:rPr>
              <a:t>Fc</a:t>
            </a:r>
            <a:r>
              <a:rPr lang="pt-BR" baseline="-25000" dirty="0">
                <a:solidFill>
                  <a:srgbClr val="0000FF"/>
                </a:solidFill>
              </a:rPr>
              <a:t>4</a:t>
            </a:r>
            <a:r>
              <a:rPr lang="pt-BR" dirty="0">
                <a:solidFill>
                  <a:srgbClr val="0000FF"/>
                </a:solidFill>
              </a:rPr>
              <a:t> ( + )</a:t>
            </a:r>
          </a:p>
        </p:txBody>
      </p:sp>
      <p:sp>
        <p:nvSpPr>
          <p:cNvPr id="24" name="CaixaDeTexto 29"/>
          <p:cNvSpPr txBox="1">
            <a:spLocks noChangeArrowheads="1"/>
          </p:cNvSpPr>
          <p:nvPr/>
        </p:nvSpPr>
        <p:spPr bwMode="auto">
          <a:xfrm>
            <a:off x="6305550" y="2740025"/>
            <a:ext cx="10747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pt-BR" dirty="0">
                <a:solidFill>
                  <a:srgbClr val="0000FF"/>
                </a:solidFill>
              </a:rPr>
              <a:t>Fc</a:t>
            </a:r>
            <a:r>
              <a:rPr lang="pt-BR" baseline="-25000" dirty="0">
                <a:solidFill>
                  <a:srgbClr val="0000FF"/>
                </a:solidFill>
              </a:rPr>
              <a:t>n</a:t>
            </a:r>
            <a:r>
              <a:rPr lang="pt-BR" dirty="0">
                <a:solidFill>
                  <a:srgbClr val="0000FF"/>
                </a:solidFill>
              </a:rPr>
              <a:t> ( + )</a:t>
            </a:r>
          </a:p>
        </p:txBody>
      </p:sp>
      <p:sp>
        <p:nvSpPr>
          <p:cNvPr id="25" name="CaixaDeTexto 26"/>
          <p:cNvSpPr txBox="1">
            <a:spLocks noChangeArrowheads="1"/>
          </p:cNvSpPr>
          <p:nvPr/>
        </p:nvSpPr>
        <p:spPr bwMode="auto">
          <a:xfrm>
            <a:off x="4859338" y="5013325"/>
            <a:ext cx="359727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pt-BR" sz="2400" b="1" dirty="0">
                <a:solidFill>
                  <a:srgbClr val="0000FF"/>
                </a:solidFill>
              </a:rPr>
              <a:t>( + ) Entradas de Caixa;</a:t>
            </a:r>
          </a:p>
          <a:p>
            <a:r>
              <a:rPr lang="pt-BR" sz="2400" b="1" dirty="0">
                <a:solidFill>
                  <a:srgbClr val="FF0000"/>
                </a:solidFill>
              </a:rPr>
              <a:t>( - ) Saídas de Caixa.</a:t>
            </a:r>
          </a:p>
        </p:txBody>
      </p:sp>
      <p:sp>
        <p:nvSpPr>
          <p:cNvPr id="26" name="CaixaDeTexto 27"/>
          <p:cNvSpPr txBox="1">
            <a:spLocks noChangeArrowheads="1"/>
          </p:cNvSpPr>
          <p:nvPr/>
        </p:nvSpPr>
        <p:spPr bwMode="auto">
          <a:xfrm>
            <a:off x="6305550" y="6381750"/>
            <a:ext cx="28384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pt-BR" dirty="0"/>
              <a:t>* Linguagem da HP</a:t>
            </a:r>
          </a:p>
        </p:txBody>
      </p:sp>
    </p:spTree>
    <p:extLst>
      <p:ext uri="{BB962C8B-B14F-4D97-AF65-F5344CB8AC3E}">
        <p14:creationId xmlns:p14="http://schemas.microsoft.com/office/powerpoint/2010/main" xmlns="" val="988147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Conceitos Básicos de Matemática Financeira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sz="2000" dirty="0" smtClean="0"/>
              <a:t>Regra Básica:</a:t>
            </a:r>
          </a:p>
          <a:p>
            <a:pPr lvl="1"/>
            <a:r>
              <a:rPr lang="pt-BR" sz="1800" dirty="0" smtClean="0"/>
              <a:t>Converter o prazo para a medida de tempo na qual a taxa se refere ou;</a:t>
            </a:r>
          </a:p>
          <a:p>
            <a:pPr lvl="1"/>
            <a:r>
              <a:rPr lang="pt-BR" sz="1800" dirty="0" smtClean="0"/>
              <a:t>Converter a taxa para a medido de tempo na qual o período se refere.</a:t>
            </a:r>
          </a:p>
          <a:p>
            <a:r>
              <a:rPr lang="pt-BR" sz="2000" dirty="0" smtClean="0"/>
              <a:t>O que é Período?</a:t>
            </a:r>
          </a:p>
          <a:p>
            <a:pPr lvl="1"/>
            <a:r>
              <a:rPr lang="pt-BR" sz="1800" dirty="0" smtClean="0"/>
              <a:t>É a unidade de tempo existente na mesma frequência em que a taxa de juros menciona ou capitaliza.</a:t>
            </a:r>
          </a:p>
          <a:p>
            <a:pPr marL="365760" lvl="1" indent="0">
              <a:buNone/>
            </a:pPr>
            <a:endParaRPr lang="pt-BR" sz="1800" dirty="0"/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272806473"/>
              </p:ext>
            </p:extLst>
          </p:nvPr>
        </p:nvGraphicFramePr>
        <p:xfrm>
          <a:off x="827284" y="4005064"/>
          <a:ext cx="7777164" cy="25908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592388"/>
                <a:gridCol w="2592388"/>
                <a:gridCol w="2592388"/>
              </a:tblGrid>
              <a:tr h="330939">
                <a:tc>
                  <a:txBody>
                    <a:bodyPr/>
                    <a:lstStyle/>
                    <a:p>
                      <a:pPr algn="ctr"/>
                      <a:r>
                        <a:rPr lang="pt-BR" sz="2800" dirty="0" smtClean="0">
                          <a:latin typeface="Tw Cen MT" pitchFamily="34" charset="0"/>
                        </a:rPr>
                        <a:t>Taxa</a:t>
                      </a:r>
                      <a:endParaRPr lang="pt-BR" sz="2800" dirty="0">
                        <a:latin typeface="Tw Cen MT" pitchFamily="34" charset="0"/>
                      </a:endParaRPr>
                    </a:p>
                  </a:txBody>
                  <a:tcPr marL="91444" marR="9144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800" dirty="0" smtClean="0">
                          <a:latin typeface="Tw Cen MT" pitchFamily="34" charset="0"/>
                        </a:rPr>
                        <a:t>Prazo</a:t>
                      </a:r>
                      <a:endParaRPr lang="pt-BR" sz="2800" dirty="0">
                        <a:latin typeface="Tw Cen MT" pitchFamily="34" charset="0"/>
                      </a:endParaRPr>
                    </a:p>
                  </a:txBody>
                  <a:tcPr marL="91444" marR="9144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800" dirty="0" smtClean="0">
                          <a:latin typeface="Tw Cen MT" pitchFamily="34" charset="0"/>
                        </a:rPr>
                        <a:t>Períodos</a:t>
                      </a:r>
                      <a:endParaRPr lang="pt-BR" sz="2800" dirty="0">
                        <a:latin typeface="Tw Cen MT" pitchFamily="34" charset="0"/>
                      </a:endParaRPr>
                    </a:p>
                  </a:txBody>
                  <a:tcPr marL="91444" marR="91444"/>
                </a:tc>
              </a:tr>
              <a:tr h="330939">
                <a:tc>
                  <a:txBody>
                    <a:bodyPr/>
                    <a:lstStyle/>
                    <a:p>
                      <a:pPr algn="ctr"/>
                      <a:r>
                        <a:rPr lang="pt-BR" sz="2800" dirty="0" smtClean="0">
                          <a:latin typeface="Tw Cen MT" pitchFamily="34" charset="0"/>
                        </a:rPr>
                        <a:t>25% a.a.</a:t>
                      </a:r>
                      <a:endParaRPr lang="pt-BR" sz="2800" dirty="0">
                        <a:latin typeface="Tw Cen MT" pitchFamily="34" charset="0"/>
                      </a:endParaRPr>
                    </a:p>
                  </a:txBody>
                  <a:tcPr marL="91444" marR="9144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800" dirty="0" smtClean="0">
                          <a:latin typeface="Tw Cen MT" pitchFamily="34" charset="0"/>
                        </a:rPr>
                        <a:t>15 meses</a:t>
                      </a:r>
                      <a:endParaRPr lang="pt-BR" sz="2800" dirty="0">
                        <a:latin typeface="Tw Cen MT" pitchFamily="34" charset="0"/>
                      </a:endParaRPr>
                    </a:p>
                  </a:txBody>
                  <a:tcPr marL="91444" marR="9144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800" dirty="0" smtClean="0">
                          <a:latin typeface="Tw Cen MT" pitchFamily="34" charset="0"/>
                        </a:rPr>
                        <a:t>1a 3m = </a:t>
                      </a:r>
                      <a:r>
                        <a:rPr lang="pt-BR" sz="2800" b="1" dirty="0" smtClean="0">
                          <a:latin typeface="Tw Cen MT" pitchFamily="34" charset="0"/>
                        </a:rPr>
                        <a:t>1,25a</a:t>
                      </a:r>
                      <a:r>
                        <a:rPr lang="pt-BR" sz="2800" dirty="0" smtClean="0">
                          <a:latin typeface="Tw Cen MT" pitchFamily="34" charset="0"/>
                        </a:rPr>
                        <a:t> </a:t>
                      </a:r>
                      <a:endParaRPr lang="pt-BR" sz="2800" dirty="0">
                        <a:latin typeface="Tw Cen MT" pitchFamily="34" charset="0"/>
                      </a:endParaRPr>
                    </a:p>
                  </a:txBody>
                  <a:tcPr marL="91444" marR="91444"/>
                </a:tc>
              </a:tr>
              <a:tr h="330939">
                <a:tc>
                  <a:txBody>
                    <a:bodyPr/>
                    <a:lstStyle/>
                    <a:p>
                      <a:pPr algn="ctr"/>
                      <a:r>
                        <a:rPr lang="pt-BR" sz="2800" dirty="0" smtClean="0">
                          <a:latin typeface="Tw Cen MT" pitchFamily="34" charset="0"/>
                        </a:rPr>
                        <a:t>5% a.m.</a:t>
                      </a:r>
                      <a:endParaRPr lang="pt-BR" sz="2800" dirty="0">
                        <a:latin typeface="Tw Cen MT" pitchFamily="34" charset="0"/>
                      </a:endParaRPr>
                    </a:p>
                  </a:txBody>
                  <a:tcPr marL="91444" marR="9144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800" dirty="0" smtClean="0">
                          <a:latin typeface="Tw Cen MT" pitchFamily="34" charset="0"/>
                        </a:rPr>
                        <a:t>2 anos</a:t>
                      </a:r>
                      <a:endParaRPr lang="pt-BR" sz="2800" dirty="0">
                        <a:latin typeface="Tw Cen MT" pitchFamily="34" charset="0"/>
                      </a:endParaRPr>
                    </a:p>
                  </a:txBody>
                  <a:tcPr marL="91444" marR="9144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800" b="1" dirty="0" smtClean="0">
                          <a:latin typeface="Tw Cen MT" pitchFamily="34" charset="0"/>
                        </a:rPr>
                        <a:t>24 m</a:t>
                      </a:r>
                      <a:endParaRPr lang="pt-BR" sz="2800" b="1" dirty="0">
                        <a:latin typeface="Tw Cen MT" pitchFamily="34" charset="0"/>
                      </a:endParaRPr>
                    </a:p>
                  </a:txBody>
                  <a:tcPr marL="91444" marR="91444"/>
                </a:tc>
              </a:tr>
              <a:tr h="330939">
                <a:tc>
                  <a:txBody>
                    <a:bodyPr/>
                    <a:lstStyle/>
                    <a:p>
                      <a:pPr algn="ctr"/>
                      <a:r>
                        <a:rPr lang="pt-BR" sz="2800" dirty="0" smtClean="0">
                          <a:latin typeface="Tw Cen MT" pitchFamily="34" charset="0"/>
                        </a:rPr>
                        <a:t>12%</a:t>
                      </a:r>
                      <a:r>
                        <a:rPr lang="pt-BR" sz="2800" baseline="0" dirty="0" smtClean="0">
                          <a:latin typeface="Tw Cen MT" pitchFamily="34" charset="0"/>
                        </a:rPr>
                        <a:t> a.m.</a:t>
                      </a:r>
                      <a:endParaRPr lang="pt-BR" sz="2800" dirty="0">
                        <a:latin typeface="Tw Cen MT" pitchFamily="34" charset="0"/>
                      </a:endParaRPr>
                    </a:p>
                  </a:txBody>
                  <a:tcPr marL="91444" marR="9144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800" dirty="0" smtClean="0">
                          <a:latin typeface="Tw Cen MT" pitchFamily="34" charset="0"/>
                        </a:rPr>
                        <a:t>75 dias</a:t>
                      </a:r>
                      <a:endParaRPr lang="pt-BR" sz="2800" dirty="0">
                        <a:latin typeface="Tw Cen MT" pitchFamily="34" charset="0"/>
                      </a:endParaRPr>
                    </a:p>
                  </a:txBody>
                  <a:tcPr marL="91444" marR="9144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800" dirty="0" smtClean="0">
                          <a:latin typeface="Tw Cen MT" pitchFamily="34" charset="0"/>
                        </a:rPr>
                        <a:t>2m 15d = </a:t>
                      </a:r>
                      <a:r>
                        <a:rPr lang="pt-BR" sz="2800" b="1" dirty="0" smtClean="0">
                          <a:latin typeface="Tw Cen MT" pitchFamily="34" charset="0"/>
                        </a:rPr>
                        <a:t>2,5m</a:t>
                      </a:r>
                      <a:endParaRPr lang="pt-BR" sz="2800" b="1" dirty="0">
                        <a:latin typeface="Tw Cen MT" pitchFamily="34" charset="0"/>
                      </a:endParaRPr>
                    </a:p>
                  </a:txBody>
                  <a:tcPr marL="91444" marR="91444"/>
                </a:tc>
              </a:tr>
              <a:tr h="330939">
                <a:tc>
                  <a:txBody>
                    <a:bodyPr/>
                    <a:lstStyle/>
                    <a:p>
                      <a:pPr algn="ctr"/>
                      <a:r>
                        <a:rPr lang="pt-BR" sz="2800" dirty="0" smtClean="0">
                          <a:latin typeface="Tw Cen MT" pitchFamily="34" charset="0"/>
                        </a:rPr>
                        <a:t>0,15% a.d.</a:t>
                      </a:r>
                      <a:endParaRPr lang="pt-BR" sz="2800" dirty="0">
                        <a:latin typeface="Tw Cen MT" pitchFamily="34" charset="0"/>
                      </a:endParaRPr>
                    </a:p>
                  </a:txBody>
                  <a:tcPr marL="91444" marR="9144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800" dirty="0" smtClean="0">
                          <a:latin typeface="Tw Cen MT" pitchFamily="34" charset="0"/>
                        </a:rPr>
                        <a:t>2m 18d</a:t>
                      </a:r>
                      <a:endParaRPr lang="pt-BR" sz="2800" dirty="0">
                        <a:latin typeface="Tw Cen MT" pitchFamily="34" charset="0"/>
                      </a:endParaRPr>
                    </a:p>
                  </a:txBody>
                  <a:tcPr marL="91444" marR="9144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800" b="1" dirty="0" smtClean="0">
                          <a:latin typeface="Tw Cen MT" pitchFamily="34" charset="0"/>
                        </a:rPr>
                        <a:t>78d</a:t>
                      </a:r>
                      <a:endParaRPr lang="pt-BR" sz="2800" b="1" dirty="0">
                        <a:latin typeface="Tw Cen MT" pitchFamily="34" charset="0"/>
                      </a:endParaRPr>
                    </a:p>
                  </a:txBody>
                  <a:tcPr marL="91444" marR="91444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842100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Conceitos Básicos de Matemática </a:t>
            </a:r>
            <a:r>
              <a:rPr lang="pt-BR" dirty="0" smtClean="0"/>
              <a:t>Financeira</a:t>
            </a:r>
            <a:br>
              <a:rPr lang="pt-BR" dirty="0" smtClean="0"/>
            </a:br>
            <a:r>
              <a:rPr lang="pt-BR" dirty="0" smtClean="0"/>
              <a:t>Exercícios de fixação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pt-BR" sz="2400" dirty="0" smtClean="0"/>
              <a:t>Se </a:t>
            </a:r>
            <a:r>
              <a:rPr lang="pt-BR" sz="2400" dirty="0"/>
              <a:t>estou diante de um contrato com uma taxa de 10% a.m., e o prazo do contrato é de 2 anos, deverei capitalizar a taxa por quantos períodos?</a:t>
            </a:r>
          </a:p>
          <a:p>
            <a:pPr marL="457200" indent="-457200">
              <a:buFont typeface="+mj-lt"/>
              <a:buAutoNum type="arabicPeriod"/>
            </a:pPr>
            <a:r>
              <a:rPr lang="pt-BR" sz="2400" dirty="0"/>
              <a:t>Se estou diante de uma contrato com uma taxa de 10%a.a., e o prazo do contrato for de 36 meses, deverei capitalizar a taxa por quantos períodos?</a:t>
            </a:r>
          </a:p>
          <a:p>
            <a:pPr marL="457200" indent="-457200">
              <a:buFont typeface="+mj-lt"/>
              <a:buAutoNum type="arabicPeriod"/>
            </a:pPr>
            <a:r>
              <a:rPr lang="pt-BR" sz="2400" dirty="0"/>
              <a:t>Se estou diante de uma contrato com uma taxa de 5%a.m., e o prazo do contrato for de 45 dias, deverei capitalizar a taxa por quantos períodos?</a:t>
            </a:r>
          </a:p>
          <a:p>
            <a:pPr marL="457200" indent="-457200">
              <a:buFont typeface="+mj-lt"/>
              <a:buAutoNum type="arabicPeriod"/>
            </a:pPr>
            <a:endParaRPr lang="pt-BR" sz="2400" dirty="0"/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891472685"/>
              </p:ext>
            </p:extLst>
          </p:nvPr>
        </p:nvGraphicFramePr>
        <p:xfrm>
          <a:off x="900882" y="5134674"/>
          <a:ext cx="7775574" cy="1585912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791443"/>
                <a:gridCol w="1800415"/>
                <a:gridCol w="2591858"/>
                <a:gridCol w="2591858"/>
              </a:tblGrid>
              <a:tr h="396478">
                <a:tc>
                  <a:txBody>
                    <a:bodyPr/>
                    <a:lstStyle/>
                    <a:p>
                      <a:pPr algn="ctr"/>
                      <a:r>
                        <a:rPr lang="pt-BR" sz="2000" dirty="0" smtClean="0"/>
                        <a:t>Resp</a:t>
                      </a:r>
                      <a:endParaRPr lang="pt-BR" sz="2000" dirty="0"/>
                    </a:p>
                  </a:txBody>
                  <a:tcPr marL="91425" marR="91425" marT="45747" marB="4574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dirty="0" smtClean="0"/>
                        <a:t>Taxa</a:t>
                      </a:r>
                      <a:endParaRPr lang="pt-BR" sz="2000" dirty="0"/>
                    </a:p>
                  </a:txBody>
                  <a:tcPr marL="91425" marR="91425" marT="45747" marB="4574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dirty="0" smtClean="0"/>
                        <a:t>Prazo</a:t>
                      </a:r>
                      <a:endParaRPr lang="pt-BR" sz="2000" dirty="0"/>
                    </a:p>
                  </a:txBody>
                  <a:tcPr marL="91425" marR="91425" marT="45747" marB="4574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dirty="0" smtClean="0"/>
                        <a:t>Períodos</a:t>
                      </a:r>
                      <a:endParaRPr lang="pt-BR" sz="2000" dirty="0"/>
                    </a:p>
                  </a:txBody>
                  <a:tcPr marL="91425" marR="91425" marT="45747" marB="45747"/>
                </a:tc>
              </a:tr>
              <a:tr h="396478">
                <a:tc>
                  <a:txBody>
                    <a:bodyPr/>
                    <a:lstStyle/>
                    <a:p>
                      <a:pPr algn="ctr"/>
                      <a:r>
                        <a:rPr lang="pt-BR" sz="2000" dirty="0" smtClean="0"/>
                        <a:t>1</a:t>
                      </a:r>
                      <a:endParaRPr lang="pt-BR" sz="2000" dirty="0"/>
                    </a:p>
                  </a:txBody>
                  <a:tcPr marL="91425" marR="91425" marT="45747" marB="4574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dirty="0" smtClean="0"/>
                        <a:t>10% a.m.</a:t>
                      </a:r>
                      <a:endParaRPr lang="pt-BR" sz="2000" dirty="0"/>
                    </a:p>
                  </a:txBody>
                  <a:tcPr marL="91425" marR="91425" marT="45747" marB="4574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dirty="0" smtClean="0"/>
                        <a:t>2 anos</a:t>
                      </a:r>
                      <a:endParaRPr lang="pt-BR" sz="2000" dirty="0"/>
                    </a:p>
                  </a:txBody>
                  <a:tcPr marL="91425" marR="91425" marT="45747" marB="4574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dirty="0" smtClean="0"/>
                        <a:t>24 meses</a:t>
                      </a:r>
                      <a:endParaRPr lang="pt-BR" sz="2000" dirty="0"/>
                    </a:p>
                  </a:txBody>
                  <a:tcPr marL="91425" marR="91425" marT="45747" marB="45747"/>
                </a:tc>
              </a:tr>
              <a:tr h="396478">
                <a:tc>
                  <a:txBody>
                    <a:bodyPr/>
                    <a:lstStyle/>
                    <a:p>
                      <a:pPr algn="ctr"/>
                      <a:r>
                        <a:rPr lang="pt-BR" sz="2000" dirty="0" smtClean="0"/>
                        <a:t>2</a:t>
                      </a:r>
                      <a:endParaRPr lang="pt-BR" sz="2000" dirty="0"/>
                    </a:p>
                  </a:txBody>
                  <a:tcPr marL="91425" marR="91425" marT="45747" marB="4574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dirty="0" smtClean="0"/>
                        <a:t>10% a.a.</a:t>
                      </a:r>
                      <a:endParaRPr lang="pt-BR" sz="2000" dirty="0"/>
                    </a:p>
                  </a:txBody>
                  <a:tcPr marL="91425" marR="91425" marT="45747" marB="4574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dirty="0" smtClean="0"/>
                        <a:t>36</a:t>
                      </a:r>
                      <a:r>
                        <a:rPr lang="pt-BR" sz="2000" baseline="0" dirty="0" smtClean="0"/>
                        <a:t> meses</a:t>
                      </a:r>
                      <a:endParaRPr lang="pt-BR" sz="2000" dirty="0"/>
                    </a:p>
                  </a:txBody>
                  <a:tcPr marL="91425" marR="91425" marT="45747" marB="4574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dirty="0" smtClean="0"/>
                        <a:t>3 anos</a:t>
                      </a:r>
                      <a:endParaRPr lang="pt-BR" sz="2000" dirty="0"/>
                    </a:p>
                  </a:txBody>
                  <a:tcPr marL="91425" marR="91425" marT="45747" marB="45747"/>
                </a:tc>
              </a:tr>
              <a:tr h="396478">
                <a:tc>
                  <a:txBody>
                    <a:bodyPr/>
                    <a:lstStyle/>
                    <a:p>
                      <a:pPr algn="ctr"/>
                      <a:r>
                        <a:rPr lang="pt-BR" sz="2000" dirty="0" smtClean="0"/>
                        <a:t>3</a:t>
                      </a:r>
                      <a:endParaRPr lang="pt-BR" sz="2000" dirty="0"/>
                    </a:p>
                  </a:txBody>
                  <a:tcPr marL="91425" marR="91425" marT="45747" marB="4574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dirty="0" smtClean="0"/>
                        <a:t>5%</a:t>
                      </a:r>
                      <a:r>
                        <a:rPr lang="pt-BR" sz="2000" baseline="0" dirty="0" smtClean="0"/>
                        <a:t> a.m.</a:t>
                      </a:r>
                      <a:endParaRPr lang="pt-BR" sz="2000" dirty="0"/>
                    </a:p>
                  </a:txBody>
                  <a:tcPr marL="91425" marR="91425" marT="45747" marB="4574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dirty="0" smtClean="0"/>
                        <a:t>45 dias</a:t>
                      </a:r>
                      <a:endParaRPr lang="pt-BR" sz="2000" dirty="0"/>
                    </a:p>
                  </a:txBody>
                  <a:tcPr marL="91425" marR="91425" marT="45747" marB="4574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dirty="0" smtClean="0"/>
                        <a:t>1m 15d = 1,5</a:t>
                      </a:r>
                      <a:r>
                        <a:rPr lang="pt-BR" sz="2000" baseline="0" dirty="0" smtClean="0"/>
                        <a:t> Meses</a:t>
                      </a:r>
                      <a:endParaRPr lang="pt-BR" sz="2000" dirty="0"/>
                    </a:p>
                  </a:txBody>
                  <a:tcPr marL="91425" marR="91425" marT="45747" marB="45747"/>
                </a:tc>
              </a:tr>
            </a:tbl>
          </a:graphicData>
        </a:graphic>
      </p:graphicFrame>
      <p:sp>
        <p:nvSpPr>
          <p:cNvPr id="5" name="Retângulo 4"/>
          <p:cNvSpPr/>
          <p:nvPr/>
        </p:nvSpPr>
        <p:spPr>
          <a:xfrm>
            <a:off x="1708366" y="5550292"/>
            <a:ext cx="6946449" cy="37114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" name="Retângulo 5"/>
          <p:cNvSpPr/>
          <p:nvPr/>
        </p:nvSpPr>
        <p:spPr>
          <a:xfrm>
            <a:off x="1708367" y="5934491"/>
            <a:ext cx="6946449" cy="37114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7" name="Retângulo 6"/>
          <p:cNvSpPr/>
          <p:nvPr/>
        </p:nvSpPr>
        <p:spPr>
          <a:xfrm>
            <a:off x="1708367" y="6318689"/>
            <a:ext cx="6946449" cy="37114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2394750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 Calculadora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pt-BR" sz="2400" dirty="0" smtClean="0"/>
              <a:t>Utiliza o Método de Cálculo RPN </a:t>
            </a:r>
            <a:r>
              <a:rPr lang="pt-BR" sz="2400" i="1" dirty="0" smtClean="0"/>
              <a:t>(Revers Polish Notation);</a:t>
            </a:r>
          </a:p>
          <a:p>
            <a:pPr lvl="1"/>
            <a:r>
              <a:rPr lang="pt-BR" sz="2000" i="1" dirty="0" smtClean="0"/>
              <a:t>Método Criado pelo Cientista Australiano Charles Hamblin nos anos 50 a partir de um aprimoramento da notação polonesa.</a:t>
            </a:r>
          </a:p>
          <a:p>
            <a:endParaRPr lang="pt-BR" sz="2400" i="1" dirty="0" smtClean="0"/>
          </a:p>
          <a:p>
            <a:r>
              <a:rPr lang="pt-BR" sz="2400" i="1" dirty="0" smtClean="0"/>
              <a:t>Esse sistema combinado com outras características da HP (pilha operacional) que possibilita a resolução de operações encadeadas, com a inserção de todos os dados de uma só vez, diferentemente do que ocorre com as calculadores comuns.</a:t>
            </a:r>
          </a:p>
          <a:p>
            <a:endParaRPr lang="pt-BR" sz="2400" i="1" dirty="0" smtClean="0"/>
          </a:p>
          <a:p>
            <a:r>
              <a:rPr lang="pt-BR" sz="2400" i="1" dirty="0" smtClean="0"/>
              <a:t>Essa é a razão pela qual na HP os elementos devem ser inseridos antes da operação.</a:t>
            </a:r>
            <a:endParaRPr lang="pt-BR" sz="2400" i="1" dirty="0"/>
          </a:p>
        </p:txBody>
      </p:sp>
    </p:spTree>
    <p:extLst>
      <p:ext uri="{BB962C8B-B14F-4D97-AF65-F5344CB8AC3E}">
        <p14:creationId xmlns:p14="http://schemas.microsoft.com/office/powerpoint/2010/main" xmlns="" val="3970989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Exemplificando</a:t>
            </a:r>
            <a:endParaRPr lang="pt-BR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graphicFrame>
            <p:nvGraphicFramePr>
              <p:cNvPr id="4" name="Espaço Reservado para Conteúdo 3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1064720460"/>
                  </p:ext>
                </p:extLst>
              </p:nvPr>
            </p:nvGraphicFramePr>
            <p:xfrm>
              <a:off x="694412" y="1600201"/>
              <a:ext cx="8229600" cy="4853134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2365420"/>
                    <a:gridCol w="3240360"/>
                    <a:gridCol w="2623820"/>
                  </a:tblGrid>
                  <a:tr h="139962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BR" sz="1800" dirty="0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</a:rPr>
                            <a:t>Operação Matemática</a:t>
                          </a:r>
                          <a:endParaRPr lang="pt-BR" sz="1800" b="1" dirty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BR" sz="1800" dirty="0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</a:rPr>
                            <a:t>Notação Algébrica</a:t>
                          </a:r>
                        </a:p>
                        <a:p>
                          <a:pPr algn="ctr"/>
                          <a:r>
                            <a:rPr lang="pt-BR" sz="1800" dirty="0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</a:rPr>
                            <a:t>(Calculadoras</a:t>
                          </a:r>
                          <a:r>
                            <a:rPr lang="pt-BR" sz="1800" baseline="0" dirty="0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</a:rPr>
                            <a:t> Comuns)</a:t>
                          </a:r>
                          <a:endParaRPr lang="pt-BR" sz="1800" b="1" dirty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BR" sz="1800" dirty="0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</a:rPr>
                            <a:t>Notação Polonesa</a:t>
                          </a:r>
                          <a:r>
                            <a:rPr lang="pt-BR" sz="1800" baseline="0" dirty="0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</a:rPr>
                            <a:t> Reversa</a:t>
                          </a:r>
                        </a:p>
                        <a:p>
                          <a:pPr algn="ctr"/>
                          <a:r>
                            <a:rPr lang="pt-BR" sz="1800" baseline="0" dirty="0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</a:rPr>
                            <a:t>(HP 12c)</a:t>
                          </a:r>
                          <a:endParaRPr lang="pt-BR" sz="1800" b="1" dirty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</a:endParaRPr>
                        </a:p>
                      </a:txBody>
                      <a:tcPr anchor="ctr"/>
                    </a:tc>
                  </a:tr>
                  <a:tr h="79978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BR" sz="1800" dirty="0" smtClean="0"/>
                            <a:t>A</a:t>
                          </a:r>
                          <a:r>
                            <a:rPr lang="pt-BR" sz="1800" baseline="0" dirty="0" smtClean="0"/>
                            <a:t> + B</a:t>
                          </a:r>
                          <a:endParaRPr lang="pt-BR" sz="1800" b="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BR" sz="1800" dirty="0" smtClean="0"/>
                            <a:t>A + B =</a:t>
                          </a:r>
                          <a:endParaRPr lang="pt-BR" sz="1800" b="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BR" sz="1800" dirty="0" smtClean="0"/>
                            <a:t>A B +</a:t>
                          </a:r>
                          <a:endParaRPr lang="pt-BR" sz="1800" b="0" dirty="0"/>
                        </a:p>
                      </a:txBody>
                      <a:tcPr anchor="ctr"/>
                    </a:tc>
                  </a:tr>
                  <a:tr h="1326864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pt-BR" sz="180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pt-BR" sz="1800" smtClean="0">
                                        <a:latin typeface="Cambria Math"/>
                                      </a:rPr>
                                      <m:t>𝐴</m:t>
                                    </m:r>
                                    <m:r>
                                      <a:rPr lang="pt-BR" sz="1800" smtClean="0">
                                        <a:latin typeface="Cambria Math"/>
                                      </a:rPr>
                                      <m:t>+</m:t>
                                    </m:r>
                                    <m:r>
                                      <a:rPr lang="pt-BR" sz="1800" smtClean="0">
                                        <a:latin typeface="Cambria Math"/>
                                      </a:rPr>
                                      <m:t>𝐵</m:t>
                                    </m:r>
                                  </m:num>
                                  <m:den>
                                    <m:r>
                                      <a:rPr lang="pt-BR" sz="1800" smtClean="0">
                                        <a:latin typeface="Cambria Math"/>
                                      </a:rPr>
                                      <m:t>𝐶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pt-BR" sz="1800" b="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BR" sz="1800" dirty="0" smtClean="0"/>
                            <a:t>A + B ÷ C</a:t>
                          </a:r>
                          <a:r>
                            <a:rPr lang="pt-BR" sz="1800" baseline="0" dirty="0" smtClean="0"/>
                            <a:t> =</a:t>
                          </a:r>
                          <a:endParaRPr lang="pt-BR" sz="1800" b="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BR" sz="1800" dirty="0" smtClean="0"/>
                            <a:t>A</a:t>
                          </a:r>
                          <a:r>
                            <a:rPr lang="pt-BR" sz="1800" baseline="0" dirty="0" smtClean="0"/>
                            <a:t> B + C </a:t>
                          </a:r>
                          <a:r>
                            <a:rPr lang="pt-BR" sz="1800" dirty="0" smtClean="0"/>
                            <a:t>÷</a:t>
                          </a:r>
                          <a:endParaRPr lang="pt-BR" sz="1800" b="0" dirty="0"/>
                        </a:p>
                      </a:txBody>
                      <a:tcPr anchor="ctr"/>
                    </a:tc>
                  </a:tr>
                  <a:tr h="1326864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pt-BR" sz="180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pt-BR" sz="1800" smtClean="0">
                                        <a:latin typeface="Cambria Math"/>
                                      </a:rPr>
                                      <m:t>𝐴</m:t>
                                    </m:r>
                                    <m:r>
                                      <a:rPr lang="pt-BR" sz="1800" smtClean="0">
                                        <a:latin typeface="Cambria Math"/>
                                      </a:rPr>
                                      <m:t> </m:t>
                                    </m:r>
                                    <m:r>
                                      <a:rPr lang="pt-BR" sz="1800" smtClean="0">
                                        <a:latin typeface="Cambria Math"/>
                                      </a:rPr>
                                      <m:t>𝑥</m:t>
                                    </m:r>
                                    <m:r>
                                      <a:rPr lang="pt-BR" sz="1800" smtClean="0">
                                        <a:latin typeface="Cambria Math"/>
                                      </a:rPr>
                                      <m:t> </m:t>
                                    </m:r>
                                    <m:r>
                                      <a:rPr lang="pt-BR" sz="1800" smtClean="0">
                                        <a:latin typeface="Cambria Math"/>
                                      </a:rPr>
                                      <m:t>𝐵</m:t>
                                    </m:r>
                                    <m:r>
                                      <a:rPr lang="pt-BR" sz="1800" smtClean="0">
                                        <a:latin typeface="Cambria Math"/>
                                      </a:rPr>
                                      <m:t>−</m:t>
                                    </m:r>
                                    <m:r>
                                      <a:rPr lang="pt-BR" sz="1800" smtClean="0">
                                        <a:latin typeface="Cambria Math"/>
                                      </a:rPr>
                                      <m:t>𝐶</m:t>
                                    </m:r>
                                    <m:r>
                                      <a:rPr lang="pt-BR" sz="1800" smtClean="0">
                                        <a:latin typeface="Cambria Math"/>
                                      </a:rPr>
                                      <m:t> </m:t>
                                    </m:r>
                                    <m:r>
                                      <a:rPr lang="pt-BR" sz="1800" smtClean="0">
                                        <a:latin typeface="Cambria Math"/>
                                      </a:rPr>
                                      <m:t>𝑥</m:t>
                                    </m:r>
                                    <m:r>
                                      <a:rPr lang="pt-BR" sz="1800" smtClean="0">
                                        <a:latin typeface="Cambria Math"/>
                                      </a:rPr>
                                      <m:t> </m:t>
                                    </m:r>
                                    <m:r>
                                      <a:rPr lang="pt-BR" sz="1800" smtClean="0">
                                        <a:latin typeface="Cambria Math"/>
                                      </a:rPr>
                                      <m:t>𝐷</m:t>
                                    </m:r>
                                    <m:r>
                                      <a:rPr lang="pt-BR" sz="1800" smtClean="0">
                                        <a:latin typeface="Cambria Math"/>
                                      </a:rPr>
                                      <m:t> </m:t>
                                    </m:r>
                                  </m:num>
                                  <m:den>
                                    <m:r>
                                      <a:rPr lang="pt-BR" sz="1800" smtClean="0">
                                        <a:latin typeface="Cambria Math"/>
                                      </a:rPr>
                                      <m:t>𝐸</m:t>
                                    </m:r>
                                    <m:r>
                                      <a:rPr lang="pt-BR" sz="1800" smtClean="0">
                                        <a:latin typeface="Cambria Math"/>
                                      </a:rPr>
                                      <m:t> </m:t>
                                    </m:r>
                                    <m:r>
                                      <a:rPr lang="pt-BR" sz="1800" smtClean="0">
                                        <a:latin typeface="Cambria Math"/>
                                      </a:rPr>
                                      <m:t>𝑥</m:t>
                                    </m:r>
                                    <m:r>
                                      <a:rPr lang="pt-BR" sz="1800" smtClean="0">
                                        <a:latin typeface="Cambria Math"/>
                                      </a:rPr>
                                      <m:t> </m:t>
                                    </m:r>
                                    <m:r>
                                      <a:rPr lang="pt-BR" sz="1800" smtClean="0">
                                        <a:latin typeface="Cambria Math"/>
                                      </a:rPr>
                                      <m:t>𝐹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pt-BR" sz="1800" b="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BR" sz="1800" dirty="0" smtClean="0"/>
                            <a:t>((A</a:t>
                          </a:r>
                          <a:r>
                            <a:rPr lang="pt-BR" sz="1800" baseline="0" dirty="0" smtClean="0"/>
                            <a:t/>
                          </a:r>
                          <a14:m>
                            <m:oMath xmlns:m="http://schemas.openxmlformats.org/officeDocument/2006/math">
                              <m:r>
                                <a:rPr lang="pt-BR" sz="1800" smtClean="0">
                                  <a:latin typeface="Cambria Math"/>
                                </a:rPr>
                                <m:t>𝑥</m:t>
                              </m:r>
                            </m:oMath>
                          </a14:m>
                          <a:r>
                            <a:rPr lang="pt-BR" sz="1800" baseline="0" dirty="0" smtClean="0"/>
                            <a:t> B) – (C </a:t>
                          </a:r>
                          <a14:m>
                            <m:oMath xmlns:m="http://schemas.openxmlformats.org/officeDocument/2006/math">
                              <m:r>
                                <a:rPr lang="pt-BR" sz="1800" smtClean="0">
                                  <a:latin typeface="Cambria Math"/>
                                </a:rPr>
                                <m:t>𝑥</m:t>
                              </m:r>
                            </m:oMath>
                          </a14:m>
                          <a:r>
                            <a:rPr lang="pt-BR" sz="1800" baseline="0" dirty="0" smtClean="0"/>
                            <a:t> D)) </a:t>
                          </a:r>
                          <a:r>
                            <a:rPr lang="pt-BR" sz="1800" dirty="0" smtClean="0"/>
                            <a:t>÷</a:t>
                          </a:r>
                          <a:r>
                            <a:rPr lang="pt-BR" sz="1800" baseline="0" dirty="0" smtClean="0"/>
                            <a:t> (E </a:t>
                          </a:r>
                          <a14:m>
                            <m:oMath xmlns:m="http://schemas.openxmlformats.org/officeDocument/2006/math">
                              <m:r>
                                <a:rPr lang="pt-BR" sz="1800" smtClean="0">
                                  <a:latin typeface="Cambria Math"/>
                                </a:rPr>
                                <m:t>𝑥</m:t>
                              </m:r>
                            </m:oMath>
                          </a14:m>
                          <a:r>
                            <a:rPr lang="pt-BR" sz="1800" baseline="0" dirty="0" smtClean="0"/>
                            <a:t> F) =</a:t>
                          </a:r>
                          <a:endParaRPr lang="pt-BR" sz="1800" b="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BR" sz="1800" dirty="0" smtClean="0"/>
                            <a:t>A B </a:t>
                          </a:r>
                          <a14:m>
                            <m:oMath xmlns:m="http://schemas.openxmlformats.org/officeDocument/2006/math">
                              <m:r>
                                <a:rPr lang="pt-BR" sz="1800" smtClean="0">
                                  <a:latin typeface="Cambria Math"/>
                                </a:rPr>
                                <m:t>𝑥</m:t>
                              </m:r>
                            </m:oMath>
                          </a14:m>
                          <a:r>
                            <a:rPr lang="pt-BR" sz="1800" baseline="0" dirty="0" smtClean="0"/>
                            <a:t> C D </a:t>
                          </a:r>
                          <a14:m>
                            <m:oMath xmlns:m="http://schemas.openxmlformats.org/officeDocument/2006/math">
                              <m:r>
                                <a:rPr lang="pt-BR" sz="1800" smtClean="0">
                                  <a:latin typeface="Cambria Math"/>
                                </a:rPr>
                                <m:t>𝑥</m:t>
                              </m:r>
                            </m:oMath>
                          </a14:m>
                          <a:r>
                            <a:rPr lang="pt-BR" sz="1800" baseline="0" dirty="0" smtClean="0"/>
                            <a:t> – E F </a:t>
                          </a:r>
                          <a14:m>
                            <m:oMath xmlns:m="http://schemas.openxmlformats.org/officeDocument/2006/math">
                              <m:r>
                                <a:rPr lang="pt-BR" sz="1800" smtClean="0">
                                  <a:latin typeface="Cambria Math"/>
                                </a:rPr>
                                <m:t>𝑥</m:t>
                              </m:r>
                            </m:oMath>
                          </a14:m>
                          <a:r>
                            <a:rPr lang="pt-BR" sz="1800" baseline="0" dirty="0" smtClean="0"/>
                            <a:t/>
                          </a:r>
                          <a:r>
                            <a:rPr lang="pt-BR" sz="1800" dirty="0" smtClean="0"/>
                            <a:t>÷</a:t>
                          </a:r>
                          <a:endParaRPr lang="pt-BR" sz="1800" b="0" dirty="0"/>
                        </a:p>
                      </a:txBody>
                      <a:tcPr anchor="ctr"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4" name="Espaço Reservado para Conteúdo 3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xmlns="" xmlns:a14="http://schemas.microsoft.com/office/drawing/2010/main" val="1064720460"/>
                  </p:ext>
                </p:extLst>
              </p:nvPr>
            </p:nvGraphicFramePr>
            <p:xfrm>
              <a:off x="694412" y="1600201"/>
              <a:ext cx="8229600" cy="4853134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2365420"/>
                    <a:gridCol w="3240360"/>
                    <a:gridCol w="2623820"/>
                  </a:tblGrid>
                  <a:tr h="139962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BR" sz="1800" dirty="0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</a:rPr>
                            <a:t>Operação Matemática</a:t>
                          </a:r>
                          <a:endParaRPr lang="pt-BR" sz="1800" b="1" dirty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BR" sz="1800" dirty="0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</a:rPr>
                            <a:t>Notação Algébrica</a:t>
                          </a:r>
                        </a:p>
                        <a:p>
                          <a:pPr algn="ctr"/>
                          <a:r>
                            <a:rPr lang="pt-BR" sz="1800" dirty="0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</a:rPr>
                            <a:t>(Calculadoras</a:t>
                          </a:r>
                          <a:r>
                            <a:rPr lang="pt-BR" sz="1800" baseline="0" dirty="0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</a:rPr>
                            <a:t> Comuns)</a:t>
                          </a:r>
                          <a:endParaRPr lang="pt-BR" sz="1800" b="1" dirty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BR" sz="1800" dirty="0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</a:rPr>
                            <a:t>Notação Polonesa</a:t>
                          </a:r>
                          <a:r>
                            <a:rPr lang="pt-BR" sz="1800" baseline="0" dirty="0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</a:rPr>
                            <a:t> Reversa</a:t>
                          </a:r>
                        </a:p>
                        <a:p>
                          <a:pPr algn="ctr"/>
                          <a:r>
                            <a:rPr lang="pt-BR" sz="1800" baseline="0" dirty="0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</a:rPr>
                            <a:t>(HP 12c)</a:t>
                          </a:r>
                          <a:endParaRPr lang="pt-BR" sz="1800" b="1" dirty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</a:endParaRPr>
                        </a:p>
                      </a:txBody>
                      <a:tcPr anchor="ctr"/>
                    </a:tc>
                  </a:tr>
                  <a:tr h="79978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BR" sz="1800" dirty="0" smtClean="0"/>
                            <a:t>A</a:t>
                          </a:r>
                          <a:r>
                            <a:rPr lang="pt-BR" sz="1800" baseline="0" dirty="0" smtClean="0"/>
                            <a:t> + B</a:t>
                          </a:r>
                          <a:endParaRPr lang="pt-BR" sz="1800" b="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BR" sz="1800" dirty="0" smtClean="0"/>
                            <a:t>A + B =</a:t>
                          </a:r>
                          <a:endParaRPr lang="pt-BR" sz="1800" b="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BR" sz="1800" dirty="0" smtClean="0"/>
                            <a:t>A B +</a:t>
                          </a:r>
                          <a:endParaRPr lang="pt-BR" sz="1800" b="0" dirty="0"/>
                        </a:p>
                      </a:txBody>
                      <a:tcPr anchor="ctr"/>
                    </a:tc>
                  </a:tr>
                  <a:tr h="1326864"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anchor="ctr">
                        <a:blipFill rotWithShape="1">
                          <a:blip r:embed="rId3"/>
                          <a:stretch>
                            <a:fillRect l="-258" t="-166820" r="-247938" b="-10046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BR" sz="1800" dirty="0" smtClean="0"/>
                            <a:t>A + B ÷ C</a:t>
                          </a:r>
                          <a:r>
                            <a:rPr lang="pt-BR" sz="1800" baseline="0" dirty="0" smtClean="0"/>
                            <a:t> =</a:t>
                          </a:r>
                          <a:endParaRPr lang="pt-BR" sz="1800" b="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BR" sz="1800" dirty="0" smtClean="0"/>
                            <a:t>A</a:t>
                          </a:r>
                          <a:r>
                            <a:rPr lang="pt-BR" sz="1800" baseline="0" dirty="0" smtClean="0"/>
                            <a:t> B + C </a:t>
                          </a:r>
                          <a:r>
                            <a:rPr lang="pt-BR" sz="1800" dirty="0" smtClean="0"/>
                            <a:t>÷</a:t>
                          </a:r>
                          <a:endParaRPr lang="pt-BR" sz="1800" b="0" dirty="0"/>
                        </a:p>
                      </a:txBody>
                      <a:tcPr anchor="ctr"/>
                    </a:tc>
                  </a:tr>
                  <a:tr h="1326864"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anchor="ctr">
                        <a:blipFill rotWithShape="1">
                          <a:blip r:embed="rId3"/>
                          <a:stretch>
                            <a:fillRect l="-258" t="-265596" r="-2479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anchor="ctr">
                        <a:blipFill rotWithShape="1">
                          <a:blip r:embed="rId3"/>
                          <a:stretch>
                            <a:fillRect l="-73120" t="-265596" r="-8082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anchor="ctr">
                        <a:blipFill rotWithShape="1">
                          <a:blip r:embed="rId3"/>
                          <a:stretch>
                            <a:fillRect l="-214186" t="-265596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xmlns="" val="1536409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Exemplificando</a:t>
            </a:r>
            <a:endParaRPr lang="pt-BR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graphicFrame>
            <p:nvGraphicFramePr>
              <p:cNvPr id="4" name="Espaço Reservado para Conteúdo 3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525365482"/>
                  </p:ext>
                </p:extLst>
              </p:nvPr>
            </p:nvGraphicFramePr>
            <p:xfrm>
              <a:off x="0" y="0"/>
              <a:ext cx="9143999" cy="6858000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1486829"/>
                    <a:gridCol w="2007219"/>
                    <a:gridCol w="5649951"/>
                  </a:tblGrid>
                  <a:tr h="83071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BR" dirty="0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</a:rPr>
                            <a:t>Operação Matemática</a:t>
                          </a:r>
                          <a:endParaRPr lang="pt-BR" dirty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BR" sz="1600" dirty="0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</a:rPr>
                            <a:t>Notação Algébrica</a:t>
                          </a:r>
                        </a:p>
                        <a:p>
                          <a:pPr algn="ctr"/>
                          <a:r>
                            <a:rPr lang="pt-BR" sz="1600" dirty="0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</a:rPr>
                            <a:t>(Calculadoras</a:t>
                          </a:r>
                          <a:r>
                            <a:rPr lang="pt-BR" sz="1600" baseline="0" dirty="0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</a:rPr>
                            <a:t> Comuns)</a:t>
                          </a:r>
                          <a:endParaRPr lang="pt-BR" sz="1600" dirty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BR" dirty="0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</a:rPr>
                            <a:t>Notação Polonesa</a:t>
                          </a:r>
                          <a:r>
                            <a:rPr lang="pt-BR" baseline="0" dirty="0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</a:rPr>
                            <a:t> Reversa</a:t>
                          </a:r>
                        </a:p>
                        <a:p>
                          <a:pPr algn="ctr"/>
                          <a:r>
                            <a:rPr lang="pt-BR" baseline="0" dirty="0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</a:rPr>
                            <a:t>(HP 12c)</a:t>
                          </a:r>
                          <a:endParaRPr lang="pt-BR" dirty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</a:endParaRPr>
                        </a:p>
                      </a:txBody>
                      <a:tcPr anchor="ctr"/>
                    </a:tc>
                  </a:tr>
                  <a:tr h="140964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BR" dirty="0" smtClean="0"/>
                            <a:t>1 +</a:t>
                          </a:r>
                          <a:r>
                            <a:rPr lang="pt-BR" baseline="0" dirty="0" smtClean="0"/>
                            <a:t> 2</a:t>
                          </a:r>
                          <a:endParaRPr lang="pt-BR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BR" dirty="0" smtClean="0"/>
                            <a:t>1 +</a:t>
                          </a:r>
                          <a:r>
                            <a:rPr lang="pt-BR" baseline="0" dirty="0" smtClean="0"/>
                            <a:t> 2 =</a:t>
                          </a:r>
                          <a:endParaRPr lang="pt-BR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t-BR" dirty="0" smtClean="0"/>
                        </a:p>
                        <a:p>
                          <a:pPr algn="ctr"/>
                          <a:endParaRPr lang="pt-BR" dirty="0" smtClean="0"/>
                        </a:p>
                        <a:p>
                          <a:pPr algn="ctr"/>
                          <a:endParaRPr lang="pt-BR" dirty="0" smtClean="0"/>
                        </a:p>
                      </a:txBody>
                      <a:tcPr anchor="ctr"/>
                    </a:tc>
                  </a:tr>
                  <a:tr h="1346726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pt-BR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pt-BR" smtClean="0">
                                        <a:latin typeface="Cambria Math"/>
                                      </a:rPr>
                                      <m:t>1+2</m:t>
                                    </m:r>
                                  </m:num>
                                  <m:den>
                                    <m:r>
                                      <a:rPr lang="pt-BR" smtClean="0">
                                        <a:latin typeface="Cambria Math"/>
                                      </a:rPr>
                                      <m:t>3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pt-BR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BR" dirty="0" smtClean="0"/>
                            <a:t>1 +</a:t>
                          </a:r>
                          <a:r>
                            <a:rPr lang="pt-BR" baseline="0" dirty="0" smtClean="0"/>
                            <a:t> 2 </a:t>
                          </a:r>
                          <a:r>
                            <a:rPr lang="pt-BR" dirty="0" smtClean="0"/>
                            <a:t>÷ 3</a:t>
                          </a:r>
                          <a:r>
                            <a:rPr lang="pt-BR" baseline="0" dirty="0" smtClean="0"/>
                            <a:t> =</a:t>
                          </a:r>
                          <a:endParaRPr lang="pt-BR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t-BR" dirty="0" smtClean="0"/>
                        </a:p>
                        <a:p>
                          <a:pPr algn="ctr"/>
                          <a:endParaRPr lang="pt-BR" dirty="0" smtClean="0"/>
                        </a:p>
                        <a:p>
                          <a:pPr algn="ctr"/>
                          <a:endParaRPr lang="pt-BR" dirty="0" smtClean="0"/>
                        </a:p>
                      </a:txBody>
                      <a:tcPr anchor="ctr"/>
                    </a:tc>
                  </a:tr>
                  <a:tr h="3270911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pt-BR" sz="180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pt-BR" sz="1800" smtClean="0">
                                        <a:latin typeface="Cambria Math"/>
                                      </a:rPr>
                                      <m:t>1 </m:t>
                                    </m:r>
                                    <m:r>
                                      <a:rPr lang="pt-BR" sz="1800" smtClean="0">
                                        <a:latin typeface="Cambria Math"/>
                                      </a:rPr>
                                      <m:t>𝑥</m:t>
                                    </m:r>
                                    <m:r>
                                      <a:rPr lang="pt-BR" sz="1800" smtClean="0">
                                        <a:latin typeface="Cambria Math"/>
                                      </a:rPr>
                                      <m:t> 2−3 </m:t>
                                    </m:r>
                                    <m:r>
                                      <a:rPr lang="pt-BR" sz="1800" smtClean="0">
                                        <a:latin typeface="Cambria Math"/>
                                      </a:rPr>
                                      <m:t>𝑥</m:t>
                                    </m:r>
                                    <m:r>
                                      <a:rPr lang="pt-BR" sz="1800" smtClean="0">
                                        <a:latin typeface="Cambria Math"/>
                                      </a:rPr>
                                      <m:t> 4 </m:t>
                                    </m:r>
                                  </m:num>
                                  <m:den>
                                    <m:r>
                                      <a:rPr lang="pt-BR" sz="1800" smtClean="0">
                                        <a:latin typeface="Cambria Math"/>
                                      </a:rPr>
                                      <m:t>5 </m:t>
                                    </m:r>
                                    <m:r>
                                      <a:rPr lang="pt-BR" sz="1800" smtClean="0">
                                        <a:latin typeface="Cambria Math"/>
                                      </a:rPr>
                                      <m:t>𝑥</m:t>
                                    </m:r>
                                    <m:r>
                                      <a:rPr lang="pt-BR" sz="1800" smtClean="0">
                                        <a:latin typeface="Cambria Math"/>
                                      </a:rPr>
                                      <m:t> 6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pt-BR" sz="1800" b="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BR" sz="1800" dirty="0" smtClean="0"/>
                            <a:t>((1</a:t>
                          </a:r>
                          <a:r>
                            <a:rPr lang="pt-BR" sz="1800" baseline="0" dirty="0" smtClean="0"/>
                            <a:t/>
                          </a:r>
                          <a14:m>
                            <m:oMath xmlns:m="http://schemas.openxmlformats.org/officeDocument/2006/math">
                              <m:r>
                                <a:rPr lang="pt-BR" sz="1800" smtClean="0">
                                  <a:latin typeface="Cambria Math"/>
                                </a:rPr>
                                <m:t>𝑥</m:t>
                              </m:r>
                            </m:oMath>
                          </a14:m>
                          <a:r>
                            <a:rPr lang="pt-BR" sz="1800" baseline="0" dirty="0" smtClean="0"/>
                            <a:t> 2) – (3 </a:t>
                          </a:r>
                          <a14:m>
                            <m:oMath xmlns:m="http://schemas.openxmlformats.org/officeDocument/2006/math">
                              <m:r>
                                <a:rPr lang="pt-BR" sz="1800" smtClean="0">
                                  <a:latin typeface="Cambria Math"/>
                                </a:rPr>
                                <m:t>𝑥</m:t>
                              </m:r>
                            </m:oMath>
                          </a14:m>
                          <a:r>
                            <a:rPr lang="pt-BR" sz="1800" baseline="0" dirty="0" smtClean="0"/>
                            <a:t> 4))</a:t>
                          </a:r>
                        </a:p>
                        <a:p>
                          <a:pPr algn="ctr"/>
                          <a:r>
                            <a:rPr lang="pt-BR" sz="1800" dirty="0" smtClean="0"/>
                            <a:t>÷</a:t>
                          </a:r>
                          <a:r>
                            <a:rPr lang="pt-BR" sz="1800" baseline="0" dirty="0" smtClean="0"/>
                            <a:t> (5 </a:t>
                          </a:r>
                          <a14:m>
                            <m:oMath xmlns:m="http://schemas.openxmlformats.org/officeDocument/2006/math">
                              <m:r>
                                <a:rPr lang="pt-BR" sz="1800" smtClean="0">
                                  <a:latin typeface="Cambria Math"/>
                                </a:rPr>
                                <m:t>𝑥</m:t>
                              </m:r>
                            </m:oMath>
                          </a14:m>
                          <a:r>
                            <a:rPr lang="pt-BR" sz="1800" baseline="0" dirty="0" smtClean="0"/>
                            <a:t> 6) =</a:t>
                          </a:r>
                          <a:endParaRPr lang="pt-BR" sz="1800" b="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t-BR" dirty="0" smtClean="0"/>
                        </a:p>
                      </a:txBody>
                      <a:tcPr anchor="ctr"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4" name="Espaço Reservado para Conteúdo 3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xmlns="" xmlns:a14="http://schemas.microsoft.com/office/drawing/2010/main" val="525365482"/>
                  </p:ext>
                </p:extLst>
              </p:nvPr>
            </p:nvGraphicFramePr>
            <p:xfrm>
              <a:off x="0" y="0"/>
              <a:ext cx="9143999" cy="6858000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1486829"/>
                    <a:gridCol w="2007219"/>
                    <a:gridCol w="5649951"/>
                  </a:tblGrid>
                  <a:tr h="83071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BR" dirty="0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</a:rPr>
                            <a:t>Operação Matemática</a:t>
                          </a:r>
                          <a:endParaRPr lang="pt-BR" dirty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BR" sz="1600" dirty="0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</a:rPr>
                            <a:t>Notação Algébrica</a:t>
                          </a:r>
                        </a:p>
                        <a:p>
                          <a:pPr algn="ctr"/>
                          <a:r>
                            <a:rPr lang="pt-BR" sz="1600" dirty="0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</a:rPr>
                            <a:t>(Calculadoras</a:t>
                          </a:r>
                          <a:r>
                            <a:rPr lang="pt-BR" sz="1600" baseline="0" dirty="0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</a:rPr>
                            <a:t> Comuns)</a:t>
                          </a:r>
                          <a:endParaRPr lang="pt-BR" sz="1600" dirty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BR" dirty="0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</a:rPr>
                            <a:t>Notação Polonesa</a:t>
                          </a:r>
                          <a:r>
                            <a:rPr lang="pt-BR" baseline="0" dirty="0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</a:rPr>
                            <a:t> Reversa</a:t>
                          </a:r>
                        </a:p>
                        <a:p>
                          <a:pPr algn="ctr"/>
                          <a:r>
                            <a:rPr lang="pt-BR" baseline="0" dirty="0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</a:rPr>
                            <a:t>(HP 12c)</a:t>
                          </a:r>
                          <a:endParaRPr lang="pt-BR" dirty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</a:endParaRPr>
                        </a:p>
                      </a:txBody>
                      <a:tcPr anchor="ctr"/>
                    </a:tc>
                  </a:tr>
                  <a:tr h="140964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BR" dirty="0" smtClean="0"/>
                            <a:t>1 +</a:t>
                          </a:r>
                          <a:r>
                            <a:rPr lang="pt-BR" baseline="0" dirty="0" smtClean="0"/>
                            <a:t> 2</a:t>
                          </a:r>
                          <a:endParaRPr lang="pt-BR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BR" dirty="0" smtClean="0"/>
                            <a:t>1 +</a:t>
                          </a:r>
                          <a:r>
                            <a:rPr lang="pt-BR" baseline="0" dirty="0" smtClean="0"/>
                            <a:t> 2 =</a:t>
                          </a:r>
                          <a:endParaRPr lang="pt-BR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t-BR" dirty="0" smtClean="0"/>
                        </a:p>
                        <a:p>
                          <a:pPr algn="ctr"/>
                          <a:endParaRPr lang="pt-BR" dirty="0" smtClean="0"/>
                        </a:p>
                        <a:p>
                          <a:pPr algn="ctr"/>
                          <a:endParaRPr lang="pt-BR" dirty="0" smtClean="0"/>
                        </a:p>
                      </a:txBody>
                      <a:tcPr anchor="ctr"/>
                    </a:tc>
                  </a:tr>
                  <a:tr h="1346726"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anchor="ctr">
                        <a:blipFill rotWithShape="1">
                          <a:blip r:embed="rId3"/>
                          <a:stretch>
                            <a:fillRect t="-168636" r="-514754" b="-24409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BR" dirty="0" smtClean="0"/>
                            <a:t>1 +</a:t>
                          </a:r>
                          <a:r>
                            <a:rPr lang="pt-BR" baseline="0" dirty="0" smtClean="0"/>
                            <a:t> 2 </a:t>
                          </a:r>
                          <a:r>
                            <a:rPr lang="pt-BR" dirty="0" smtClean="0"/>
                            <a:t>÷ 3</a:t>
                          </a:r>
                          <a:r>
                            <a:rPr lang="pt-BR" baseline="0" dirty="0" smtClean="0"/>
                            <a:t> =</a:t>
                          </a:r>
                          <a:endParaRPr lang="pt-BR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t-BR" dirty="0" smtClean="0"/>
                        </a:p>
                        <a:p>
                          <a:pPr algn="ctr"/>
                          <a:endParaRPr lang="pt-BR" dirty="0" smtClean="0"/>
                        </a:p>
                        <a:p>
                          <a:pPr algn="ctr"/>
                          <a:endParaRPr lang="pt-BR" dirty="0" smtClean="0"/>
                        </a:p>
                      </a:txBody>
                      <a:tcPr anchor="ctr"/>
                    </a:tc>
                  </a:tr>
                  <a:tr h="3270911"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anchor="ctr">
                        <a:blipFill rotWithShape="1">
                          <a:blip r:embed="rId3"/>
                          <a:stretch>
                            <a:fillRect t="-110056" r="-5147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anchor="ctr">
                        <a:blipFill rotWithShape="1">
                          <a:blip r:embed="rId3"/>
                          <a:stretch>
                            <a:fillRect l="-74164" t="-110056" r="-28176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t-BR" dirty="0" smtClean="0"/>
                        </a:p>
                      </a:txBody>
                      <a:tcPr anchor="ctr"/>
                    </a:tc>
                  </a:tr>
                </a:tbl>
              </a:graphicData>
            </a:graphic>
          </p:graphicFrame>
        </mc:Fallback>
      </mc:AlternateContent>
      <p:grpSp>
        <p:nvGrpSpPr>
          <p:cNvPr id="3" name="Grupo 54"/>
          <p:cNvGrpSpPr/>
          <p:nvPr/>
        </p:nvGrpSpPr>
        <p:grpSpPr>
          <a:xfrm>
            <a:off x="4167982" y="895273"/>
            <a:ext cx="490028" cy="1245789"/>
            <a:chOff x="949316" y="2188411"/>
            <a:chExt cx="346362" cy="880549"/>
          </a:xfrm>
        </p:grpSpPr>
        <p:sp>
          <p:nvSpPr>
            <p:cNvPr id="56" name="Retângulo de cantos arredondados 55"/>
            <p:cNvSpPr/>
            <p:nvPr/>
          </p:nvSpPr>
          <p:spPr>
            <a:xfrm>
              <a:off x="949316" y="2188411"/>
              <a:ext cx="346362" cy="880549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</a:rPr>
                <a:t>PREFIX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  <p:grpSp>
          <p:nvGrpSpPr>
            <p:cNvPr id="5" name="Grupo 56"/>
            <p:cNvGrpSpPr/>
            <p:nvPr/>
          </p:nvGrpSpPr>
          <p:grpSpPr>
            <a:xfrm>
              <a:off x="949316" y="2275148"/>
              <a:ext cx="346362" cy="793812"/>
              <a:chOff x="1259632" y="4219364"/>
              <a:chExt cx="346362" cy="793812"/>
            </a:xfrm>
          </p:grpSpPr>
          <p:sp>
            <p:nvSpPr>
              <p:cNvPr id="58" name="Retângulo de cantos arredondados 57"/>
              <p:cNvSpPr/>
              <p:nvPr/>
            </p:nvSpPr>
            <p:spPr>
              <a:xfrm>
                <a:off x="1259632" y="4219364"/>
                <a:ext cx="346362" cy="793812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</a:rPr>
                  <a:t>=</a:t>
                </a:r>
                <a:endParaRPr lang="pt-BR" sz="900" b="1" dirty="0">
                  <a:solidFill>
                    <a:srgbClr val="00B0F0"/>
                  </a:solidFill>
                </a:endParaRPr>
              </a:p>
            </p:txBody>
          </p:sp>
          <p:sp>
            <p:nvSpPr>
              <p:cNvPr id="59" name="Retângulo de cantos arredondados 58"/>
              <p:cNvSpPr/>
              <p:nvPr/>
            </p:nvSpPr>
            <p:spPr>
              <a:xfrm>
                <a:off x="1283082" y="4240780"/>
                <a:ext cx="300628" cy="700388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vert="wordArtVert" lIns="0" tIns="0" rIns="0" bIns="0" rtlCol="0" anchor="ctr">
                <a:noAutofit/>
              </a:bodyPr>
              <a:lstStyle/>
              <a:p>
                <a:pPr algn="ctr"/>
                <a:r>
                  <a:rPr lang="pt-BR" sz="1050" b="1" dirty="0" smtClean="0">
                    <a:solidFill>
                      <a:schemeClr val="bg1"/>
                    </a:solidFill>
                  </a:rPr>
                  <a:t>ENTER</a:t>
                </a:r>
                <a:endParaRPr lang="pt-BR" sz="1050"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6" name="Grupo 59"/>
          <p:cNvGrpSpPr/>
          <p:nvPr/>
        </p:nvGrpSpPr>
        <p:grpSpPr>
          <a:xfrm>
            <a:off x="3598890" y="1250289"/>
            <a:ext cx="490028" cy="530218"/>
            <a:chOff x="539552" y="4040880"/>
            <a:chExt cx="346362" cy="374769"/>
          </a:xfrm>
        </p:grpSpPr>
        <p:sp>
          <p:nvSpPr>
            <p:cNvPr id="61" name="Retângulo de cantos arredondados 60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  <p:grpSp>
          <p:nvGrpSpPr>
            <p:cNvPr id="7" name="Grupo 61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63" name="Retângulo de cantos arredondados 62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</a:rPr>
                  <a:t>𝑥, r</a:t>
                </a:r>
                <a:endParaRPr lang="pt-BR" sz="900" b="1" dirty="0">
                  <a:solidFill>
                    <a:srgbClr val="00B0F0"/>
                  </a:solidFill>
                </a:endParaRPr>
              </a:p>
            </p:txBody>
          </p:sp>
          <p:sp>
            <p:nvSpPr>
              <p:cNvPr id="64" name="Retângulo de cantos arredondados 63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</a:rPr>
                  <a:t>1</a:t>
                </a:r>
                <a:endParaRPr lang="pt-BR" sz="900"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8" name="Grupo 69"/>
          <p:cNvGrpSpPr/>
          <p:nvPr/>
        </p:nvGrpSpPr>
        <p:grpSpPr>
          <a:xfrm>
            <a:off x="5322804" y="1250289"/>
            <a:ext cx="490028" cy="530218"/>
            <a:chOff x="539552" y="4040880"/>
            <a:chExt cx="346362" cy="374769"/>
          </a:xfrm>
        </p:grpSpPr>
        <p:sp>
          <p:nvSpPr>
            <p:cNvPr id="71" name="Retângulo de cantos arredondados 70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  <p:grpSp>
          <p:nvGrpSpPr>
            <p:cNvPr id="9" name="Grupo 71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93" name="Retângulo de cantos arredondados 92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</a:rPr>
                  <a:t>LST 𝑥 </a:t>
                </a:r>
                <a:endParaRPr lang="pt-BR" sz="900" b="1" dirty="0">
                  <a:solidFill>
                    <a:srgbClr val="00B0F0"/>
                  </a:solidFill>
                </a:endParaRPr>
              </a:p>
            </p:txBody>
          </p:sp>
          <p:sp>
            <p:nvSpPr>
              <p:cNvPr id="94" name="Retângulo de cantos arredondados 93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</a:rPr>
                  <a:t>+</a:t>
                </a:r>
                <a:endParaRPr lang="pt-BR" sz="900"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0" name="Grupo 94"/>
          <p:cNvGrpSpPr/>
          <p:nvPr/>
        </p:nvGrpSpPr>
        <p:grpSpPr>
          <a:xfrm>
            <a:off x="4758122" y="1250289"/>
            <a:ext cx="490028" cy="530218"/>
            <a:chOff x="539552" y="4040880"/>
            <a:chExt cx="346362" cy="374769"/>
          </a:xfrm>
        </p:grpSpPr>
        <p:sp>
          <p:nvSpPr>
            <p:cNvPr id="96" name="Retângulo de cantos arredondados 95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  <p:grpSp>
          <p:nvGrpSpPr>
            <p:cNvPr id="11" name="Grupo 96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08" name="Retângulo de cantos arredondados 107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</a:rPr>
                  <a:t>y, r</a:t>
                </a:r>
                <a:endParaRPr lang="pt-BR" sz="900" b="1" dirty="0">
                  <a:solidFill>
                    <a:srgbClr val="00B0F0"/>
                  </a:solidFill>
                </a:endParaRPr>
              </a:p>
            </p:txBody>
          </p:sp>
          <p:sp>
            <p:nvSpPr>
              <p:cNvPr id="109" name="Retângulo de cantos arredondados 108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</a:rPr>
                  <a:t>2</a:t>
                </a:r>
                <a:endParaRPr lang="pt-BR"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2" name="Grupo 53"/>
          <p:cNvGrpSpPr/>
          <p:nvPr/>
        </p:nvGrpSpPr>
        <p:grpSpPr>
          <a:xfrm>
            <a:off x="4167982" y="2285078"/>
            <a:ext cx="490028" cy="1245789"/>
            <a:chOff x="949316" y="2188411"/>
            <a:chExt cx="346362" cy="880549"/>
          </a:xfrm>
        </p:grpSpPr>
        <p:sp>
          <p:nvSpPr>
            <p:cNvPr id="65" name="Retângulo de cantos arredondados 64"/>
            <p:cNvSpPr/>
            <p:nvPr/>
          </p:nvSpPr>
          <p:spPr>
            <a:xfrm>
              <a:off x="949316" y="2188411"/>
              <a:ext cx="346362" cy="880549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</a:rPr>
                <a:t>PREFIX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  <p:grpSp>
          <p:nvGrpSpPr>
            <p:cNvPr id="13" name="Grupo 65"/>
            <p:cNvGrpSpPr/>
            <p:nvPr/>
          </p:nvGrpSpPr>
          <p:grpSpPr>
            <a:xfrm>
              <a:off x="949316" y="2275148"/>
              <a:ext cx="346362" cy="793812"/>
              <a:chOff x="1259632" y="4219364"/>
              <a:chExt cx="346362" cy="793812"/>
            </a:xfrm>
          </p:grpSpPr>
          <p:sp>
            <p:nvSpPr>
              <p:cNvPr id="67" name="Retângulo de cantos arredondados 66"/>
              <p:cNvSpPr/>
              <p:nvPr/>
            </p:nvSpPr>
            <p:spPr>
              <a:xfrm>
                <a:off x="1259632" y="4219364"/>
                <a:ext cx="346362" cy="793812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</a:rPr>
                  <a:t>=</a:t>
                </a:r>
                <a:endParaRPr lang="pt-BR" sz="900" b="1" dirty="0">
                  <a:solidFill>
                    <a:srgbClr val="00B0F0"/>
                  </a:solidFill>
                </a:endParaRPr>
              </a:p>
            </p:txBody>
          </p:sp>
          <p:sp>
            <p:nvSpPr>
              <p:cNvPr id="68" name="Retângulo de cantos arredondados 67"/>
              <p:cNvSpPr/>
              <p:nvPr/>
            </p:nvSpPr>
            <p:spPr>
              <a:xfrm>
                <a:off x="1283082" y="4240780"/>
                <a:ext cx="300628" cy="700388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vert="wordArtVert" lIns="0" tIns="0" rIns="0" bIns="0" rtlCol="0" anchor="ctr">
                <a:noAutofit/>
              </a:bodyPr>
              <a:lstStyle/>
              <a:p>
                <a:pPr algn="ctr"/>
                <a:r>
                  <a:rPr lang="pt-BR" sz="1050" b="1" dirty="0" smtClean="0">
                    <a:solidFill>
                      <a:schemeClr val="bg1"/>
                    </a:solidFill>
                  </a:rPr>
                  <a:t>ENTER</a:t>
                </a:r>
                <a:endParaRPr lang="pt-BR" sz="1050"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4" name="Grupo 68"/>
          <p:cNvGrpSpPr/>
          <p:nvPr/>
        </p:nvGrpSpPr>
        <p:grpSpPr>
          <a:xfrm>
            <a:off x="3598890" y="2640094"/>
            <a:ext cx="490028" cy="530218"/>
            <a:chOff x="539552" y="4040880"/>
            <a:chExt cx="346362" cy="374769"/>
          </a:xfrm>
        </p:grpSpPr>
        <p:sp>
          <p:nvSpPr>
            <p:cNvPr id="110" name="Retângulo de cantos arredondados 10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  <p:grpSp>
          <p:nvGrpSpPr>
            <p:cNvPr id="15" name="Grupo 11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12" name="Retângulo de cantos arredondados 11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</a:rPr>
                  <a:t>𝑥, r</a:t>
                </a:r>
                <a:endParaRPr lang="pt-BR" sz="900" b="1" dirty="0">
                  <a:solidFill>
                    <a:srgbClr val="00B0F0"/>
                  </a:solidFill>
                </a:endParaRPr>
              </a:p>
            </p:txBody>
          </p:sp>
          <p:sp>
            <p:nvSpPr>
              <p:cNvPr id="113" name="Retângulo de cantos arredondados 11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</a:rPr>
                  <a:t>1</a:t>
                </a:r>
                <a:endParaRPr lang="pt-BR" sz="900"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6" name="Grupo 113"/>
          <p:cNvGrpSpPr/>
          <p:nvPr/>
        </p:nvGrpSpPr>
        <p:grpSpPr>
          <a:xfrm>
            <a:off x="5322804" y="2640094"/>
            <a:ext cx="490028" cy="530218"/>
            <a:chOff x="539552" y="4040880"/>
            <a:chExt cx="346362" cy="374769"/>
          </a:xfrm>
        </p:grpSpPr>
        <p:sp>
          <p:nvSpPr>
            <p:cNvPr id="115" name="Retângulo de cantos arredondados 11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  <p:grpSp>
          <p:nvGrpSpPr>
            <p:cNvPr id="17" name="Grupo 11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17" name="Retângulo de cantos arredondados 11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</a:rPr>
                  <a:t>LST 𝑥 </a:t>
                </a:r>
                <a:endParaRPr lang="pt-BR" sz="900" b="1" dirty="0">
                  <a:solidFill>
                    <a:srgbClr val="00B0F0"/>
                  </a:solidFill>
                </a:endParaRPr>
              </a:p>
            </p:txBody>
          </p:sp>
          <p:sp>
            <p:nvSpPr>
              <p:cNvPr id="118" name="Retângulo de cantos arredondados 117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</a:rPr>
                  <a:t>+</a:t>
                </a:r>
                <a:endParaRPr lang="pt-BR" sz="900"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8" name="Grupo 118"/>
          <p:cNvGrpSpPr/>
          <p:nvPr/>
        </p:nvGrpSpPr>
        <p:grpSpPr>
          <a:xfrm>
            <a:off x="4758122" y="2640094"/>
            <a:ext cx="490028" cy="530218"/>
            <a:chOff x="539552" y="4040880"/>
            <a:chExt cx="346362" cy="374769"/>
          </a:xfrm>
        </p:grpSpPr>
        <p:sp>
          <p:nvSpPr>
            <p:cNvPr id="120" name="Retângulo de cantos arredondados 11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  <p:grpSp>
          <p:nvGrpSpPr>
            <p:cNvPr id="19" name="Grupo 12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22" name="Retângulo de cantos arredondados 12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</a:rPr>
                  <a:t>y, r</a:t>
                </a:r>
                <a:endParaRPr lang="pt-BR" sz="900" b="1" dirty="0">
                  <a:solidFill>
                    <a:srgbClr val="00B0F0"/>
                  </a:solidFill>
                </a:endParaRPr>
              </a:p>
            </p:txBody>
          </p:sp>
          <p:sp>
            <p:nvSpPr>
              <p:cNvPr id="123" name="Retângulo de cantos arredondados 12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</a:rPr>
                  <a:t>2</a:t>
                </a:r>
                <a:endParaRPr lang="pt-BR"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0" name="Grupo 123"/>
          <p:cNvGrpSpPr/>
          <p:nvPr/>
        </p:nvGrpSpPr>
        <p:grpSpPr>
          <a:xfrm>
            <a:off x="6423889" y="2629014"/>
            <a:ext cx="490028" cy="530218"/>
            <a:chOff x="539552" y="4040880"/>
            <a:chExt cx="346362" cy="374769"/>
          </a:xfrm>
        </p:grpSpPr>
        <p:sp>
          <p:nvSpPr>
            <p:cNvPr id="125" name="Retângulo de cantos arredondados 12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  <p:grpSp>
          <p:nvGrpSpPr>
            <p:cNvPr id="21" name="Grupo 12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27" name="Retângulo de cantos arredondados 12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sym typeface="Wingdings 3"/>
                  </a:rPr>
                  <a:t></a:t>
                </a:r>
                <a:endParaRPr lang="pt-BR" sz="900" b="1" dirty="0">
                  <a:solidFill>
                    <a:srgbClr val="00B0F0"/>
                  </a:solidFill>
                </a:endParaRPr>
              </a:p>
            </p:txBody>
          </p:sp>
          <p:sp>
            <p:nvSpPr>
              <p:cNvPr id="128" name="Retângulo de cantos arredondados 127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</a:rPr>
                  <a:t>÷</a:t>
                </a:r>
                <a:endParaRPr lang="pt-BR" sz="900"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2" name="Grupo 128"/>
          <p:cNvGrpSpPr/>
          <p:nvPr/>
        </p:nvGrpSpPr>
        <p:grpSpPr>
          <a:xfrm>
            <a:off x="5868448" y="2634554"/>
            <a:ext cx="490028" cy="530218"/>
            <a:chOff x="539552" y="4040880"/>
            <a:chExt cx="346362" cy="374769"/>
          </a:xfrm>
        </p:grpSpPr>
        <p:sp>
          <p:nvSpPr>
            <p:cNvPr id="130" name="Retângulo de cantos arredondados 12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  <p:grpSp>
          <p:nvGrpSpPr>
            <p:cNvPr id="23" name="Grupo 13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32" name="Retângulo de cantos arredondados 13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</a:rPr>
                  <a:t>n!</a:t>
                </a:r>
                <a:endParaRPr lang="pt-BR" sz="900" b="1" dirty="0">
                  <a:solidFill>
                    <a:srgbClr val="00B0F0"/>
                  </a:solidFill>
                </a:endParaRPr>
              </a:p>
            </p:txBody>
          </p:sp>
          <p:sp>
            <p:nvSpPr>
              <p:cNvPr id="133" name="Retângulo de cantos arredondados 13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</a:rPr>
                  <a:t>3</a:t>
                </a:r>
                <a:endParaRPr lang="pt-BR"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4" name="Grupo 133"/>
          <p:cNvGrpSpPr/>
          <p:nvPr/>
        </p:nvGrpSpPr>
        <p:grpSpPr>
          <a:xfrm>
            <a:off x="4176805" y="3965873"/>
            <a:ext cx="490028" cy="1245789"/>
            <a:chOff x="949316" y="2188411"/>
            <a:chExt cx="346362" cy="880549"/>
          </a:xfrm>
        </p:grpSpPr>
        <p:sp>
          <p:nvSpPr>
            <p:cNvPr id="135" name="Retângulo de cantos arredondados 134"/>
            <p:cNvSpPr/>
            <p:nvPr/>
          </p:nvSpPr>
          <p:spPr>
            <a:xfrm>
              <a:off x="949316" y="2188411"/>
              <a:ext cx="346362" cy="880549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</a:rPr>
                <a:t>PREFIX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  <p:grpSp>
          <p:nvGrpSpPr>
            <p:cNvPr id="25" name="Grupo 135"/>
            <p:cNvGrpSpPr/>
            <p:nvPr/>
          </p:nvGrpSpPr>
          <p:grpSpPr>
            <a:xfrm>
              <a:off x="949316" y="2275148"/>
              <a:ext cx="346362" cy="793812"/>
              <a:chOff x="1259632" y="4219364"/>
              <a:chExt cx="346362" cy="793812"/>
            </a:xfrm>
          </p:grpSpPr>
          <p:sp>
            <p:nvSpPr>
              <p:cNvPr id="137" name="Retângulo de cantos arredondados 136"/>
              <p:cNvSpPr/>
              <p:nvPr/>
            </p:nvSpPr>
            <p:spPr>
              <a:xfrm>
                <a:off x="1259632" y="4219364"/>
                <a:ext cx="346362" cy="793812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</a:rPr>
                  <a:t>=</a:t>
                </a:r>
                <a:endParaRPr lang="pt-BR" sz="900" b="1" dirty="0">
                  <a:solidFill>
                    <a:srgbClr val="00B0F0"/>
                  </a:solidFill>
                </a:endParaRPr>
              </a:p>
            </p:txBody>
          </p:sp>
          <p:sp>
            <p:nvSpPr>
              <p:cNvPr id="138" name="Retângulo de cantos arredondados 137"/>
              <p:cNvSpPr/>
              <p:nvPr/>
            </p:nvSpPr>
            <p:spPr>
              <a:xfrm>
                <a:off x="1283082" y="4240780"/>
                <a:ext cx="300628" cy="700388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vert="wordArtVert" lIns="0" tIns="0" rIns="0" bIns="0" rtlCol="0" anchor="ctr">
                <a:noAutofit/>
              </a:bodyPr>
              <a:lstStyle/>
              <a:p>
                <a:pPr algn="ctr"/>
                <a:r>
                  <a:rPr lang="pt-BR" sz="1050" b="1" dirty="0" smtClean="0">
                    <a:solidFill>
                      <a:schemeClr val="bg1"/>
                    </a:solidFill>
                  </a:rPr>
                  <a:t>ENTER</a:t>
                </a:r>
                <a:endParaRPr lang="pt-BR" sz="1050"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6" name="Grupo 138"/>
          <p:cNvGrpSpPr/>
          <p:nvPr/>
        </p:nvGrpSpPr>
        <p:grpSpPr>
          <a:xfrm>
            <a:off x="3635896" y="4320889"/>
            <a:ext cx="490028" cy="530218"/>
            <a:chOff x="539552" y="4040880"/>
            <a:chExt cx="346362" cy="374769"/>
          </a:xfrm>
        </p:grpSpPr>
        <p:sp>
          <p:nvSpPr>
            <p:cNvPr id="140" name="Retângulo de cantos arredondados 13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  <p:grpSp>
          <p:nvGrpSpPr>
            <p:cNvPr id="27" name="Grupo 14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42" name="Retângulo de cantos arredondados 14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</a:rPr>
                  <a:t>𝑥, r</a:t>
                </a:r>
                <a:endParaRPr lang="pt-BR" sz="900" b="1" dirty="0">
                  <a:solidFill>
                    <a:srgbClr val="00B0F0"/>
                  </a:solidFill>
                </a:endParaRPr>
              </a:p>
            </p:txBody>
          </p:sp>
          <p:sp>
            <p:nvSpPr>
              <p:cNvPr id="143" name="Retângulo de cantos arredondados 14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</a:rPr>
                  <a:t>1</a:t>
                </a:r>
                <a:endParaRPr lang="pt-BR" sz="900"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8" name="Grupo 148"/>
          <p:cNvGrpSpPr/>
          <p:nvPr/>
        </p:nvGrpSpPr>
        <p:grpSpPr>
          <a:xfrm>
            <a:off x="4698277" y="4320889"/>
            <a:ext cx="490028" cy="530218"/>
            <a:chOff x="539552" y="4040880"/>
            <a:chExt cx="346362" cy="374769"/>
          </a:xfrm>
        </p:grpSpPr>
        <p:sp>
          <p:nvSpPr>
            <p:cNvPr id="150" name="Retângulo de cantos arredondados 14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  <p:grpSp>
          <p:nvGrpSpPr>
            <p:cNvPr id="29" name="Grupo 15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52" name="Retângulo de cantos arredondados 15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</a:rPr>
                  <a:t>y, r</a:t>
                </a:r>
                <a:endParaRPr lang="pt-BR" sz="900" b="1" dirty="0">
                  <a:solidFill>
                    <a:srgbClr val="00B0F0"/>
                  </a:solidFill>
                </a:endParaRPr>
              </a:p>
            </p:txBody>
          </p:sp>
          <p:sp>
            <p:nvSpPr>
              <p:cNvPr id="153" name="Retângulo de cantos arredondados 15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</a:rPr>
                  <a:t>2</a:t>
                </a:r>
                <a:endParaRPr lang="pt-BR"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30" name="Grupo 158"/>
          <p:cNvGrpSpPr/>
          <p:nvPr/>
        </p:nvGrpSpPr>
        <p:grpSpPr>
          <a:xfrm>
            <a:off x="5768223" y="4331043"/>
            <a:ext cx="490028" cy="530218"/>
            <a:chOff x="539552" y="4040880"/>
            <a:chExt cx="346362" cy="374769"/>
          </a:xfrm>
        </p:grpSpPr>
        <p:sp>
          <p:nvSpPr>
            <p:cNvPr id="160" name="Retângulo de cantos arredondados 15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  <p:grpSp>
          <p:nvGrpSpPr>
            <p:cNvPr id="31" name="Grupo 16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62" name="Retângulo de cantos arredondados 16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</a:rPr>
                  <a:t>n!</a:t>
                </a:r>
                <a:endParaRPr lang="pt-BR" sz="900" b="1" dirty="0">
                  <a:solidFill>
                    <a:srgbClr val="00B0F0"/>
                  </a:solidFill>
                </a:endParaRPr>
              </a:p>
            </p:txBody>
          </p:sp>
          <p:sp>
            <p:nvSpPr>
              <p:cNvPr id="163" name="Retângulo de cantos arredondados 16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</a:rPr>
                  <a:t>3</a:t>
                </a:r>
                <a:endParaRPr lang="pt-BR"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32" name="Grupo 5"/>
          <p:cNvGrpSpPr/>
          <p:nvPr/>
        </p:nvGrpSpPr>
        <p:grpSpPr>
          <a:xfrm>
            <a:off x="5219971" y="4320889"/>
            <a:ext cx="490028" cy="530218"/>
            <a:chOff x="5714470" y="5665213"/>
            <a:chExt cx="490028" cy="530218"/>
          </a:xfrm>
        </p:grpSpPr>
        <p:sp>
          <p:nvSpPr>
            <p:cNvPr id="167" name="Retângulo de cantos arredondados 166"/>
            <p:cNvSpPr/>
            <p:nvPr/>
          </p:nvSpPr>
          <p:spPr>
            <a:xfrm>
              <a:off x="5714470" y="5665213"/>
              <a:ext cx="490028" cy="524678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  <p:grpSp>
          <p:nvGrpSpPr>
            <p:cNvPr id="33" name="Grupo 167"/>
            <p:cNvGrpSpPr/>
            <p:nvPr/>
          </p:nvGrpSpPr>
          <p:grpSpPr>
            <a:xfrm>
              <a:off x="5714470" y="5787927"/>
              <a:ext cx="490028" cy="407504"/>
              <a:chOff x="1042702" y="3861048"/>
              <a:chExt cx="432953" cy="360040"/>
            </a:xfrm>
          </p:grpSpPr>
          <p:sp>
            <p:nvSpPr>
              <p:cNvPr id="169" name="Retângulo de cantos arredondados 168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</a:rPr>
                  <a:t>𝑥²</a:t>
                </a:r>
                <a:endParaRPr lang="pt-BR" sz="900" b="1" dirty="0">
                  <a:solidFill>
                    <a:srgbClr val="00B0F0"/>
                  </a:solidFill>
                </a:endParaRPr>
              </a:p>
            </p:txBody>
          </p:sp>
          <p:sp>
            <p:nvSpPr>
              <p:cNvPr id="170" name="Retângulo de cantos arredondados 169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</a:rPr>
                  <a:t>×</a:t>
                </a:r>
                <a:endParaRPr lang="pt-BR" sz="900"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34" name="Grupo 170"/>
          <p:cNvGrpSpPr/>
          <p:nvPr/>
        </p:nvGrpSpPr>
        <p:grpSpPr>
          <a:xfrm>
            <a:off x="6299229" y="3983411"/>
            <a:ext cx="490028" cy="1245789"/>
            <a:chOff x="949316" y="2188411"/>
            <a:chExt cx="346362" cy="880549"/>
          </a:xfrm>
        </p:grpSpPr>
        <p:sp>
          <p:nvSpPr>
            <p:cNvPr id="172" name="Retângulo de cantos arredondados 171"/>
            <p:cNvSpPr/>
            <p:nvPr/>
          </p:nvSpPr>
          <p:spPr>
            <a:xfrm>
              <a:off x="949316" y="2188411"/>
              <a:ext cx="346362" cy="880549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</a:rPr>
                <a:t>PREFIX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  <p:grpSp>
          <p:nvGrpSpPr>
            <p:cNvPr id="35" name="Grupo 172"/>
            <p:cNvGrpSpPr/>
            <p:nvPr/>
          </p:nvGrpSpPr>
          <p:grpSpPr>
            <a:xfrm>
              <a:off x="949316" y="2275148"/>
              <a:ext cx="346362" cy="793812"/>
              <a:chOff x="1259632" y="4219364"/>
              <a:chExt cx="346362" cy="793812"/>
            </a:xfrm>
          </p:grpSpPr>
          <p:sp>
            <p:nvSpPr>
              <p:cNvPr id="174" name="Retângulo de cantos arredondados 173"/>
              <p:cNvSpPr/>
              <p:nvPr/>
            </p:nvSpPr>
            <p:spPr>
              <a:xfrm>
                <a:off x="1259632" y="4219364"/>
                <a:ext cx="346362" cy="793812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</a:rPr>
                  <a:t>=</a:t>
                </a:r>
                <a:endParaRPr lang="pt-BR" sz="900" b="1" dirty="0">
                  <a:solidFill>
                    <a:srgbClr val="00B0F0"/>
                  </a:solidFill>
                </a:endParaRPr>
              </a:p>
            </p:txBody>
          </p:sp>
          <p:sp>
            <p:nvSpPr>
              <p:cNvPr id="175" name="Retângulo de cantos arredondados 174"/>
              <p:cNvSpPr/>
              <p:nvPr/>
            </p:nvSpPr>
            <p:spPr>
              <a:xfrm>
                <a:off x="1283082" y="4240780"/>
                <a:ext cx="300628" cy="700388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vert="wordArtVert" lIns="0" tIns="0" rIns="0" bIns="0" rtlCol="0" anchor="ctr">
                <a:noAutofit/>
              </a:bodyPr>
              <a:lstStyle/>
              <a:p>
                <a:pPr algn="ctr"/>
                <a:r>
                  <a:rPr lang="pt-BR" sz="1050" b="1" dirty="0" smtClean="0">
                    <a:solidFill>
                      <a:schemeClr val="bg1"/>
                    </a:solidFill>
                  </a:rPr>
                  <a:t>ENTER</a:t>
                </a:r>
                <a:endParaRPr lang="pt-BR" sz="1050"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36" name="Grupo 175"/>
          <p:cNvGrpSpPr/>
          <p:nvPr/>
        </p:nvGrpSpPr>
        <p:grpSpPr>
          <a:xfrm>
            <a:off x="6829213" y="4321931"/>
            <a:ext cx="490028" cy="530218"/>
            <a:chOff x="539552" y="4040880"/>
            <a:chExt cx="346362" cy="374769"/>
          </a:xfrm>
        </p:grpSpPr>
        <p:sp>
          <p:nvSpPr>
            <p:cNvPr id="177" name="Retângulo de cantos arredondados 176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  <p:grpSp>
          <p:nvGrpSpPr>
            <p:cNvPr id="37" name="Grupo 177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79" name="Retângulo de cantos arredondados 178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</a:rPr>
                  <a:t>D.MY</a:t>
                </a:r>
                <a:endParaRPr lang="pt-BR" sz="900" b="1" dirty="0">
                  <a:solidFill>
                    <a:srgbClr val="00B0F0"/>
                  </a:solidFill>
                </a:endParaRPr>
              </a:p>
            </p:txBody>
          </p:sp>
          <p:sp>
            <p:nvSpPr>
              <p:cNvPr id="180" name="Retângulo de cantos arredondados 179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</a:rPr>
                  <a:t>4</a:t>
                </a:r>
                <a:endParaRPr lang="pt-BR" sz="900"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38" name="Grupo 181"/>
          <p:cNvGrpSpPr/>
          <p:nvPr/>
        </p:nvGrpSpPr>
        <p:grpSpPr>
          <a:xfrm>
            <a:off x="5234502" y="5734682"/>
            <a:ext cx="490028" cy="530218"/>
            <a:chOff x="5714470" y="5665213"/>
            <a:chExt cx="490028" cy="530218"/>
          </a:xfrm>
        </p:grpSpPr>
        <p:sp>
          <p:nvSpPr>
            <p:cNvPr id="183" name="Retângulo de cantos arredondados 182"/>
            <p:cNvSpPr/>
            <p:nvPr/>
          </p:nvSpPr>
          <p:spPr>
            <a:xfrm>
              <a:off x="5714470" y="5665213"/>
              <a:ext cx="490028" cy="524678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  <p:grpSp>
          <p:nvGrpSpPr>
            <p:cNvPr id="39" name="Grupo 183"/>
            <p:cNvGrpSpPr/>
            <p:nvPr/>
          </p:nvGrpSpPr>
          <p:grpSpPr>
            <a:xfrm>
              <a:off x="5714470" y="5787927"/>
              <a:ext cx="490028" cy="407504"/>
              <a:chOff x="1042702" y="3861048"/>
              <a:chExt cx="432953" cy="360040"/>
            </a:xfrm>
          </p:grpSpPr>
          <p:sp>
            <p:nvSpPr>
              <p:cNvPr id="185" name="Retângulo de cantos arredondados 184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</a:rPr>
                  <a:t>𝑥²</a:t>
                </a:r>
                <a:endParaRPr lang="pt-BR" sz="900" b="1" dirty="0">
                  <a:solidFill>
                    <a:srgbClr val="00B0F0"/>
                  </a:solidFill>
                </a:endParaRPr>
              </a:p>
            </p:txBody>
          </p:sp>
          <p:sp>
            <p:nvSpPr>
              <p:cNvPr id="186" name="Retângulo de cantos arredondados 185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</a:rPr>
                  <a:t>×</a:t>
                </a:r>
                <a:endParaRPr lang="pt-BR" sz="900"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40" name="Grupo 186"/>
          <p:cNvGrpSpPr/>
          <p:nvPr/>
        </p:nvGrpSpPr>
        <p:grpSpPr>
          <a:xfrm>
            <a:off x="3635896" y="5751824"/>
            <a:ext cx="490028" cy="530218"/>
            <a:chOff x="539552" y="4040880"/>
            <a:chExt cx="346362" cy="374769"/>
          </a:xfrm>
        </p:grpSpPr>
        <p:sp>
          <p:nvSpPr>
            <p:cNvPr id="188" name="Retângulo de cantos arredondados 187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  <p:grpSp>
          <p:nvGrpSpPr>
            <p:cNvPr id="41" name="Grupo 188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90" name="Retângulo de cantos arredondados 189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</a:rPr>
                  <a:t>M.DY</a:t>
                </a:r>
                <a:endParaRPr lang="pt-BR" sz="900" b="1" dirty="0">
                  <a:solidFill>
                    <a:srgbClr val="00B0F0"/>
                  </a:solidFill>
                </a:endParaRPr>
              </a:p>
            </p:txBody>
          </p:sp>
          <p:sp>
            <p:nvSpPr>
              <p:cNvPr id="191" name="Retângulo de cantos arredondados 190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</a:rPr>
                  <a:t>5</a:t>
                </a:r>
                <a:endParaRPr lang="pt-BR"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42" name="Grupo 191"/>
          <p:cNvGrpSpPr/>
          <p:nvPr/>
        </p:nvGrpSpPr>
        <p:grpSpPr>
          <a:xfrm>
            <a:off x="5768840" y="5733256"/>
            <a:ext cx="490028" cy="530218"/>
            <a:chOff x="539552" y="4040880"/>
            <a:chExt cx="346362" cy="374769"/>
          </a:xfrm>
        </p:grpSpPr>
        <p:sp>
          <p:nvSpPr>
            <p:cNvPr id="193" name="Retângulo de cantos arredondados 192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  <p:grpSp>
          <p:nvGrpSpPr>
            <p:cNvPr id="43" name="Grupo 193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95" name="Retângulo de cantos arredondados 194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sym typeface="Wingdings 3"/>
                  </a:rPr>
                  <a:t></a:t>
                </a:r>
                <a:endParaRPr lang="pt-BR" sz="900" b="1" dirty="0">
                  <a:solidFill>
                    <a:srgbClr val="00B0F0"/>
                  </a:solidFill>
                </a:endParaRPr>
              </a:p>
            </p:txBody>
          </p:sp>
          <p:sp>
            <p:nvSpPr>
              <p:cNvPr id="196" name="Retângulo de cantos arredondados 195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</a:rPr>
                  <a:t>÷</a:t>
                </a:r>
                <a:endParaRPr lang="pt-BR" sz="900"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44" name="Grupo 196"/>
          <p:cNvGrpSpPr/>
          <p:nvPr/>
        </p:nvGrpSpPr>
        <p:grpSpPr>
          <a:xfrm>
            <a:off x="4716016" y="5733256"/>
            <a:ext cx="490028" cy="530218"/>
            <a:chOff x="539552" y="4040880"/>
            <a:chExt cx="346362" cy="374769"/>
          </a:xfrm>
        </p:grpSpPr>
        <p:sp>
          <p:nvSpPr>
            <p:cNvPr id="198" name="Retângulo de cantos arredondados 197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  <p:grpSp>
          <p:nvGrpSpPr>
            <p:cNvPr id="45" name="Grupo 198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200" name="Retângulo de cantos arredondados 199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</a:rPr>
                  <a:t>𝑥 w</a:t>
                </a:r>
                <a:endParaRPr lang="pt-BR" sz="900" b="1" dirty="0">
                  <a:solidFill>
                    <a:srgbClr val="00B0F0"/>
                  </a:solidFill>
                </a:endParaRPr>
              </a:p>
            </p:txBody>
          </p:sp>
          <p:sp>
            <p:nvSpPr>
              <p:cNvPr id="201" name="Retângulo de cantos arredondados 200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</a:rPr>
                  <a:t>6</a:t>
                </a:r>
                <a:endParaRPr lang="pt-BR"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46" name="Grupo 201"/>
          <p:cNvGrpSpPr/>
          <p:nvPr/>
        </p:nvGrpSpPr>
        <p:grpSpPr>
          <a:xfrm>
            <a:off x="4180896" y="5313101"/>
            <a:ext cx="490028" cy="1245789"/>
            <a:chOff x="949316" y="2188411"/>
            <a:chExt cx="346362" cy="880549"/>
          </a:xfrm>
        </p:grpSpPr>
        <p:sp>
          <p:nvSpPr>
            <p:cNvPr id="203" name="Retângulo de cantos arredondados 202"/>
            <p:cNvSpPr/>
            <p:nvPr/>
          </p:nvSpPr>
          <p:spPr>
            <a:xfrm>
              <a:off x="949316" y="2188411"/>
              <a:ext cx="346362" cy="880549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</a:rPr>
                <a:t>PREFIX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  <p:grpSp>
          <p:nvGrpSpPr>
            <p:cNvPr id="47" name="Grupo 203"/>
            <p:cNvGrpSpPr/>
            <p:nvPr/>
          </p:nvGrpSpPr>
          <p:grpSpPr>
            <a:xfrm>
              <a:off x="949316" y="2275148"/>
              <a:ext cx="346362" cy="793812"/>
              <a:chOff x="1259632" y="4219364"/>
              <a:chExt cx="346362" cy="793812"/>
            </a:xfrm>
          </p:grpSpPr>
          <p:sp>
            <p:nvSpPr>
              <p:cNvPr id="205" name="Retângulo de cantos arredondados 204"/>
              <p:cNvSpPr/>
              <p:nvPr/>
            </p:nvSpPr>
            <p:spPr>
              <a:xfrm>
                <a:off x="1259632" y="4219364"/>
                <a:ext cx="346362" cy="793812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</a:rPr>
                  <a:t>=</a:t>
                </a:r>
                <a:endParaRPr lang="pt-BR" sz="900" b="1" dirty="0">
                  <a:solidFill>
                    <a:srgbClr val="00B0F0"/>
                  </a:solidFill>
                </a:endParaRPr>
              </a:p>
            </p:txBody>
          </p:sp>
          <p:sp>
            <p:nvSpPr>
              <p:cNvPr id="206" name="Retângulo de cantos arredondados 205"/>
              <p:cNvSpPr/>
              <p:nvPr/>
            </p:nvSpPr>
            <p:spPr>
              <a:xfrm>
                <a:off x="1283082" y="4240780"/>
                <a:ext cx="300628" cy="700388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vert="wordArtVert" lIns="0" tIns="0" rIns="0" bIns="0" rtlCol="0" anchor="ctr">
                <a:noAutofit/>
              </a:bodyPr>
              <a:lstStyle/>
              <a:p>
                <a:pPr algn="ctr"/>
                <a:r>
                  <a:rPr lang="pt-BR" sz="1050" b="1" dirty="0" smtClean="0">
                    <a:solidFill>
                      <a:schemeClr val="bg1"/>
                    </a:solidFill>
                  </a:rPr>
                  <a:t>ENTER</a:t>
                </a:r>
                <a:endParaRPr lang="pt-BR" sz="1050"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48" name="Grupo 206"/>
          <p:cNvGrpSpPr/>
          <p:nvPr/>
        </p:nvGrpSpPr>
        <p:grpSpPr>
          <a:xfrm>
            <a:off x="7366664" y="4325294"/>
            <a:ext cx="490028" cy="530218"/>
            <a:chOff x="5714470" y="5665213"/>
            <a:chExt cx="490028" cy="530218"/>
          </a:xfrm>
        </p:grpSpPr>
        <p:sp>
          <p:nvSpPr>
            <p:cNvPr id="208" name="Retângulo de cantos arredondados 207"/>
            <p:cNvSpPr/>
            <p:nvPr/>
          </p:nvSpPr>
          <p:spPr>
            <a:xfrm>
              <a:off x="5714470" y="5665213"/>
              <a:ext cx="490028" cy="524678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  <p:grpSp>
          <p:nvGrpSpPr>
            <p:cNvPr id="49" name="Grupo 208"/>
            <p:cNvGrpSpPr/>
            <p:nvPr/>
          </p:nvGrpSpPr>
          <p:grpSpPr>
            <a:xfrm>
              <a:off x="5714470" y="5787927"/>
              <a:ext cx="490028" cy="407504"/>
              <a:chOff x="1042702" y="3861048"/>
              <a:chExt cx="432953" cy="360040"/>
            </a:xfrm>
          </p:grpSpPr>
          <p:sp>
            <p:nvSpPr>
              <p:cNvPr id="210" name="Retângulo de cantos arredondados 209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</a:rPr>
                  <a:t>𝑥²</a:t>
                </a:r>
                <a:endParaRPr lang="pt-BR" sz="900" b="1" dirty="0">
                  <a:solidFill>
                    <a:srgbClr val="00B0F0"/>
                  </a:solidFill>
                </a:endParaRPr>
              </a:p>
            </p:txBody>
          </p:sp>
          <p:sp>
            <p:nvSpPr>
              <p:cNvPr id="211" name="Retângulo de cantos arredondados 210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</a:rPr>
                  <a:t>×</a:t>
                </a:r>
                <a:endParaRPr lang="pt-BR" sz="900"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50" name="Grupo 211"/>
          <p:cNvGrpSpPr/>
          <p:nvPr/>
        </p:nvGrpSpPr>
        <p:grpSpPr>
          <a:xfrm>
            <a:off x="7924407" y="4315349"/>
            <a:ext cx="490028" cy="530218"/>
            <a:chOff x="539552" y="4040880"/>
            <a:chExt cx="346362" cy="374769"/>
          </a:xfrm>
        </p:grpSpPr>
        <p:sp>
          <p:nvSpPr>
            <p:cNvPr id="213" name="Retângulo de cantos arredondados 212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  <p:grpSp>
          <p:nvGrpSpPr>
            <p:cNvPr id="51" name="Grupo 213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215" name="Retângulo de cantos arredondados 214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sym typeface="Wingdings 3"/>
                  </a:rPr>
                  <a:t></a:t>
                </a:r>
                <a:endParaRPr lang="pt-BR" sz="900" b="1" dirty="0">
                  <a:solidFill>
                    <a:srgbClr val="00B0F0"/>
                  </a:solidFill>
                </a:endParaRPr>
              </a:p>
            </p:txBody>
          </p:sp>
          <p:sp>
            <p:nvSpPr>
              <p:cNvPr id="216" name="Retângulo de cantos arredondados 215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</a:rPr>
                  <a:t>−</a:t>
                </a:r>
                <a:endParaRPr lang="pt-BR" sz="900" b="1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17" name="Retângulo de cantos arredondados 216"/>
          <p:cNvSpPr/>
          <p:nvPr/>
        </p:nvSpPr>
        <p:spPr>
          <a:xfrm>
            <a:off x="6981613" y="1167193"/>
            <a:ext cx="2055958" cy="60278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pt-BR" sz="3200" b="1" dirty="0" smtClean="0">
                <a:latin typeface="Courier New" pitchFamily="49" charset="0"/>
                <a:cs typeface="Courier New" pitchFamily="49" charset="0"/>
              </a:rPr>
              <a:t>3,00</a:t>
            </a:r>
            <a:endParaRPr lang="pt-BR" sz="3200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18" name="Retângulo de cantos arredondados 217"/>
          <p:cNvSpPr/>
          <p:nvPr/>
        </p:nvSpPr>
        <p:spPr>
          <a:xfrm>
            <a:off x="6981613" y="2567532"/>
            <a:ext cx="2055958" cy="60278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pt-BR" sz="3200" b="1" dirty="0">
                <a:latin typeface="Courier New" pitchFamily="49" charset="0"/>
                <a:cs typeface="Courier New" pitchFamily="49" charset="0"/>
              </a:rPr>
              <a:t>1</a:t>
            </a:r>
            <a:r>
              <a:rPr lang="pt-BR" sz="3200" b="1" dirty="0" smtClean="0">
                <a:latin typeface="Courier New" pitchFamily="49" charset="0"/>
                <a:cs typeface="Courier New" pitchFamily="49" charset="0"/>
              </a:rPr>
              <a:t>,00</a:t>
            </a:r>
            <a:endParaRPr lang="pt-BR" sz="3200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19" name="Retângulo de cantos arredondados 218"/>
          <p:cNvSpPr/>
          <p:nvPr/>
        </p:nvSpPr>
        <p:spPr>
          <a:xfrm>
            <a:off x="6981613" y="5662120"/>
            <a:ext cx="2055958" cy="60278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pt-BR" sz="3200" b="1" dirty="0" smtClean="0">
                <a:latin typeface="Courier New" pitchFamily="49" charset="0"/>
                <a:cs typeface="Courier New" pitchFamily="49" charset="0"/>
              </a:rPr>
              <a:t>-0,3333</a:t>
            </a:r>
            <a:endParaRPr lang="pt-BR" sz="3200" b="1" dirty="0"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18222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 Calculadora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pt-BR" sz="2400" dirty="0" smtClean="0"/>
              <a:t>Desta forma para efetuar a operação 1 + 2 =  na HP 12c procede-se da seguinte forma:</a:t>
            </a:r>
          </a:p>
          <a:p>
            <a:endParaRPr lang="pt-BR" sz="2400" dirty="0"/>
          </a:p>
          <a:p>
            <a:endParaRPr lang="pt-BR" sz="2400" dirty="0" smtClean="0"/>
          </a:p>
          <a:p>
            <a:endParaRPr lang="pt-BR" sz="2400" dirty="0"/>
          </a:p>
          <a:p>
            <a:endParaRPr lang="pt-BR" sz="2400" dirty="0" smtClean="0"/>
          </a:p>
          <a:p>
            <a:r>
              <a:rPr lang="pt-BR" sz="2400" dirty="0" smtClean="0"/>
              <a:t>Ou seja, primeiro digita-se os números da operação e por último a operação, que neste caso e a soma. </a:t>
            </a:r>
          </a:p>
          <a:p>
            <a:r>
              <a:rPr lang="pt-BR" sz="2400" dirty="0" smtClean="0"/>
              <a:t>Perceba que não há a necessidade de pressionar a tecla [=].</a:t>
            </a:r>
            <a:endParaRPr lang="pt-BR" sz="2400" dirty="0"/>
          </a:p>
        </p:txBody>
      </p:sp>
      <p:grpSp>
        <p:nvGrpSpPr>
          <p:cNvPr id="4" name="Grupo 3"/>
          <p:cNvGrpSpPr/>
          <p:nvPr/>
        </p:nvGrpSpPr>
        <p:grpSpPr>
          <a:xfrm>
            <a:off x="2796912" y="2713944"/>
            <a:ext cx="490028" cy="1245789"/>
            <a:chOff x="949316" y="2188411"/>
            <a:chExt cx="346362" cy="880549"/>
          </a:xfrm>
        </p:grpSpPr>
        <p:sp>
          <p:nvSpPr>
            <p:cNvPr id="5" name="Retângulo de cantos arredondados 4"/>
            <p:cNvSpPr/>
            <p:nvPr/>
          </p:nvSpPr>
          <p:spPr>
            <a:xfrm>
              <a:off x="949316" y="2188411"/>
              <a:ext cx="346362" cy="880549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</a:rPr>
                <a:t>PREFIX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  <p:grpSp>
          <p:nvGrpSpPr>
            <p:cNvPr id="6" name="Grupo 5"/>
            <p:cNvGrpSpPr/>
            <p:nvPr/>
          </p:nvGrpSpPr>
          <p:grpSpPr>
            <a:xfrm>
              <a:off x="949316" y="2275148"/>
              <a:ext cx="346362" cy="793812"/>
              <a:chOff x="1259632" y="4219364"/>
              <a:chExt cx="346362" cy="793812"/>
            </a:xfrm>
          </p:grpSpPr>
          <p:sp>
            <p:nvSpPr>
              <p:cNvPr id="7" name="Retângulo de cantos arredondados 6"/>
              <p:cNvSpPr/>
              <p:nvPr/>
            </p:nvSpPr>
            <p:spPr>
              <a:xfrm>
                <a:off x="1259632" y="4219364"/>
                <a:ext cx="346362" cy="793812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</a:rPr>
                  <a:t>=</a:t>
                </a:r>
                <a:endParaRPr lang="pt-BR" sz="900" b="1" dirty="0">
                  <a:solidFill>
                    <a:srgbClr val="00B0F0"/>
                  </a:solidFill>
                </a:endParaRPr>
              </a:p>
            </p:txBody>
          </p:sp>
          <p:sp>
            <p:nvSpPr>
              <p:cNvPr id="8" name="Retângulo de cantos arredondados 7"/>
              <p:cNvSpPr/>
              <p:nvPr/>
            </p:nvSpPr>
            <p:spPr>
              <a:xfrm>
                <a:off x="1283082" y="4240780"/>
                <a:ext cx="300628" cy="700388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vert="wordArtVert" lIns="0" tIns="0" rIns="0" bIns="0" rtlCol="0" anchor="ctr">
                <a:noAutofit/>
              </a:bodyPr>
              <a:lstStyle/>
              <a:p>
                <a:pPr algn="ctr"/>
                <a:r>
                  <a:rPr lang="pt-BR" sz="1050" b="1" dirty="0" smtClean="0">
                    <a:solidFill>
                      <a:schemeClr val="bg1"/>
                    </a:solidFill>
                  </a:rPr>
                  <a:t>ENTER</a:t>
                </a:r>
                <a:endParaRPr lang="pt-BR" sz="1050"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9" name="Grupo 8"/>
          <p:cNvGrpSpPr/>
          <p:nvPr/>
        </p:nvGrpSpPr>
        <p:grpSpPr>
          <a:xfrm>
            <a:off x="2227820" y="3068960"/>
            <a:ext cx="490028" cy="530218"/>
            <a:chOff x="539552" y="4040880"/>
            <a:chExt cx="346362" cy="374769"/>
          </a:xfrm>
        </p:grpSpPr>
        <p:sp>
          <p:nvSpPr>
            <p:cNvPr id="10" name="Retângulo de cantos arredondados 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  <p:grpSp>
          <p:nvGrpSpPr>
            <p:cNvPr id="11" name="Grupo 1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2" name="Retângulo de cantos arredondados 1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</a:rPr>
                  <a:t>𝑥, r</a:t>
                </a:r>
                <a:endParaRPr lang="pt-BR" sz="900" b="1" dirty="0">
                  <a:solidFill>
                    <a:srgbClr val="00B0F0"/>
                  </a:solidFill>
                </a:endParaRPr>
              </a:p>
            </p:txBody>
          </p:sp>
          <p:sp>
            <p:nvSpPr>
              <p:cNvPr id="13" name="Retângulo de cantos arredondados 1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</a:rPr>
                  <a:t>1</a:t>
                </a:r>
                <a:endParaRPr lang="pt-BR" sz="900"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4" name="Grupo 13"/>
          <p:cNvGrpSpPr/>
          <p:nvPr/>
        </p:nvGrpSpPr>
        <p:grpSpPr>
          <a:xfrm>
            <a:off x="3951734" y="3068960"/>
            <a:ext cx="490028" cy="530218"/>
            <a:chOff x="539552" y="4040880"/>
            <a:chExt cx="346362" cy="374769"/>
          </a:xfrm>
        </p:grpSpPr>
        <p:sp>
          <p:nvSpPr>
            <p:cNvPr id="15" name="Retângulo de cantos arredondados 1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  <p:grpSp>
          <p:nvGrpSpPr>
            <p:cNvPr id="16" name="Grupo 1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7" name="Retângulo de cantos arredondados 1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</a:rPr>
                  <a:t>LST 𝑥 </a:t>
                </a:r>
                <a:endParaRPr lang="pt-BR" sz="900" b="1" dirty="0">
                  <a:solidFill>
                    <a:srgbClr val="00B0F0"/>
                  </a:solidFill>
                </a:endParaRPr>
              </a:p>
            </p:txBody>
          </p:sp>
          <p:sp>
            <p:nvSpPr>
              <p:cNvPr id="18" name="Retângulo de cantos arredondados 17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</a:rPr>
                  <a:t>+</a:t>
                </a:r>
                <a:endParaRPr lang="pt-BR" sz="900"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9" name="Grupo 18"/>
          <p:cNvGrpSpPr/>
          <p:nvPr/>
        </p:nvGrpSpPr>
        <p:grpSpPr>
          <a:xfrm>
            <a:off x="3387052" y="3068960"/>
            <a:ext cx="490028" cy="530218"/>
            <a:chOff x="539552" y="4040880"/>
            <a:chExt cx="346362" cy="374769"/>
          </a:xfrm>
        </p:grpSpPr>
        <p:sp>
          <p:nvSpPr>
            <p:cNvPr id="20" name="Retângulo de cantos arredondados 1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  <p:grpSp>
          <p:nvGrpSpPr>
            <p:cNvPr id="21" name="Grupo 2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22" name="Retângulo de cantos arredondados 2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</a:rPr>
                  <a:t>y, r</a:t>
                </a:r>
                <a:endParaRPr lang="pt-BR" sz="900" b="1" dirty="0">
                  <a:solidFill>
                    <a:srgbClr val="00B0F0"/>
                  </a:solidFill>
                </a:endParaRPr>
              </a:p>
            </p:txBody>
          </p:sp>
          <p:sp>
            <p:nvSpPr>
              <p:cNvPr id="23" name="Retângulo de cantos arredondados 2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</a:rPr>
                  <a:t>2</a:t>
                </a:r>
                <a:endParaRPr lang="pt-BR" b="1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4" name="Retângulo de cantos arredondados 23"/>
          <p:cNvSpPr/>
          <p:nvPr/>
        </p:nvSpPr>
        <p:spPr>
          <a:xfrm>
            <a:off x="5610543" y="2985864"/>
            <a:ext cx="2055958" cy="60278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pt-BR" sz="3200" b="1" dirty="0" smtClean="0">
                <a:latin typeface="Courier New" pitchFamily="49" charset="0"/>
                <a:cs typeface="Courier New" pitchFamily="49" charset="0"/>
              </a:rPr>
              <a:t>3,00</a:t>
            </a:r>
            <a:endParaRPr lang="pt-BR" sz="3200" b="1" dirty="0"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4675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A Calculadora</a:t>
            </a:r>
            <a:br>
              <a:rPr lang="pt-BR" dirty="0" smtClean="0"/>
            </a:br>
            <a:r>
              <a:rPr lang="pt-BR" dirty="0" smtClean="0"/>
              <a:t>Uso do Teclado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84193" y="3258319"/>
            <a:ext cx="5659807" cy="35996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" name="Grupo 5"/>
          <p:cNvGrpSpPr/>
          <p:nvPr/>
        </p:nvGrpSpPr>
        <p:grpSpPr>
          <a:xfrm>
            <a:off x="2555776" y="3282774"/>
            <a:ext cx="1203777" cy="1276963"/>
            <a:chOff x="539552" y="4040880"/>
            <a:chExt cx="346362" cy="374769"/>
          </a:xfrm>
        </p:grpSpPr>
        <p:sp>
          <p:nvSpPr>
            <p:cNvPr id="7" name="Retângulo de cantos arredondados 6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1600" b="1" dirty="0" smtClean="0">
                  <a:solidFill>
                    <a:schemeClr val="accent5">
                      <a:lumMod val="75000"/>
                    </a:schemeClr>
                  </a:solidFill>
                </a:rPr>
                <a:t>AMORT</a:t>
              </a:r>
              <a:endParaRPr lang="pt-BR" sz="1600" b="1" dirty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  <p:grpSp>
          <p:nvGrpSpPr>
            <p:cNvPr id="6" name="Grupo 7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9" name="Retângulo de cantos arredondados 8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1600" b="1" dirty="0" smtClean="0">
                    <a:solidFill>
                      <a:srgbClr val="00B0F0"/>
                    </a:solidFill>
                  </a:rPr>
                  <a:t>12X</a:t>
                </a:r>
                <a:endParaRPr lang="pt-BR" sz="1600" b="1" dirty="0">
                  <a:solidFill>
                    <a:srgbClr val="00B0F0"/>
                  </a:solidFill>
                </a:endParaRPr>
              </a:p>
            </p:txBody>
          </p:sp>
          <p:sp>
            <p:nvSpPr>
              <p:cNvPr id="10" name="Retângulo de cantos arredondados 9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sz="4000" b="1" dirty="0">
                    <a:solidFill>
                      <a:schemeClr val="bg1"/>
                    </a:solidFill>
                  </a:rPr>
                  <a:t>n</a:t>
                </a:r>
              </a:p>
            </p:txBody>
          </p:sp>
        </p:grpSp>
      </p:grpSp>
      <p:cxnSp>
        <p:nvCxnSpPr>
          <p:cNvPr id="12" name="Conector reto 11"/>
          <p:cNvCxnSpPr/>
          <p:nvPr/>
        </p:nvCxnSpPr>
        <p:spPr>
          <a:xfrm flipH="1" flipV="1">
            <a:off x="2637276" y="4546395"/>
            <a:ext cx="1228548" cy="322767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to 13"/>
          <p:cNvCxnSpPr/>
          <p:nvPr/>
        </p:nvCxnSpPr>
        <p:spPr>
          <a:xfrm flipH="1" flipV="1">
            <a:off x="3759553" y="3429000"/>
            <a:ext cx="452407" cy="1117394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o Explicativo 1 (Ênfase) 16"/>
          <p:cNvSpPr/>
          <p:nvPr/>
        </p:nvSpPr>
        <p:spPr>
          <a:xfrm>
            <a:off x="3865824" y="1556792"/>
            <a:ext cx="2722400" cy="1584177"/>
          </a:xfrm>
          <a:prstGeom prst="accentCallout1">
            <a:avLst>
              <a:gd name="adj1" fmla="val 53266"/>
              <a:gd name="adj2" fmla="val -8333"/>
              <a:gd name="adj3" fmla="val 111326"/>
              <a:gd name="adj4" fmla="val -21904"/>
            </a:avLst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dirty="0" smtClean="0"/>
              <a:t>Função secundária impressa em letra alaranjada.</a:t>
            </a:r>
          </a:p>
          <a:p>
            <a:pPr algn="ctr"/>
            <a:r>
              <a:rPr lang="pt-BR" sz="2000" dirty="0" smtClean="0"/>
              <a:t>Aperte           e em seguida a tecla</a:t>
            </a:r>
            <a:endParaRPr lang="pt-BR" sz="2000" dirty="0"/>
          </a:p>
        </p:txBody>
      </p:sp>
      <p:sp>
        <p:nvSpPr>
          <p:cNvPr id="18" name="Texto Explicativo 1 (Ênfase) 17"/>
          <p:cNvSpPr/>
          <p:nvPr/>
        </p:nvSpPr>
        <p:spPr>
          <a:xfrm flipH="1">
            <a:off x="733501" y="4850978"/>
            <a:ext cx="2383984" cy="1766500"/>
          </a:xfrm>
          <a:prstGeom prst="accentCallout1">
            <a:avLst>
              <a:gd name="adj1" fmla="val 53266"/>
              <a:gd name="adj2" fmla="val -8333"/>
              <a:gd name="adj3" fmla="val -22282"/>
              <a:gd name="adj4" fmla="val -9259"/>
            </a:avLst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dirty="0" smtClean="0"/>
              <a:t>Função secundária impressa em letra azul.</a:t>
            </a:r>
          </a:p>
          <a:p>
            <a:pPr algn="ctr"/>
            <a:r>
              <a:rPr lang="pt-BR" sz="2000" dirty="0" smtClean="0"/>
              <a:t>Aperte         e em seguida a tecla</a:t>
            </a:r>
            <a:endParaRPr lang="pt-BR" sz="2000" dirty="0"/>
          </a:p>
        </p:txBody>
      </p:sp>
      <p:sp>
        <p:nvSpPr>
          <p:cNvPr id="20" name="Texto Explicativo 1 (Ênfase) 19"/>
          <p:cNvSpPr/>
          <p:nvPr/>
        </p:nvSpPr>
        <p:spPr>
          <a:xfrm flipH="1">
            <a:off x="1101261" y="2019237"/>
            <a:ext cx="2016224" cy="909439"/>
          </a:xfrm>
          <a:prstGeom prst="accentCallout1">
            <a:avLst>
              <a:gd name="adj1" fmla="val 109452"/>
              <a:gd name="adj2" fmla="val 107715"/>
              <a:gd name="adj3" fmla="val 219623"/>
              <a:gd name="adj4" fmla="val 15379"/>
            </a:avLst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dirty="0" smtClean="0"/>
              <a:t>Função primária impressa na face</a:t>
            </a:r>
            <a:endParaRPr lang="pt-BR" sz="2000" dirty="0"/>
          </a:p>
        </p:txBody>
      </p:sp>
      <p:grpSp>
        <p:nvGrpSpPr>
          <p:cNvPr id="8" name="Grupo 22"/>
          <p:cNvGrpSpPr/>
          <p:nvPr/>
        </p:nvGrpSpPr>
        <p:grpSpPr>
          <a:xfrm>
            <a:off x="5076056" y="2473957"/>
            <a:ext cx="429003" cy="356756"/>
            <a:chOff x="1042702" y="3861048"/>
            <a:chExt cx="432953" cy="360040"/>
          </a:xfrm>
        </p:grpSpPr>
        <p:sp>
          <p:nvSpPr>
            <p:cNvPr id="24" name="Retângulo de cantos arredondados 23"/>
            <p:cNvSpPr/>
            <p:nvPr/>
          </p:nvSpPr>
          <p:spPr>
            <a:xfrm>
              <a:off x="1042702" y="3861048"/>
              <a:ext cx="432953" cy="360040"/>
            </a:xfrm>
            <a:prstGeom prst="roundRect">
              <a:avLst/>
            </a:prstGeom>
            <a:ln>
              <a:noFill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b"/>
            <a:lstStyle/>
            <a:p>
              <a:pPr algn="ctr"/>
              <a:endParaRPr lang="pt-BR" sz="1600" b="1" dirty="0">
                <a:solidFill>
                  <a:srgbClr val="00B0F0"/>
                </a:solidFill>
              </a:endParaRPr>
            </a:p>
          </p:txBody>
        </p:sp>
        <p:sp>
          <p:nvSpPr>
            <p:cNvPr id="25" name="Retângulo de cantos arredondados 24"/>
            <p:cNvSpPr/>
            <p:nvPr/>
          </p:nvSpPr>
          <p:spPr>
            <a:xfrm>
              <a:off x="1072015" y="3887817"/>
              <a:ext cx="375785" cy="293631"/>
            </a:xfrm>
            <a:prstGeom prst="roundRect">
              <a:avLst/>
            </a:prstGeom>
            <a:ln>
              <a:noFill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pt-BR" sz="1600" b="1" dirty="0" smtClean="0">
                  <a:solidFill>
                    <a:schemeClr val="tx1"/>
                  </a:solidFill>
                </a:rPr>
                <a:t>f</a:t>
              </a:r>
              <a:endParaRPr lang="pt-BR" sz="16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1" name="Grupo 27"/>
          <p:cNvGrpSpPr/>
          <p:nvPr/>
        </p:nvGrpSpPr>
        <p:grpSpPr>
          <a:xfrm>
            <a:off x="1838741" y="5894204"/>
            <a:ext cx="429003" cy="356756"/>
            <a:chOff x="1042702" y="3861048"/>
            <a:chExt cx="432953" cy="360040"/>
          </a:xfrm>
          <a:solidFill>
            <a:srgbClr val="00B0F0"/>
          </a:solidFill>
        </p:grpSpPr>
        <p:sp>
          <p:nvSpPr>
            <p:cNvPr id="29" name="Retângulo de cantos arredondados 28"/>
            <p:cNvSpPr/>
            <p:nvPr/>
          </p:nvSpPr>
          <p:spPr>
            <a:xfrm>
              <a:off x="1042702" y="3861048"/>
              <a:ext cx="432953" cy="360040"/>
            </a:xfrm>
            <a:prstGeom prst="roundRect">
              <a:avLst/>
            </a:prstGeom>
            <a:grpFill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b"/>
            <a:lstStyle/>
            <a:p>
              <a:pPr algn="ctr"/>
              <a:endParaRPr lang="pt-BR" b="1" dirty="0">
                <a:solidFill>
                  <a:srgbClr val="00B0F0"/>
                </a:solidFill>
              </a:endParaRPr>
            </a:p>
          </p:txBody>
        </p:sp>
        <p:sp>
          <p:nvSpPr>
            <p:cNvPr id="30" name="Retângulo de cantos arredondados 29"/>
            <p:cNvSpPr/>
            <p:nvPr/>
          </p:nvSpPr>
          <p:spPr>
            <a:xfrm>
              <a:off x="1072015" y="3887817"/>
              <a:ext cx="375785" cy="288736"/>
            </a:xfrm>
            <a:prstGeom prst="roundRect">
              <a:avLst/>
            </a:prstGeom>
            <a:grpFill/>
            <a:ln>
              <a:noFill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pt-BR" b="1" dirty="0">
                  <a:solidFill>
                    <a:schemeClr val="tx1"/>
                  </a:solidFill>
                </a:rPr>
                <a:t>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3393413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A Calculadora – </a:t>
            </a:r>
            <a:r>
              <a:rPr lang="pt-BR" dirty="0" smtClean="0"/>
              <a:t>Teste de Funcionamento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pt-BR" sz="2400" dirty="0" smtClean="0"/>
              <a:t>Para realizar o teste rápido de funcionamento, proceda da seguinte forma:</a:t>
            </a:r>
          </a:p>
          <a:p>
            <a:r>
              <a:rPr lang="pt-BR" sz="2400" dirty="0" smtClean="0"/>
              <a:t>Desligue a Calculadora;</a:t>
            </a:r>
          </a:p>
          <a:p>
            <a:r>
              <a:rPr lang="pt-BR" sz="2400" dirty="0" smtClean="0"/>
              <a:t>Aperte a tecla com o sinal de multiplicação       ;</a:t>
            </a:r>
          </a:p>
          <a:p>
            <a:r>
              <a:rPr lang="pt-BR" sz="2400" dirty="0" smtClean="0"/>
              <a:t>Mantendo a tecla pressionada, tecle e        ;</a:t>
            </a:r>
          </a:p>
          <a:p>
            <a:r>
              <a:rPr lang="pt-BR" sz="2400" dirty="0" smtClean="0"/>
              <a:t>Em seguida, solte       .</a:t>
            </a:r>
          </a:p>
          <a:p>
            <a:r>
              <a:rPr lang="pt-BR" sz="2400" dirty="0" smtClean="0"/>
              <a:t>A calculadora apresentará a mensagem </a:t>
            </a:r>
            <a:r>
              <a:rPr lang="pt-BR" sz="2400" i="1" dirty="0" smtClean="0"/>
              <a:t>“running”;</a:t>
            </a:r>
          </a:p>
          <a:p>
            <a:r>
              <a:rPr lang="pt-BR" sz="2400" dirty="0" smtClean="0"/>
              <a:t>Na sequencia o visor mostrará todos os </a:t>
            </a:r>
            <a:r>
              <a:rPr lang="pt-BR" sz="2400" i="1" dirty="0" smtClean="0"/>
              <a:t>leds</a:t>
            </a:r>
            <a:r>
              <a:rPr lang="pt-BR" sz="2400" dirty="0" smtClean="0"/>
              <a:t> ligados.</a:t>
            </a:r>
          </a:p>
          <a:p>
            <a:r>
              <a:rPr lang="pt-BR" sz="2400" dirty="0" smtClean="0"/>
              <a:t>Isso mostra que a calculadora esta em perfeito funcionamento.</a:t>
            </a:r>
          </a:p>
          <a:p>
            <a:r>
              <a:rPr lang="pt-BR" sz="2400" dirty="0" smtClean="0"/>
              <a:t>Para voltar ao normal é só pressionar qualquer tecla.</a:t>
            </a:r>
          </a:p>
        </p:txBody>
      </p:sp>
      <p:grpSp>
        <p:nvGrpSpPr>
          <p:cNvPr id="4" name="Grupo 17"/>
          <p:cNvGrpSpPr/>
          <p:nvPr/>
        </p:nvGrpSpPr>
        <p:grpSpPr>
          <a:xfrm>
            <a:off x="6442755" y="2706931"/>
            <a:ext cx="490028" cy="530218"/>
            <a:chOff x="7266099" y="3837234"/>
            <a:chExt cx="490028" cy="530218"/>
          </a:xfrm>
        </p:grpSpPr>
        <p:sp>
          <p:nvSpPr>
            <p:cNvPr id="19" name="Retângulo de cantos arredondados 18"/>
            <p:cNvSpPr/>
            <p:nvPr/>
          </p:nvSpPr>
          <p:spPr>
            <a:xfrm>
              <a:off x="7266099" y="3837234"/>
              <a:ext cx="490028" cy="524678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  <p:grpSp>
          <p:nvGrpSpPr>
            <p:cNvPr id="5" name="Grupo 19"/>
            <p:cNvGrpSpPr/>
            <p:nvPr/>
          </p:nvGrpSpPr>
          <p:grpSpPr>
            <a:xfrm>
              <a:off x="7266099" y="3959948"/>
              <a:ext cx="490028" cy="407504"/>
              <a:chOff x="1042702" y="3861048"/>
              <a:chExt cx="432953" cy="360040"/>
            </a:xfrm>
          </p:grpSpPr>
          <p:sp>
            <p:nvSpPr>
              <p:cNvPr id="21" name="Retângulo de cantos arredondados 20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</a:rPr>
                  <a:t>𝑥²</a:t>
                </a:r>
                <a:endParaRPr lang="pt-BR" sz="900" b="1" dirty="0">
                  <a:solidFill>
                    <a:srgbClr val="00B0F0"/>
                  </a:solidFill>
                </a:endParaRPr>
              </a:p>
            </p:txBody>
          </p:sp>
          <p:sp>
            <p:nvSpPr>
              <p:cNvPr id="22" name="Retângulo de cantos arredondados 21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</a:rPr>
                  <a:t>×</a:t>
                </a:r>
                <a:endParaRPr lang="pt-BR" sz="900"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6" name="Grupo 22"/>
          <p:cNvGrpSpPr/>
          <p:nvPr/>
        </p:nvGrpSpPr>
        <p:grpSpPr>
          <a:xfrm>
            <a:off x="5858598" y="3237149"/>
            <a:ext cx="490028" cy="530218"/>
            <a:chOff x="539552" y="4040880"/>
            <a:chExt cx="346362" cy="374769"/>
          </a:xfrm>
        </p:grpSpPr>
        <p:sp>
          <p:nvSpPr>
            <p:cNvPr id="24" name="Retângulo de cantos arredondados 23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</a:rPr>
                <a:t>OFF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  <p:grpSp>
          <p:nvGrpSpPr>
            <p:cNvPr id="7" name="Grupo 24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26" name="Retângulo de cantos arredondados 25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endParaRPr lang="pt-BR" sz="900" b="1" dirty="0">
                  <a:solidFill>
                    <a:srgbClr val="00B0F0"/>
                  </a:solidFill>
                </a:endParaRPr>
              </a:p>
            </p:txBody>
          </p:sp>
          <p:sp>
            <p:nvSpPr>
              <p:cNvPr id="27" name="Retângulo de cantos arredondados 26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</a:rPr>
                  <a:t>ON</a:t>
                </a:r>
                <a:endParaRPr lang="pt-BR" sz="900"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8" name="Grupo 27"/>
          <p:cNvGrpSpPr/>
          <p:nvPr/>
        </p:nvGrpSpPr>
        <p:grpSpPr>
          <a:xfrm>
            <a:off x="3254948" y="3660696"/>
            <a:ext cx="490028" cy="530218"/>
            <a:chOff x="7266099" y="3837234"/>
            <a:chExt cx="490028" cy="530218"/>
          </a:xfrm>
        </p:grpSpPr>
        <p:sp>
          <p:nvSpPr>
            <p:cNvPr id="29" name="Retângulo de cantos arredondados 28"/>
            <p:cNvSpPr/>
            <p:nvPr/>
          </p:nvSpPr>
          <p:spPr>
            <a:xfrm>
              <a:off x="7266099" y="3837234"/>
              <a:ext cx="490028" cy="524678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  <p:grpSp>
          <p:nvGrpSpPr>
            <p:cNvPr id="9" name="Grupo 29"/>
            <p:cNvGrpSpPr/>
            <p:nvPr/>
          </p:nvGrpSpPr>
          <p:grpSpPr>
            <a:xfrm>
              <a:off x="7266099" y="3959948"/>
              <a:ext cx="490028" cy="407504"/>
              <a:chOff x="1042702" y="3861048"/>
              <a:chExt cx="432953" cy="360040"/>
            </a:xfrm>
          </p:grpSpPr>
          <p:sp>
            <p:nvSpPr>
              <p:cNvPr id="31" name="Retângulo de cantos arredondados 30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</a:rPr>
                  <a:t>𝑥²</a:t>
                </a:r>
                <a:endParaRPr lang="pt-BR" sz="900" b="1" dirty="0">
                  <a:solidFill>
                    <a:srgbClr val="00B0F0"/>
                  </a:solidFill>
                </a:endParaRPr>
              </a:p>
            </p:txBody>
          </p:sp>
          <p:sp>
            <p:nvSpPr>
              <p:cNvPr id="32" name="Retângulo de cantos arredondados 31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</a:rPr>
                  <a:t>×</a:t>
                </a:r>
                <a:endParaRPr lang="pt-BR" sz="900" b="1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2724954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A Calculadora</a:t>
            </a:r>
            <a:br>
              <a:rPr lang="pt-BR" dirty="0" smtClean="0"/>
            </a:br>
            <a:r>
              <a:rPr lang="pt-BR" dirty="0" smtClean="0"/>
              <a:t>Funções Básicas</a:t>
            </a:r>
            <a:endParaRPr lang="pt-BR" dirty="0"/>
          </a:p>
        </p:txBody>
      </p:sp>
      <p:sp>
        <p:nvSpPr>
          <p:cNvPr id="6" name="Espaço Reservado para Conteúdo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</p:txBody>
      </p:sp>
      <p:graphicFrame>
        <p:nvGraphicFramePr>
          <p:cNvPr id="4" name="Espaço Reservado para Conteúd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635604792"/>
              </p:ext>
            </p:extLst>
          </p:nvPr>
        </p:nvGraphicFramePr>
        <p:xfrm>
          <a:off x="601091" y="1498231"/>
          <a:ext cx="8507413" cy="5212026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170709"/>
                <a:gridCol w="1224136"/>
                <a:gridCol w="1584176"/>
                <a:gridCol w="3528392"/>
              </a:tblGrid>
              <a:tr h="299552">
                <a:tc>
                  <a:txBody>
                    <a:bodyPr/>
                    <a:lstStyle/>
                    <a:p>
                      <a:r>
                        <a:rPr lang="pt-BR" sz="1800" dirty="0" smtClean="0"/>
                        <a:t>Tarefa</a:t>
                      </a:r>
                      <a:endParaRPr lang="pt-BR" sz="1800" dirty="0"/>
                    </a:p>
                  </a:txBody>
                  <a:tcPr marL="91441" marR="91441"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 smtClean="0"/>
                        <a:t>Teclas</a:t>
                      </a:r>
                      <a:endParaRPr lang="pt-BR" sz="1800" dirty="0"/>
                    </a:p>
                  </a:txBody>
                  <a:tcPr marL="91441" marR="91441"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 smtClean="0"/>
                        <a:t>Visor</a:t>
                      </a:r>
                      <a:endParaRPr lang="pt-BR" sz="1800" dirty="0"/>
                    </a:p>
                  </a:txBody>
                  <a:tcPr marL="91441" marR="91441"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 smtClean="0"/>
                        <a:t>Comentários</a:t>
                      </a:r>
                      <a:endParaRPr lang="pt-BR" sz="1800" dirty="0"/>
                    </a:p>
                  </a:txBody>
                  <a:tcPr marL="91441" marR="91441" marT="45717" marB="45717"/>
                </a:tc>
              </a:tr>
              <a:tr h="524219">
                <a:tc>
                  <a:txBody>
                    <a:bodyPr/>
                    <a:lstStyle/>
                    <a:p>
                      <a:r>
                        <a:rPr lang="pt-BR" sz="1800" dirty="0" smtClean="0"/>
                        <a:t>Ligar</a:t>
                      </a:r>
                      <a:r>
                        <a:rPr lang="pt-BR" sz="1800" baseline="0" dirty="0" smtClean="0"/>
                        <a:t> a HP</a:t>
                      </a:r>
                      <a:endParaRPr lang="pt-BR" sz="1800" dirty="0"/>
                    </a:p>
                  </a:txBody>
                  <a:tcPr marL="91441" marR="91441" marT="45717" marB="457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 smtClean="0"/>
                        <a:t>[ON]</a:t>
                      </a:r>
                      <a:endParaRPr lang="pt-BR" sz="1800" b="1" dirty="0"/>
                    </a:p>
                  </a:txBody>
                  <a:tcPr marL="91441" marR="91441" marT="45717" marB="457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 smtClean="0"/>
                        <a:t>0,00 ou 0.00</a:t>
                      </a:r>
                      <a:endParaRPr lang="pt-BR" sz="1800" dirty="0"/>
                    </a:p>
                  </a:txBody>
                  <a:tcPr marL="91441" marR="91441" marT="45717" marB="45717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800" dirty="0" smtClean="0"/>
                        <a:t>Aparece</a:t>
                      </a:r>
                      <a:r>
                        <a:rPr lang="pt-BR" sz="1800" baseline="0" dirty="0" smtClean="0"/>
                        <a:t> o número zero com duas casas decimais</a:t>
                      </a:r>
                      <a:endParaRPr lang="pt-BR" sz="1800" dirty="0"/>
                    </a:p>
                  </a:txBody>
                  <a:tcPr marL="91441" marR="91441" marT="45717" marB="45717" anchor="ctr"/>
                </a:tc>
              </a:tr>
              <a:tr h="299552">
                <a:tc>
                  <a:txBody>
                    <a:bodyPr/>
                    <a:lstStyle/>
                    <a:p>
                      <a:r>
                        <a:rPr lang="pt-BR" sz="1800" dirty="0" smtClean="0"/>
                        <a:t>Desligar a HP</a:t>
                      </a:r>
                      <a:endParaRPr lang="pt-BR" sz="1800" dirty="0"/>
                    </a:p>
                  </a:txBody>
                  <a:tcPr marL="91441" marR="91441" marT="45717" marB="457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 smtClean="0"/>
                        <a:t>[ON]</a:t>
                      </a:r>
                      <a:endParaRPr lang="pt-BR" sz="1800" b="1" dirty="0"/>
                    </a:p>
                  </a:txBody>
                  <a:tcPr marL="91441" marR="91441" marT="45717" marB="457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 smtClean="0"/>
                        <a:t>Apagado</a:t>
                      </a:r>
                      <a:endParaRPr lang="pt-BR" sz="1800" dirty="0"/>
                    </a:p>
                  </a:txBody>
                  <a:tcPr marL="91441" marR="91441" marT="45717" marB="45717" anchor="ctr"/>
                </a:tc>
                <a:tc>
                  <a:txBody>
                    <a:bodyPr/>
                    <a:lstStyle/>
                    <a:p>
                      <a:pPr algn="l"/>
                      <a:endParaRPr lang="pt-BR" sz="1800" dirty="0"/>
                    </a:p>
                  </a:txBody>
                  <a:tcPr marL="91441" marR="91441" marT="45717" marB="45717" anchor="ctr"/>
                </a:tc>
              </a:tr>
              <a:tr h="748887">
                <a:tc>
                  <a:txBody>
                    <a:bodyPr/>
                    <a:lstStyle/>
                    <a:p>
                      <a:r>
                        <a:rPr lang="pt-BR" sz="1800" dirty="0" smtClean="0"/>
                        <a:t>Escolher o Sistema de Numeração</a:t>
                      </a:r>
                      <a:endParaRPr lang="pt-BR" sz="1800" dirty="0"/>
                    </a:p>
                  </a:txBody>
                  <a:tcPr marL="91441" marR="91441" marT="45717" marB="457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 smtClean="0"/>
                        <a:t>[ON] [ </a:t>
                      </a:r>
                      <a:r>
                        <a:rPr lang="pt-BR" sz="4000" dirty="0" smtClean="0"/>
                        <a:t>.</a:t>
                      </a:r>
                      <a:r>
                        <a:rPr lang="pt-BR" sz="1800" dirty="0" smtClean="0"/>
                        <a:t> ]</a:t>
                      </a:r>
                      <a:endParaRPr lang="pt-BR" sz="18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1" marR="91441" marT="45717" marB="45717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 smtClean="0"/>
                        <a:t>0,00 ou 0.00</a:t>
                      </a:r>
                    </a:p>
                  </a:txBody>
                  <a:tcPr marL="91441" marR="91441" marT="45717" marB="45717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800" dirty="0" smtClean="0"/>
                        <a:t>Com a HP</a:t>
                      </a:r>
                      <a:r>
                        <a:rPr lang="pt-BR" sz="1800" baseline="0" dirty="0" smtClean="0"/>
                        <a:t> apagada, p</a:t>
                      </a:r>
                      <a:r>
                        <a:rPr lang="pt-BR" sz="1800" dirty="0" smtClean="0"/>
                        <a:t>ressionar simultaneamente</a:t>
                      </a:r>
                      <a:r>
                        <a:rPr lang="pt-BR" sz="1800" baseline="0" dirty="0" smtClean="0"/>
                        <a:t> as duas teclas, soltando primeiro a tecla ON</a:t>
                      </a:r>
                      <a:endParaRPr lang="pt-BR" sz="1800" b="1" dirty="0"/>
                    </a:p>
                  </a:txBody>
                  <a:tcPr marL="91441" marR="91441" marT="45717" marB="45717" anchor="ctr"/>
                </a:tc>
              </a:tr>
              <a:tr h="350846">
                <a:tc>
                  <a:txBody>
                    <a:bodyPr/>
                    <a:lstStyle/>
                    <a:p>
                      <a:r>
                        <a:rPr lang="pt-BR" sz="1800" dirty="0" smtClean="0"/>
                        <a:t>Entrada de Números</a:t>
                      </a:r>
                      <a:endParaRPr lang="pt-BR" sz="1800" dirty="0"/>
                    </a:p>
                  </a:txBody>
                  <a:tcPr marL="91441" marR="91441" marT="45717" marB="457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 smtClean="0"/>
                        <a:t>3 7</a:t>
                      </a:r>
                      <a:endParaRPr lang="pt-BR" sz="1800" b="1" dirty="0"/>
                    </a:p>
                  </a:txBody>
                  <a:tcPr marL="91441" marR="91441" marT="45717" marB="457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 smtClean="0"/>
                        <a:t>37,00 ou 37.00</a:t>
                      </a:r>
                      <a:endParaRPr lang="pt-BR" sz="1800" dirty="0"/>
                    </a:p>
                  </a:txBody>
                  <a:tcPr marL="91441" marR="91441" marT="45717" marB="45717" anchor="ctr"/>
                </a:tc>
                <a:tc>
                  <a:txBody>
                    <a:bodyPr/>
                    <a:lstStyle/>
                    <a:p>
                      <a:pPr algn="l"/>
                      <a:endParaRPr lang="pt-BR" sz="1800" dirty="0"/>
                    </a:p>
                  </a:txBody>
                  <a:tcPr marL="91441" marR="91441" marT="45717" marB="45717" anchor="ctr"/>
                </a:tc>
              </a:tr>
              <a:tr h="524219">
                <a:tc>
                  <a:txBody>
                    <a:bodyPr/>
                    <a:lstStyle/>
                    <a:p>
                      <a:r>
                        <a:rPr lang="pt-BR" sz="1800" dirty="0" smtClean="0"/>
                        <a:t>Troca</a:t>
                      </a:r>
                      <a:r>
                        <a:rPr lang="pt-BR" sz="1800" baseline="0" dirty="0" smtClean="0"/>
                        <a:t> o sinal do Número no visor</a:t>
                      </a:r>
                      <a:endParaRPr lang="pt-BR" sz="1800" dirty="0"/>
                    </a:p>
                  </a:txBody>
                  <a:tcPr marL="91441" marR="91441" marT="45717" marB="457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 smtClean="0"/>
                        <a:t>[CHS]</a:t>
                      </a:r>
                      <a:endParaRPr lang="pt-BR" sz="1800" b="1" dirty="0"/>
                    </a:p>
                  </a:txBody>
                  <a:tcPr marL="91441" marR="91441" marT="45717" marB="457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 smtClean="0"/>
                        <a:t>-37,00</a:t>
                      </a:r>
                      <a:endParaRPr lang="pt-BR" sz="1800" dirty="0"/>
                    </a:p>
                  </a:txBody>
                  <a:tcPr marL="91441" marR="91441" marT="45717" marB="45717" anchor="ctr"/>
                </a:tc>
                <a:tc>
                  <a:txBody>
                    <a:bodyPr/>
                    <a:lstStyle/>
                    <a:p>
                      <a:pPr algn="l"/>
                      <a:endParaRPr lang="pt-BR" sz="1800" dirty="0"/>
                    </a:p>
                  </a:txBody>
                  <a:tcPr marL="91441" marR="91441" marT="45717" marB="45717" anchor="ctr"/>
                </a:tc>
              </a:tr>
              <a:tr h="299552">
                <a:tc>
                  <a:txBody>
                    <a:bodyPr/>
                    <a:lstStyle/>
                    <a:p>
                      <a:r>
                        <a:rPr lang="pt-BR" sz="1800" dirty="0" smtClean="0"/>
                        <a:t>Corrigir</a:t>
                      </a:r>
                      <a:r>
                        <a:rPr lang="pt-BR" sz="1800" baseline="0" dirty="0" smtClean="0"/>
                        <a:t> o Número </a:t>
                      </a:r>
                      <a:endParaRPr lang="pt-BR" sz="1800" dirty="0"/>
                    </a:p>
                  </a:txBody>
                  <a:tcPr marL="91441" marR="91441" marT="45717" marB="457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 smtClean="0"/>
                        <a:t>[CLX]</a:t>
                      </a:r>
                      <a:endParaRPr lang="pt-BR" sz="1800" b="1" dirty="0"/>
                    </a:p>
                  </a:txBody>
                  <a:tcPr marL="91441" marR="91441" marT="45717" marB="457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 smtClean="0"/>
                        <a:t>0,00 ou 0.00</a:t>
                      </a:r>
                      <a:endParaRPr lang="pt-BR" sz="1800" dirty="0"/>
                    </a:p>
                  </a:txBody>
                  <a:tcPr marL="91441" marR="91441" marT="45717" marB="45717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800" dirty="0" smtClean="0"/>
                        <a:t>Apaga o valor do visor</a:t>
                      </a:r>
                      <a:endParaRPr lang="pt-BR" sz="1800" dirty="0"/>
                    </a:p>
                  </a:txBody>
                  <a:tcPr marL="91441" marR="91441" marT="45717" marB="45717" anchor="ctr"/>
                </a:tc>
              </a:tr>
              <a:tr h="748887">
                <a:tc>
                  <a:txBody>
                    <a:bodyPr/>
                    <a:lstStyle/>
                    <a:p>
                      <a:r>
                        <a:rPr lang="pt-BR" sz="1800" dirty="0" smtClean="0"/>
                        <a:t>Entrada de Números</a:t>
                      </a:r>
                      <a:r>
                        <a:rPr lang="pt-BR" sz="1800" baseline="0" dirty="0" smtClean="0"/>
                        <a:t> em Sequência</a:t>
                      </a:r>
                      <a:endParaRPr lang="pt-BR" sz="1800" dirty="0"/>
                    </a:p>
                  </a:txBody>
                  <a:tcPr marL="91441" marR="91441" marT="45717" marB="457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 smtClean="0"/>
                        <a:t>37</a:t>
                      </a:r>
                    </a:p>
                    <a:p>
                      <a:pPr algn="ctr"/>
                      <a:r>
                        <a:rPr lang="pt-BR" sz="1800" dirty="0" smtClean="0"/>
                        <a:t>ENTER</a:t>
                      </a:r>
                    </a:p>
                    <a:p>
                      <a:pPr algn="ctr"/>
                      <a:r>
                        <a:rPr lang="pt-BR" sz="1800" dirty="0" smtClean="0"/>
                        <a:t>45.5</a:t>
                      </a:r>
                      <a:endParaRPr lang="pt-BR" sz="1800" b="1" dirty="0"/>
                    </a:p>
                  </a:txBody>
                  <a:tcPr marL="91441" marR="91441" marT="45717" marB="457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 smtClean="0"/>
                        <a:t>37,00</a:t>
                      </a:r>
                    </a:p>
                    <a:p>
                      <a:pPr algn="ctr"/>
                      <a:r>
                        <a:rPr lang="pt-BR" sz="1800" dirty="0" smtClean="0"/>
                        <a:t>37,00</a:t>
                      </a:r>
                    </a:p>
                    <a:p>
                      <a:pPr algn="ctr"/>
                      <a:r>
                        <a:rPr lang="pt-BR" sz="1800" dirty="0" smtClean="0"/>
                        <a:t>45,50</a:t>
                      </a:r>
                      <a:endParaRPr lang="pt-BR" sz="1800" dirty="0"/>
                    </a:p>
                  </a:txBody>
                  <a:tcPr marL="91441" marR="91441" marT="45717" marB="45717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800" dirty="0" smtClean="0"/>
                        <a:t>37</a:t>
                      </a:r>
                      <a:r>
                        <a:rPr lang="pt-BR" sz="1800" baseline="0" dirty="0" smtClean="0"/>
                        <a:t> guardado na memória X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 smtClean="0"/>
                        <a:t>37</a:t>
                      </a:r>
                      <a:r>
                        <a:rPr lang="pt-BR" sz="1800" baseline="0" dirty="0" smtClean="0"/>
                        <a:t> guardado na memória Y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baseline="0" dirty="0" smtClean="0"/>
                        <a:t>45,50 guardado na memória X</a:t>
                      </a:r>
                    </a:p>
                  </a:txBody>
                  <a:tcPr marL="91441" marR="91441" marT="45717" marB="45717" anchor="ctr"/>
                </a:tc>
              </a:tr>
              <a:tr h="524219">
                <a:tc>
                  <a:txBody>
                    <a:bodyPr/>
                    <a:lstStyle/>
                    <a:p>
                      <a:r>
                        <a:rPr lang="pt-BR" sz="1800" dirty="0" smtClean="0"/>
                        <a:t>Trocar o Número de casas decimais</a:t>
                      </a:r>
                      <a:endParaRPr lang="pt-BR" sz="1800" dirty="0"/>
                    </a:p>
                  </a:txBody>
                  <a:tcPr marL="91441" marR="91441" marT="45717" marB="457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 smtClean="0">
                          <a:solidFill>
                            <a:srgbClr val="FF3300"/>
                          </a:solidFill>
                        </a:rPr>
                        <a:t>[ f ] </a:t>
                      </a:r>
                      <a:r>
                        <a:rPr lang="pt-BR" sz="1800" dirty="0" smtClean="0"/>
                        <a:t>4</a:t>
                      </a:r>
                      <a:endParaRPr lang="pt-BR" sz="1800" b="1" dirty="0"/>
                    </a:p>
                  </a:txBody>
                  <a:tcPr marL="91441" marR="91441" marT="45717" marB="457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 smtClean="0"/>
                        <a:t>45,5000</a:t>
                      </a:r>
                      <a:endParaRPr lang="pt-BR" sz="1800" dirty="0"/>
                    </a:p>
                  </a:txBody>
                  <a:tcPr marL="91441" marR="91441" marT="45717" marB="45717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baseline="0" dirty="0" smtClean="0"/>
                        <a:t>Fixa quatro casas decimais</a:t>
                      </a:r>
                    </a:p>
                  </a:txBody>
                  <a:tcPr marL="91441" marR="91441" marT="45717" marB="45717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445820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A Calculadora</a:t>
            </a:r>
            <a:br>
              <a:rPr lang="pt-BR" dirty="0" smtClean="0"/>
            </a:br>
            <a:r>
              <a:rPr lang="pt-BR" dirty="0" smtClean="0"/>
              <a:t>A Pilha Operacional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sz="2400" dirty="0" smtClean="0"/>
              <a:t>A HP utiliza um processo de armazenamento denominado </a:t>
            </a:r>
            <a:r>
              <a:rPr lang="pt-BR" sz="2400" b="1" dirty="0" smtClean="0"/>
              <a:t>pilha operacional</a:t>
            </a:r>
            <a:r>
              <a:rPr lang="pt-BR" sz="2400" dirty="0" smtClean="0"/>
              <a:t>, que nada mais é do que um arquivo com 4 registradores onde são guardados os valores necessários para se realizar as operações.</a:t>
            </a:r>
          </a:p>
          <a:p>
            <a:endParaRPr lang="pt-BR" sz="2400" dirty="0"/>
          </a:p>
          <a:p>
            <a:r>
              <a:rPr lang="pt-BR" sz="2400" dirty="0" smtClean="0"/>
              <a:t>Usa-se o nome de “</a:t>
            </a:r>
            <a:r>
              <a:rPr lang="pt-BR" sz="2400" b="1" dirty="0" smtClean="0"/>
              <a:t>pilha” </a:t>
            </a:r>
            <a:r>
              <a:rPr lang="pt-BR" sz="2400" dirty="0" smtClean="0"/>
              <a:t>porque a medida que o novos dados são inseridos, eles vão sendo </a:t>
            </a:r>
            <a:r>
              <a:rPr lang="pt-BR" sz="2400" b="1" dirty="0" smtClean="0"/>
              <a:t>“empilhados”</a:t>
            </a:r>
            <a:r>
              <a:rPr lang="pt-BR" sz="2400" dirty="0" smtClean="0"/>
              <a:t> dentro da máquina.</a:t>
            </a:r>
          </a:p>
        </p:txBody>
      </p:sp>
    </p:spTree>
    <p:extLst>
      <p:ext uri="{BB962C8B-B14F-4D97-AF65-F5344CB8AC3E}">
        <p14:creationId xmlns:p14="http://schemas.microsoft.com/office/powerpoint/2010/main" xmlns="" val="566927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A Calculadora</a:t>
            </a:r>
            <a:br>
              <a:rPr lang="pt-BR" dirty="0" smtClean="0"/>
            </a:br>
            <a:r>
              <a:rPr lang="pt-BR" dirty="0" smtClean="0"/>
              <a:t>Funcionamento da Pilha Operacional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sz="2400" dirty="0"/>
              <a:t>Exemplo 1: 2,0 + 6,0 – 3,0 = 5,0</a:t>
            </a:r>
          </a:p>
          <a:p>
            <a:endParaRPr lang="pt-BR" sz="2400" dirty="0"/>
          </a:p>
        </p:txBody>
      </p:sp>
      <p:graphicFrame>
        <p:nvGraphicFramePr>
          <p:cNvPr id="4" name="Espaço Reservado para Conteúd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846963033"/>
              </p:ext>
            </p:extLst>
          </p:nvPr>
        </p:nvGraphicFramePr>
        <p:xfrm>
          <a:off x="651901" y="2047401"/>
          <a:ext cx="8363272" cy="466327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474466"/>
                <a:gridCol w="696118"/>
                <a:gridCol w="576064"/>
                <a:gridCol w="576064"/>
                <a:gridCol w="504056"/>
                <a:gridCol w="4536504"/>
              </a:tblGrid>
              <a:tr h="579142">
                <a:tc>
                  <a:txBody>
                    <a:bodyPr/>
                    <a:lstStyle/>
                    <a:p>
                      <a:pPr algn="ctr"/>
                      <a:r>
                        <a:rPr lang="pt-BR" sz="1800" dirty="0" smtClean="0">
                          <a:latin typeface="Tw Cen MT" pitchFamily="34" charset="0"/>
                        </a:rPr>
                        <a:t>Teclas</a:t>
                      </a:r>
                      <a:endParaRPr lang="pt-BR" sz="1800" b="1" dirty="0">
                        <a:latin typeface="Tw Cen MT" pitchFamily="34" charset="0"/>
                      </a:endParaRPr>
                    </a:p>
                  </a:txBody>
                  <a:tcPr marL="91443" marR="91443" marT="45711" marB="45711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 smtClean="0">
                          <a:latin typeface="Tw Cen MT" pitchFamily="34" charset="0"/>
                        </a:rPr>
                        <a:t>Visor (X)</a:t>
                      </a:r>
                      <a:endParaRPr lang="pt-BR" sz="1800" dirty="0">
                        <a:latin typeface="Tw Cen MT" pitchFamily="34" charset="0"/>
                      </a:endParaRPr>
                    </a:p>
                  </a:txBody>
                  <a:tcPr marL="91443" marR="91443" marT="45711" marB="45711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 smtClean="0">
                          <a:latin typeface="Tw Cen MT" pitchFamily="34" charset="0"/>
                        </a:rPr>
                        <a:t>(Y)</a:t>
                      </a:r>
                      <a:endParaRPr lang="pt-BR" sz="1800" dirty="0">
                        <a:latin typeface="Tw Cen MT" pitchFamily="34" charset="0"/>
                      </a:endParaRPr>
                    </a:p>
                  </a:txBody>
                  <a:tcPr marL="91443" marR="91443" marT="45711" marB="45711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 smtClean="0">
                          <a:latin typeface="Tw Cen MT" pitchFamily="34" charset="0"/>
                        </a:rPr>
                        <a:t>(Z)</a:t>
                      </a:r>
                      <a:endParaRPr lang="pt-BR" sz="1800" dirty="0">
                        <a:latin typeface="Tw Cen MT" pitchFamily="34" charset="0"/>
                      </a:endParaRPr>
                    </a:p>
                  </a:txBody>
                  <a:tcPr marL="91443" marR="91443" marT="45711" marB="45711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 smtClean="0">
                          <a:latin typeface="Tw Cen MT" pitchFamily="34" charset="0"/>
                        </a:rPr>
                        <a:t>(T)</a:t>
                      </a:r>
                      <a:endParaRPr lang="pt-BR" sz="1800" dirty="0">
                        <a:latin typeface="Tw Cen MT" pitchFamily="34" charset="0"/>
                      </a:endParaRPr>
                    </a:p>
                  </a:txBody>
                  <a:tcPr marL="91443" marR="91443" marT="45711" marB="45711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 smtClean="0">
                          <a:latin typeface="Tw Cen MT" pitchFamily="34" charset="0"/>
                        </a:rPr>
                        <a:t>Comentários</a:t>
                      </a:r>
                      <a:endParaRPr lang="pt-BR" sz="1800" dirty="0">
                        <a:latin typeface="Tw Cen MT" pitchFamily="34" charset="0"/>
                      </a:endParaRPr>
                    </a:p>
                  </a:txBody>
                  <a:tcPr marL="91443" marR="91443" marT="45711" marB="45711" anchor="b"/>
                </a:tc>
              </a:tr>
              <a:tr h="335480">
                <a:tc>
                  <a:txBody>
                    <a:bodyPr/>
                    <a:lstStyle/>
                    <a:p>
                      <a:pPr algn="ctr"/>
                      <a:r>
                        <a:rPr lang="pt-BR" sz="1800" b="1" dirty="0" smtClean="0">
                          <a:latin typeface="Tw Cen MT" pitchFamily="34" charset="0"/>
                        </a:rPr>
                        <a:t>[ f ] [REG]</a:t>
                      </a:r>
                      <a:endParaRPr lang="pt-BR" sz="1800" b="1" dirty="0">
                        <a:latin typeface="Tw Cen MT" pitchFamily="34" charset="0"/>
                      </a:endParaRPr>
                    </a:p>
                  </a:txBody>
                  <a:tcPr marL="91443" marR="91443" marT="45711" marB="4571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="1" dirty="0" smtClean="0">
                          <a:solidFill>
                            <a:srgbClr val="0000FF"/>
                          </a:solidFill>
                          <a:latin typeface="Tw Cen MT" pitchFamily="34" charset="0"/>
                        </a:rPr>
                        <a:t>0</a:t>
                      </a:r>
                      <a:endParaRPr lang="pt-BR" sz="1800" b="1" dirty="0">
                        <a:solidFill>
                          <a:srgbClr val="0000FF"/>
                        </a:solidFill>
                        <a:latin typeface="Tw Cen MT" pitchFamily="34" charset="0"/>
                      </a:endParaRPr>
                    </a:p>
                  </a:txBody>
                  <a:tcPr marL="91443" marR="91443" marT="45711" marB="4571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 smtClean="0">
                          <a:latin typeface="Tw Cen MT" pitchFamily="34" charset="0"/>
                        </a:rPr>
                        <a:t>0</a:t>
                      </a:r>
                      <a:endParaRPr lang="pt-BR" sz="1800" dirty="0">
                        <a:latin typeface="Tw Cen MT" pitchFamily="34" charset="0"/>
                      </a:endParaRPr>
                    </a:p>
                  </a:txBody>
                  <a:tcPr marL="91443" marR="91443" marT="45711" marB="4571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 smtClean="0">
                          <a:latin typeface="Tw Cen MT" pitchFamily="34" charset="0"/>
                        </a:rPr>
                        <a:t>0</a:t>
                      </a:r>
                      <a:endParaRPr lang="pt-BR" sz="1800" dirty="0">
                        <a:latin typeface="Tw Cen MT" pitchFamily="34" charset="0"/>
                      </a:endParaRPr>
                    </a:p>
                  </a:txBody>
                  <a:tcPr marL="91443" marR="91443" marT="45711" marB="4571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 smtClean="0">
                          <a:latin typeface="Tw Cen MT" pitchFamily="34" charset="0"/>
                        </a:rPr>
                        <a:t>0</a:t>
                      </a:r>
                      <a:endParaRPr lang="pt-BR" sz="1800" dirty="0">
                        <a:latin typeface="Tw Cen MT" pitchFamily="34" charset="0"/>
                      </a:endParaRPr>
                    </a:p>
                  </a:txBody>
                  <a:tcPr marL="91443" marR="91443" marT="45711" marB="4571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 smtClean="0">
                          <a:latin typeface="Tw Cen MT" pitchFamily="34" charset="0"/>
                        </a:rPr>
                        <a:t>Limpa todos os Registros</a:t>
                      </a:r>
                      <a:endParaRPr lang="pt-BR" sz="1800" dirty="0">
                        <a:latin typeface="Tw Cen MT" pitchFamily="34" charset="0"/>
                      </a:endParaRPr>
                    </a:p>
                  </a:txBody>
                  <a:tcPr marL="91443" marR="91443" marT="45711" marB="45711" anchor="ctr"/>
                </a:tc>
              </a:tr>
              <a:tr h="335480">
                <a:tc>
                  <a:txBody>
                    <a:bodyPr/>
                    <a:lstStyle/>
                    <a:p>
                      <a:pPr algn="ctr"/>
                      <a:r>
                        <a:rPr lang="pt-BR" sz="1800" b="1" dirty="0" smtClean="0">
                          <a:latin typeface="Tw Cen MT" pitchFamily="34" charset="0"/>
                        </a:rPr>
                        <a:t>[ f ]  1 </a:t>
                      </a:r>
                      <a:endParaRPr lang="pt-BR" sz="1800" b="1" dirty="0">
                        <a:latin typeface="Tw Cen MT" pitchFamily="34" charset="0"/>
                      </a:endParaRPr>
                    </a:p>
                  </a:txBody>
                  <a:tcPr marL="91443" marR="91443" marT="45711" marB="4571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="1" dirty="0" smtClean="0">
                          <a:solidFill>
                            <a:srgbClr val="0000FF"/>
                          </a:solidFill>
                          <a:latin typeface="Tw Cen MT" pitchFamily="34" charset="0"/>
                        </a:rPr>
                        <a:t>0,0</a:t>
                      </a:r>
                      <a:endParaRPr lang="pt-BR" sz="1800" b="1" dirty="0">
                        <a:solidFill>
                          <a:srgbClr val="0000FF"/>
                        </a:solidFill>
                        <a:latin typeface="Tw Cen MT" pitchFamily="34" charset="0"/>
                      </a:endParaRPr>
                    </a:p>
                  </a:txBody>
                  <a:tcPr marL="91443" marR="91443" marT="45711" marB="4571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 smtClean="0">
                          <a:latin typeface="Tw Cen MT" pitchFamily="34" charset="0"/>
                        </a:rPr>
                        <a:t>0,0</a:t>
                      </a:r>
                      <a:endParaRPr lang="pt-BR" sz="1800" dirty="0">
                        <a:latin typeface="Tw Cen MT" pitchFamily="34" charset="0"/>
                      </a:endParaRPr>
                    </a:p>
                  </a:txBody>
                  <a:tcPr marL="91443" marR="91443" marT="45711" marB="4571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 smtClean="0">
                          <a:latin typeface="Tw Cen MT" pitchFamily="34" charset="0"/>
                        </a:rPr>
                        <a:t>0,0</a:t>
                      </a:r>
                      <a:endParaRPr lang="pt-BR" sz="1800" dirty="0">
                        <a:latin typeface="Tw Cen MT" pitchFamily="34" charset="0"/>
                      </a:endParaRPr>
                    </a:p>
                  </a:txBody>
                  <a:tcPr marL="91443" marR="91443" marT="45711" marB="4571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 smtClean="0">
                          <a:latin typeface="Tw Cen MT" pitchFamily="34" charset="0"/>
                        </a:rPr>
                        <a:t>0,0</a:t>
                      </a:r>
                      <a:endParaRPr lang="pt-BR" sz="1800" dirty="0">
                        <a:latin typeface="Tw Cen MT" pitchFamily="34" charset="0"/>
                      </a:endParaRPr>
                    </a:p>
                  </a:txBody>
                  <a:tcPr marL="91443" marR="91443" marT="45711" marB="4571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 smtClean="0">
                          <a:latin typeface="Tw Cen MT" pitchFamily="34" charset="0"/>
                        </a:rPr>
                        <a:t>Fixa</a:t>
                      </a:r>
                      <a:r>
                        <a:rPr lang="pt-BR" sz="1800" baseline="0" dirty="0" smtClean="0">
                          <a:latin typeface="Tw Cen MT" pitchFamily="34" charset="0"/>
                        </a:rPr>
                        <a:t> como 1 o número de casas decimais</a:t>
                      </a:r>
                      <a:endParaRPr lang="pt-BR" sz="1800" dirty="0">
                        <a:latin typeface="Tw Cen MT" pitchFamily="34" charset="0"/>
                      </a:endParaRPr>
                    </a:p>
                  </a:txBody>
                  <a:tcPr marL="91443" marR="91443" marT="45711" marB="45711" anchor="ctr"/>
                </a:tc>
              </a:tr>
              <a:tr h="335480">
                <a:tc>
                  <a:txBody>
                    <a:bodyPr/>
                    <a:lstStyle/>
                    <a:p>
                      <a:pPr algn="ctr"/>
                      <a:r>
                        <a:rPr lang="pt-BR" sz="1800" b="1" dirty="0" smtClean="0">
                          <a:latin typeface="Tw Cen MT" pitchFamily="34" charset="0"/>
                        </a:rPr>
                        <a:t>2</a:t>
                      </a:r>
                      <a:endParaRPr lang="pt-BR" sz="1800" b="1" dirty="0">
                        <a:latin typeface="Tw Cen MT" pitchFamily="34" charset="0"/>
                      </a:endParaRPr>
                    </a:p>
                  </a:txBody>
                  <a:tcPr marL="91443" marR="91443" marT="45711" marB="4571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="1" dirty="0" smtClean="0">
                          <a:solidFill>
                            <a:srgbClr val="0000FF"/>
                          </a:solidFill>
                          <a:latin typeface="Tw Cen MT" pitchFamily="34" charset="0"/>
                        </a:rPr>
                        <a:t>2,0</a:t>
                      </a:r>
                      <a:endParaRPr lang="pt-BR" sz="1800" b="1" dirty="0">
                        <a:solidFill>
                          <a:srgbClr val="0000FF"/>
                        </a:solidFill>
                        <a:latin typeface="Tw Cen MT" pitchFamily="34" charset="0"/>
                      </a:endParaRPr>
                    </a:p>
                  </a:txBody>
                  <a:tcPr marL="91443" marR="91443" marT="45711" marB="4571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 smtClean="0">
                          <a:latin typeface="Tw Cen MT" pitchFamily="34" charset="0"/>
                        </a:rPr>
                        <a:t>0,0</a:t>
                      </a:r>
                      <a:endParaRPr lang="pt-BR" sz="1800" dirty="0">
                        <a:latin typeface="Tw Cen MT" pitchFamily="34" charset="0"/>
                      </a:endParaRPr>
                    </a:p>
                  </a:txBody>
                  <a:tcPr marL="91443" marR="91443" marT="45711" marB="4571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 smtClean="0">
                          <a:latin typeface="Tw Cen MT" pitchFamily="34" charset="0"/>
                        </a:rPr>
                        <a:t>0,0</a:t>
                      </a:r>
                      <a:endParaRPr lang="pt-BR" sz="1800" dirty="0">
                        <a:latin typeface="Tw Cen MT" pitchFamily="34" charset="0"/>
                      </a:endParaRPr>
                    </a:p>
                  </a:txBody>
                  <a:tcPr marL="91443" marR="91443" marT="45711" marB="4571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 smtClean="0">
                          <a:latin typeface="Tw Cen MT" pitchFamily="34" charset="0"/>
                        </a:rPr>
                        <a:t>0,0</a:t>
                      </a:r>
                      <a:endParaRPr lang="pt-BR" sz="1800" dirty="0">
                        <a:latin typeface="Tw Cen MT" pitchFamily="34" charset="0"/>
                      </a:endParaRPr>
                    </a:p>
                  </a:txBody>
                  <a:tcPr marL="91443" marR="91443" marT="45711" marB="4571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 smtClean="0">
                          <a:latin typeface="Tw Cen MT" pitchFamily="34" charset="0"/>
                        </a:rPr>
                        <a:t>O número</a:t>
                      </a:r>
                      <a:r>
                        <a:rPr lang="pt-BR" sz="1800" baseline="0" dirty="0" smtClean="0">
                          <a:latin typeface="Tw Cen MT" pitchFamily="34" charset="0"/>
                        </a:rPr>
                        <a:t> 2 aparece no visor</a:t>
                      </a:r>
                      <a:endParaRPr lang="pt-BR" sz="1800" dirty="0">
                        <a:latin typeface="Tw Cen MT" pitchFamily="34" charset="0"/>
                      </a:endParaRPr>
                    </a:p>
                  </a:txBody>
                  <a:tcPr marL="91443" marR="91443" marT="45711" marB="45711" anchor="ctr"/>
                </a:tc>
              </a:tr>
              <a:tr h="579142">
                <a:tc>
                  <a:txBody>
                    <a:bodyPr/>
                    <a:lstStyle/>
                    <a:p>
                      <a:pPr algn="ctr"/>
                      <a:r>
                        <a:rPr lang="pt-BR" sz="1800" b="1" dirty="0" smtClean="0">
                          <a:latin typeface="Tw Cen MT" pitchFamily="34" charset="0"/>
                        </a:rPr>
                        <a:t>ENTER</a:t>
                      </a:r>
                      <a:endParaRPr lang="pt-BR" sz="1800" b="1" dirty="0">
                        <a:latin typeface="Tw Cen MT" pitchFamily="34" charset="0"/>
                      </a:endParaRPr>
                    </a:p>
                  </a:txBody>
                  <a:tcPr marL="91443" marR="91443" marT="45711" marB="4571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="1" dirty="0" smtClean="0">
                          <a:solidFill>
                            <a:srgbClr val="0000FF"/>
                          </a:solidFill>
                          <a:latin typeface="Tw Cen MT" pitchFamily="34" charset="0"/>
                        </a:rPr>
                        <a:t>2,0</a:t>
                      </a:r>
                      <a:endParaRPr lang="pt-BR" sz="1800" b="1" dirty="0">
                        <a:solidFill>
                          <a:srgbClr val="0000FF"/>
                        </a:solidFill>
                        <a:latin typeface="Tw Cen MT" pitchFamily="34" charset="0"/>
                      </a:endParaRPr>
                    </a:p>
                  </a:txBody>
                  <a:tcPr marL="91443" marR="91443" marT="45711" marB="4571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="1" dirty="0" smtClean="0">
                          <a:solidFill>
                            <a:srgbClr val="0000FF"/>
                          </a:solidFill>
                          <a:latin typeface="Tw Cen MT" pitchFamily="34" charset="0"/>
                        </a:rPr>
                        <a:t>2,0</a:t>
                      </a:r>
                      <a:endParaRPr lang="pt-BR" sz="1800" b="1" dirty="0">
                        <a:solidFill>
                          <a:srgbClr val="0000FF"/>
                        </a:solidFill>
                        <a:latin typeface="Tw Cen MT" pitchFamily="34" charset="0"/>
                      </a:endParaRPr>
                    </a:p>
                  </a:txBody>
                  <a:tcPr marL="91443" marR="91443" marT="45711" marB="4571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 smtClean="0">
                          <a:latin typeface="Tw Cen MT" pitchFamily="34" charset="0"/>
                        </a:rPr>
                        <a:t>0,0</a:t>
                      </a:r>
                      <a:endParaRPr lang="pt-BR" sz="1800" dirty="0">
                        <a:latin typeface="Tw Cen MT" pitchFamily="34" charset="0"/>
                      </a:endParaRPr>
                    </a:p>
                  </a:txBody>
                  <a:tcPr marL="91443" marR="91443" marT="45711" marB="4571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 smtClean="0">
                          <a:latin typeface="Tw Cen MT" pitchFamily="34" charset="0"/>
                        </a:rPr>
                        <a:t>0,0</a:t>
                      </a:r>
                      <a:endParaRPr lang="pt-BR" sz="1800" dirty="0">
                        <a:latin typeface="Tw Cen MT" pitchFamily="34" charset="0"/>
                      </a:endParaRPr>
                    </a:p>
                  </a:txBody>
                  <a:tcPr marL="91443" marR="91443" marT="45711" marB="4571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 smtClean="0">
                          <a:latin typeface="Tw Cen MT" pitchFamily="34" charset="0"/>
                        </a:rPr>
                        <a:t>O número 2 é “empilhado” em Y</a:t>
                      </a:r>
                      <a:r>
                        <a:rPr lang="pt-BR" sz="1800" baseline="0" dirty="0" smtClean="0">
                          <a:latin typeface="Tw Cen MT" pitchFamily="34" charset="0"/>
                        </a:rPr>
                        <a:t> deixando cópia em X</a:t>
                      </a:r>
                      <a:endParaRPr lang="pt-BR" sz="1800" dirty="0">
                        <a:latin typeface="Tw Cen MT" pitchFamily="34" charset="0"/>
                      </a:endParaRPr>
                    </a:p>
                  </a:txBody>
                  <a:tcPr marL="91443" marR="91443" marT="45711" marB="45711" anchor="ctr"/>
                </a:tc>
              </a:tr>
              <a:tr h="335480">
                <a:tc>
                  <a:txBody>
                    <a:bodyPr/>
                    <a:lstStyle/>
                    <a:p>
                      <a:pPr algn="ctr"/>
                      <a:r>
                        <a:rPr lang="pt-BR" sz="1800" b="1" dirty="0" smtClean="0">
                          <a:latin typeface="Tw Cen MT" pitchFamily="34" charset="0"/>
                        </a:rPr>
                        <a:t>6</a:t>
                      </a:r>
                      <a:endParaRPr lang="pt-BR" sz="1800" b="1" dirty="0">
                        <a:latin typeface="Tw Cen MT" pitchFamily="34" charset="0"/>
                      </a:endParaRPr>
                    </a:p>
                  </a:txBody>
                  <a:tcPr marL="91443" marR="91443" marT="45711" marB="4571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="1" dirty="0" smtClean="0">
                          <a:solidFill>
                            <a:srgbClr val="0000FF"/>
                          </a:solidFill>
                          <a:latin typeface="Tw Cen MT" pitchFamily="34" charset="0"/>
                        </a:rPr>
                        <a:t>6,0</a:t>
                      </a:r>
                      <a:endParaRPr lang="pt-BR" sz="1800" b="1" dirty="0">
                        <a:solidFill>
                          <a:srgbClr val="0000FF"/>
                        </a:solidFill>
                        <a:latin typeface="Tw Cen MT" pitchFamily="34" charset="0"/>
                      </a:endParaRPr>
                    </a:p>
                  </a:txBody>
                  <a:tcPr marL="91443" marR="91443" marT="45711" marB="4571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="1" dirty="0" smtClean="0">
                          <a:solidFill>
                            <a:srgbClr val="0000FF"/>
                          </a:solidFill>
                          <a:latin typeface="Tw Cen MT" pitchFamily="34" charset="0"/>
                        </a:rPr>
                        <a:t>2,0</a:t>
                      </a:r>
                      <a:endParaRPr lang="pt-BR" sz="1800" b="1" dirty="0">
                        <a:solidFill>
                          <a:srgbClr val="0000FF"/>
                        </a:solidFill>
                        <a:latin typeface="Tw Cen MT" pitchFamily="34" charset="0"/>
                      </a:endParaRPr>
                    </a:p>
                  </a:txBody>
                  <a:tcPr marL="91443" marR="91443" marT="45711" marB="4571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 smtClean="0">
                          <a:latin typeface="Tw Cen MT" pitchFamily="34" charset="0"/>
                        </a:rPr>
                        <a:t>0,0</a:t>
                      </a:r>
                      <a:endParaRPr lang="pt-BR" sz="1800" dirty="0">
                        <a:latin typeface="Tw Cen MT" pitchFamily="34" charset="0"/>
                      </a:endParaRPr>
                    </a:p>
                  </a:txBody>
                  <a:tcPr marL="91443" marR="91443" marT="45711" marB="4571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 smtClean="0">
                          <a:latin typeface="Tw Cen MT" pitchFamily="34" charset="0"/>
                        </a:rPr>
                        <a:t>0,0</a:t>
                      </a:r>
                      <a:endParaRPr lang="pt-BR" sz="1800" dirty="0">
                        <a:latin typeface="Tw Cen MT" pitchFamily="34" charset="0"/>
                      </a:endParaRPr>
                    </a:p>
                  </a:txBody>
                  <a:tcPr marL="91443" marR="91443" marT="45711" marB="4571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 smtClean="0">
                          <a:latin typeface="Tw Cen MT" pitchFamily="34" charset="0"/>
                        </a:rPr>
                        <a:t>O número 6 substitui</a:t>
                      </a:r>
                      <a:r>
                        <a:rPr lang="pt-BR" sz="1800" baseline="0" dirty="0" smtClean="0">
                          <a:latin typeface="Tw Cen MT" pitchFamily="34" charset="0"/>
                        </a:rPr>
                        <a:t> a cópia provisória em X</a:t>
                      </a:r>
                      <a:endParaRPr lang="pt-BR" sz="1800" dirty="0">
                        <a:latin typeface="Tw Cen MT" pitchFamily="34" charset="0"/>
                      </a:endParaRPr>
                    </a:p>
                  </a:txBody>
                  <a:tcPr marL="91443" marR="91443" marT="45711" marB="45711" anchor="ctr"/>
                </a:tc>
              </a:tr>
              <a:tr h="579142">
                <a:tc>
                  <a:txBody>
                    <a:bodyPr/>
                    <a:lstStyle/>
                    <a:p>
                      <a:pPr algn="ctr"/>
                      <a:r>
                        <a:rPr lang="pt-BR" sz="1800" b="1" dirty="0" smtClean="0">
                          <a:latin typeface="Tw Cen MT" pitchFamily="34" charset="0"/>
                        </a:rPr>
                        <a:t>+</a:t>
                      </a:r>
                      <a:endParaRPr lang="pt-BR" sz="1800" b="1" dirty="0">
                        <a:latin typeface="Tw Cen MT" pitchFamily="34" charset="0"/>
                      </a:endParaRPr>
                    </a:p>
                  </a:txBody>
                  <a:tcPr marL="91443" marR="91443" marT="45711" marB="4571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="1" dirty="0" smtClean="0">
                          <a:solidFill>
                            <a:srgbClr val="0000FF"/>
                          </a:solidFill>
                          <a:latin typeface="Tw Cen MT" pitchFamily="34" charset="0"/>
                        </a:rPr>
                        <a:t>8,0</a:t>
                      </a:r>
                      <a:endParaRPr lang="pt-BR" sz="1800" b="1" dirty="0">
                        <a:solidFill>
                          <a:srgbClr val="0000FF"/>
                        </a:solidFill>
                        <a:latin typeface="Tw Cen MT" pitchFamily="34" charset="0"/>
                      </a:endParaRPr>
                    </a:p>
                  </a:txBody>
                  <a:tcPr marL="91443" marR="91443" marT="45711" marB="4571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 smtClean="0">
                          <a:latin typeface="Tw Cen MT" pitchFamily="34" charset="0"/>
                        </a:rPr>
                        <a:t>0,0</a:t>
                      </a:r>
                      <a:endParaRPr lang="pt-BR" sz="1800" dirty="0">
                        <a:latin typeface="Tw Cen MT" pitchFamily="34" charset="0"/>
                      </a:endParaRPr>
                    </a:p>
                  </a:txBody>
                  <a:tcPr marL="91443" marR="91443" marT="45711" marB="4571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 smtClean="0">
                          <a:latin typeface="Tw Cen MT" pitchFamily="34" charset="0"/>
                        </a:rPr>
                        <a:t>0,0</a:t>
                      </a:r>
                      <a:endParaRPr lang="pt-BR" sz="1800" dirty="0">
                        <a:latin typeface="Tw Cen MT" pitchFamily="34" charset="0"/>
                      </a:endParaRPr>
                    </a:p>
                  </a:txBody>
                  <a:tcPr marL="91443" marR="91443" marT="45711" marB="4571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 smtClean="0">
                          <a:latin typeface="Tw Cen MT" pitchFamily="34" charset="0"/>
                        </a:rPr>
                        <a:t>0,0</a:t>
                      </a:r>
                      <a:endParaRPr lang="pt-BR" sz="1800" dirty="0">
                        <a:latin typeface="Tw Cen MT" pitchFamily="34" charset="0"/>
                      </a:endParaRPr>
                    </a:p>
                  </a:txBody>
                  <a:tcPr marL="91443" marR="91443" marT="45711" marB="4571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 smtClean="0">
                          <a:latin typeface="Tw Cen MT" pitchFamily="34" charset="0"/>
                        </a:rPr>
                        <a:t>Ao digitar a operação</a:t>
                      </a:r>
                      <a:r>
                        <a:rPr lang="pt-BR" sz="1800" baseline="0" dirty="0" smtClean="0">
                          <a:latin typeface="Tw Cen MT" pitchFamily="34" charset="0"/>
                        </a:rPr>
                        <a:t> os conteúdos de X e Y são somados</a:t>
                      </a:r>
                      <a:endParaRPr lang="pt-BR" sz="1800" dirty="0">
                        <a:latin typeface="Tw Cen MT" pitchFamily="34" charset="0"/>
                      </a:endParaRPr>
                    </a:p>
                  </a:txBody>
                  <a:tcPr marL="91443" marR="91443" marT="45711" marB="45711" anchor="ctr"/>
                </a:tc>
              </a:tr>
              <a:tr h="579142">
                <a:tc>
                  <a:txBody>
                    <a:bodyPr/>
                    <a:lstStyle/>
                    <a:p>
                      <a:pPr algn="ctr"/>
                      <a:r>
                        <a:rPr lang="pt-BR" sz="1800" b="1" dirty="0" smtClean="0">
                          <a:latin typeface="Tw Cen MT" pitchFamily="34" charset="0"/>
                        </a:rPr>
                        <a:t>3</a:t>
                      </a:r>
                      <a:endParaRPr lang="pt-BR" sz="1800" b="1" dirty="0">
                        <a:latin typeface="Tw Cen MT" pitchFamily="34" charset="0"/>
                      </a:endParaRPr>
                    </a:p>
                  </a:txBody>
                  <a:tcPr marL="91443" marR="91443" marT="45711" marB="4571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="1" dirty="0" smtClean="0">
                          <a:solidFill>
                            <a:srgbClr val="0000FF"/>
                          </a:solidFill>
                          <a:latin typeface="Tw Cen MT" pitchFamily="34" charset="0"/>
                        </a:rPr>
                        <a:t>3,0</a:t>
                      </a:r>
                      <a:endParaRPr lang="pt-BR" sz="1800" b="1" dirty="0">
                        <a:solidFill>
                          <a:srgbClr val="0000FF"/>
                        </a:solidFill>
                        <a:latin typeface="Tw Cen MT" pitchFamily="34" charset="0"/>
                      </a:endParaRPr>
                    </a:p>
                  </a:txBody>
                  <a:tcPr marL="91443" marR="91443" marT="45711" marB="4571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="1" dirty="0" smtClean="0">
                          <a:solidFill>
                            <a:srgbClr val="0000FF"/>
                          </a:solidFill>
                          <a:latin typeface="Tw Cen MT" pitchFamily="34" charset="0"/>
                        </a:rPr>
                        <a:t>8,0</a:t>
                      </a:r>
                      <a:endParaRPr lang="pt-BR" sz="1800" b="1" dirty="0">
                        <a:solidFill>
                          <a:srgbClr val="0000FF"/>
                        </a:solidFill>
                        <a:latin typeface="Tw Cen MT" pitchFamily="34" charset="0"/>
                      </a:endParaRPr>
                    </a:p>
                  </a:txBody>
                  <a:tcPr marL="91443" marR="91443" marT="45711" marB="4571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 smtClean="0">
                          <a:latin typeface="Tw Cen MT" pitchFamily="34" charset="0"/>
                        </a:rPr>
                        <a:t>0,0</a:t>
                      </a:r>
                      <a:endParaRPr lang="pt-BR" sz="1800" dirty="0">
                        <a:latin typeface="Tw Cen MT" pitchFamily="34" charset="0"/>
                      </a:endParaRPr>
                    </a:p>
                  </a:txBody>
                  <a:tcPr marL="91443" marR="91443" marT="45711" marB="4571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 smtClean="0">
                          <a:latin typeface="Tw Cen MT" pitchFamily="34" charset="0"/>
                        </a:rPr>
                        <a:t>0,0</a:t>
                      </a:r>
                      <a:endParaRPr lang="pt-BR" sz="1800" dirty="0">
                        <a:latin typeface="Tw Cen MT" pitchFamily="34" charset="0"/>
                      </a:endParaRPr>
                    </a:p>
                  </a:txBody>
                  <a:tcPr marL="91443" marR="91443" marT="45711" marB="4571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 smtClean="0">
                          <a:latin typeface="Tw Cen MT" pitchFamily="34" charset="0"/>
                        </a:rPr>
                        <a:t>O número</a:t>
                      </a:r>
                      <a:r>
                        <a:rPr lang="pt-BR" sz="1800" baseline="0" dirty="0" smtClean="0">
                          <a:latin typeface="Tw Cen MT" pitchFamily="34" charset="0"/>
                        </a:rPr>
                        <a:t> 8 é empilhado em Y e 3 é armazenado em X</a:t>
                      </a:r>
                      <a:endParaRPr lang="pt-BR" sz="1800" dirty="0">
                        <a:latin typeface="Tw Cen MT" pitchFamily="34" charset="0"/>
                      </a:endParaRPr>
                    </a:p>
                  </a:txBody>
                  <a:tcPr marL="91443" marR="91443" marT="45711" marB="45711" anchor="ctr"/>
                </a:tc>
              </a:tr>
              <a:tr h="579142">
                <a:tc>
                  <a:txBody>
                    <a:bodyPr/>
                    <a:lstStyle/>
                    <a:p>
                      <a:pPr algn="ctr"/>
                      <a:r>
                        <a:rPr lang="pt-BR" sz="1800" b="1" dirty="0" smtClean="0">
                          <a:latin typeface="Tw Cen MT" pitchFamily="34" charset="0"/>
                        </a:rPr>
                        <a:t>-</a:t>
                      </a:r>
                      <a:endParaRPr lang="pt-BR" sz="1800" b="1" dirty="0">
                        <a:latin typeface="Tw Cen MT" pitchFamily="34" charset="0"/>
                      </a:endParaRPr>
                    </a:p>
                  </a:txBody>
                  <a:tcPr marL="91443" marR="91443" marT="45711" marB="4571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="1" dirty="0" smtClean="0">
                          <a:solidFill>
                            <a:srgbClr val="0000FF"/>
                          </a:solidFill>
                          <a:latin typeface="Tw Cen MT" pitchFamily="34" charset="0"/>
                        </a:rPr>
                        <a:t>5,0</a:t>
                      </a:r>
                      <a:endParaRPr lang="pt-BR" sz="1800" b="1" dirty="0">
                        <a:solidFill>
                          <a:srgbClr val="0000FF"/>
                        </a:solidFill>
                        <a:latin typeface="Tw Cen MT" pitchFamily="34" charset="0"/>
                      </a:endParaRPr>
                    </a:p>
                  </a:txBody>
                  <a:tcPr marL="91443" marR="91443" marT="45711" marB="4571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 smtClean="0">
                          <a:latin typeface="Tw Cen MT" pitchFamily="34" charset="0"/>
                        </a:rPr>
                        <a:t>0,0</a:t>
                      </a:r>
                      <a:endParaRPr lang="pt-BR" sz="1800" dirty="0">
                        <a:latin typeface="Tw Cen MT" pitchFamily="34" charset="0"/>
                      </a:endParaRPr>
                    </a:p>
                  </a:txBody>
                  <a:tcPr marL="91443" marR="91443" marT="45711" marB="4571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 smtClean="0">
                          <a:latin typeface="Tw Cen MT" pitchFamily="34" charset="0"/>
                        </a:rPr>
                        <a:t>0,0</a:t>
                      </a:r>
                      <a:endParaRPr lang="pt-BR" sz="1800" dirty="0">
                        <a:latin typeface="Tw Cen MT" pitchFamily="34" charset="0"/>
                      </a:endParaRPr>
                    </a:p>
                  </a:txBody>
                  <a:tcPr marL="91443" marR="91443" marT="45711" marB="4571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 smtClean="0">
                          <a:latin typeface="Tw Cen MT" pitchFamily="34" charset="0"/>
                        </a:rPr>
                        <a:t>0,0</a:t>
                      </a:r>
                      <a:endParaRPr lang="pt-BR" sz="1800" dirty="0">
                        <a:latin typeface="Tw Cen MT" pitchFamily="34" charset="0"/>
                      </a:endParaRPr>
                    </a:p>
                  </a:txBody>
                  <a:tcPr marL="91443" marR="91443" marT="45711" marB="45711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 smtClean="0">
                          <a:latin typeface="Tw Cen MT" pitchFamily="34" charset="0"/>
                        </a:rPr>
                        <a:t>Ao digitar a operação</a:t>
                      </a:r>
                      <a:r>
                        <a:rPr lang="pt-BR" sz="1800" baseline="0" dirty="0" smtClean="0">
                          <a:latin typeface="Tw Cen MT" pitchFamily="34" charset="0"/>
                        </a:rPr>
                        <a:t> os conteúdos de X e Y são somados</a:t>
                      </a:r>
                      <a:endParaRPr lang="pt-BR" sz="1800" dirty="0" smtClean="0">
                        <a:latin typeface="Tw Cen MT" pitchFamily="34" charset="0"/>
                      </a:endParaRPr>
                    </a:p>
                  </a:txBody>
                  <a:tcPr marL="91443" marR="91443" marT="45711" marB="45711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966109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A Calculadora</a:t>
            </a:r>
            <a:br>
              <a:rPr lang="pt-BR" dirty="0" smtClean="0"/>
            </a:br>
            <a:r>
              <a:rPr lang="pt-BR" dirty="0" smtClean="0"/>
              <a:t>Funcionamento </a:t>
            </a:r>
            <a:r>
              <a:rPr lang="pt-BR" dirty="0"/>
              <a:t>da Pilha Operacional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sz="2400" dirty="0"/>
              <a:t>Exemplo 2: (3,0 + 7,0) ÷ (6,0 – 4,0) = 5,0</a:t>
            </a:r>
          </a:p>
          <a:p>
            <a:endParaRPr lang="pt-BR" sz="2400" dirty="0"/>
          </a:p>
        </p:txBody>
      </p:sp>
      <p:graphicFrame>
        <p:nvGraphicFramePr>
          <p:cNvPr id="4" name="Espaço Reservado para Conteúd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785604256"/>
              </p:ext>
            </p:extLst>
          </p:nvPr>
        </p:nvGraphicFramePr>
        <p:xfrm>
          <a:off x="654753" y="2205038"/>
          <a:ext cx="8291515" cy="444976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658303"/>
                <a:gridCol w="1658303"/>
                <a:gridCol w="1658303"/>
                <a:gridCol w="1658303"/>
                <a:gridCol w="1658303"/>
              </a:tblGrid>
              <a:tr h="370814">
                <a:tc>
                  <a:txBody>
                    <a:bodyPr/>
                    <a:lstStyle/>
                    <a:p>
                      <a:pPr algn="ctr"/>
                      <a:r>
                        <a:rPr lang="pt-BR" sz="1800" dirty="0" smtClean="0">
                          <a:latin typeface="Tw Cen MT" pitchFamily="34" charset="0"/>
                        </a:rPr>
                        <a:t>Teclas</a:t>
                      </a:r>
                      <a:endParaRPr lang="pt-BR" sz="1800" b="1" dirty="0">
                        <a:latin typeface="Tw Cen MT" pitchFamily="34" charset="0"/>
                      </a:endParaRPr>
                    </a:p>
                  </a:txBody>
                  <a:tcPr marL="91443" marR="91443"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 smtClean="0">
                          <a:latin typeface="Tw Cen MT" pitchFamily="34" charset="0"/>
                        </a:rPr>
                        <a:t>Visor (X)</a:t>
                      </a:r>
                      <a:endParaRPr lang="pt-BR" sz="1800" dirty="0">
                        <a:latin typeface="Tw Cen MT" pitchFamily="34" charset="0"/>
                      </a:endParaRPr>
                    </a:p>
                  </a:txBody>
                  <a:tcPr marL="91443" marR="91443"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 smtClean="0">
                          <a:latin typeface="Tw Cen MT" pitchFamily="34" charset="0"/>
                        </a:rPr>
                        <a:t>(Y)</a:t>
                      </a:r>
                      <a:endParaRPr lang="pt-BR" sz="1800" dirty="0">
                        <a:latin typeface="Tw Cen MT" pitchFamily="34" charset="0"/>
                      </a:endParaRPr>
                    </a:p>
                  </a:txBody>
                  <a:tcPr marL="91443" marR="91443"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 smtClean="0">
                          <a:latin typeface="Tw Cen MT" pitchFamily="34" charset="0"/>
                        </a:rPr>
                        <a:t>(Z)</a:t>
                      </a:r>
                      <a:endParaRPr lang="pt-BR" sz="1800" dirty="0">
                        <a:latin typeface="Tw Cen MT" pitchFamily="34" charset="0"/>
                      </a:endParaRPr>
                    </a:p>
                  </a:txBody>
                  <a:tcPr marL="91443" marR="91443"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 smtClean="0">
                          <a:latin typeface="Tw Cen MT" pitchFamily="34" charset="0"/>
                        </a:rPr>
                        <a:t>(T)</a:t>
                      </a:r>
                      <a:endParaRPr lang="pt-BR" sz="1800" dirty="0">
                        <a:latin typeface="Tw Cen MT" pitchFamily="34" charset="0"/>
                      </a:endParaRPr>
                    </a:p>
                  </a:txBody>
                  <a:tcPr marL="91443" marR="91443" marT="45717" marB="45717"/>
                </a:tc>
              </a:tr>
              <a:tr h="370814">
                <a:tc>
                  <a:txBody>
                    <a:bodyPr/>
                    <a:lstStyle/>
                    <a:p>
                      <a:pPr algn="ctr"/>
                      <a:r>
                        <a:rPr lang="pt-BR" sz="1800" b="1" dirty="0" smtClean="0">
                          <a:latin typeface="Tw Cen MT" pitchFamily="34" charset="0"/>
                        </a:rPr>
                        <a:t>[</a:t>
                      </a:r>
                      <a:r>
                        <a:rPr lang="pt-BR" sz="1800" b="1" baseline="0" dirty="0" smtClean="0">
                          <a:latin typeface="Tw Cen MT" pitchFamily="34" charset="0"/>
                        </a:rPr>
                        <a:t> </a:t>
                      </a:r>
                      <a:r>
                        <a:rPr lang="pt-BR" sz="1800" b="1" dirty="0" smtClean="0">
                          <a:latin typeface="Tw Cen MT" pitchFamily="34" charset="0"/>
                        </a:rPr>
                        <a:t>f ]  [REG]</a:t>
                      </a:r>
                      <a:endParaRPr lang="pt-BR" sz="1800" b="1" dirty="0">
                        <a:latin typeface="Tw Cen MT" pitchFamily="34" charset="0"/>
                      </a:endParaRPr>
                    </a:p>
                  </a:txBody>
                  <a:tcPr marL="91443" marR="91443"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 smtClean="0">
                          <a:latin typeface="Tw Cen MT" pitchFamily="34" charset="0"/>
                        </a:rPr>
                        <a:t>0</a:t>
                      </a:r>
                      <a:endParaRPr lang="pt-BR" sz="1800" dirty="0">
                        <a:latin typeface="Tw Cen MT" pitchFamily="34" charset="0"/>
                      </a:endParaRPr>
                    </a:p>
                  </a:txBody>
                  <a:tcPr marL="91443" marR="91443"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 smtClean="0">
                          <a:latin typeface="Tw Cen MT" pitchFamily="34" charset="0"/>
                        </a:rPr>
                        <a:t>0</a:t>
                      </a:r>
                      <a:endParaRPr lang="pt-BR" sz="1800" dirty="0">
                        <a:latin typeface="Tw Cen MT" pitchFamily="34" charset="0"/>
                      </a:endParaRPr>
                    </a:p>
                  </a:txBody>
                  <a:tcPr marL="91443" marR="91443"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 smtClean="0">
                          <a:latin typeface="Tw Cen MT" pitchFamily="34" charset="0"/>
                        </a:rPr>
                        <a:t>0</a:t>
                      </a:r>
                      <a:endParaRPr lang="pt-BR" sz="1800" dirty="0">
                        <a:latin typeface="Tw Cen MT" pitchFamily="34" charset="0"/>
                      </a:endParaRPr>
                    </a:p>
                  </a:txBody>
                  <a:tcPr marL="91443" marR="91443"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 smtClean="0">
                          <a:latin typeface="Tw Cen MT" pitchFamily="34" charset="0"/>
                        </a:rPr>
                        <a:t>0</a:t>
                      </a:r>
                      <a:endParaRPr lang="pt-BR" sz="1800" dirty="0">
                        <a:latin typeface="Tw Cen MT" pitchFamily="34" charset="0"/>
                      </a:endParaRPr>
                    </a:p>
                  </a:txBody>
                  <a:tcPr marL="91443" marR="91443" marT="45717" marB="45717"/>
                </a:tc>
              </a:tr>
              <a:tr h="370814">
                <a:tc>
                  <a:txBody>
                    <a:bodyPr/>
                    <a:lstStyle/>
                    <a:p>
                      <a:pPr algn="ctr"/>
                      <a:r>
                        <a:rPr lang="pt-BR" sz="1800" b="1" dirty="0" smtClean="0">
                          <a:latin typeface="Tw Cen MT" pitchFamily="34" charset="0"/>
                        </a:rPr>
                        <a:t>[ f ] 1</a:t>
                      </a:r>
                      <a:endParaRPr lang="pt-BR" sz="1800" b="1" dirty="0">
                        <a:latin typeface="Tw Cen MT" pitchFamily="34" charset="0"/>
                      </a:endParaRPr>
                    </a:p>
                  </a:txBody>
                  <a:tcPr marL="91443" marR="91443"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 smtClean="0">
                          <a:latin typeface="Tw Cen MT" pitchFamily="34" charset="0"/>
                        </a:rPr>
                        <a:t>0,0</a:t>
                      </a:r>
                      <a:endParaRPr lang="pt-BR" sz="1800" dirty="0">
                        <a:latin typeface="Tw Cen MT" pitchFamily="34" charset="0"/>
                      </a:endParaRPr>
                    </a:p>
                  </a:txBody>
                  <a:tcPr marL="91443" marR="91443"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 smtClean="0">
                          <a:latin typeface="Tw Cen MT" pitchFamily="34" charset="0"/>
                        </a:rPr>
                        <a:t>0,0</a:t>
                      </a:r>
                      <a:endParaRPr lang="pt-BR" sz="1800" dirty="0">
                        <a:latin typeface="Tw Cen MT" pitchFamily="34" charset="0"/>
                      </a:endParaRPr>
                    </a:p>
                  </a:txBody>
                  <a:tcPr marL="91443" marR="91443"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 smtClean="0">
                          <a:latin typeface="Tw Cen MT" pitchFamily="34" charset="0"/>
                        </a:rPr>
                        <a:t>0,0</a:t>
                      </a:r>
                      <a:endParaRPr lang="pt-BR" sz="1800" dirty="0">
                        <a:latin typeface="Tw Cen MT" pitchFamily="34" charset="0"/>
                      </a:endParaRPr>
                    </a:p>
                  </a:txBody>
                  <a:tcPr marL="91443" marR="91443"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 smtClean="0">
                          <a:latin typeface="Tw Cen MT" pitchFamily="34" charset="0"/>
                        </a:rPr>
                        <a:t>0,0</a:t>
                      </a:r>
                      <a:endParaRPr lang="pt-BR" sz="1800" dirty="0">
                        <a:latin typeface="Tw Cen MT" pitchFamily="34" charset="0"/>
                      </a:endParaRPr>
                    </a:p>
                  </a:txBody>
                  <a:tcPr marL="91443" marR="91443" marT="45717" marB="45717"/>
                </a:tc>
              </a:tr>
              <a:tr h="370814">
                <a:tc>
                  <a:txBody>
                    <a:bodyPr/>
                    <a:lstStyle/>
                    <a:p>
                      <a:pPr algn="ctr"/>
                      <a:r>
                        <a:rPr lang="pt-BR" sz="1800" b="1" dirty="0" smtClean="0">
                          <a:latin typeface="Tw Cen MT" pitchFamily="34" charset="0"/>
                        </a:rPr>
                        <a:t>3</a:t>
                      </a:r>
                      <a:endParaRPr lang="pt-BR" sz="1800" b="1" dirty="0">
                        <a:latin typeface="Tw Cen MT" pitchFamily="34" charset="0"/>
                      </a:endParaRPr>
                    </a:p>
                  </a:txBody>
                  <a:tcPr marL="91443" marR="91443"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="1" dirty="0" smtClean="0">
                          <a:solidFill>
                            <a:srgbClr val="0000FF"/>
                          </a:solidFill>
                          <a:latin typeface="Tw Cen MT" pitchFamily="34" charset="0"/>
                        </a:rPr>
                        <a:t>3,0</a:t>
                      </a:r>
                      <a:endParaRPr lang="pt-BR" sz="1800" b="1" dirty="0">
                        <a:solidFill>
                          <a:srgbClr val="0000FF"/>
                        </a:solidFill>
                        <a:latin typeface="Tw Cen MT" pitchFamily="34" charset="0"/>
                      </a:endParaRPr>
                    </a:p>
                  </a:txBody>
                  <a:tcPr marL="91443" marR="91443"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 smtClean="0">
                          <a:latin typeface="Tw Cen MT" pitchFamily="34" charset="0"/>
                        </a:rPr>
                        <a:t>0,0</a:t>
                      </a:r>
                      <a:endParaRPr lang="pt-BR" sz="1800" dirty="0">
                        <a:latin typeface="Tw Cen MT" pitchFamily="34" charset="0"/>
                      </a:endParaRPr>
                    </a:p>
                  </a:txBody>
                  <a:tcPr marL="91443" marR="91443"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 smtClean="0">
                          <a:latin typeface="Tw Cen MT" pitchFamily="34" charset="0"/>
                        </a:rPr>
                        <a:t>0,0</a:t>
                      </a:r>
                      <a:endParaRPr lang="pt-BR" sz="1800" dirty="0">
                        <a:latin typeface="Tw Cen MT" pitchFamily="34" charset="0"/>
                      </a:endParaRPr>
                    </a:p>
                  </a:txBody>
                  <a:tcPr marL="91443" marR="91443"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 smtClean="0">
                          <a:latin typeface="Tw Cen MT" pitchFamily="34" charset="0"/>
                        </a:rPr>
                        <a:t>0,0</a:t>
                      </a:r>
                      <a:endParaRPr lang="pt-BR" sz="1800" dirty="0">
                        <a:latin typeface="Tw Cen MT" pitchFamily="34" charset="0"/>
                      </a:endParaRPr>
                    </a:p>
                  </a:txBody>
                  <a:tcPr marL="91443" marR="91443" marT="45717" marB="45717"/>
                </a:tc>
              </a:tr>
              <a:tr h="370814">
                <a:tc>
                  <a:txBody>
                    <a:bodyPr/>
                    <a:lstStyle/>
                    <a:p>
                      <a:pPr algn="ctr"/>
                      <a:r>
                        <a:rPr lang="pt-BR" sz="1800" b="1" dirty="0" smtClean="0">
                          <a:latin typeface="Tw Cen MT" pitchFamily="34" charset="0"/>
                        </a:rPr>
                        <a:t>ENTER</a:t>
                      </a:r>
                      <a:endParaRPr lang="pt-BR" sz="1800" b="1" dirty="0">
                        <a:latin typeface="Tw Cen MT" pitchFamily="34" charset="0"/>
                      </a:endParaRPr>
                    </a:p>
                  </a:txBody>
                  <a:tcPr marL="91443" marR="91443"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="1" dirty="0" smtClean="0">
                          <a:solidFill>
                            <a:srgbClr val="0000FF"/>
                          </a:solidFill>
                          <a:latin typeface="Tw Cen MT" pitchFamily="34" charset="0"/>
                        </a:rPr>
                        <a:t>3,0</a:t>
                      </a:r>
                      <a:endParaRPr lang="pt-BR" sz="1800" b="1" dirty="0">
                        <a:solidFill>
                          <a:srgbClr val="0000FF"/>
                        </a:solidFill>
                        <a:latin typeface="Tw Cen MT" pitchFamily="34" charset="0"/>
                      </a:endParaRPr>
                    </a:p>
                  </a:txBody>
                  <a:tcPr marL="91443" marR="91443"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="1" dirty="0" smtClean="0">
                          <a:solidFill>
                            <a:srgbClr val="0000FF"/>
                          </a:solidFill>
                          <a:latin typeface="Tw Cen MT" pitchFamily="34" charset="0"/>
                        </a:rPr>
                        <a:t>3,0</a:t>
                      </a:r>
                      <a:endParaRPr lang="pt-BR" sz="1800" b="1" dirty="0">
                        <a:solidFill>
                          <a:srgbClr val="0000FF"/>
                        </a:solidFill>
                        <a:latin typeface="Tw Cen MT" pitchFamily="34" charset="0"/>
                      </a:endParaRPr>
                    </a:p>
                  </a:txBody>
                  <a:tcPr marL="91443" marR="91443"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 smtClean="0">
                          <a:latin typeface="Tw Cen MT" pitchFamily="34" charset="0"/>
                        </a:rPr>
                        <a:t>0,0</a:t>
                      </a:r>
                      <a:endParaRPr lang="pt-BR" sz="1800" dirty="0">
                        <a:latin typeface="Tw Cen MT" pitchFamily="34" charset="0"/>
                      </a:endParaRPr>
                    </a:p>
                  </a:txBody>
                  <a:tcPr marL="91443" marR="91443"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 smtClean="0">
                          <a:latin typeface="Tw Cen MT" pitchFamily="34" charset="0"/>
                        </a:rPr>
                        <a:t>0,0</a:t>
                      </a:r>
                      <a:endParaRPr lang="pt-BR" sz="1800" dirty="0">
                        <a:latin typeface="Tw Cen MT" pitchFamily="34" charset="0"/>
                      </a:endParaRPr>
                    </a:p>
                  </a:txBody>
                  <a:tcPr marL="91443" marR="91443" marT="45717" marB="45717"/>
                </a:tc>
              </a:tr>
              <a:tr h="370814">
                <a:tc>
                  <a:txBody>
                    <a:bodyPr/>
                    <a:lstStyle/>
                    <a:p>
                      <a:pPr algn="ctr"/>
                      <a:r>
                        <a:rPr lang="pt-BR" sz="1800" b="1" dirty="0" smtClean="0">
                          <a:latin typeface="Tw Cen MT" pitchFamily="34" charset="0"/>
                        </a:rPr>
                        <a:t>7</a:t>
                      </a:r>
                      <a:endParaRPr lang="pt-BR" sz="1800" b="1" dirty="0">
                        <a:latin typeface="Tw Cen MT" pitchFamily="34" charset="0"/>
                      </a:endParaRPr>
                    </a:p>
                  </a:txBody>
                  <a:tcPr marL="91443" marR="91443"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="1" dirty="0" smtClean="0">
                          <a:solidFill>
                            <a:srgbClr val="0000FF"/>
                          </a:solidFill>
                          <a:latin typeface="Tw Cen MT" pitchFamily="34" charset="0"/>
                        </a:rPr>
                        <a:t>7,0</a:t>
                      </a:r>
                      <a:endParaRPr lang="pt-BR" sz="1800" b="1" dirty="0">
                        <a:solidFill>
                          <a:srgbClr val="0000FF"/>
                        </a:solidFill>
                        <a:latin typeface="Tw Cen MT" pitchFamily="34" charset="0"/>
                      </a:endParaRPr>
                    </a:p>
                  </a:txBody>
                  <a:tcPr marL="91443" marR="91443"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="1" dirty="0" smtClean="0">
                          <a:solidFill>
                            <a:srgbClr val="0000FF"/>
                          </a:solidFill>
                          <a:latin typeface="Tw Cen MT" pitchFamily="34" charset="0"/>
                        </a:rPr>
                        <a:t>3,0</a:t>
                      </a:r>
                      <a:endParaRPr lang="pt-BR" sz="1800" b="1" dirty="0">
                        <a:solidFill>
                          <a:srgbClr val="0000FF"/>
                        </a:solidFill>
                        <a:latin typeface="Tw Cen MT" pitchFamily="34" charset="0"/>
                      </a:endParaRPr>
                    </a:p>
                  </a:txBody>
                  <a:tcPr marL="91443" marR="91443"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 smtClean="0">
                          <a:latin typeface="Tw Cen MT" pitchFamily="34" charset="0"/>
                        </a:rPr>
                        <a:t>0,0</a:t>
                      </a:r>
                      <a:endParaRPr lang="pt-BR" sz="1800" dirty="0">
                        <a:latin typeface="Tw Cen MT" pitchFamily="34" charset="0"/>
                      </a:endParaRPr>
                    </a:p>
                  </a:txBody>
                  <a:tcPr marL="91443" marR="91443"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 smtClean="0">
                          <a:latin typeface="Tw Cen MT" pitchFamily="34" charset="0"/>
                        </a:rPr>
                        <a:t>0,0</a:t>
                      </a:r>
                      <a:endParaRPr lang="pt-BR" sz="1800" dirty="0">
                        <a:latin typeface="Tw Cen MT" pitchFamily="34" charset="0"/>
                      </a:endParaRPr>
                    </a:p>
                  </a:txBody>
                  <a:tcPr marL="91443" marR="91443" marT="45717" marB="45717"/>
                </a:tc>
              </a:tr>
              <a:tr h="370814">
                <a:tc>
                  <a:txBody>
                    <a:bodyPr/>
                    <a:lstStyle/>
                    <a:p>
                      <a:pPr algn="ctr"/>
                      <a:r>
                        <a:rPr lang="pt-BR" sz="1800" b="1" dirty="0" smtClean="0">
                          <a:latin typeface="Tw Cen MT" pitchFamily="34" charset="0"/>
                        </a:rPr>
                        <a:t>+</a:t>
                      </a:r>
                      <a:endParaRPr lang="pt-BR" sz="1800" b="1" dirty="0">
                        <a:latin typeface="Tw Cen MT" pitchFamily="34" charset="0"/>
                      </a:endParaRPr>
                    </a:p>
                  </a:txBody>
                  <a:tcPr marL="91443" marR="91443"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="1" dirty="0" smtClean="0">
                          <a:solidFill>
                            <a:srgbClr val="0000FF"/>
                          </a:solidFill>
                          <a:latin typeface="Tw Cen MT" pitchFamily="34" charset="0"/>
                        </a:rPr>
                        <a:t>10,0</a:t>
                      </a:r>
                      <a:endParaRPr lang="pt-BR" sz="1800" b="1" dirty="0">
                        <a:solidFill>
                          <a:srgbClr val="0000FF"/>
                        </a:solidFill>
                        <a:latin typeface="Tw Cen MT" pitchFamily="34" charset="0"/>
                      </a:endParaRPr>
                    </a:p>
                  </a:txBody>
                  <a:tcPr marL="91443" marR="91443"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 smtClean="0">
                          <a:latin typeface="Tw Cen MT" pitchFamily="34" charset="0"/>
                        </a:rPr>
                        <a:t>0,0</a:t>
                      </a:r>
                      <a:endParaRPr lang="pt-BR" sz="1800" dirty="0">
                        <a:latin typeface="Tw Cen MT" pitchFamily="34" charset="0"/>
                      </a:endParaRPr>
                    </a:p>
                  </a:txBody>
                  <a:tcPr marL="91443" marR="91443"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 smtClean="0">
                          <a:latin typeface="Tw Cen MT" pitchFamily="34" charset="0"/>
                        </a:rPr>
                        <a:t>0,0</a:t>
                      </a:r>
                      <a:endParaRPr lang="pt-BR" sz="1800" dirty="0">
                        <a:latin typeface="Tw Cen MT" pitchFamily="34" charset="0"/>
                      </a:endParaRPr>
                    </a:p>
                  </a:txBody>
                  <a:tcPr marL="91443" marR="91443"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 smtClean="0">
                          <a:latin typeface="Tw Cen MT" pitchFamily="34" charset="0"/>
                        </a:rPr>
                        <a:t>0,0</a:t>
                      </a:r>
                      <a:endParaRPr lang="pt-BR" sz="1800" dirty="0">
                        <a:latin typeface="Tw Cen MT" pitchFamily="34" charset="0"/>
                      </a:endParaRPr>
                    </a:p>
                  </a:txBody>
                  <a:tcPr marL="91443" marR="91443" marT="45717" marB="45717"/>
                </a:tc>
              </a:tr>
              <a:tr h="370814">
                <a:tc>
                  <a:txBody>
                    <a:bodyPr/>
                    <a:lstStyle/>
                    <a:p>
                      <a:pPr algn="ctr"/>
                      <a:r>
                        <a:rPr lang="pt-BR" sz="1800" b="1" dirty="0" smtClean="0">
                          <a:latin typeface="Tw Cen MT" pitchFamily="34" charset="0"/>
                        </a:rPr>
                        <a:t>6</a:t>
                      </a:r>
                      <a:endParaRPr lang="pt-BR" sz="1800" b="1" dirty="0">
                        <a:latin typeface="Tw Cen MT" pitchFamily="34" charset="0"/>
                      </a:endParaRPr>
                    </a:p>
                  </a:txBody>
                  <a:tcPr marL="91443" marR="91443"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="1" dirty="0" smtClean="0">
                          <a:solidFill>
                            <a:srgbClr val="0000FF"/>
                          </a:solidFill>
                          <a:latin typeface="Tw Cen MT" pitchFamily="34" charset="0"/>
                        </a:rPr>
                        <a:t>6,0</a:t>
                      </a:r>
                      <a:endParaRPr lang="pt-BR" sz="1800" b="1" dirty="0">
                        <a:solidFill>
                          <a:srgbClr val="0000FF"/>
                        </a:solidFill>
                        <a:latin typeface="Tw Cen MT" pitchFamily="34" charset="0"/>
                      </a:endParaRPr>
                    </a:p>
                  </a:txBody>
                  <a:tcPr marL="91443" marR="91443"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="1" dirty="0" smtClean="0">
                          <a:solidFill>
                            <a:srgbClr val="0000FF"/>
                          </a:solidFill>
                          <a:latin typeface="Tw Cen MT" pitchFamily="34" charset="0"/>
                        </a:rPr>
                        <a:t>10,0</a:t>
                      </a:r>
                      <a:endParaRPr lang="pt-BR" sz="1800" b="1" i="0" dirty="0">
                        <a:solidFill>
                          <a:srgbClr val="0000FF"/>
                        </a:solidFill>
                        <a:latin typeface="Tw Cen MT" pitchFamily="34" charset="0"/>
                      </a:endParaRPr>
                    </a:p>
                  </a:txBody>
                  <a:tcPr marL="91443" marR="91443"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 smtClean="0">
                          <a:latin typeface="Tw Cen MT" pitchFamily="34" charset="0"/>
                        </a:rPr>
                        <a:t>0,0</a:t>
                      </a:r>
                      <a:endParaRPr lang="pt-BR" sz="1800" dirty="0">
                        <a:latin typeface="Tw Cen MT" pitchFamily="34" charset="0"/>
                      </a:endParaRPr>
                    </a:p>
                  </a:txBody>
                  <a:tcPr marL="91443" marR="91443"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 smtClean="0">
                          <a:latin typeface="Tw Cen MT" pitchFamily="34" charset="0"/>
                        </a:rPr>
                        <a:t>0,0</a:t>
                      </a:r>
                      <a:endParaRPr lang="pt-BR" sz="1800" dirty="0">
                        <a:latin typeface="Tw Cen MT" pitchFamily="34" charset="0"/>
                      </a:endParaRPr>
                    </a:p>
                  </a:txBody>
                  <a:tcPr marL="91443" marR="91443" marT="45717" marB="45717"/>
                </a:tc>
              </a:tr>
              <a:tr h="370814">
                <a:tc>
                  <a:txBody>
                    <a:bodyPr/>
                    <a:lstStyle/>
                    <a:p>
                      <a:pPr algn="ctr"/>
                      <a:r>
                        <a:rPr lang="pt-BR" sz="1800" b="1" dirty="0" smtClean="0">
                          <a:latin typeface="Tw Cen MT" pitchFamily="34" charset="0"/>
                        </a:rPr>
                        <a:t>ENTER</a:t>
                      </a:r>
                      <a:endParaRPr lang="pt-BR" sz="1800" b="1" dirty="0">
                        <a:latin typeface="Tw Cen MT" pitchFamily="34" charset="0"/>
                      </a:endParaRPr>
                    </a:p>
                  </a:txBody>
                  <a:tcPr marL="91443" marR="91443"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="1" dirty="0" smtClean="0">
                          <a:solidFill>
                            <a:srgbClr val="0000FF"/>
                          </a:solidFill>
                          <a:latin typeface="Tw Cen MT" pitchFamily="34" charset="0"/>
                        </a:rPr>
                        <a:t>6,0</a:t>
                      </a:r>
                      <a:endParaRPr lang="pt-BR" sz="1800" b="1" dirty="0">
                        <a:solidFill>
                          <a:srgbClr val="0000FF"/>
                        </a:solidFill>
                        <a:latin typeface="Tw Cen MT" pitchFamily="34" charset="0"/>
                      </a:endParaRPr>
                    </a:p>
                  </a:txBody>
                  <a:tcPr marL="91443" marR="91443"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="1" dirty="0" smtClean="0">
                          <a:solidFill>
                            <a:srgbClr val="0000FF"/>
                          </a:solidFill>
                          <a:latin typeface="Tw Cen MT" pitchFamily="34" charset="0"/>
                        </a:rPr>
                        <a:t>6,0</a:t>
                      </a:r>
                      <a:endParaRPr lang="pt-BR" sz="1800" b="1" i="0" dirty="0">
                        <a:solidFill>
                          <a:srgbClr val="0000FF"/>
                        </a:solidFill>
                        <a:latin typeface="Tw Cen MT" pitchFamily="34" charset="0"/>
                      </a:endParaRPr>
                    </a:p>
                  </a:txBody>
                  <a:tcPr marL="91443" marR="91443"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="1" dirty="0" smtClean="0">
                          <a:solidFill>
                            <a:srgbClr val="0000FF"/>
                          </a:solidFill>
                          <a:latin typeface="Tw Cen MT" pitchFamily="34" charset="0"/>
                        </a:rPr>
                        <a:t>10,0</a:t>
                      </a:r>
                      <a:endParaRPr lang="pt-BR" sz="1800" b="1" dirty="0">
                        <a:solidFill>
                          <a:srgbClr val="0000FF"/>
                        </a:solidFill>
                        <a:latin typeface="Tw Cen MT" pitchFamily="34" charset="0"/>
                      </a:endParaRPr>
                    </a:p>
                  </a:txBody>
                  <a:tcPr marL="91443" marR="91443"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 smtClean="0">
                          <a:latin typeface="Tw Cen MT" pitchFamily="34" charset="0"/>
                        </a:rPr>
                        <a:t>0,0</a:t>
                      </a:r>
                      <a:endParaRPr lang="pt-BR" sz="1800" dirty="0">
                        <a:latin typeface="Tw Cen MT" pitchFamily="34" charset="0"/>
                      </a:endParaRPr>
                    </a:p>
                  </a:txBody>
                  <a:tcPr marL="91443" marR="91443" marT="45717" marB="45717"/>
                </a:tc>
              </a:tr>
              <a:tr h="370814">
                <a:tc>
                  <a:txBody>
                    <a:bodyPr/>
                    <a:lstStyle/>
                    <a:p>
                      <a:pPr algn="ctr"/>
                      <a:r>
                        <a:rPr lang="pt-BR" sz="1800" b="1" dirty="0" smtClean="0">
                          <a:latin typeface="Tw Cen MT" pitchFamily="34" charset="0"/>
                        </a:rPr>
                        <a:t>4</a:t>
                      </a:r>
                      <a:endParaRPr lang="pt-BR" sz="1800" b="1" dirty="0">
                        <a:latin typeface="Tw Cen MT" pitchFamily="34" charset="0"/>
                      </a:endParaRPr>
                    </a:p>
                  </a:txBody>
                  <a:tcPr marL="91443" marR="91443"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="1" dirty="0" smtClean="0">
                          <a:solidFill>
                            <a:srgbClr val="0000FF"/>
                          </a:solidFill>
                          <a:latin typeface="Tw Cen MT" pitchFamily="34" charset="0"/>
                        </a:rPr>
                        <a:t>4,0</a:t>
                      </a:r>
                      <a:endParaRPr lang="pt-BR" sz="1800" b="1" dirty="0">
                        <a:solidFill>
                          <a:srgbClr val="0000FF"/>
                        </a:solidFill>
                        <a:latin typeface="Tw Cen MT" pitchFamily="34" charset="0"/>
                      </a:endParaRPr>
                    </a:p>
                  </a:txBody>
                  <a:tcPr marL="91443" marR="91443"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="1" dirty="0" smtClean="0">
                          <a:solidFill>
                            <a:srgbClr val="0000FF"/>
                          </a:solidFill>
                          <a:latin typeface="Tw Cen MT" pitchFamily="34" charset="0"/>
                        </a:rPr>
                        <a:t>6,0</a:t>
                      </a:r>
                      <a:endParaRPr lang="pt-BR" sz="1800" b="1" i="0" dirty="0">
                        <a:solidFill>
                          <a:srgbClr val="0000FF"/>
                        </a:solidFill>
                        <a:latin typeface="Tw Cen MT" pitchFamily="34" charset="0"/>
                      </a:endParaRPr>
                    </a:p>
                  </a:txBody>
                  <a:tcPr marL="91443" marR="91443"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="1" dirty="0" smtClean="0">
                          <a:solidFill>
                            <a:srgbClr val="0000FF"/>
                          </a:solidFill>
                          <a:latin typeface="Tw Cen MT" pitchFamily="34" charset="0"/>
                        </a:rPr>
                        <a:t>10,0</a:t>
                      </a:r>
                      <a:endParaRPr lang="pt-BR" sz="1800" b="1" dirty="0">
                        <a:solidFill>
                          <a:srgbClr val="0000FF"/>
                        </a:solidFill>
                        <a:latin typeface="Tw Cen MT" pitchFamily="34" charset="0"/>
                      </a:endParaRPr>
                    </a:p>
                  </a:txBody>
                  <a:tcPr marL="91443" marR="91443"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 smtClean="0">
                          <a:latin typeface="Tw Cen MT" pitchFamily="34" charset="0"/>
                        </a:rPr>
                        <a:t>0,0</a:t>
                      </a:r>
                      <a:endParaRPr lang="pt-BR" sz="1800" dirty="0">
                        <a:latin typeface="Tw Cen MT" pitchFamily="34" charset="0"/>
                      </a:endParaRPr>
                    </a:p>
                  </a:txBody>
                  <a:tcPr marL="91443" marR="91443" marT="45717" marB="45717"/>
                </a:tc>
              </a:tr>
              <a:tr h="370814">
                <a:tc>
                  <a:txBody>
                    <a:bodyPr/>
                    <a:lstStyle/>
                    <a:p>
                      <a:pPr algn="ctr"/>
                      <a:r>
                        <a:rPr lang="pt-BR" sz="1800" b="1" dirty="0" smtClean="0">
                          <a:latin typeface="Tw Cen MT" pitchFamily="34" charset="0"/>
                        </a:rPr>
                        <a:t>-</a:t>
                      </a:r>
                      <a:endParaRPr lang="pt-BR" sz="1800" b="1" dirty="0">
                        <a:latin typeface="Tw Cen MT" pitchFamily="34" charset="0"/>
                      </a:endParaRPr>
                    </a:p>
                  </a:txBody>
                  <a:tcPr marL="91443" marR="91443"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="1" dirty="0" smtClean="0">
                          <a:solidFill>
                            <a:srgbClr val="0000FF"/>
                          </a:solidFill>
                          <a:latin typeface="Tw Cen MT" pitchFamily="34" charset="0"/>
                        </a:rPr>
                        <a:t>2,0</a:t>
                      </a:r>
                      <a:endParaRPr lang="pt-BR" sz="1800" b="1" dirty="0">
                        <a:solidFill>
                          <a:srgbClr val="0000FF"/>
                        </a:solidFill>
                        <a:latin typeface="Tw Cen MT" pitchFamily="34" charset="0"/>
                      </a:endParaRPr>
                    </a:p>
                  </a:txBody>
                  <a:tcPr marL="91443" marR="91443"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="1" dirty="0" smtClean="0">
                          <a:solidFill>
                            <a:srgbClr val="0000FF"/>
                          </a:solidFill>
                          <a:latin typeface="Tw Cen MT" pitchFamily="34" charset="0"/>
                        </a:rPr>
                        <a:t>10,0</a:t>
                      </a:r>
                      <a:endParaRPr lang="pt-BR" sz="1800" b="1" i="0" dirty="0">
                        <a:solidFill>
                          <a:srgbClr val="0000FF"/>
                        </a:solidFill>
                        <a:latin typeface="Tw Cen MT" pitchFamily="34" charset="0"/>
                      </a:endParaRPr>
                    </a:p>
                  </a:txBody>
                  <a:tcPr marL="91443" marR="91443"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 smtClean="0">
                          <a:latin typeface="Tw Cen MT" pitchFamily="34" charset="0"/>
                        </a:rPr>
                        <a:t>0,0</a:t>
                      </a:r>
                      <a:endParaRPr lang="pt-BR" sz="1800" dirty="0">
                        <a:latin typeface="Tw Cen MT" pitchFamily="34" charset="0"/>
                      </a:endParaRPr>
                    </a:p>
                  </a:txBody>
                  <a:tcPr marL="91443" marR="91443"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 smtClean="0">
                          <a:latin typeface="Tw Cen MT" pitchFamily="34" charset="0"/>
                        </a:rPr>
                        <a:t>0,0</a:t>
                      </a:r>
                      <a:endParaRPr lang="pt-BR" sz="1800" dirty="0">
                        <a:latin typeface="Tw Cen MT" pitchFamily="34" charset="0"/>
                      </a:endParaRPr>
                    </a:p>
                  </a:txBody>
                  <a:tcPr marL="91443" marR="91443" marT="45717" marB="45717"/>
                </a:tc>
              </a:tr>
              <a:tr h="370814">
                <a:tc>
                  <a:txBody>
                    <a:bodyPr/>
                    <a:lstStyle/>
                    <a:p>
                      <a:pPr algn="ctr"/>
                      <a:r>
                        <a:rPr lang="pt-BR" sz="1800" b="1" dirty="0" smtClean="0">
                          <a:latin typeface="Tw Cen MT" pitchFamily="34" charset="0"/>
                        </a:rPr>
                        <a:t>÷</a:t>
                      </a:r>
                      <a:endParaRPr lang="pt-BR" sz="1800" b="1" dirty="0">
                        <a:latin typeface="Tw Cen MT" pitchFamily="34" charset="0"/>
                      </a:endParaRPr>
                    </a:p>
                  </a:txBody>
                  <a:tcPr marL="91443" marR="91443"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="1" dirty="0" smtClean="0">
                          <a:solidFill>
                            <a:srgbClr val="0000FF"/>
                          </a:solidFill>
                          <a:latin typeface="Tw Cen MT" pitchFamily="34" charset="0"/>
                        </a:rPr>
                        <a:t>5,0</a:t>
                      </a:r>
                      <a:endParaRPr lang="pt-BR" sz="1800" b="1" dirty="0">
                        <a:solidFill>
                          <a:srgbClr val="0000FF"/>
                        </a:solidFill>
                        <a:latin typeface="Tw Cen MT" pitchFamily="34" charset="0"/>
                      </a:endParaRPr>
                    </a:p>
                  </a:txBody>
                  <a:tcPr marL="91443" marR="91443"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 smtClean="0">
                          <a:latin typeface="Tw Cen MT" pitchFamily="34" charset="0"/>
                        </a:rPr>
                        <a:t>0,0</a:t>
                      </a:r>
                      <a:endParaRPr lang="pt-BR" sz="1800" dirty="0">
                        <a:latin typeface="Tw Cen MT" pitchFamily="34" charset="0"/>
                      </a:endParaRPr>
                    </a:p>
                  </a:txBody>
                  <a:tcPr marL="91443" marR="91443"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 smtClean="0">
                          <a:latin typeface="Tw Cen MT" pitchFamily="34" charset="0"/>
                        </a:rPr>
                        <a:t>0,0</a:t>
                      </a:r>
                      <a:endParaRPr lang="pt-BR" sz="1800" dirty="0">
                        <a:latin typeface="Tw Cen MT" pitchFamily="34" charset="0"/>
                      </a:endParaRPr>
                    </a:p>
                  </a:txBody>
                  <a:tcPr marL="91443" marR="91443"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 smtClean="0">
                          <a:latin typeface="Tw Cen MT" pitchFamily="34" charset="0"/>
                        </a:rPr>
                        <a:t>0,0</a:t>
                      </a:r>
                      <a:endParaRPr lang="pt-BR" sz="1800" dirty="0">
                        <a:latin typeface="Tw Cen MT" pitchFamily="34" charset="0"/>
                      </a:endParaRPr>
                    </a:p>
                  </a:txBody>
                  <a:tcPr marL="91443" marR="91443" marT="45717" marB="45717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717924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A Calculadora</a:t>
            </a:r>
            <a:br>
              <a:rPr lang="pt-BR" dirty="0" smtClean="0"/>
            </a:br>
            <a:r>
              <a:rPr lang="pt-BR" dirty="0" smtClean="0"/>
              <a:t>Funcionamento </a:t>
            </a:r>
            <a:r>
              <a:rPr lang="pt-BR" dirty="0"/>
              <a:t>da Pilha Operacional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Exercício de Fixação: (</a:t>
            </a:r>
            <a:r>
              <a:rPr lang="pt-BR" dirty="0"/>
              <a:t>4,0 – </a:t>
            </a:r>
            <a:r>
              <a:rPr lang="pt-BR" dirty="0" smtClean="0"/>
              <a:t>1,0</a:t>
            </a:r>
            <a:r>
              <a:rPr lang="pt-BR" dirty="0"/>
              <a:t>) </a:t>
            </a:r>
            <a:r>
              <a:rPr lang="pt-BR" dirty="0" smtClean="0"/>
              <a:t>× (2,0 + </a:t>
            </a:r>
            <a:r>
              <a:rPr lang="pt-BR" dirty="0"/>
              <a:t>4,0) = </a:t>
            </a:r>
            <a:r>
              <a:rPr lang="pt-BR" dirty="0" smtClean="0"/>
              <a:t>?</a:t>
            </a:r>
            <a:endParaRPr lang="pt-BR" dirty="0"/>
          </a:p>
          <a:p>
            <a:endParaRPr lang="pt-BR" dirty="0"/>
          </a:p>
        </p:txBody>
      </p:sp>
      <p:graphicFrame>
        <p:nvGraphicFramePr>
          <p:cNvPr id="4" name="Espaço Reservado para Conteúd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989118291"/>
              </p:ext>
            </p:extLst>
          </p:nvPr>
        </p:nvGraphicFramePr>
        <p:xfrm>
          <a:off x="654753" y="2205038"/>
          <a:ext cx="8291515" cy="444976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658303"/>
                <a:gridCol w="1658303"/>
                <a:gridCol w="1658303"/>
                <a:gridCol w="1658303"/>
                <a:gridCol w="1658303"/>
              </a:tblGrid>
              <a:tr h="370814">
                <a:tc>
                  <a:txBody>
                    <a:bodyPr/>
                    <a:lstStyle/>
                    <a:p>
                      <a:pPr algn="ctr"/>
                      <a:r>
                        <a:rPr lang="pt-BR" sz="1800" dirty="0" smtClean="0"/>
                        <a:t>Teclas</a:t>
                      </a:r>
                      <a:endParaRPr lang="pt-BR" sz="1800" b="1" dirty="0"/>
                    </a:p>
                  </a:txBody>
                  <a:tcPr marL="91443" marR="91443"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 smtClean="0"/>
                        <a:t>Visor (X)</a:t>
                      </a:r>
                      <a:endParaRPr lang="pt-BR" sz="1800" dirty="0"/>
                    </a:p>
                  </a:txBody>
                  <a:tcPr marL="91443" marR="91443"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 smtClean="0"/>
                        <a:t>(Y)</a:t>
                      </a:r>
                      <a:endParaRPr lang="pt-BR" sz="1800" dirty="0"/>
                    </a:p>
                  </a:txBody>
                  <a:tcPr marL="91443" marR="91443"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 smtClean="0"/>
                        <a:t>(Z)</a:t>
                      </a:r>
                      <a:endParaRPr lang="pt-BR" sz="1800" dirty="0"/>
                    </a:p>
                  </a:txBody>
                  <a:tcPr marL="91443" marR="91443"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 smtClean="0"/>
                        <a:t>(T)</a:t>
                      </a:r>
                      <a:endParaRPr lang="pt-BR" sz="1800" dirty="0"/>
                    </a:p>
                  </a:txBody>
                  <a:tcPr marL="91443" marR="91443" marT="45717" marB="45717"/>
                </a:tc>
              </a:tr>
              <a:tr h="370814">
                <a:tc>
                  <a:txBody>
                    <a:bodyPr/>
                    <a:lstStyle/>
                    <a:p>
                      <a:pPr algn="ctr"/>
                      <a:r>
                        <a:rPr lang="pt-BR" sz="1800" b="1" dirty="0" smtClean="0"/>
                        <a:t>[</a:t>
                      </a:r>
                      <a:r>
                        <a:rPr lang="pt-BR" sz="1800" b="1" baseline="0" dirty="0" smtClean="0"/>
                        <a:t> </a:t>
                      </a:r>
                      <a:r>
                        <a:rPr lang="pt-BR" sz="1800" b="1" dirty="0" smtClean="0"/>
                        <a:t>f ]  [REG]</a:t>
                      </a:r>
                      <a:endParaRPr lang="pt-BR" sz="1800" b="1" dirty="0"/>
                    </a:p>
                  </a:txBody>
                  <a:tcPr marL="91443" marR="91443"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 smtClean="0"/>
                        <a:t>0</a:t>
                      </a:r>
                      <a:endParaRPr lang="pt-BR" sz="1800" dirty="0"/>
                    </a:p>
                  </a:txBody>
                  <a:tcPr marL="91443" marR="91443"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 smtClean="0"/>
                        <a:t>0</a:t>
                      </a:r>
                      <a:endParaRPr lang="pt-BR" sz="1800" dirty="0"/>
                    </a:p>
                  </a:txBody>
                  <a:tcPr marL="91443" marR="91443"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 smtClean="0"/>
                        <a:t>0</a:t>
                      </a:r>
                      <a:endParaRPr lang="pt-BR" sz="1800" dirty="0"/>
                    </a:p>
                  </a:txBody>
                  <a:tcPr marL="91443" marR="91443"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 smtClean="0"/>
                        <a:t>0</a:t>
                      </a:r>
                      <a:endParaRPr lang="pt-BR" sz="1800" dirty="0"/>
                    </a:p>
                  </a:txBody>
                  <a:tcPr marL="91443" marR="91443" marT="45717" marB="45717"/>
                </a:tc>
              </a:tr>
              <a:tr h="370814">
                <a:tc>
                  <a:txBody>
                    <a:bodyPr/>
                    <a:lstStyle/>
                    <a:p>
                      <a:pPr algn="ctr"/>
                      <a:r>
                        <a:rPr lang="pt-BR" sz="1800" b="1" dirty="0" smtClean="0"/>
                        <a:t>[ f ] 1</a:t>
                      </a:r>
                      <a:endParaRPr lang="pt-BR" sz="1800" b="1" dirty="0"/>
                    </a:p>
                  </a:txBody>
                  <a:tcPr marL="91443" marR="91443"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 smtClean="0"/>
                        <a:t>0,0</a:t>
                      </a:r>
                      <a:endParaRPr lang="pt-BR" sz="1800" dirty="0"/>
                    </a:p>
                  </a:txBody>
                  <a:tcPr marL="91443" marR="91443"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 smtClean="0"/>
                        <a:t>0,0</a:t>
                      </a:r>
                      <a:endParaRPr lang="pt-BR" sz="1800" dirty="0"/>
                    </a:p>
                  </a:txBody>
                  <a:tcPr marL="91443" marR="91443"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 smtClean="0"/>
                        <a:t>0,0</a:t>
                      </a:r>
                      <a:endParaRPr lang="pt-BR" sz="1800" dirty="0"/>
                    </a:p>
                  </a:txBody>
                  <a:tcPr marL="91443" marR="91443"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 smtClean="0"/>
                        <a:t>0,0</a:t>
                      </a:r>
                      <a:endParaRPr lang="pt-BR" sz="1800" dirty="0"/>
                    </a:p>
                  </a:txBody>
                  <a:tcPr marL="91443" marR="91443" marT="45717" marB="45717"/>
                </a:tc>
              </a:tr>
              <a:tr h="370814">
                <a:tc>
                  <a:txBody>
                    <a:bodyPr/>
                    <a:lstStyle/>
                    <a:p>
                      <a:pPr algn="ctr"/>
                      <a:r>
                        <a:rPr lang="pt-BR" sz="1800" b="1" dirty="0" smtClean="0"/>
                        <a:t>4</a:t>
                      </a:r>
                      <a:endParaRPr lang="pt-BR" sz="1800" b="1" dirty="0"/>
                    </a:p>
                  </a:txBody>
                  <a:tcPr marL="91443" marR="91443"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="1" dirty="0" smtClean="0">
                          <a:solidFill>
                            <a:srgbClr val="0000FF"/>
                          </a:solidFill>
                        </a:rPr>
                        <a:t>4,0</a:t>
                      </a:r>
                      <a:endParaRPr lang="pt-BR" sz="1800" b="1" dirty="0">
                        <a:solidFill>
                          <a:srgbClr val="0000FF"/>
                        </a:solidFill>
                      </a:endParaRPr>
                    </a:p>
                  </a:txBody>
                  <a:tcPr marL="91443" marR="91443"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 smtClean="0"/>
                        <a:t>0,0</a:t>
                      </a:r>
                      <a:endParaRPr lang="pt-BR" sz="1800" dirty="0"/>
                    </a:p>
                  </a:txBody>
                  <a:tcPr marL="91443" marR="91443"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 smtClean="0"/>
                        <a:t>0,0</a:t>
                      </a:r>
                      <a:endParaRPr lang="pt-BR" sz="1800" dirty="0"/>
                    </a:p>
                  </a:txBody>
                  <a:tcPr marL="91443" marR="91443"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 smtClean="0"/>
                        <a:t>0,0</a:t>
                      </a:r>
                      <a:endParaRPr lang="pt-BR" sz="1800" dirty="0"/>
                    </a:p>
                  </a:txBody>
                  <a:tcPr marL="91443" marR="91443" marT="45717" marB="45717"/>
                </a:tc>
              </a:tr>
              <a:tr h="370814">
                <a:tc>
                  <a:txBody>
                    <a:bodyPr/>
                    <a:lstStyle/>
                    <a:p>
                      <a:pPr algn="ctr"/>
                      <a:r>
                        <a:rPr lang="pt-BR" sz="1800" b="1" dirty="0" smtClean="0"/>
                        <a:t>ENTER</a:t>
                      </a:r>
                      <a:endParaRPr lang="pt-BR" sz="1800" b="1" dirty="0"/>
                    </a:p>
                  </a:txBody>
                  <a:tcPr marL="91443" marR="91443"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="1" dirty="0" smtClean="0">
                          <a:solidFill>
                            <a:srgbClr val="0000FF"/>
                          </a:solidFill>
                        </a:rPr>
                        <a:t>4,0</a:t>
                      </a:r>
                      <a:endParaRPr lang="pt-BR" sz="1800" b="1" dirty="0">
                        <a:solidFill>
                          <a:srgbClr val="0000FF"/>
                        </a:solidFill>
                      </a:endParaRPr>
                    </a:p>
                  </a:txBody>
                  <a:tcPr marL="91443" marR="91443"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="1" dirty="0" smtClean="0">
                          <a:solidFill>
                            <a:srgbClr val="0000FF"/>
                          </a:solidFill>
                        </a:rPr>
                        <a:t>4,0</a:t>
                      </a:r>
                      <a:endParaRPr lang="pt-BR" sz="1800" b="1" dirty="0">
                        <a:solidFill>
                          <a:srgbClr val="0000FF"/>
                        </a:solidFill>
                      </a:endParaRPr>
                    </a:p>
                  </a:txBody>
                  <a:tcPr marL="91443" marR="91443"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 smtClean="0"/>
                        <a:t>0,0</a:t>
                      </a:r>
                      <a:endParaRPr lang="pt-BR" sz="1800" dirty="0"/>
                    </a:p>
                  </a:txBody>
                  <a:tcPr marL="91443" marR="91443"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 smtClean="0"/>
                        <a:t>0,0</a:t>
                      </a:r>
                      <a:endParaRPr lang="pt-BR" sz="1800" dirty="0"/>
                    </a:p>
                  </a:txBody>
                  <a:tcPr marL="91443" marR="91443" marT="45717" marB="45717"/>
                </a:tc>
              </a:tr>
              <a:tr h="370814">
                <a:tc>
                  <a:txBody>
                    <a:bodyPr/>
                    <a:lstStyle/>
                    <a:p>
                      <a:pPr algn="ctr"/>
                      <a:r>
                        <a:rPr lang="pt-BR" sz="1800" b="1" dirty="0" smtClean="0"/>
                        <a:t>1</a:t>
                      </a:r>
                      <a:endParaRPr lang="pt-BR" sz="1800" b="1" dirty="0"/>
                    </a:p>
                  </a:txBody>
                  <a:tcPr marL="91443" marR="91443"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="1" dirty="0" smtClean="0">
                          <a:solidFill>
                            <a:srgbClr val="0000FF"/>
                          </a:solidFill>
                        </a:rPr>
                        <a:t>1,0</a:t>
                      </a:r>
                      <a:endParaRPr lang="pt-BR" sz="1800" b="1" dirty="0">
                        <a:solidFill>
                          <a:srgbClr val="0000FF"/>
                        </a:solidFill>
                      </a:endParaRPr>
                    </a:p>
                  </a:txBody>
                  <a:tcPr marL="91443" marR="91443"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="1" dirty="0" smtClean="0">
                          <a:solidFill>
                            <a:srgbClr val="0000FF"/>
                          </a:solidFill>
                        </a:rPr>
                        <a:t>4,0</a:t>
                      </a:r>
                      <a:endParaRPr lang="pt-BR" sz="1800" b="1" dirty="0">
                        <a:solidFill>
                          <a:srgbClr val="0000FF"/>
                        </a:solidFill>
                      </a:endParaRPr>
                    </a:p>
                  </a:txBody>
                  <a:tcPr marL="91443" marR="91443"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 smtClean="0"/>
                        <a:t>0,0</a:t>
                      </a:r>
                      <a:endParaRPr lang="pt-BR" sz="1800" dirty="0"/>
                    </a:p>
                  </a:txBody>
                  <a:tcPr marL="91443" marR="91443"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 smtClean="0"/>
                        <a:t>0,0</a:t>
                      </a:r>
                      <a:endParaRPr lang="pt-BR" sz="1800" dirty="0"/>
                    </a:p>
                  </a:txBody>
                  <a:tcPr marL="91443" marR="91443" marT="45717" marB="45717"/>
                </a:tc>
              </a:tr>
              <a:tr h="370814">
                <a:tc>
                  <a:txBody>
                    <a:bodyPr/>
                    <a:lstStyle/>
                    <a:p>
                      <a:pPr algn="ctr"/>
                      <a:r>
                        <a:rPr lang="pt-BR" sz="1800" b="1" dirty="0" smtClean="0"/>
                        <a:t>–</a:t>
                      </a:r>
                      <a:endParaRPr lang="pt-BR" sz="1800" b="1" dirty="0"/>
                    </a:p>
                  </a:txBody>
                  <a:tcPr marL="91443" marR="91443"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="1" dirty="0" smtClean="0">
                          <a:solidFill>
                            <a:srgbClr val="0000FF"/>
                          </a:solidFill>
                        </a:rPr>
                        <a:t>3,0</a:t>
                      </a:r>
                      <a:endParaRPr lang="pt-BR" sz="1800" b="1" dirty="0">
                        <a:solidFill>
                          <a:srgbClr val="0000FF"/>
                        </a:solidFill>
                      </a:endParaRPr>
                    </a:p>
                  </a:txBody>
                  <a:tcPr marL="91443" marR="91443"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 smtClean="0"/>
                        <a:t>0,0</a:t>
                      </a:r>
                      <a:endParaRPr lang="pt-BR" sz="1800" dirty="0"/>
                    </a:p>
                  </a:txBody>
                  <a:tcPr marL="91443" marR="91443"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 smtClean="0"/>
                        <a:t>0,0</a:t>
                      </a:r>
                      <a:endParaRPr lang="pt-BR" sz="1800" dirty="0"/>
                    </a:p>
                  </a:txBody>
                  <a:tcPr marL="91443" marR="91443"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 smtClean="0"/>
                        <a:t>0,0</a:t>
                      </a:r>
                      <a:endParaRPr lang="pt-BR" sz="1800" dirty="0"/>
                    </a:p>
                  </a:txBody>
                  <a:tcPr marL="91443" marR="91443" marT="45717" marB="45717"/>
                </a:tc>
              </a:tr>
              <a:tr h="370814">
                <a:tc>
                  <a:txBody>
                    <a:bodyPr/>
                    <a:lstStyle/>
                    <a:p>
                      <a:pPr algn="ctr"/>
                      <a:r>
                        <a:rPr lang="pt-BR" sz="1800" b="1" dirty="0" smtClean="0"/>
                        <a:t>2</a:t>
                      </a:r>
                      <a:endParaRPr lang="pt-BR" sz="1800" b="1" dirty="0"/>
                    </a:p>
                  </a:txBody>
                  <a:tcPr marL="91443" marR="91443"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="1" dirty="0" smtClean="0">
                          <a:solidFill>
                            <a:srgbClr val="0000FF"/>
                          </a:solidFill>
                        </a:rPr>
                        <a:t>2,0</a:t>
                      </a:r>
                      <a:endParaRPr lang="pt-BR" sz="1800" b="1" dirty="0">
                        <a:solidFill>
                          <a:srgbClr val="0000FF"/>
                        </a:solidFill>
                      </a:endParaRPr>
                    </a:p>
                  </a:txBody>
                  <a:tcPr marL="91443" marR="91443"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="1" dirty="0" smtClean="0">
                          <a:solidFill>
                            <a:srgbClr val="0000FF"/>
                          </a:solidFill>
                        </a:rPr>
                        <a:t>3,0</a:t>
                      </a:r>
                      <a:endParaRPr lang="pt-BR" sz="1800" b="1" i="0" dirty="0">
                        <a:solidFill>
                          <a:srgbClr val="0000FF"/>
                        </a:solidFill>
                      </a:endParaRPr>
                    </a:p>
                  </a:txBody>
                  <a:tcPr marL="91443" marR="91443"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 smtClean="0"/>
                        <a:t>0,0</a:t>
                      </a:r>
                      <a:endParaRPr lang="pt-BR" sz="1800" dirty="0"/>
                    </a:p>
                  </a:txBody>
                  <a:tcPr marL="91443" marR="91443"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 smtClean="0"/>
                        <a:t>0,0</a:t>
                      </a:r>
                      <a:endParaRPr lang="pt-BR" sz="1800" dirty="0"/>
                    </a:p>
                  </a:txBody>
                  <a:tcPr marL="91443" marR="91443" marT="45717" marB="45717"/>
                </a:tc>
              </a:tr>
              <a:tr h="370814">
                <a:tc>
                  <a:txBody>
                    <a:bodyPr/>
                    <a:lstStyle/>
                    <a:p>
                      <a:pPr algn="ctr"/>
                      <a:r>
                        <a:rPr lang="pt-BR" sz="1800" b="1" dirty="0" smtClean="0"/>
                        <a:t>ENTER</a:t>
                      </a:r>
                      <a:endParaRPr lang="pt-BR" sz="1800" b="1" dirty="0"/>
                    </a:p>
                  </a:txBody>
                  <a:tcPr marL="91443" marR="91443"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="1" dirty="0" smtClean="0">
                          <a:solidFill>
                            <a:srgbClr val="0000FF"/>
                          </a:solidFill>
                        </a:rPr>
                        <a:t>2,0</a:t>
                      </a:r>
                      <a:endParaRPr lang="pt-BR" sz="1800" b="1" dirty="0">
                        <a:solidFill>
                          <a:srgbClr val="0000FF"/>
                        </a:solidFill>
                      </a:endParaRPr>
                    </a:p>
                  </a:txBody>
                  <a:tcPr marL="91443" marR="91443"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="1" dirty="0" smtClean="0">
                          <a:solidFill>
                            <a:srgbClr val="0000FF"/>
                          </a:solidFill>
                        </a:rPr>
                        <a:t>2,0</a:t>
                      </a:r>
                      <a:endParaRPr lang="pt-BR" sz="1800" b="1" i="0" dirty="0">
                        <a:solidFill>
                          <a:srgbClr val="0000FF"/>
                        </a:solidFill>
                      </a:endParaRPr>
                    </a:p>
                  </a:txBody>
                  <a:tcPr marL="91443" marR="91443"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="1" dirty="0" smtClean="0">
                          <a:solidFill>
                            <a:srgbClr val="0000FF"/>
                          </a:solidFill>
                        </a:rPr>
                        <a:t>3,0</a:t>
                      </a:r>
                      <a:endParaRPr lang="pt-BR" sz="1800" b="1" dirty="0">
                        <a:solidFill>
                          <a:srgbClr val="0000FF"/>
                        </a:solidFill>
                      </a:endParaRPr>
                    </a:p>
                  </a:txBody>
                  <a:tcPr marL="91443" marR="91443"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 smtClean="0"/>
                        <a:t>0,0</a:t>
                      </a:r>
                      <a:endParaRPr lang="pt-BR" sz="1800" dirty="0"/>
                    </a:p>
                  </a:txBody>
                  <a:tcPr marL="91443" marR="91443" marT="45717" marB="45717"/>
                </a:tc>
              </a:tr>
              <a:tr h="370814">
                <a:tc>
                  <a:txBody>
                    <a:bodyPr/>
                    <a:lstStyle/>
                    <a:p>
                      <a:pPr algn="ctr"/>
                      <a:r>
                        <a:rPr lang="pt-BR" sz="1800" b="1" dirty="0" smtClean="0"/>
                        <a:t>4</a:t>
                      </a:r>
                      <a:endParaRPr lang="pt-BR" sz="1800" b="1" dirty="0"/>
                    </a:p>
                  </a:txBody>
                  <a:tcPr marL="91443" marR="91443"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="1" dirty="0" smtClean="0">
                          <a:solidFill>
                            <a:srgbClr val="0000FF"/>
                          </a:solidFill>
                        </a:rPr>
                        <a:t>4,0</a:t>
                      </a:r>
                      <a:endParaRPr lang="pt-BR" sz="1800" b="1" dirty="0">
                        <a:solidFill>
                          <a:srgbClr val="0000FF"/>
                        </a:solidFill>
                      </a:endParaRPr>
                    </a:p>
                  </a:txBody>
                  <a:tcPr marL="91443" marR="91443"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="1" dirty="0" smtClean="0">
                          <a:solidFill>
                            <a:srgbClr val="0000FF"/>
                          </a:solidFill>
                        </a:rPr>
                        <a:t>2,0</a:t>
                      </a:r>
                      <a:endParaRPr lang="pt-BR" sz="1800" b="1" i="0" dirty="0">
                        <a:solidFill>
                          <a:srgbClr val="0000FF"/>
                        </a:solidFill>
                      </a:endParaRPr>
                    </a:p>
                  </a:txBody>
                  <a:tcPr marL="91443" marR="91443"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="1" dirty="0" smtClean="0">
                          <a:solidFill>
                            <a:srgbClr val="0000FF"/>
                          </a:solidFill>
                        </a:rPr>
                        <a:t>3,0</a:t>
                      </a:r>
                      <a:endParaRPr lang="pt-BR" sz="1800" b="1" dirty="0">
                        <a:solidFill>
                          <a:srgbClr val="0000FF"/>
                        </a:solidFill>
                      </a:endParaRPr>
                    </a:p>
                  </a:txBody>
                  <a:tcPr marL="91443" marR="91443"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 smtClean="0"/>
                        <a:t>0,0</a:t>
                      </a:r>
                      <a:endParaRPr lang="pt-BR" sz="1800" dirty="0"/>
                    </a:p>
                  </a:txBody>
                  <a:tcPr marL="91443" marR="91443" marT="45717" marB="45717"/>
                </a:tc>
              </a:tr>
              <a:tr h="370814">
                <a:tc>
                  <a:txBody>
                    <a:bodyPr/>
                    <a:lstStyle/>
                    <a:p>
                      <a:pPr algn="ctr"/>
                      <a:r>
                        <a:rPr lang="pt-BR" sz="1800" b="1" dirty="0" smtClean="0"/>
                        <a:t>+</a:t>
                      </a:r>
                      <a:endParaRPr lang="pt-BR" sz="1800" b="1" dirty="0"/>
                    </a:p>
                  </a:txBody>
                  <a:tcPr marL="91443" marR="91443"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="1" dirty="0" smtClean="0">
                          <a:solidFill>
                            <a:srgbClr val="0000FF"/>
                          </a:solidFill>
                        </a:rPr>
                        <a:t>6,0</a:t>
                      </a:r>
                      <a:endParaRPr lang="pt-BR" sz="1800" b="1" dirty="0">
                        <a:solidFill>
                          <a:srgbClr val="0000FF"/>
                        </a:solidFill>
                      </a:endParaRPr>
                    </a:p>
                  </a:txBody>
                  <a:tcPr marL="91443" marR="91443"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="1" dirty="0" smtClean="0">
                          <a:solidFill>
                            <a:srgbClr val="0000FF"/>
                          </a:solidFill>
                        </a:rPr>
                        <a:t>3,0</a:t>
                      </a:r>
                      <a:endParaRPr lang="pt-BR" sz="1800" b="1" i="0" dirty="0">
                        <a:solidFill>
                          <a:srgbClr val="0000FF"/>
                        </a:solidFill>
                      </a:endParaRPr>
                    </a:p>
                  </a:txBody>
                  <a:tcPr marL="91443" marR="91443"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 smtClean="0"/>
                        <a:t>0,0</a:t>
                      </a:r>
                      <a:endParaRPr lang="pt-BR" sz="1800" dirty="0"/>
                    </a:p>
                  </a:txBody>
                  <a:tcPr marL="91443" marR="91443"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 smtClean="0"/>
                        <a:t>0,0</a:t>
                      </a:r>
                      <a:endParaRPr lang="pt-BR" sz="1800" dirty="0"/>
                    </a:p>
                  </a:txBody>
                  <a:tcPr marL="91443" marR="91443" marT="45717" marB="45717"/>
                </a:tc>
              </a:tr>
              <a:tr h="370814">
                <a:tc>
                  <a:txBody>
                    <a:bodyPr/>
                    <a:lstStyle/>
                    <a:p>
                      <a:pPr algn="ctr"/>
                      <a:r>
                        <a:rPr lang="pt-BR" b="1" dirty="0" smtClean="0"/>
                        <a:t>×</a:t>
                      </a:r>
                      <a:endParaRPr lang="pt-BR" sz="1800" b="1" dirty="0"/>
                    </a:p>
                  </a:txBody>
                  <a:tcPr marL="91443" marR="91443"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="1" dirty="0" smtClean="0">
                          <a:solidFill>
                            <a:srgbClr val="0000FF"/>
                          </a:solidFill>
                        </a:rPr>
                        <a:t>18,0</a:t>
                      </a:r>
                      <a:endParaRPr lang="pt-BR" sz="1800" b="1" dirty="0">
                        <a:solidFill>
                          <a:srgbClr val="0000FF"/>
                        </a:solidFill>
                      </a:endParaRPr>
                    </a:p>
                  </a:txBody>
                  <a:tcPr marL="91443" marR="91443"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 smtClean="0"/>
                        <a:t>0,0</a:t>
                      </a:r>
                      <a:endParaRPr lang="pt-BR" sz="1800" dirty="0"/>
                    </a:p>
                  </a:txBody>
                  <a:tcPr marL="91443" marR="91443"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 smtClean="0"/>
                        <a:t>0,0</a:t>
                      </a:r>
                      <a:endParaRPr lang="pt-BR" sz="1800" dirty="0"/>
                    </a:p>
                  </a:txBody>
                  <a:tcPr marL="91443" marR="91443"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 smtClean="0"/>
                        <a:t>0,0</a:t>
                      </a:r>
                      <a:endParaRPr lang="pt-BR" sz="1800" dirty="0"/>
                    </a:p>
                  </a:txBody>
                  <a:tcPr marL="91443" marR="91443" marT="45717" marB="45717"/>
                </a:tc>
              </a:tr>
            </a:tbl>
          </a:graphicData>
        </a:graphic>
      </p:graphicFrame>
      <p:sp>
        <p:nvSpPr>
          <p:cNvPr id="16" name="Retângulo 15"/>
          <p:cNvSpPr/>
          <p:nvPr/>
        </p:nvSpPr>
        <p:spPr>
          <a:xfrm>
            <a:off x="665097" y="3379694"/>
            <a:ext cx="8280920" cy="35292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7" name="Retângulo 16"/>
          <p:cNvSpPr/>
          <p:nvPr/>
        </p:nvSpPr>
        <p:spPr>
          <a:xfrm>
            <a:off x="665097" y="3730115"/>
            <a:ext cx="8280920" cy="35292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8" name="Retângulo 17"/>
          <p:cNvSpPr/>
          <p:nvPr/>
        </p:nvSpPr>
        <p:spPr>
          <a:xfrm>
            <a:off x="665097" y="4091061"/>
            <a:ext cx="8280920" cy="35292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9" name="Retângulo 18"/>
          <p:cNvSpPr/>
          <p:nvPr/>
        </p:nvSpPr>
        <p:spPr>
          <a:xfrm>
            <a:off x="665097" y="4444588"/>
            <a:ext cx="8280920" cy="35292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0" name="Retângulo 19"/>
          <p:cNvSpPr/>
          <p:nvPr/>
        </p:nvSpPr>
        <p:spPr>
          <a:xfrm>
            <a:off x="665097" y="4804628"/>
            <a:ext cx="8280920" cy="35292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1" name="Retângulo 20"/>
          <p:cNvSpPr/>
          <p:nvPr/>
        </p:nvSpPr>
        <p:spPr>
          <a:xfrm>
            <a:off x="665097" y="5167263"/>
            <a:ext cx="8280920" cy="35292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2" name="Retângulo 21"/>
          <p:cNvSpPr/>
          <p:nvPr/>
        </p:nvSpPr>
        <p:spPr>
          <a:xfrm>
            <a:off x="665097" y="5535143"/>
            <a:ext cx="8280920" cy="35292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3" name="Retângulo 22"/>
          <p:cNvSpPr/>
          <p:nvPr/>
        </p:nvSpPr>
        <p:spPr>
          <a:xfrm>
            <a:off x="665097" y="5895909"/>
            <a:ext cx="8280920" cy="35292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4" name="Retângulo 23"/>
          <p:cNvSpPr/>
          <p:nvPr/>
        </p:nvSpPr>
        <p:spPr>
          <a:xfrm>
            <a:off x="665097" y="6238819"/>
            <a:ext cx="8280920" cy="35292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2718111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A Calculadora</a:t>
            </a:r>
            <a:br>
              <a:rPr lang="pt-BR" dirty="0" smtClean="0"/>
            </a:br>
            <a:r>
              <a:rPr lang="pt-BR" dirty="0" smtClean="0"/>
              <a:t>Memória da Calculadora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sz="2400" dirty="0" smtClean="0"/>
              <a:t>Os dados podem ser conservados inclusive enquanto a HP estiver desligada.</a:t>
            </a:r>
          </a:p>
          <a:p>
            <a:r>
              <a:rPr lang="pt-BR" sz="2400" dirty="0" smtClean="0"/>
              <a:t>São 20 memórias: De 0 a 9 e; De .0 a .9</a:t>
            </a:r>
          </a:p>
          <a:p>
            <a:r>
              <a:rPr lang="pt-BR" sz="2400" dirty="0" smtClean="0"/>
              <a:t>Exemplificando:</a:t>
            </a:r>
          </a:p>
          <a:p>
            <a:pPr lvl="1"/>
            <a:r>
              <a:rPr lang="pt-BR" sz="2000" dirty="0" smtClean="0"/>
              <a:t>Armazenar o número 15 na memória 2 e o número 45 na memória 7:</a:t>
            </a:r>
          </a:p>
          <a:p>
            <a:pPr lvl="1"/>
            <a:endParaRPr lang="pt-BR" sz="2000" dirty="0"/>
          </a:p>
          <a:p>
            <a:pPr lvl="1"/>
            <a:endParaRPr lang="pt-BR" sz="2000" dirty="0" smtClean="0"/>
          </a:p>
          <a:p>
            <a:pPr lvl="1"/>
            <a:endParaRPr lang="pt-BR" sz="2000" dirty="0"/>
          </a:p>
          <a:p>
            <a:pPr lvl="1"/>
            <a:r>
              <a:rPr lang="pt-BR" sz="2000" dirty="0" smtClean="0"/>
              <a:t>Para Recuperar os dados:</a:t>
            </a:r>
            <a:endParaRPr lang="pt-BR" sz="2000" dirty="0"/>
          </a:p>
        </p:txBody>
      </p:sp>
      <p:grpSp>
        <p:nvGrpSpPr>
          <p:cNvPr id="4" name="Grupo 3"/>
          <p:cNvGrpSpPr/>
          <p:nvPr/>
        </p:nvGrpSpPr>
        <p:grpSpPr>
          <a:xfrm>
            <a:off x="2553869" y="3664285"/>
            <a:ext cx="490028" cy="530218"/>
            <a:chOff x="539552" y="4040880"/>
            <a:chExt cx="346362" cy="374769"/>
          </a:xfrm>
        </p:grpSpPr>
        <p:sp>
          <p:nvSpPr>
            <p:cNvPr id="5" name="Retângulo de cantos arredondados 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6" name="Grupo 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7" name="Retângulo de cantos arredondados 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M.DY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8" name="Retângulo de cantos arredondados 7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5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9" name="Grupo 8"/>
          <p:cNvGrpSpPr/>
          <p:nvPr/>
        </p:nvGrpSpPr>
        <p:grpSpPr>
          <a:xfrm>
            <a:off x="1939231" y="3667779"/>
            <a:ext cx="490028" cy="530218"/>
            <a:chOff x="539552" y="4040880"/>
            <a:chExt cx="346362" cy="374769"/>
          </a:xfrm>
        </p:grpSpPr>
        <p:sp>
          <p:nvSpPr>
            <p:cNvPr id="10" name="Retângulo de cantos arredondados 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11" name="Grupo 1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2" name="Retângulo de cantos arredondados 1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𝑥, r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3" name="Retângulo de cantos arredondados 1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1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14" name="Grupo 13"/>
          <p:cNvGrpSpPr/>
          <p:nvPr/>
        </p:nvGrpSpPr>
        <p:grpSpPr>
          <a:xfrm>
            <a:off x="3811439" y="3663083"/>
            <a:ext cx="490028" cy="530218"/>
            <a:chOff x="539552" y="4040880"/>
            <a:chExt cx="346362" cy="374769"/>
          </a:xfrm>
        </p:grpSpPr>
        <p:sp>
          <p:nvSpPr>
            <p:cNvPr id="15" name="Retângulo de cantos arredondados 1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16" name="Grupo 1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7" name="Retângulo de cantos arredondados 1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y, r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8" name="Retângulo de cantos arredondados 17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2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19" name="Grupo 18"/>
          <p:cNvGrpSpPr/>
          <p:nvPr/>
        </p:nvGrpSpPr>
        <p:grpSpPr>
          <a:xfrm>
            <a:off x="3194431" y="3662239"/>
            <a:ext cx="490028" cy="530218"/>
            <a:chOff x="539552" y="4040880"/>
            <a:chExt cx="346362" cy="374769"/>
          </a:xfrm>
        </p:grpSpPr>
        <p:sp>
          <p:nvSpPr>
            <p:cNvPr id="20" name="Retângulo de cantos arredondados 1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1" name="Grupo 2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22" name="Retângulo de cantos arredondados 2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(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23" name="Retângulo de cantos arredondados 2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STO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24" name="Grupo 23"/>
          <p:cNvGrpSpPr/>
          <p:nvPr/>
        </p:nvGrpSpPr>
        <p:grpSpPr>
          <a:xfrm>
            <a:off x="3808921" y="4246699"/>
            <a:ext cx="490028" cy="530218"/>
            <a:chOff x="539552" y="4040880"/>
            <a:chExt cx="346362" cy="374769"/>
          </a:xfrm>
        </p:grpSpPr>
        <p:sp>
          <p:nvSpPr>
            <p:cNvPr id="25" name="Retângulo de cantos arredondados 2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6" name="Grupo 2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27" name="Retângulo de cantos arredondados 2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BEG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28" name="Retângulo de cantos arredondados 27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7</a:t>
                </a:r>
              </a:p>
            </p:txBody>
          </p:sp>
        </p:grpSp>
      </p:grpSp>
      <p:grpSp>
        <p:nvGrpSpPr>
          <p:cNvPr id="29" name="Grupo 28"/>
          <p:cNvGrpSpPr/>
          <p:nvPr/>
        </p:nvGrpSpPr>
        <p:grpSpPr>
          <a:xfrm>
            <a:off x="3190200" y="4250193"/>
            <a:ext cx="490028" cy="530218"/>
            <a:chOff x="539552" y="4040880"/>
            <a:chExt cx="346362" cy="374769"/>
          </a:xfrm>
        </p:grpSpPr>
        <p:sp>
          <p:nvSpPr>
            <p:cNvPr id="30" name="Retângulo de cantos arredondados 2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31" name="Grupo 3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32" name="Retângulo de cantos arredondados 3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(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33" name="Retângulo de cantos arredondados 3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STO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34" name="Grupo 33"/>
          <p:cNvGrpSpPr/>
          <p:nvPr/>
        </p:nvGrpSpPr>
        <p:grpSpPr>
          <a:xfrm>
            <a:off x="2554693" y="4241159"/>
            <a:ext cx="490028" cy="530218"/>
            <a:chOff x="539552" y="4040880"/>
            <a:chExt cx="346362" cy="374769"/>
          </a:xfrm>
        </p:grpSpPr>
        <p:sp>
          <p:nvSpPr>
            <p:cNvPr id="35" name="Retângulo de cantos arredondados 3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36" name="Grupo 3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37" name="Retângulo de cantos arredondados 3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M.DY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38" name="Retângulo de cantos arredondados 37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5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39" name="Grupo 38"/>
          <p:cNvGrpSpPr/>
          <p:nvPr/>
        </p:nvGrpSpPr>
        <p:grpSpPr>
          <a:xfrm>
            <a:off x="1907704" y="4256853"/>
            <a:ext cx="490028" cy="530218"/>
            <a:chOff x="539552" y="4040880"/>
            <a:chExt cx="346362" cy="374769"/>
          </a:xfrm>
        </p:grpSpPr>
        <p:sp>
          <p:nvSpPr>
            <p:cNvPr id="40" name="Retângulo de cantos arredondados 3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41" name="Grupo 4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42" name="Retângulo de cantos arredondados 4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D.MY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43" name="Retângulo de cantos arredondados 4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4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44" name="Grupo 43"/>
          <p:cNvGrpSpPr/>
          <p:nvPr/>
        </p:nvGrpSpPr>
        <p:grpSpPr>
          <a:xfrm>
            <a:off x="1922176" y="5118838"/>
            <a:ext cx="490028" cy="530218"/>
            <a:chOff x="539552" y="4040880"/>
            <a:chExt cx="346362" cy="374769"/>
          </a:xfrm>
        </p:grpSpPr>
        <p:sp>
          <p:nvSpPr>
            <p:cNvPr id="45" name="Retângulo de cantos arredondados 4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46" name="Grupo 4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47" name="Retângulo de cantos arredondados 4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)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48" name="Retângulo de cantos arredondados 47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RCL</a:t>
                </a:r>
                <a:endParaRPr lang="pt-BR" sz="900" b="1" dirty="0" smtClean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49" name="Grupo 48"/>
          <p:cNvGrpSpPr/>
          <p:nvPr/>
        </p:nvGrpSpPr>
        <p:grpSpPr>
          <a:xfrm>
            <a:off x="1921352" y="5720541"/>
            <a:ext cx="490028" cy="530218"/>
            <a:chOff x="539552" y="4040880"/>
            <a:chExt cx="346362" cy="374769"/>
          </a:xfrm>
        </p:grpSpPr>
        <p:sp>
          <p:nvSpPr>
            <p:cNvPr id="50" name="Retângulo de cantos arredondados 4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51" name="Grupo 5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52" name="Retângulo de cantos arredondados 5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)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53" name="Retângulo de cantos arredondados 5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RCL</a:t>
                </a:r>
                <a:endParaRPr lang="pt-BR" sz="900" b="1" dirty="0" smtClean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54" name="Grupo 53"/>
          <p:cNvGrpSpPr/>
          <p:nvPr/>
        </p:nvGrpSpPr>
        <p:grpSpPr>
          <a:xfrm>
            <a:off x="2574035" y="5144477"/>
            <a:ext cx="490028" cy="530218"/>
            <a:chOff x="539552" y="4040880"/>
            <a:chExt cx="346362" cy="374769"/>
          </a:xfrm>
        </p:grpSpPr>
        <p:sp>
          <p:nvSpPr>
            <p:cNvPr id="55" name="Retângulo de cantos arredondados 5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56" name="Grupo 5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57" name="Retângulo de cantos arredondados 5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y, r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58" name="Retângulo de cantos arredondados 57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2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59" name="Grupo 58"/>
          <p:cNvGrpSpPr/>
          <p:nvPr/>
        </p:nvGrpSpPr>
        <p:grpSpPr>
          <a:xfrm>
            <a:off x="2571517" y="5734189"/>
            <a:ext cx="490028" cy="530218"/>
            <a:chOff x="539552" y="4040880"/>
            <a:chExt cx="346362" cy="374769"/>
          </a:xfrm>
        </p:grpSpPr>
        <p:sp>
          <p:nvSpPr>
            <p:cNvPr id="60" name="Retângulo de cantos arredondados 5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61" name="Grupo 6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62" name="Retângulo de cantos arredondados 6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BEG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63" name="Retângulo de cantos arredondados 6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7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393657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A Calculadora</a:t>
            </a:r>
            <a:br>
              <a:rPr lang="pt-BR" dirty="0"/>
            </a:br>
            <a:r>
              <a:rPr lang="pt-BR" dirty="0"/>
              <a:t>Número de Casas Decimais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pt-BR" sz="2400" dirty="0" smtClean="0"/>
              <a:t>A capacidade do visor da HP é de até 10 dígitos no visor;</a:t>
            </a:r>
          </a:p>
          <a:p>
            <a:r>
              <a:rPr lang="pt-BR" sz="2400" dirty="0" smtClean="0"/>
              <a:t>A calculadora trabalha com até 9 casas decimais;</a:t>
            </a:r>
          </a:p>
          <a:p>
            <a:r>
              <a:rPr lang="pt-BR" sz="2400" dirty="0" smtClean="0"/>
              <a:t>Para definir o número de casas decimais com qual queira trabalhar, basta proceder da seguinte forma:</a:t>
            </a:r>
          </a:p>
          <a:p>
            <a:endParaRPr lang="pt-BR" sz="2400" dirty="0"/>
          </a:p>
          <a:p>
            <a:r>
              <a:rPr lang="pt-BR" sz="2400" dirty="0" smtClean="0"/>
              <a:t>Pressione a tecla        seguido do número de casas decimais (de 0 a 9) que gostaria de trabalhar.</a:t>
            </a:r>
          </a:p>
          <a:p>
            <a:endParaRPr lang="pt-BR" sz="2400" dirty="0"/>
          </a:p>
          <a:p>
            <a:r>
              <a:rPr lang="pt-BR" sz="2400" dirty="0" smtClean="0"/>
              <a:t>Note que a HP 12c faz o arredondamento apenas para a apresentação no visor, mas internamente ela guarda o valor original</a:t>
            </a:r>
            <a:endParaRPr lang="pt-BR" sz="2400" dirty="0"/>
          </a:p>
        </p:txBody>
      </p:sp>
      <p:grpSp>
        <p:nvGrpSpPr>
          <p:cNvPr id="4" name="Grupo 3"/>
          <p:cNvGrpSpPr/>
          <p:nvPr/>
        </p:nvGrpSpPr>
        <p:grpSpPr>
          <a:xfrm>
            <a:off x="3244770" y="3546854"/>
            <a:ext cx="490028" cy="530218"/>
            <a:chOff x="539552" y="4040880"/>
            <a:chExt cx="346362" cy="374769"/>
          </a:xfrm>
        </p:grpSpPr>
        <p:sp>
          <p:nvSpPr>
            <p:cNvPr id="5" name="Retângulo de cantos arredondados 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2000" b="1" dirty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  <p:grpSp>
          <p:nvGrpSpPr>
            <p:cNvPr id="6" name="Grupo 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7" name="Retângulo de cantos arredondados 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endParaRPr lang="pt-BR" sz="2000" b="1" dirty="0">
                  <a:solidFill>
                    <a:srgbClr val="00B0F0"/>
                  </a:solidFill>
                </a:endParaRPr>
              </a:p>
            </p:txBody>
          </p:sp>
          <p:sp>
            <p:nvSpPr>
              <p:cNvPr id="8" name="Retângulo de cantos arredondados 7"/>
              <p:cNvSpPr/>
              <p:nvPr/>
            </p:nvSpPr>
            <p:spPr>
              <a:xfrm>
                <a:off x="1072015" y="3887817"/>
                <a:ext cx="375785" cy="293631"/>
              </a:xfrm>
              <a:prstGeom prst="roundRect">
                <a:avLst/>
              </a:prstGeom>
              <a:ln/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f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1140771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A Calculadora</a:t>
            </a:r>
            <a:br>
              <a:rPr lang="pt-BR" dirty="0" smtClean="0"/>
            </a:br>
            <a:r>
              <a:rPr lang="pt-BR" dirty="0" smtClean="0"/>
              <a:t>Número de Casas Decimais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sz="2800" dirty="0" smtClean="0"/>
              <a:t>Exemplificando: digite o número 3.1417:</a:t>
            </a:r>
          </a:p>
        </p:txBody>
      </p:sp>
      <p:grpSp>
        <p:nvGrpSpPr>
          <p:cNvPr id="4" name="Grupo 3"/>
          <p:cNvGrpSpPr/>
          <p:nvPr/>
        </p:nvGrpSpPr>
        <p:grpSpPr>
          <a:xfrm>
            <a:off x="1475656" y="2204864"/>
            <a:ext cx="490028" cy="530218"/>
            <a:chOff x="539552" y="4040880"/>
            <a:chExt cx="346362" cy="374769"/>
          </a:xfrm>
        </p:grpSpPr>
        <p:sp>
          <p:nvSpPr>
            <p:cNvPr id="5" name="Retângulo de cantos arredondados 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  <p:grpSp>
          <p:nvGrpSpPr>
            <p:cNvPr id="6" name="Grupo 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7" name="Retângulo de cantos arredondados 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</a:rPr>
                  <a:t>𝑥, r</a:t>
                </a:r>
                <a:endParaRPr lang="pt-BR" sz="900" b="1" dirty="0">
                  <a:solidFill>
                    <a:srgbClr val="00B0F0"/>
                  </a:solidFill>
                </a:endParaRPr>
              </a:p>
            </p:txBody>
          </p:sp>
          <p:sp>
            <p:nvSpPr>
              <p:cNvPr id="8" name="Retângulo de cantos arredondados 7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</a:rPr>
                  <a:t>1</a:t>
                </a:r>
                <a:endParaRPr lang="pt-BR" sz="900"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9" name="Grupo 8"/>
          <p:cNvGrpSpPr/>
          <p:nvPr/>
        </p:nvGrpSpPr>
        <p:grpSpPr>
          <a:xfrm>
            <a:off x="1476480" y="2992699"/>
            <a:ext cx="490028" cy="530218"/>
            <a:chOff x="539552" y="4040880"/>
            <a:chExt cx="346362" cy="374769"/>
          </a:xfrm>
        </p:grpSpPr>
        <p:sp>
          <p:nvSpPr>
            <p:cNvPr id="10" name="Retângulo de cantos arredondados 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  <p:grpSp>
          <p:nvGrpSpPr>
            <p:cNvPr id="11" name="Grupo 1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2" name="Retângulo de cantos arredondados 1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</a:rPr>
                  <a:t>y, r</a:t>
                </a:r>
                <a:endParaRPr lang="pt-BR" sz="900" b="1" dirty="0">
                  <a:solidFill>
                    <a:srgbClr val="00B0F0"/>
                  </a:solidFill>
                </a:endParaRPr>
              </a:p>
            </p:txBody>
          </p:sp>
          <p:sp>
            <p:nvSpPr>
              <p:cNvPr id="13" name="Retângulo de cantos arredondados 1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</a:rPr>
                  <a:t>2</a:t>
                </a:r>
                <a:endParaRPr lang="pt-BR"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4" name="Grupo 13"/>
          <p:cNvGrpSpPr/>
          <p:nvPr/>
        </p:nvGrpSpPr>
        <p:grpSpPr>
          <a:xfrm>
            <a:off x="1489800" y="5346673"/>
            <a:ext cx="490028" cy="530218"/>
            <a:chOff x="539552" y="4040880"/>
            <a:chExt cx="346362" cy="374769"/>
          </a:xfrm>
        </p:grpSpPr>
        <p:sp>
          <p:nvSpPr>
            <p:cNvPr id="15" name="Retângulo de cantos arredondados 1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  <p:grpSp>
          <p:nvGrpSpPr>
            <p:cNvPr id="16" name="Grupo 1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7" name="Retângulo de cantos arredondados 1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</a:rPr>
                  <a:t>𝑥</a:t>
                </a:r>
                <a:endParaRPr lang="pt-BR" sz="900" b="1" dirty="0">
                  <a:solidFill>
                    <a:srgbClr val="00B0F0"/>
                  </a:solidFill>
                </a:endParaRPr>
              </a:p>
            </p:txBody>
          </p:sp>
          <p:sp>
            <p:nvSpPr>
              <p:cNvPr id="18" name="Retângulo de cantos arredondados 17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</a:rPr>
                  <a:t>0</a:t>
                </a:r>
              </a:p>
            </p:txBody>
          </p:sp>
        </p:grpSp>
      </p:grpSp>
      <p:grpSp>
        <p:nvGrpSpPr>
          <p:cNvPr id="19" name="Grupo 23"/>
          <p:cNvGrpSpPr/>
          <p:nvPr/>
        </p:nvGrpSpPr>
        <p:grpSpPr>
          <a:xfrm>
            <a:off x="1488976" y="3824852"/>
            <a:ext cx="490028" cy="530218"/>
            <a:chOff x="539552" y="4040880"/>
            <a:chExt cx="346362" cy="374769"/>
          </a:xfrm>
        </p:grpSpPr>
        <p:sp>
          <p:nvSpPr>
            <p:cNvPr id="25" name="Retângulo de cantos arredondados 2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  <p:grpSp>
          <p:nvGrpSpPr>
            <p:cNvPr id="20" name="Grupo 2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27" name="Retângulo de cantos arredondados 2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</a:rPr>
                  <a:t>n!</a:t>
                </a:r>
                <a:endParaRPr lang="pt-BR" sz="900" b="1" dirty="0">
                  <a:solidFill>
                    <a:srgbClr val="00B0F0"/>
                  </a:solidFill>
                </a:endParaRPr>
              </a:p>
            </p:txBody>
          </p:sp>
          <p:sp>
            <p:nvSpPr>
              <p:cNvPr id="28" name="Retângulo de cantos arredondados 27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</a:rPr>
                  <a:t>3</a:t>
                </a:r>
                <a:endParaRPr lang="pt-BR"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1" name="Grupo 28"/>
          <p:cNvGrpSpPr/>
          <p:nvPr/>
        </p:nvGrpSpPr>
        <p:grpSpPr>
          <a:xfrm>
            <a:off x="829234" y="2204864"/>
            <a:ext cx="490028" cy="530218"/>
            <a:chOff x="539552" y="4040880"/>
            <a:chExt cx="346362" cy="374769"/>
          </a:xfrm>
        </p:grpSpPr>
        <p:sp>
          <p:nvSpPr>
            <p:cNvPr id="30" name="Retângulo de cantos arredondados 2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2000" b="1" dirty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  <p:grpSp>
          <p:nvGrpSpPr>
            <p:cNvPr id="22" name="Grupo 3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32" name="Retângulo de cantos arredondados 3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endParaRPr lang="pt-BR" sz="2000" b="1" dirty="0">
                  <a:solidFill>
                    <a:srgbClr val="00B0F0"/>
                  </a:solidFill>
                </a:endParaRPr>
              </a:p>
            </p:txBody>
          </p:sp>
          <p:sp>
            <p:nvSpPr>
              <p:cNvPr id="33" name="Retângulo de cantos arredondados 32"/>
              <p:cNvSpPr/>
              <p:nvPr/>
            </p:nvSpPr>
            <p:spPr>
              <a:xfrm>
                <a:off x="1072015" y="3887817"/>
                <a:ext cx="375785" cy="293631"/>
              </a:xfrm>
              <a:prstGeom prst="roundRect">
                <a:avLst/>
              </a:prstGeom>
              <a:ln/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f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23" name="Grupo 38"/>
          <p:cNvGrpSpPr/>
          <p:nvPr/>
        </p:nvGrpSpPr>
        <p:grpSpPr>
          <a:xfrm>
            <a:off x="1488976" y="4576034"/>
            <a:ext cx="490028" cy="530218"/>
            <a:chOff x="539552" y="4040880"/>
            <a:chExt cx="346362" cy="374769"/>
          </a:xfrm>
        </p:grpSpPr>
        <p:sp>
          <p:nvSpPr>
            <p:cNvPr id="40" name="Retângulo de cantos arredondados 3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  <p:grpSp>
          <p:nvGrpSpPr>
            <p:cNvPr id="24" name="Grupo 4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42" name="Retângulo de cantos arredondados 4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</a:rPr>
                  <a:t>D.MY</a:t>
                </a:r>
                <a:endParaRPr lang="pt-BR" sz="900" b="1" dirty="0">
                  <a:solidFill>
                    <a:srgbClr val="00B0F0"/>
                  </a:solidFill>
                </a:endParaRPr>
              </a:p>
            </p:txBody>
          </p:sp>
          <p:sp>
            <p:nvSpPr>
              <p:cNvPr id="43" name="Retângulo de cantos arredondados 4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</a:rPr>
                  <a:t>4</a:t>
                </a:r>
                <a:endParaRPr lang="pt-BR" sz="900"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6" name="Grupo 48"/>
          <p:cNvGrpSpPr/>
          <p:nvPr/>
        </p:nvGrpSpPr>
        <p:grpSpPr>
          <a:xfrm>
            <a:off x="834726" y="2992699"/>
            <a:ext cx="490028" cy="530218"/>
            <a:chOff x="539552" y="4040880"/>
            <a:chExt cx="346362" cy="374769"/>
          </a:xfrm>
        </p:grpSpPr>
        <p:sp>
          <p:nvSpPr>
            <p:cNvPr id="50" name="Retângulo de cantos arredondados 4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2000" b="1" dirty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  <p:grpSp>
          <p:nvGrpSpPr>
            <p:cNvPr id="29" name="Grupo 5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52" name="Retângulo de cantos arredondados 5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endParaRPr lang="pt-BR" sz="2000" b="1" dirty="0">
                  <a:solidFill>
                    <a:srgbClr val="00B0F0"/>
                  </a:solidFill>
                </a:endParaRPr>
              </a:p>
            </p:txBody>
          </p:sp>
          <p:sp>
            <p:nvSpPr>
              <p:cNvPr id="53" name="Retângulo de cantos arredondados 52"/>
              <p:cNvSpPr/>
              <p:nvPr/>
            </p:nvSpPr>
            <p:spPr>
              <a:xfrm>
                <a:off x="1072015" y="3887817"/>
                <a:ext cx="375785" cy="293631"/>
              </a:xfrm>
              <a:prstGeom prst="roundRect">
                <a:avLst/>
              </a:prstGeom>
              <a:ln/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f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31" name="Grupo 53"/>
          <p:cNvGrpSpPr/>
          <p:nvPr/>
        </p:nvGrpSpPr>
        <p:grpSpPr>
          <a:xfrm>
            <a:off x="823214" y="5354590"/>
            <a:ext cx="490028" cy="530218"/>
            <a:chOff x="539552" y="4040880"/>
            <a:chExt cx="346362" cy="374769"/>
          </a:xfrm>
        </p:grpSpPr>
        <p:sp>
          <p:nvSpPr>
            <p:cNvPr id="55" name="Retângulo de cantos arredondados 5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2000" b="1" dirty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  <p:grpSp>
          <p:nvGrpSpPr>
            <p:cNvPr id="34" name="Grupo 5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57" name="Retângulo de cantos arredondados 5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endParaRPr lang="pt-BR" sz="2000" b="1" dirty="0">
                  <a:solidFill>
                    <a:srgbClr val="00B0F0"/>
                  </a:solidFill>
                </a:endParaRPr>
              </a:p>
            </p:txBody>
          </p:sp>
          <p:sp>
            <p:nvSpPr>
              <p:cNvPr id="58" name="Retângulo de cantos arredondados 57"/>
              <p:cNvSpPr/>
              <p:nvPr/>
            </p:nvSpPr>
            <p:spPr>
              <a:xfrm>
                <a:off x="1072015" y="3887817"/>
                <a:ext cx="375785" cy="293631"/>
              </a:xfrm>
              <a:prstGeom prst="roundRect">
                <a:avLst/>
              </a:prstGeom>
              <a:ln/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f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35" name="Grupo 58"/>
          <p:cNvGrpSpPr/>
          <p:nvPr/>
        </p:nvGrpSpPr>
        <p:grpSpPr>
          <a:xfrm>
            <a:off x="823214" y="4576150"/>
            <a:ext cx="490028" cy="530218"/>
            <a:chOff x="539552" y="4040880"/>
            <a:chExt cx="346362" cy="374769"/>
          </a:xfrm>
        </p:grpSpPr>
        <p:sp>
          <p:nvSpPr>
            <p:cNvPr id="60" name="Retângulo de cantos arredondados 5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2000" b="1" dirty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  <p:grpSp>
          <p:nvGrpSpPr>
            <p:cNvPr id="36" name="Grupo 6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62" name="Retângulo de cantos arredondados 6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endParaRPr lang="pt-BR" sz="2000" b="1" dirty="0">
                  <a:solidFill>
                    <a:srgbClr val="00B0F0"/>
                  </a:solidFill>
                </a:endParaRPr>
              </a:p>
            </p:txBody>
          </p:sp>
          <p:sp>
            <p:nvSpPr>
              <p:cNvPr id="63" name="Retângulo de cantos arredondados 62"/>
              <p:cNvSpPr/>
              <p:nvPr/>
            </p:nvSpPr>
            <p:spPr>
              <a:xfrm>
                <a:off x="1072015" y="3887817"/>
                <a:ext cx="375785" cy="293631"/>
              </a:xfrm>
              <a:prstGeom prst="roundRect">
                <a:avLst/>
              </a:prstGeom>
              <a:ln/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f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37" name="Grupo 63"/>
          <p:cNvGrpSpPr/>
          <p:nvPr/>
        </p:nvGrpSpPr>
        <p:grpSpPr>
          <a:xfrm>
            <a:off x="827584" y="3822082"/>
            <a:ext cx="490028" cy="530218"/>
            <a:chOff x="539552" y="4040880"/>
            <a:chExt cx="346362" cy="374769"/>
          </a:xfrm>
        </p:grpSpPr>
        <p:sp>
          <p:nvSpPr>
            <p:cNvPr id="65" name="Retângulo de cantos arredondados 6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2000" b="1" dirty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  <p:grpSp>
          <p:nvGrpSpPr>
            <p:cNvPr id="38" name="Grupo 6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67" name="Retângulo de cantos arredondados 6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endParaRPr lang="pt-BR" sz="2000" b="1" dirty="0">
                  <a:solidFill>
                    <a:srgbClr val="00B0F0"/>
                  </a:solidFill>
                </a:endParaRPr>
              </a:p>
            </p:txBody>
          </p:sp>
          <p:sp>
            <p:nvSpPr>
              <p:cNvPr id="68" name="Retângulo de cantos arredondados 67"/>
              <p:cNvSpPr/>
              <p:nvPr/>
            </p:nvSpPr>
            <p:spPr>
              <a:xfrm>
                <a:off x="1072015" y="3887817"/>
                <a:ext cx="375785" cy="293631"/>
              </a:xfrm>
              <a:prstGeom prst="roundRect">
                <a:avLst/>
              </a:prstGeom>
              <a:ln/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f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69" name="Retângulo de cantos arredondados 68"/>
          <p:cNvSpPr/>
          <p:nvPr/>
        </p:nvSpPr>
        <p:spPr>
          <a:xfrm>
            <a:off x="2127813" y="2204864"/>
            <a:ext cx="2732219" cy="53021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pt-BR" sz="3200" b="1" dirty="0" smtClean="0">
                <a:latin typeface="Courier New" pitchFamily="49" charset="0"/>
                <a:cs typeface="Courier New" pitchFamily="49" charset="0"/>
              </a:rPr>
              <a:t>3,1</a:t>
            </a:r>
            <a:endParaRPr lang="pt-BR" sz="3200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70" name="Retângulo de cantos arredondados 69"/>
          <p:cNvSpPr/>
          <p:nvPr/>
        </p:nvSpPr>
        <p:spPr>
          <a:xfrm>
            <a:off x="2127812" y="2988777"/>
            <a:ext cx="2732219" cy="53021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pt-BR" sz="3200" b="1" dirty="0" smtClean="0">
                <a:latin typeface="Courier New" pitchFamily="49" charset="0"/>
                <a:cs typeface="Courier New" pitchFamily="49" charset="0"/>
              </a:rPr>
              <a:t>3,14</a:t>
            </a:r>
            <a:endParaRPr lang="pt-BR" sz="3200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71" name="Retângulo de cantos arredondados 70"/>
          <p:cNvSpPr/>
          <p:nvPr/>
        </p:nvSpPr>
        <p:spPr>
          <a:xfrm>
            <a:off x="2127811" y="3777216"/>
            <a:ext cx="2732219" cy="53021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pt-BR" sz="3200" b="1" dirty="0" smtClean="0">
                <a:latin typeface="Courier New" pitchFamily="49" charset="0"/>
                <a:cs typeface="Courier New" pitchFamily="49" charset="0"/>
              </a:rPr>
              <a:t>3,142</a:t>
            </a:r>
            <a:endParaRPr lang="pt-BR" sz="3200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72" name="Retângulo de cantos arredondados 71"/>
          <p:cNvSpPr/>
          <p:nvPr/>
        </p:nvSpPr>
        <p:spPr>
          <a:xfrm>
            <a:off x="2127813" y="4586188"/>
            <a:ext cx="2732219" cy="53021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pt-BR" sz="3200" b="1" dirty="0" smtClean="0">
                <a:latin typeface="Courier New" pitchFamily="49" charset="0"/>
                <a:cs typeface="Courier New" pitchFamily="49" charset="0"/>
              </a:rPr>
              <a:t>3,1417</a:t>
            </a:r>
            <a:endParaRPr lang="pt-BR" sz="3200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73" name="Retângulo de cantos arredondados 72"/>
          <p:cNvSpPr/>
          <p:nvPr/>
        </p:nvSpPr>
        <p:spPr>
          <a:xfrm>
            <a:off x="2127813" y="5341133"/>
            <a:ext cx="2732219" cy="53021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pt-BR" sz="3200" b="1" dirty="0" smtClean="0">
                <a:latin typeface="Courier New" pitchFamily="49" charset="0"/>
                <a:cs typeface="Courier New" pitchFamily="49" charset="0"/>
              </a:rPr>
              <a:t>3,</a:t>
            </a:r>
            <a:endParaRPr lang="pt-BR" sz="3200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74" name="Retângulo 73"/>
          <p:cNvSpPr/>
          <p:nvPr/>
        </p:nvSpPr>
        <p:spPr>
          <a:xfrm>
            <a:off x="5508104" y="2327578"/>
            <a:ext cx="3168352" cy="354377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2000" dirty="0" smtClean="0"/>
              <a:t>Se desejar desprezar os números que não estão aparecendo no visor, basta pressionar as teclas</a:t>
            </a:r>
            <a:endParaRPr lang="pt-BR" sz="2000" dirty="0"/>
          </a:p>
        </p:txBody>
      </p:sp>
      <p:grpSp>
        <p:nvGrpSpPr>
          <p:cNvPr id="39" name="Grupo 74"/>
          <p:cNvGrpSpPr/>
          <p:nvPr/>
        </p:nvGrpSpPr>
        <p:grpSpPr>
          <a:xfrm>
            <a:off x="6458236" y="4869160"/>
            <a:ext cx="490028" cy="530218"/>
            <a:chOff x="539552" y="4040880"/>
            <a:chExt cx="346362" cy="374769"/>
          </a:xfrm>
        </p:grpSpPr>
        <p:sp>
          <p:nvSpPr>
            <p:cNvPr id="76" name="Retângulo de cantos arredondados 75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20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41" name="Grupo 76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78" name="Retângulo de cantos arredondados 77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endParaRPr lang="pt-BR" sz="20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79" name="Retângulo de cantos arredondados 78"/>
              <p:cNvSpPr/>
              <p:nvPr/>
            </p:nvSpPr>
            <p:spPr>
              <a:xfrm>
                <a:off x="1072015" y="3887817"/>
                <a:ext cx="375785" cy="293631"/>
              </a:xfrm>
              <a:prstGeom prst="roundRect">
                <a:avLst/>
              </a:prstGeom>
              <a:ln/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  <a:latin typeface="Tw Cen MT" pitchFamily="34" charset="0"/>
                  </a:rPr>
                  <a:t>f</a:t>
                </a:r>
                <a:endParaRPr lang="pt-BR" sz="2000" b="1" dirty="0">
                  <a:solidFill>
                    <a:schemeClr val="tx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44" name="Grupo 79"/>
          <p:cNvGrpSpPr/>
          <p:nvPr/>
        </p:nvGrpSpPr>
        <p:grpSpPr>
          <a:xfrm>
            <a:off x="7380312" y="4879984"/>
            <a:ext cx="490029" cy="530218"/>
            <a:chOff x="539552" y="4040880"/>
            <a:chExt cx="346363" cy="374769"/>
          </a:xfrm>
        </p:grpSpPr>
        <p:sp>
          <p:nvSpPr>
            <p:cNvPr id="81" name="Retângulo de cantos arredondados 80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RND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45" name="Grupo 81"/>
            <p:cNvGrpSpPr/>
            <p:nvPr/>
          </p:nvGrpSpPr>
          <p:grpSpPr>
            <a:xfrm>
              <a:off x="539552" y="4127617"/>
              <a:ext cx="346363" cy="288032"/>
              <a:chOff x="1042702" y="3861048"/>
              <a:chExt cx="432954" cy="360040"/>
            </a:xfrm>
          </p:grpSpPr>
          <p:sp>
            <p:nvSpPr>
              <p:cNvPr id="83" name="Retângulo de cantos arredondados 82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CFj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84" name="Retângulo de cantos arredondados 83"/>
              <p:cNvSpPr/>
              <p:nvPr/>
            </p:nvSpPr>
            <p:spPr>
              <a:xfrm>
                <a:off x="1044159" y="3887817"/>
                <a:ext cx="431497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PMT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1175177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A Calculadora</a:t>
            </a:r>
            <a:br>
              <a:rPr lang="pt-BR" dirty="0" smtClean="0"/>
            </a:br>
            <a:r>
              <a:rPr lang="pt-BR" dirty="0" smtClean="0"/>
              <a:t>Separadores de Dígitos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pt-BR" sz="2400" dirty="0" smtClean="0"/>
              <a:t>A Calculadora HP 12c vem programada de fábrica para exibir o padrão americano:</a:t>
            </a:r>
          </a:p>
          <a:p>
            <a:endParaRPr lang="pt-BR" sz="2400" dirty="0" smtClean="0"/>
          </a:p>
          <a:p>
            <a:r>
              <a:rPr lang="pt-BR" sz="2400" dirty="0" smtClean="0"/>
              <a:t>Exemplo:  US$ 1,000.00</a:t>
            </a:r>
            <a:endParaRPr lang="pt-BR" sz="2400" dirty="0"/>
          </a:p>
          <a:p>
            <a:endParaRPr lang="pt-BR" sz="2400" dirty="0" smtClean="0"/>
          </a:p>
          <a:p>
            <a:r>
              <a:rPr lang="pt-BR" sz="2400" dirty="0" smtClean="0"/>
              <a:t>Para alternar para o padrão Brasileiro basta  proceder da seguinte forma:</a:t>
            </a:r>
          </a:p>
          <a:p>
            <a:r>
              <a:rPr lang="pt-BR" sz="2400" dirty="0" smtClean="0"/>
              <a:t>Desligue a calculadora;</a:t>
            </a:r>
          </a:p>
          <a:p>
            <a:r>
              <a:rPr lang="pt-BR" sz="2400" dirty="0" smtClean="0"/>
              <a:t>Mantenha pressionada a tecla       ;</a:t>
            </a:r>
          </a:p>
          <a:p>
            <a:r>
              <a:rPr lang="pt-BR" sz="2400" dirty="0" smtClean="0"/>
              <a:t>Pressione a tecla        .</a:t>
            </a:r>
          </a:p>
        </p:txBody>
      </p:sp>
      <p:sp>
        <p:nvSpPr>
          <p:cNvPr id="4" name="Retângulo de cantos arredondados 3"/>
          <p:cNvSpPr/>
          <p:nvPr/>
        </p:nvSpPr>
        <p:spPr>
          <a:xfrm>
            <a:off x="5436096" y="5383166"/>
            <a:ext cx="2660211" cy="56611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pt-BR" sz="3200" b="1" dirty="0" smtClean="0">
                <a:latin typeface="Courier New" pitchFamily="49" charset="0"/>
                <a:cs typeface="Courier New" pitchFamily="49" charset="0"/>
              </a:rPr>
              <a:t>1.000,00</a:t>
            </a:r>
            <a:endParaRPr lang="pt-BR" sz="3200" b="1" dirty="0">
              <a:latin typeface="Courier New" pitchFamily="49" charset="0"/>
              <a:cs typeface="Courier New" pitchFamily="49" charset="0"/>
            </a:endParaRPr>
          </a:p>
        </p:txBody>
      </p:sp>
      <p:grpSp>
        <p:nvGrpSpPr>
          <p:cNvPr id="5" name="Grupo 5"/>
          <p:cNvGrpSpPr/>
          <p:nvPr/>
        </p:nvGrpSpPr>
        <p:grpSpPr>
          <a:xfrm>
            <a:off x="3224769" y="5382713"/>
            <a:ext cx="490028" cy="530218"/>
            <a:chOff x="539552" y="4040880"/>
            <a:chExt cx="346362" cy="374769"/>
          </a:xfrm>
        </p:grpSpPr>
        <p:sp>
          <p:nvSpPr>
            <p:cNvPr id="7" name="Retângulo de cantos arredondados 6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OFF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6" name="Grupo 7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9" name="Retângulo de cantos arredondados 8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0" name="Retângulo de cantos arredondados 9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ON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8" name="Grupo 10"/>
          <p:cNvGrpSpPr/>
          <p:nvPr/>
        </p:nvGrpSpPr>
        <p:grpSpPr>
          <a:xfrm>
            <a:off x="4874060" y="4915637"/>
            <a:ext cx="490028" cy="530218"/>
            <a:chOff x="539552" y="4040880"/>
            <a:chExt cx="346362" cy="374769"/>
          </a:xfrm>
        </p:grpSpPr>
        <p:sp>
          <p:nvSpPr>
            <p:cNvPr id="12" name="Retângulo de cantos arredondados 11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11" name="Grupo 12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4" name="Retângulo de cantos arredondados 13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S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5" name="Retângulo de cantos arredondados 14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.</a:t>
                </a:r>
              </a:p>
            </p:txBody>
          </p:sp>
        </p:grpSp>
      </p:grpSp>
      <p:sp>
        <p:nvSpPr>
          <p:cNvPr id="16" name="Retângulo de cantos arredondados 15"/>
          <p:cNvSpPr/>
          <p:nvPr/>
        </p:nvSpPr>
        <p:spPr>
          <a:xfrm>
            <a:off x="5440181" y="2749998"/>
            <a:ext cx="2660211" cy="56611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pt-BR" sz="3200" b="1" dirty="0" smtClean="0">
                <a:latin typeface="Courier New" pitchFamily="49" charset="0"/>
                <a:cs typeface="Courier New" pitchFamily="49" charset="0"/>
              </a:rPr>
              <a:t>1,000.00</a:t>
            </a:r>
            <a:endParaRPr lang="pt-BR" sz="3200" b="1" dirty="0"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32143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A Calculadora</a:t>
            </a:r>
            <a:br>
              <a:rPr lang="pt-BR" dirty="0" smtClean="0"/>
            </a:br>
            <a:r>
              <a:rPr lang="pt-BR" dirty="0" smtClean="0"/>
              <a:t>Limpando as memórias da HP 12c</a:t>
            </a:r>
            <a:endParaRPr lang="pt-BR" dirty="0"/>
          </a:p>
        </p:txBody>
      </p:sp>
      <p:graphicFrame>
        <p:nvGraphicFramePr>
          <p:cNvPr id="9" name="Espaço Reservado para Conteúdo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479707263"/>
              </p:ext>
            </p:extLst>
          </p:nvPr>
        </p:nvGraphicFramePr>
        <p:xfrm>
          <a:off x="703221" y="1573306"/>
          <a:ext cx="8229600" cy="514116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818656"/>
                <a:gridCol w="5410944"/>
              </a:tblGrid>
              <a:tr h="244624"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Teclas</a:t>
                      </a:r>
                      <a:endParaRPr lang="pt-B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Descrição</a:t>
                      </a:r>
                      <a:endParaRPr lang="pt-BR" dirty="0"/>
                    </a:p>
                  </a:txBody>
                  <a:tcPr anchor="ctr"/>
                </a:tc>
              </a:tr>
              <a:tr h="691226"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dirty="0" smtClean="0"/>
                        <a:t>Limpa apenas o registrador “ X ”, ou seja o número</a:t>
                      </a:r>
                      <a:r>
                        <a:rPr lang="pt-BR" baseline="0" dirty="0" smtClean="0"/>
                        <a:t> que aparece no visor. </a:t>
                      </a:r>
                      <a:endParaRPr lang="pt-BR" dirty="0"/>
                    </a:p>
                  </a:txBody>
                  <a:tcPr anchor="ctr"/>
                </a:tc>
              </a:tr>
              <a:tr h="691226"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dirty="0" smtClean="0"/>
                        <a:t>Limpa todas as memórias.</a:t>
                      </a:r>
                      <a:endParaRPr lang="pt-BR" dirty="0"/>
                    </a:p>
                  </a:txBody>
                  <a:tcPr anchor="ctr"/>
                </a:tc>
              </a:tr>
              <a:tr h="691226"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dirty="0" smtClean="0"/>
                        <a:t>Limpa as memórias financeiras ( n </a:t>
                      </a:r>
                      <a:r>
                        <a:rPr lang="pt-BR" baseline="0" dirty="0" smtClean="0"/>
                        <a:t>; i ; PV ; PMT e FV ). </a:t>
                      </a:r>
                      <a:endParaRPr lang="pt-BR" dirty="0"/>
                    </a:p>
                  </a:txBody>
                  <a:tcPr anchor="ctr"/>
                </a:tc>
              </a:tr>
              <a:tr h="691226"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dirty="0" smtClean="0"/>
                        <a:t>Limpa as memórias da pilha operacional e as memórias estatísticas.</a:t>
                      </a:r>
                      <a:endParaRPr lang="pt-BR" dirty="0"/>
                    </a:p>
                  </a:txBody>
                  <a:tcPr anchor="ctr"/>
                </a:tc>
              </a:tr>
              <a:tr h="691226"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dirty="0" smtClean="0"/>
                        <a:t>Limpa as linhas de programação</a:t>
                      </a:r>
                      <a:endParaRPr lang="pt-BR" dirty="0"/>
                    </a:p>
                  </a:txBody>
                  <a:tcPr anchor="ctr"/>
                </a:tc>
              </a:tr>
              <a:tr h="1319278"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dirty="0" smtClean="0"/>
                        <a:t>Limpa os prefixos:</a:t>
                      </a:r>
                    </a:p>
                    <a:p>
                      <a:endParaRPr lang="pt-BR" dirty="0"/>
                    </a:p>
                  </a:txBody>
                  <a:tcPr anchor="ctr"/>
                </a:tc>
              </a:tr>
            </a:tbl>
          </a:graphicData>
        </a:graphic>
      </p:graphicFrame>
      <p:grpSp>
        <p:nvGrpSpPr>
          <p:cNvPr id="3" name="Grupo 9"/>
          <p:cNvGrpSpPr/>
          <p:nvPr/>
        </p:nvGrpSpPr>
        <p:grpSpPr>
          <a:xfrm>
            <a:off x="895902" y="2669545"/>
            <a:ext cx="490028" cy="530218"/>
            <a:chOff x="539552" y="4040880"/>
            <a:chExt cx="346362" cy="374769"/>
          </a:xfrm>
        </p:grpSpPr>
        <p:sp>
          <p:nvSpPr>
            <p:cNvPr id="11" name="Retângulo de cantos arredondados 10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20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4" name="Grupo 11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3" name="Retângulo de cantos arredondados 12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endParaRPr lang="pt-BR" sz="20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4" name="Retângulo de cantos arredondados 13"/>
              <p:cNvSpPr/>
              <p:nvPr/>
            </p:nvSpPr>
            <p:spPr>
              <a:xfrm>
                <a:off x="1072015" y="3887817"/>
                <a:ext cx="375785" cy="293631"/>
              </a:xfrm>
              <a:prstGeom prst="roundRect">
                <a:avLst/>
              </a:prstGeom>
              <a:ln/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  <a:latin typeface="Tw Cen MT" pitchFamily="34" charset="0"/>
                  </a:rPr>
                  <a:t>f</a:t>
                </a:r>
                <a:endParaRPr lang="pt-BR" sz="2000" b="1" dirty="0">
                  <a:solidFill>
                    <a:schemeClr val="tx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5" name="Grupo 19"/>
          <p:cNvGrpSpPr/>
          <p:nvPr/>
        </p:nvGrpSpPr>
        <p:grpSpPr>
          <a:xfrm>
            <a:off x="898062" y="3379459"/>
            <a:ext cx="490028" cy="530218"/>
            <a:chOff x="539552" y="4040880"/>
            <a:chExt cx="346362" cy="374769"/>
          </a:xfrm>
        </p:grpSpPr>
        <p:sp>
          <p:nvSpPr>
            <p:cNvPr id="21" name="Retângulo de cantos arredondados 20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20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6" name="Grupo 21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23" name="Retângulo de cantos arredondados 22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endParaRPr lang="pt-BR" sz="20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24" name="Retângulo de cantos arredondados 23"/>
              <p:cNvSpPr/>
              <p:nvPr/>
            </p:nvSpPr>
            <p:spPr>
              <a:xfrm>
                <a:off x="1072015" y="3887817"/>
                <a:ext cx="375785" cy="293631"/>
              </a:xfrm>
              <a:prstGeom prst="roundRect">
                <a:avLst/>
              </a:prstGeom>
              <a:ln/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  <a:latin typeface="Tw Cen MT" pitchFamily="34" charset="0"/>
                  </a:rPr>
                  <a:t>f</a:t>
                </a:r>
                <a:endParaRPr lang="pt-BR" sz="2000" b="1" dirty="0">
                  <a:solidFill>
                    <a:schemeClr val="tx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7" name="Grupo 24"/>
          <p:cNvGrpSpPr/>
          <p:nvPr/>
        </p:nvGrpSpPr>
        <p:grpSpPr>
          <a:xfrm>
            <a:off x="1510169" y="3373919"/>
            <a:ext cx="490028" cy="530218"/>
            <a:chOff x="539552" y="4040880"/>
            <a:chExt cx="346362" cy="374769"/>
          </a:xfrm>
        </p:grpSpPr>
        <p:sp>
          <p:nvSpPr>
            <p:cNvPr id="26" name="Retângulo de cantos arredondados 25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FIN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8" name="Grupo 26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28" name="Retângulo de cantos arredondados 27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𝑥≤y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29" name="Retângulo de cantos arredondados 28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sz="1200" b="1" dirty="0" smtClean="0">
                    <a:solidFill>
                      <a:schemeClr val="bg1"/>
                    </a:solidFill>
                    <a:latin typeface="Tw Cen MT" pitchFamily="34" charset="0"/>
                  </a:rPr>
                  <a:t>𝑥</a:t>
                </a:r>
                <a:r>
                  <a:rPr lang="pt-BR" sz="1200" b="1" baseline="30000" dirty="0" smtClean="0">
                    <a:solidFill>
                      <a:schemeClr val="bg1"/>
                    </a:solidFill>
                    <a:latin typeface="Tw Cen MT" pitchFamily="34" charset="0"/>
                  </a:rPr>
                  <a:t>&gt;</a:t>
                </a:r>
                <a:r>
                  <a:rPr lang="pt-BR" sz="1200" b="1" baseline="-25000" dirty="0" smtClean="0">
                    <a:solidFill>
                      <a:schemeClr val="bg1"/>
                    </a:solidFill>
                    <a:latin typeface="Tw Cen MT" pitchFamily="34" charset="0"/>
                  </a:rPr>
                  <a:t>&lt;</a:t>
                </a:r>
                <a:r>
                  <a:rPr lang="pt-BR" sz="1200" b="1" dirty="0" smtClean="0">
                    <a:solidFill>
                      <a:schemeClr val="bg1"/>
                    </a:solidFill>
                    <a:latin typeface="Tw Cen MT" pitchFamily="34" charset="0"/>
                  </a:rPr>
                  <a:t>y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10" name="Grupo 29"/>
          <p:cNvGrpSpPr/>
          <p:nvPr/>
        </p:nvGrpSpPr>
        <p:grpSpPr>
          <a:xfrm>
            <a:off x="914718" y="4064590"/>
            <a:ext cx="490028" cy="530218"/>
            <a:chOff x="539552" y="4040880"/>
            <a:chExt cx="346362" cy="374769"/>
          </a:xfrm>
        </p:grpSpPr>
        <p:sp>
          <p:nvSpPr>
            <p:cNvPr id="31" name="Retângulo de cantos arredondados 30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20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12" name="Grupo 31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33" name="Retângulo de cantos arredondados 32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endParaRPr lang="pt-BR" sz="20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34" name="Retângulo de cantos arredondados 33"/>
              <p:cNvSpPr/>
              <p:nvPr/>
            </p:nvSpPr>
            <p:spPr>
              <a:xfrm>
                <a:off x="1072015" y="3887817"/>
                <a:ext cx="375785" cy="293631"/>
              </a:xfrm>
              <a:prstGeom prst="roundRect">
                <a:avLst/>
              </a:prstGeom>
              <a:ln/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  <a:latin typeface="Tw Cen MT" pitchFamily="34" charset="0"/>
                  </a:rPr>
                  <a:t>f</a:t>
                </a:r>
                <a:endParaRPr lang="pt-BR" sz="2000" b="1" dirty="0">
                  <a:solidFill>
                    <a:schemeClr val="tx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15" name="Grupo 34"/>
          <p:cNvGrpSpPr/>
          <p:nvPr/>
        </p:nvGrpSpPr>
        <p:grpSpPr>
          <a:xfrm>
            <a:off x="1510993" y="4062555"/>
            <a:ext cx="490028" cy="530218"/>
            <a:chOff x="539552" y="4040880"/>
            <a:chExt cx="346362" cy="374769"/>
          </a:xfrm>
        </p:grpSpPr>
        <p:sp>
          <p:nvSpPr>
            <p:cNvPr id="36" name="Retângulo de cantos arredondados 35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8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∑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16" name="Grupo 36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38" name="Retângulo de cantos arredondados 37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BST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39" name="Retângulo de cantos arredondados 38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SST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17" name="Grupo 39"/>
          <p:cNvGrpSpPr/>
          <p:nvPr/>
        </p:nvGrpSpPr>
        <p:grpSpPr>
          <a:xfrm>
            <a:off x="915543" y="4760856"/>
            <a:ext cx="490028" cy="530218"/>
            <a:chOff x="539552" y="4040880"/>
            <a:chExt cx="346362" cy="374769"/>
          </a:xfrm>
        </p:grpSpPr>
        <p:sp>
          <p:nvSpPr>
            <p:cNvPr id="41" name="Retângulo de cantos arredondados 40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20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18" name="Grupo 41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43" name="Retângulo de cantos arredondados 42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endParaRPr lang="pt-BR" sz="20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44" name="Retângulo de cantos arredondados 43"/>
              <p:cNvSpPr/>
              <p:nvPr/>
            </p:nvSpPr>
            <p:spPr>
              <a:xfrm>
                <a:off x="1072015" y="3887817"/>
                <a:ext cx="375785" cy="293631"/>
              </a:xfrm>
              <a:prstGeom prst="roundRect">
                <a:avLst/>
              </a:prstGeom>
              <a:ln/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  <a:latin typeface="Tw Cen MT" pitchFamily="34" charset="0"/>
                  </a:rPr>
                  <a:t>f</a:t>
                </a:r>
                <a:endParaRPr lang="pt-BR" sz="2000" b="1" dirty="0">
                  <a:solidFill>
                    <a:schemeClr val="tx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19" name="Grupo 44"/>
          <p:cNvGrpSpPr/>
          <p:nvPr/>
        </p:nvGrpSpPr>
        <p:grpSpPr>
          <a:xfrm>
            <a:off x="1508963" y="4755316"/>
            <a:ext cx="490028" cy="530218"/>
            <a:chOff x="539552" y="4040880"/>
            <a:chExt cx="346362" cy="374769"/>
          </a:xfrm>
        </p:grpSpPr>
        <p:sp>
          <p:nvSpPr>
            <p:cNvPr id="46" name="Retângulo de cantos arredondados 45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PRGM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0" name="Grupo 46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48" name="Retângulo de cantos arredondados 47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GTO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49" name="Retângulo de cantos arredondados 48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R</a:t>
                </a:r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  <a:sym typeface="Wingdings 3"/>
                  </a:rPr>
                  <a:t>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22" name="Grupo 49"/>
          <p:cNvGrpSpPr/>
          <p:nvPr/>
        </p:nvGrpSpPr>
        <p:grpSpPr>
          <a:xfrm>
            <a:off x="931239" y="5706362"/>
            <a:ext cx="490028" cy="530218"/>
            <a:chOff x="539552" y="4040880"/>
            <a:chExt cx="346362" cy="374769"/>
          </a:xfrm>
        </p:grpSpPr>
        <p:sp>
          <p:nvSpPr>
            <p:cNvPr id="51" name="Retângulo de cantos arredondados 50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20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5" name="Grupo 51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53" name="Retângulo de cantos arredondados 52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endParaRPr lang="pt-BR" sz="20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54" name="Retângulo de cantos arredondados 53"/>
              <p:cNvSpPr/>
              <p:nvPr/>
            </p:nvSpPr>
            <p:spPr>
              <a:xfrm>
                <a:off x="1072015" y="3887817"/>
                <a:ext cx="375785" cy="293631"/>
              </a:xfrm>
              <a:prstGeom prst="roundRect">
                <a:avLst/>
              </a:prstGeom>
              <a:ln/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  <a:latin typeface="Tw Cen MT" pitchFamily="34" charset="0"/>
                  </a:rPr>
                  <a:t>f</a:t>
                </a:r>
                <a:endParaRPr lang="pt-BR" sz="2000" b="1" dirty="0">
                  <a:solidFill>
                    <a:schemeClr val="tx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27" name="Grupo 54"/>
          <p:cNvGrpSpPr/>
          <p:nvPr/>
        </p:nvGrpSpPr>
        <p:grpSpPr>
          <a:xfrm>
            <a:off x="1544169" y="5423581"/>
            <a:ext cx="490028" cy="1245789"/>
            <a:chOff x="949316" y="2188411"/>
            <a:chExt cx="346362" cy="880549"/>
          </a:xfrm>
        </p:grpSpPr>
        <p:sp>
          <p:nvSpPr>
            <p:cNvPr id="56" name="Retângulo de cantos arredondados 55"/>
            <p:cNvSpPr/>
            <p:nvPr/>
          </p:nvSpPr>
          <p:spPr>
            <a:xfrm>
              <a:off x="949316" y="2188411"/>
              <a:ext cx="346362" cy="880549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PREFIX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30" name="Grupo 56"/>
            <p:cNvGrpSpPr/>
            <p:nvPr/>
          </p:nvGrpSpPr>
          <p:grpSpPr>
            <a:xfrm>
              <a:off x="949316" y="2275148"/>
              <a:ext cx="346362" cy="793812"/>
              <a:chOff x="1259632" y="4219364"/>
              <a:chExt cx="346362" cy="793812"/>
            </a:xfrm>
          </p:grpSpPr>
          <p:sp>
            <p:nvSpPr>
              <p:cNvPr id="58" name="Retângulo de cantos arredondados 57"/>
              <p:cNvSpPr/>
              <p:nvPr/>
            </p:nvSpPr>
            <p:spPr>
              <a:xfrm>
                <a:off x="1259632" y="4219364"/>
                <a:ext cx="346362" cy="793812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=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59" name="Retângulo de cantos arredondados 58"/>
              <p:cNvSpPr/>
              <p:nvPr/>
            </p:nvSpPr>
            <p:spPr>
              <a:xfrm>
                <a:off x="1283082" y="4240780"/>
                <a:ext cx="300628" cy="700388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vert="wordArtVert" lIns="0" tIns="0" rIns="0" bIns="0" rtlCol="0" anchor="ctr">
                <a:noAutofit/>
              </a:bodyPr>
              <a:lstStyle/>
              <a:p>
                <a:pPr algn="ctr"/>
                <a:r>
                  <a:rPr lang="pt-BR" sz="1050" b="1" dirty="0" smtClean="0">
                    <a:solidFill>
                      <a:schemeClr val="bg1"/>
                    </a:solidFill>
                    <a:latin typeface="Tw Cen MT" pitchFamily="34" charset="0"/>
                  </a:rPr>
                  <a:t>ENTER</a:t>
                </a:r>
                <a:endParaRPr lang="pt-BR" sz="105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32" name="Grupo 59"/>
          <p:cNvGrpSpPr/>
          <p:nvPr/>
        </p:nvGrpSpPr>
        <p:grpSpPr>
          <a:xfrm>
            <a:off x="5449057" y="6091681"/>
            <a:ext cx="490028" cy="530218"/>
            <a:chOff x="539552" y="4040880"/>
            <a:chExt cx="346362" cy="374769"/>
          </a:xfrm>
        </p:grpSpPr>
        <p:sp>
          <p:nvSpPr>
            <p:cNvPr id="61" name="Retângulo de cantos arredondados 60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35" name="Grupo 61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63" name="Retângulo de cantos arredondados 62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)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64" name="Retângulo de cantos arredondados 63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RCL</a:t>
                </a:r>
                <a:endParaRPr lang="pt-BR" sz="900" b="1" dirty="0" smtClean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37" name="Grupo 64"/>
          <p:cNvGrpSpPr/>
          <p:nvPr/>
        </p:nvGrpSpPr>
        <p:grpSpPr>
          <a:xfrm>
            <a:off x="4874914" y="6089894"/>
            <a:ext cx="490028" cy="530218"/>
            <a:chOff x="539552" y="4040880"/>
            <a:chExt cx="346362" cy="374769"/>
          </a:xfrm>
        </p:grpSpPr>
        <p:sp>
          <p:nvSpPr>
            <p:cNvPr id="66" name="Retângulo de cantos arredondados 65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40" name="Grupo 66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68" name="Retângulo de cantos arredondados 67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(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69" name="Retângulo de cantos arredondados 68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STO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42" name="Grupo 69"/>
          <p:cNvGrpSpPr/>
          <p:nvPr/>
        </p:nvGrpSpPr>
        <p:grpSpPr>
          <a:xfrm>
            <a:off x="4305435" y="6099788"/>
            <a:ext cx="490028" cy="530218"/>
            <a:chOff x="539552" y="4040880"/>
            <a:chExt cx="346362" cy="374769"/>
          </a:xfrm>
        </p:grpSpPr>
        <p:sp>
          <p:nvSpPr>
            <p:cNvPr id="71" name="Retângulo de cantos arredondados 70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20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45" name="Grupo 71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73" name="Retângulo de cantos arredondados 72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endParaRPr lang="pt-BR" sz="20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74" name="Retângulo de cantos arredondados 73"/>
              <p:cNvSpPr/>
              <p:nvPr/>
            </p:nvSpPr>
            <p:spPr>
              <a:xfrm>
                <a:off x="1072015" y="3887817"/>
                <a:ext cx="375785" cy="288736"/>
              </a:xfrm>
              <a:prstGeom prst="roundRect">
                <a:avLst/>
              </a:prstGeom>
              <a:ln>
                <a:noFill/>
              </a:ln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sz="2000" b="1" dirty="0">
                    <a:solidFill>
                      <a:schemeClr val="tx1"/>
                    </a:solidFill>
                    <a:latin typeface="Tw Cen MT" pitchFamily="34" charset="0"/>
                  </a:rPr>
                  <a:t>g</a:t>
                </a:r>
              </a:p>
            </p:txBody>
          </p:sp>
        </p:grpSp>
      </p:grpSp>
      <p:grpSp>
        <p:nvGrpSpPr>
          <p:cNvPr id="47" name="Grupo 74"/>
          <p:cNvGrpSpPr/>
          <p:nvPr/>
        </p:nvGrpSpPr>
        <p:grpSpPr>
          <a:xfrm>
            <a:off x="6014861" y="6080600"/>
            <a:ext cx="490028" cy="530218"/>
            <a:chOff x="539552" y="4040880"/>
            <a:chExt cx="346362" cy="374769"/>
          </a:xfrm>
        </p:grpSpPr>
        <p:sp>
          <p:nvSpPr>
            <p:cNvPr id="76" name="Retângulo de cantos arredondados 75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PRGM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50" name="Grupo 76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78" name="Retângulo de cantos arredondados 77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GTO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79" name="Retângulo de cantos arredondados 78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R</a:t>
                </a:r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  <a:sym typeface="Wingdings 3"/>
                  </a:rPr>
                  <a:t>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52" name="Grupo 79"/>
          <p:cNvGrpSpPr/>
          <p:nvPr/>
        </p:nvGrpSpPr>
        <p:grpSpPr>
          <a:xfrm>
            <a:off x="3728776" y="6094248"/>
            <a:ext cx="490028" cy="530218"/>
            <a:chOff x="539552" y="4040880"/>
            <a:chExt cx="346362" cy="374769"/>
          </a:xfrm>
        </p:grpSpPr>
        <p:sp>
          <p:nvSpPr>
            <p:cNvPr id="81" name="Retângulo de cantos arredondados 80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20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55" name="Grupo 81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83" name="Retângulo de cantos arredondados 82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endParaRPr lang="pt-BR" sz="20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84" name="Retângulo de cantos arredondados 83"/>
              <p:cNvSpPr/>
              <p:nvPr/>
            </p:nvSpPr>
            <p:spPr>
              <a:xfrm>
                <a:off x="1072015" y="3887817"/>
                <a:ext cx="375785" cy="293631"/>
              </a:xfrm>
              <a:prstGeom prst="roundRect">
                <a:avLst/>
              </a:prstGeom>
              <a:ln/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  <a:latin typeface="Tw Cen MT" pitchFamily="34" charset="0"/>
                  </a:rPr>
                  <a:t>f</a:t>
                </a:r>
                <a:endParaRPr lang="pt-BR" sz="2000" b="1" dirty="0">
                  <a:solidFill>
                    <a:schemeClr val="tx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57" name="Grupo 84"/>
          <p:cNvGrpSpPr/>
          <p:nvPr/>
        </p:nvGrpSpPr>
        <p:grpSpPr>
          <a:xfrm>
            <a:off x="919534" y="1988840"/>
            <a:ext cx="490028" cy="530218"/>
            <a:chOff x="539552" y="4040880"/>
            <a:chExt cx="346362" cy="374769"/>
          </a:xfrm>
        </p:grpSpPr>
        <p:sp>
          <p:nvSpPr>
            <p:cNvPr id="86" name="Retângulo de cantos arredondados 85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REG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60" name="Grupo 86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88" name="Retângulo de cantos arredondados 87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 =0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89" name="Retângulo de cantos arredondados 88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CL𝑥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62" name="Grupo 89"/>
          <p:cNvGrpSpPr/>
          <p:nvPr/>
        </p:nvGrpSpPr>
        <p:grpSpPr>
          <a:xfrm>
            <a:off x="1530435" y="2690425"/>
            <a:ext cx="490028" cy="530218"/>
            <a:chOff x="539552" y="4040880"/>
            <a:chExt cx="346362" cy="374769"/>
          </a:xfrm>
        </p:grpSpPr>
        <p:sp>
          <p:nvSpPr>
            <p:cNvPr id="91" name="Retângulo de cantos arredondados 90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REG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65" name="Grupo 91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93" name="Retângulo de cantos arredondados 92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 =0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94" name="Retângulo de cantos arredondados 93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CL𝑥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1204312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Potenciação e Raiz</a:t>
            </a:r>
            <a:endParaRPr lang="pt-BR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Espaço Reservado para Conteúdo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pt-BR" dirty="0" smtClean="0"/>
                  <a:t>Potenciação quer dizer elevar a algum número e a tecla       eleva qualquer base “Y” a um expoente “X”;</a:t>
                </a:r>
              </a:p>
              <a:p>
                <a:endParaRPr lang="pt-BR" dirty="0" smtClean="0"/>
              </a:p>
              <a:p>
                <a:pPr lvl="1"/>
                <a:r>
                  <a:rPr lang="pt-BR" dirty="0" smtClean="0"/>
                  <a:t>Exemplo: 4²</a:t>
                </a:r>
              </a:p>
              <a:p>
                <a:pPr lvl="1"/>
                <a:endParaRPr lang="pt-BR" dirty="0"/>
              </a:p>
              <a:p>
                <a:pPr lvl="1"/>
                <a:endParaRPr lang="pt-BR" dirty="0" smtClean="0"/>
              </a:p>
              <a:p>
                <a:pPr lvl="1"/>
                <a:r>
                  <a:rPr lang="pt-BR" dirty="0" smtClean="0"/>
                  <a:t>Para calcular a raiz quadrada de um número, basta digitá-lo e utilizar o prefixo         e a tecla         .</a:t>
                </a:r>
              </a:p>
              <a:p>
                <a:pPr lvl="1"/>
                <a:endParaRPr lang="pt-BR" dirty="0"/>
              </a:p>
              <a:p>
                <a:pPr lvl="1"/>
                <a:endParaRPr lang="pt-BR" dirty="0" smtClean="0"/>
              </a:p>
              <a:p>
                <a:pPr lvl="1"/>
                <a:r>
                  <a:rPr lang="pt-BR" dirty="0" smtClean="0"/>
                  <a:t>Exemplo: </a:t>
                </a:r>
                <a14:m>
                  <m:oMath xmlns:m="http://schemas.openxmlformats.org/officeDocument/2006/math">
                    <m:r>
                      <a:rPr lang="pt-BR" i="1" smtClean="0">
                        <a:latin typeface="Cambria Math"/>
                        <a:ea typeface="Cambria Math"/>
                      </a:rPr>
                      <m:t>√</m:t>
                    </m:r>
                    <m:r>
                      <a:rPr lang="pt-BR" b="0" i="1" smtClean="0">
                        <a:latin typeface="Cambria Math"/>
                        <a:ea typeface="Cambria Math"/>
                      </a:rPr>
                      <m:t>25</m:t>
                    </m:r>
                  </m:oMath>
                </a14:m>
                <a:endParaRPr lang="pt-BR" dirty="0"/>
              </a:p>
            </p:txBody>
          </p:sp>
        </mc:Choice>
        <mc:Fallback>
          <p:sp>
            <p:nvSpPr>
              <p:cNvPr id="3" name="Espaço Reservado para Conteúdo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t="-1039" r="-14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upo 3"/>
          <p:cNvGrpSpPr/>
          <p:nvPr/>
        </p:nvGrpSpPr>
        <p:grpSpPr>
          <a:xfrm>
            <a:off x="8010745" y="1628800"/>
            <a:ext cx="490028" cy="530218"/>
            <a:chOff x="539552" y="4040880"/>
            <a:chExt cx="346362" cy="374769"/>
          </a:xfrm>
        </p:grpSpPr>
        <p:sp>
          <p:nvSpPr>
            <p:cNvPr id="5" name="Retângulo de cantos arredondados 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PRICE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6" name="Grupo 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7" name="Retângulo de cantos arredondados 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√ 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8" name="Retângulo de cantos arredondados 7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y</a:t>
                </a:r>
                <a:r>
                  <a:rPr lang="pt-BR" b="1" baseline="30000" dirty="0" smtClean="0">
                    <a:solidFill>
                      <a:schemeClr val="bg1"/>
                    </a:solidFill>
                    <a:latin typeface="Tw Cen MT" pitchFamily="34" charset="0"/>
                  </a:rPr>
                  <a:t>𝑥</a:t>
                </a:r>
                <a:endParaRPr lang="pt-BR" sz="900" b="1" baseline="30000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9" name="Grupo 8"/>
          <p:cNvGrpSpPr/>
          <p:nvPr/>
        </p:nvGrpSpPr>
        <p:grpSpPr>
          <a:xfrm>
            <a:off x="3518774" y="2564904"/>
            <a:ext cx="490028" cy="1245789"/>
            <a:chOff x="949316" y="2188411"/>
            <a:chExt cx="346362" cy="880549"/>
          </a:xfrm>
        </p:grpSpPr>
        <p:sp>
          <p:nvSpPr>
            <p:cNvPr id="10" name="Retângulo de cantos arredondados 9"/>
            <p:cNvSpPr/>
            <p:nvPr/>
          </p:nvSpPr>
          <p:spPr>
            <a:xfrm>
              <a:off x="949316" y="2188411"/>
              <a:ext cx="346362" cy="880549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PREFIX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11" name="Grupo 10"/>
            <p:cNvGrpSpPr/>
            <p:nvPr/>
          </p:nvGrpSpPr>
          <p:grpSpPr>
            <a:xfrm>
              <a:off x="949316" y="2275148"/>
              <a:ext cx="346362" cy="793812"/>
              <a:chOff x="1259632" y="4219364"/>
              <a:chExt cx="346362" cy="793812"/>
            </a:xfrm>
          </p:grpSpPr>
          <p:sp>
            <p:nvSpPr>
              <p:cNvPr id="12" name="Retângulo de cantos arredondados 11"/>
              <p:cNvSpPr/>
              <p:nvPr/>
            </p:nvSpPr>
            <p:spPr>
              <a:xfrm>
                <a:off x="1259632" y="4219364"/>
                <a:ext cx="346362" cy="793812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=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3" name="Retângulo de cantos arredondados 12"/>
              <p:cNvSpPr/>
              <p:nvPr/>
            </p:nvSpPr>
            <p:spPr>
              <a:xfrm>
                <a:off x="1283082" y="4240780"/>
                <a:ext cx="300628" cy="700388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vert="wordArtVert" lIns="0" tIns="0" rIns="0" bIns="0" rtlCol="0" anchor="ctr">
                <a:noAutofit/>
              </a:bodyPr>
              <a:lstStyle/>
              <a:p>
                <a:pPr algn="ctr"/>
                <a:r>
                  <a:rPr lang="pt-BR" sz="1050" b="1" dirty="0" smtClean="0">
                    <a:solidFill>
                      <a:schemeClr val="bg1"/>
                    </a:solidFill>
                    <a:latin typeface="Tw Cen MT" pitchFamily="34" charset="0"/>
                  </a:rPr>
                  <a:t>ENTER</a:t>
                </a:r>
                <a:endParaRPr lang="pt-BR" sz="105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15" name="Grupo 18"/>
          <p:cNvGrpSpPr/>
          <p:nvPr/>
        </p:nvGrpSpPr>
        <p:grpSpPr>
          <a:xfrm>
            <a:off x="4814918" y="2852936"/>
            <a:ext cx="490028" cy="530218"/>
            <a:chOff x="539552" y="4040880"/>
            <a:chExt cx="346362" cy="374769"/>
          </a:xfrm>
        </p:grpSpPr>
        <p:sp>
          <p:nvSpPr>
            <p:cNvPr id="20" name="Retângulo de cantos arredondados 1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PRICE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16" name="Grupo 2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22" name="Retângulo de cantos arredondados 2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√ 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23" name="Retângulo de cantos arredondados 2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y</a:t>
                </a:r>
                <a:r>
                  <a:rPr lang="pt-BR" b="1" baseline="30000" dirty="0" smtClean="0">
                    <a:solidFill>
                      <a:schemeClr val="bg1"/>
                    </a:solidFill>
                    <a:latin typeface="Tw Cen MT" pitchFamily="34" charset="0"/>
                  </a:rPr>
                  <a:t>𝑥</a:t>
                </a:r>
                <a:endParaRPr lang="pt-BR" sz="900" b="1" baseline="30000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17" name="Grupo 23"/>
          <p:cNvGrpSpPr/>
          <p:nvPr/>
        </p:nvGrpSpPr>
        <p:grpSpPr>
          <a:xfrm>
            <a:off x="4166846" y="2856959"/>
            <a:ext cx="490028" cy="530218"/>
            <a:chOff x="539552" y="4040880"/>
            <a:chExt cx="346362" cy="374769"/>
          </a:xfrm>
        </p:grpSpPr>
        <p:sp>
          <p:nvSpPr>
            <p:cNvPr id="25" name="Retângulo de cantos arredondados 2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18" name="Grupo 2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27" name="Retângulo de cantos arredondados 2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y, r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28" name="Retângulo de cantos arredondados 27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2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19" name="Grupo 28"/>
          <p:cNvGrpSpPr/>
          <p:nvPr/>
        </p:nvGrpSpPr>
        <p:grpSpPr>
          <a:xfrm>
            <a:off x="2870702" y="2853161"/>
            <a:ext cx="490028" cy="530218"/>
            <a:chOff x="539552" y="4040880"/>
            <a:chExt cx="346362" cy="374769"/>
          </a:xfrm>
        </p:grpSpPr>
        <p:sp>
          <p:nvSpPr>
            <p:cNvPr id="30" name="Retângulo de cantos arredondados 2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1" name="Grupo 3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32" name="Retângulo de cantos arredondados 3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D.MY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33" name="Retângulo de cantos arredondados 3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4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24" name="Grupo 33"/>
          <p:cNvGrpSpPr/>
          <p:nvPr/>
        </p:nvGrpSpPr>
        <p:grpSpPr>
          <a:xfrm>
            <a:off x="2173875" y="4269891"/>
            <a:ext cx="490028" cy="530218"/>
            <a:chOff x="539552" y="4040880"/>
            <a:chExt cx="346362" cy="374769"/>
          </a:xfrm>
        </p:grpSpPr>
        <p:sp>
          <p:nvSpPr>
            <p:cNvPr id="35" name="Retângulo de cantos arredondados 3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20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6" name="Grupo 3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37" name="Retângulo de cantos arredondados 3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endParaRPr lang="pt-BR" sz="20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38" name="Retângulo de cantos arredondados 37"/>
              <p:cNvSpPr/>
              <p:nvPr/>
            </p:nvSpPr>
            <p:spPr>
              <a:xfrm>
                <a:off x="1072015" y="3887817"/>
                <a:ext cx="375785" cy="288736"/>
              </a:xfrm>
              <a:prstGeom prst="roundRect">
                <a:avLst/>
              </a:prstGeom>
              <a:ln>
                <a:noFill/>
              </a:ln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sz="2000" b="1" dirty="0">
                    <a:solidFill>
                      <a:schemeClr val="tx1"/>
                    </a:solidFill>
                    <a:latin typeface="Tw Cen MT" pitchFamily="34" charset="0"/>
                  </a:rPr>
                  <a:t>g</a:t>
                </a:r>
              </a:p>
            </p:txBody>
          </p:sp>
        </p:grpSp>
      </p:grpSp>
      <p:grpSp>
        <p:nvGrpSpPr>
          <p:cNvPr id="29" name="Grupo 38"/>
          <p:cNvGrpSpPr/>
          <p:nvPr/>
        </p:nvGrpSpPr>
        <p:grpSpPr>
          <a:xfrm>
            <a:off x="3680586" y="4269891"/>
            <a:ext cx="490028" cy="530218"/>
            <a:chOff x="539552" y="4040880"/>
            <a:chExt cx="346362" cy="374769"/>
          </a:xfrm>
        </p:grpSpPr>
        <p:sp>
          <p:nvSpPr>
            <p:cNvPr id="40" name="Retângulo de cantos arredondados 3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PRICE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31" name="Grupo 4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42" name="Retângulo de cantos arredondados 4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√ 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43" name="Retângulo de cantos arredondados 4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y</a:t>
                </a:r>
                <a:r>
                  <a:rPr lang="pt-BR" b="1" baseline="30000" dirty="0" smtClean="0">
                    <a:solidFill>
                      <a:schemeClr val="bg1"/>
                    </a:solidFill>
                    <a:latin typeface="Tw Cen MT" pitchFamily="34" charset="0"/>
                  </a:rPr>
                  <a:t>𝑥</a:t>
                </a:r>
                <a:endParaRPr lang="pt-BR" sz="900" b="1" baseline="30000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34" name="Grupo 43"/>
          <p:cNvGrpSpPr/>
          <p:nvPr/>
        </p:nvGrpSpPr>
        <p:grpSpPr>
          <a:xfrm>
            <a:off x="2999225" y="5301208"/>
            <a:ext cx="490028" cy="530218"/>
            <a:chOff x="539552" y="4040880"/>
            <a:chExt cx="346362" cy="374769"/>
          </a:xfrm>
        </p:grpSpPr>
        <p:sp>
          <p:nvSpPr>
            <p:cNvPr id="45" name="Retângulo de cantos arredondados 4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36" name="Grupo 4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47" name="Retângulo de cantos arredondados 4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y, r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48" name="Retângulo de cantos arredondados 47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2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39" name="Grupo 48"/>
          <p:cNvGrpSpPr/>
          <p:nvPr/>
        </p:nvGrpSpPr>
        <p:grpSpPr>
          <a:xfrm>
            <a:off x="3620029" y="5295668"/>
            <a:ext cx="490028" cy="530218"/>
            <a:chOff x="539552" y="4040880"/>
            <a:chExt cx="346362" cy="374769"/>
          </a:xfrm>
        </p:grpSpPr>
        <p:sp>
          <p:nvSpPr>
            <p:cNvPr id="50" name="Retângulo de cantos arredondados 4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41" name="Grupo 5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52" name="Retângulo de cantos arredondados 5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M.DY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53" name="Retângulo de cantos arredondados 5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5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44" name="Grupo 53"/>
          <p:cNvGrpSpPr/>
          <p:nvPr/>
        </p:nvGrpSpPr>
        <p:grpSpPr>
          <a:xfrm>
            <a:off x="4220633" y="5295668"/>
            <a:ext cx="490028" cy="530218"/>
            <a:chOff x="539552" y="4040880"/>
            <a:chExt cx="346362" cy="374769"/>
          </a:xfrm>
        </p:grpSpPr>
        <p:sp>
          <p:nvSpPr>
            <p:cNvPr id="55" name="Retângulo de cantos arredondados 5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20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46" name="Grupo 5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57" name="Retângulo de cantos arredondados 5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endParaRPr lang="pt-BR" sz="20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58" name="Retângulo de cantos arredondados 57"/>
              <p:cNvSpPr/>
              <p:nvPr/>
            </p:nvSpPr>
            <p:spPr>
              <a:xfrm>
                <a:off x="1072015" y="3887817"/>
                <a:ext cx="375785" cy="288736"/>
              </a:xfrm>
              <a:prstGeom prst="roundRect">
                <a:avLst/>
              </a:prstGeom>
              <a:ln>
                <a:noFill/>
              </a:ln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sz="2000" b="1" dirty="0">
                    <a:solidFill>
                      <a:schemeClr val="tx1"/>
                    </a:solidFill>
                    <a:latin typeface="Tw Cen MT" pitchFamily="34" charset="0"/>
                  </a:rPr>
                  <a:t>g</a:t>
                </a:r>
              </a:p>
            </p:txBody>
          </p:sp>
        </p:grpSp>
      </p:grpSp>
      <p:grpSp>
        <p:nvGrpSpPr>
          <p:cNvPr id="49" name="Grupo 58"/>
          <p:cNvGrpSpPr/>
          <p:nvPr/>
        </p:nvGrpSpPr>
        <p:grpSpPr>
          <a:xfrm>
            <a:off x="4828946" y="5295668"/>
            <a:ext cx="490028" cy="530218"/>
            <a:chOff x="539552" y="4040880"/>
            <a:chExt cx="346362" cy="374769"/>
          </a:xfrm>
        </p:grpSpPr>
        <p:sp>
          <p:nvSpPr>
            <p:cNvPr id="60" name="Retângulo de cantos arredondados 5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PRICE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51" name="Grupo 6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62" name="Retângulo de cantos arredondados 6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√ 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63" name="Retângulo de cantos arredondados 6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y</a:t>
                </a:r>
                <a:r>
                  <a:rPr lang="pt-BR" b="1" baseline="30000" dirty="0" smtClean="0">
                    <a:solidFill>
                      <a:schemeClr val="bg1"/>
                    </a:solidFill>
                    <a:latin typeface="Tw Cen MT" pitchFamily="34" charset="0"/>
                  </a:rPr>
                  <a:t>𝑥</a:t>
                </a:r>
                <a:endParaRPr lang="pt-BR" sz="900" b="1" baseline="30000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sp>
        <p:nvSpPr>
          <p:cNvPr id="64" name="Retângulo de cantos arredondados 63"/>
          <p:cNvSpPr/>
          <p:nvPr/>
        </p:nvSpPr>
        <p:spPr>
          <a:xfrm>
            <a:off x="5578186" y="2751560"/>
            <a:ext cx="2693116" cy="67744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pt-BR" sz="3200" b="1" dirty="0" smtClean="0">
                <a:latin typeface="Tw Cen MT" pitchFamily="34" charset="0"/>
                <a:cs typeface="Courier New" pitchFamily="49" charset="0"/>
              </a:rPr>
              <a:t>16,0</a:t>
            </a:r>
            <a:endParaRPr lang="pt-BR" sz="3200" b="1" dirty="0">
              <a:latin typeface="Tw Cen MT" pitchFamily="34" charset="0"/>
              <a:cs typeface="Courier New" pitchFamily="49" charset="0"/>
            </a:endParaRPr>
          </a:p>
        </p:txBody>
      </p:sp>
      <p:sp>
        <p:nvSpPr>
          <p:cNvPr id="65" name="Retângulo de cantos arredondados 64"/>
          <p:cNvSpPr/>
          <p:nvPr/>
        </p:nvSpPr>
        <p:spPr>
          <a:xfrm>
            <a:off x="5555695" y="5199832"/>
            <a:ext cx="2693116" cy="67744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pt-BR" sz="3200" b="1" dirty="0" smtClean="0">
                <a:latin typeface="Tw Cen MT" pitchFamily="34" charset="0"/>
                <a:cs typeface="Courier New" pitchFamily="49" charset="0"/>
              </a:rPr>
              <a:t>5,0</a:t>
            </a:r>
            <a:endParaRPr lang="pt-BR" sz="3200" b="1" dirty="0">
              <a:latin typeface="Tw Cen MT" pitchFamily="34" charset="0"/>
              <a:cs typeface="Courier New" pitchFamily="49" charset="0"/>
            </a:endParaRPr>
          </a:p>
        </p:txBody>
      </p:sp>
      <p:sp>
        <p:nvSpPr>
          <p:cNvPr id="14" name="Retângulo 13"/>
          <p:cNvSpPr/>
          <p:nvPr/>
        </p:nvSpPr>
        <p:spPr>
          <a:xfrm>
            <a:off x="664684" y="6228020"/>
            <a:ext cx="734120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b="1" dirty="0">
                <a:solidFill>
                  <a:srgbClr val="FF0000"/>
                </a:solidFill>
                <a:latin typeface="Tw Cen MT" pitchFamily="34" charset="0"/>
              </a:rPr>
              <a:t>A Calculadora deve estar no modo “RPN” e não “ALG”</a:t>
            </a:r>
          </a:p>
        </p:txBody>
      </p:sp>
    </p:spTree>
    <p:extLst>
      <p:ext uri="{BB962C8B-B14F-4D97-AF65-F5344CB8AC3E}">
        <p14:creationId xmlns:p14="http://schemas.microsoft.com/office/powerpoint/2010/main" xmlns="" val="418222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Potenciação e Raiz</a:t>
            </a:r>
            <a:endParaRPr lang="pt-BR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Espaço Reservado para Conteúdo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pt-BR" dirty="0" smtClean="0"/>
                  <a:t>Para calcularmos outra raiz que não a quadrada, parte-se do princípio matemático, conforme segue:</a:t>
                </a:r>
              </a:p>
              <a:p>
                <a:endParaRPr lang="pt-BR" dirty="0"/>
              </a:p>
              <a:p>
                <a14:m>
                  <m:oMath xmlns:m="http://schemas.openxmlformats.org/officeDocument/2006/math">
                    <m:rad>
                      <m:radPr>
                        <m:ctrlPr>
                          <a:rPr lang="pt-BR" i="1" smtClean="0">
                            <a:latin typeface="Cambria Math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pt-BR" b="0" i="1" smtClean="0">
                            <a:latin typeface="Cambria Math"/>
                          </a:rPr>
                          <m:t>4</m:t>
                        </m:r>
                      </m:deg>
                      <m:e>
                        <m:r>
                          <a:rPr lang="pt-BR" b="0" i="1" smtClean="0">
                            <a:latin typeface="Cambria Math"/>
                          </a:rPr>
                          <m:t>625</m:t>
                        </m:r>
                      </m:e>
                    </m:rad>
                    <m:r>
                      <a:rPr lang="pt-BR" b="0" i="1" smtClean="0">
                        <a:latin typeface="Cambria Math"/>
                      </a:rPr>
                      <m:t>= </m:t>
                    </m:r>
                    <m:sSup>
                      <m:sSupPr>
                        <m:ctrlPr>
                          <a:rPr lang="pt-BR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pt-BR" b="0" i="1" smtClean="0">
                            <a:latin typeface="Cambria Math"/>
                          </a:rPr>
                          <m:t>625</m:t>
                        </m:r>
                      </m:e>
                      <m:sup>
                        <m:f>
                          <m:fPr>
                            <m:ctrlPr>
                              <a:rPr lang="pt-BR" b="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pt-BR" b="0" i="1" smtClean="0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pt-BR" b="0" i="1" smtClean="0">
                                <a:latin typeface="Cambria Math"/>
                              </a:rPr>
                              <m:t>4</m:t>
                            </m:r>
                          </m:den>
                        </m:f>
                      </m:sup>
                    </m:sSup>
                    <m:r>
                      <a:rPr lang="pt-BR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pt-BR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pt-BR" b="0" i="1" smtClean="0">
                            <a:latin typeface="Cambria Math"/>
                          </a:rPr>
                          <m:t>625</m:t>
                        </m:r>
                      </m:e>
                      <m:sup>
                        <m:r>
                          <a:rPr lang="pt-BR" b="0" i="1" smtClean="0">
                            <a:latin typeface="Cambria Math"/>
                          </a:rPr>
                          <m:t>0,25</m:t>
                        </m:r>
                      </m:sup>
                    </m:sSup>
                  </m:oMath>
                </a14:m>
                <a:endParaRPr lang="pt-BR" dirty="0" smtClean="0"/>
              </a:p>
              <a:p>
                <a:endParaRPr lang="pt-BR" dirty="0" smtClean="0"/>
              </a:p>
              <a:p>
                <a:r>
                  <a:rPr lang="pt-BR" dirty="0" smtClean="0"/>
                  <a:t>Assim, para calcular o inverso de um número, basta pressionar a tecla        . Por exemplo:               apresentará 0,25 = </a:t>
                </a:r>
                <a:r>
                  <a:rPr lang="pt-BR" b="1" dirty="0" smtClean="0"/>
                  <a:t>¹/</a:t>
                </a:r>
                <a:r>
                  <a:rPr lang="pt-BR" b="1" baseline="-25000" dirty="0" smtClean="0"/>
                  <a:t>4.</a:t>
                </a:r>
              </a:p>
              <a:p>
                <a:r>
                  <a:rPr lang="pt-BR" dirty="0" smtClean="0"/>
                  <a:t>Portanto, para calcular 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pt-BR" i="1">
                            <a:latin typeface="Cambria Math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pt-BR" i="1">
                            <a:latin typeface="Cambria Math"/>
                          </a:rPr>
                          <m:t>4</m:t>
                        </m:r>
                      </m:deg>
                      <m:e>
                        <m:r>
                          <a:rPr lang="pt-BR" i="1">
                            <a:latin typeface="Cambria Math"/>
                          </a:rPr>
                          <m:t>625</m:t>
                        </m:r>
                      </m:e>
                    </m:rad>
                    <m:r>
                      <a:rPr lang="pt-BR" b="0" i="0" smtClean="0">
                        <a:latin typeface="Cambria Math"/>
                      </a:rPr>
                      <m:t>:</m:t>
                    </m:r>
                  </m:oMath>
                </a14:m>
                <a:endParaRPr lang="pt-BR" dirty="0"/>
              </a:p>
              <a:p>
                <a:endParaRPr lang="pt-BR" dirty="0" smtClean="0"/>
              </a:p>
              <a:p>
                <a:endParaRPr lang="pt-BR" dirty="0"/>
              </a:p>
            </p:txBody>
          </p:sp>
        </mc:Choice>
        <mc:Fallback>
          <p:sp>
            <p:nvSpPr>
              <p:cNvPr id="3" name="Espaço Reservado para Conteúdo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t="-1039" r="-14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upo 8"/>
          <p:cNvGrpSpPr/>
          <p:nvPr/>
        </p:nvGrpSpPr>
        <p:grpSpPr>
          <a:xfrm>
            <a:off x="2035714" y="4181479"/>
            <a:ext cx="490028" cy="530218"/>
            <a:chOff x="539552" y="4040880"/>
            <a:chExt cx="346362" cy="374769"/>
          </a:xfrm>
        </p:grpSpPr>
        <p:sp>
          <p:nvSpPr>
            <p:cNvPr id="10" name="Retângulo de cantos arredondados 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YTM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5" name="Grupo 1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2" name="Retângulo de cantos arredondados 1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e </a:t>
                </a:r>
                <a:r>
                  <a:rPr lang="pt-BR" sz="900" b="1" baseline="30000" dirty="0" smtClean="0">
                    <a:solidFill>
                      <a:srgbClr val="00B0F0"/>
                    </a:solidFill>
                    <a:latin typeface="Tw Cen MT" pitchFamily="34" charset="0"/>
                  </a:rPr>
                  <a:t>𝑥</a:t>
                </a:r>
                <a:endParaRPr lang="pt-BR" sz="900" b="1" baseline="30000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3" name="Retângulo de cantos arredondados 1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1/𝑥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6" name="Grupo 13"/>
          <p:cNvGrpSpPr/>
          <p:nvPr/>
        </p:nvGrpSpPr>
        <p:grpSpPr>
          <a:xfrm>
            <a:off x="5031523" y="4168032"/>
            <a:ext cx="490028" cy="530218"/>
            <a:chOff x="539552" y="4040880"/>
            <a:chExt cx="346362" cy="374769"/>
          </a:xfrm>
        </p:grpSpPr>
        <p:sp>
          <p:nvSpPr>
            <p:cNvPr id="15" name="Retângulo de cantos arredondados 1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YTM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7" name="Grupo 1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7" name="Retângulo de cantos arredondados 1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e </a:t>
                </a:r>
                <a:r>
                  <a:rPr lang="pt-BR" sz="900" b="1" baseline="30000" dirty="0" smtClean="0">
                    <a:solidFill>
                      <a:srgbClr val="00B0F0"/>
                    </a:solidFill>
                    <a:latin typeface="Tw Cen MT" pitchFamily="34" charset="0"/>
                  </a:rPr>
                  <a:t>𝑥</a:t>
                </a:r>
                <a:endParaRPr lang="pt-BR" sz="900" b="1" baseline="30000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8" name="Retângulo de cantos arredondados 17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1/𝑥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8" name="Grupo 18"/>
          <p:cNvGrpSpPr/>
          <p:nvPr/>
        </p:nvGrpSpPr>
        <p:grpSpPr>
          <a:xfrm>
            <a:off x="4441431" y="4168032"/>
            <a:ext cx="490028" cy="530218"/>
            <a:chOff x="539552" y="4040880"/>
            <a:chExt cx="346362" cy="374769"/>
          </a:xfrm>
        </p:grpSpPr>
        <p:sp>
          <p:nvSpPr>
            <p:cNvPr id="20" name="Retângulo de cantos arredondados 1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9" name="Grupo 2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22" name="Retângulo de cantos arredondados 2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D.MY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23" name="Retângulo de cantos arredondados 2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4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11" name="Grupo 23"/>
          <p:cNvGrpSpPr/>
          <p:nvPr/>
        </p:nvGrpSpPr>
        <p:grpSpPr>
          <a:xfrm>
            <a:off x="2677663" y="5298438"/>
            <a:ext cx="490028" cy="1245789"/>
            <a:chOff x="949316" y="2188411"/>
            <a:chExt cx="346362" cy="880549"/>
          </a:xfrm>
        </p:grpSpPr>
        <p:sp>
          <p:nvSpPr>
            <p:cNvPr id="25" name="Retângulo de cantos arredondados 24"/>
            <p:cNvSpPr/>
            <p:nvPr/>
          </p:nvSpPr>
          <p:spPr>
            <a:xfrm>
              <a:off x="949316" y="2188411"/>
              <a:ext cx="346362" cy="880549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PREFIX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14" name="Grupo 25"/>
            <p:cNvGrpSpPr/>
            <p:nvPr/>
          </p:nvGrpSpPr>
          <p:grpSpPr>
            <a:xfrm>
              <a:off x="949316" y="2275148"/>
              <a:ext cx="346362" cy="793812"/>
              <a:chOff x="1259632" y="4219364"/>
              <a:chExt cx="346362" cy="793812"/>
            </a:xfrm>
          </p:grpSpPr>
          <p:sp>
            <p:nvSpPr>
              <p:cNvPr id="27" name="Retângulo de cantos arredondados 26"/>
              <p:cNvSpPr/>
              <p:nvPr/>
            </p:nvSpPr>
            <p:spPr>
              <a:xfrm>
                <a:off x="1259632" y="4219364"/>
                <a:ext cx="346362" cy="793812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=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28" name="Retângulo de cantos arredondados 27"/>
              <p:cNvSpPr/>
              <p:nvPr/>
            </p:nvSpPr>
            <p:spPr>
              <a:xfrm>
                <a:off x="1283082" y="4240780"/>
                <a:ext cx="300628" cy="700388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vert="wordArtVert" lIns="0" tIns="0" rIns="0" bIns="0" rtlCol="0" anchor="ctr">
                <a:noAutofit/>
              </a:bodyPr>
              <a:lstStyle/>
              <a:p>
                <a:pPr algn="ctr"/>
                <a:r>
                  <a:rPr lang="pt-BR" sz="1050" b="1" dirty="0" smtClean="0">
                    <a:solidFill>
                      <a:schemeClr val="bg1"/>
                    </a:solidFill>
                    <a:latin typeface="Tw Cen MT" pitchFamily="34" charset="0"/>
                  </a:rPr>
                  <a:t>ENTER</a:t>
                </a:r>
                <a:endParaRPr lang="pt-BR" sz="105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16" name="Grupo 28"/>
          <p:cNvGrpSpPr/>
          <p:nvPr/>
        </p:nvGrpSpPr>
        <p:grpSpPr>
          <a:xfrm>
            <a:off x="1489221" y="5661248"/>
            <a:ext cx="490028" cy="530218"/>
            <a:chOff x="539552" y="4040880"/>
            <a:chExt cx="346362" cy="374769"/>
          </a:xfrm>
        </p:grpSpPr>
        <p:sp>
          <p:nvSpPr>
            <p:cNvPr id="30" name="Retângulo de cantos arredondados 2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19" name="Grupo 3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32" name="Retângulo de cantos arredondados 3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y, r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33" name="Retângulo de cantos arredondados 3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2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21" name="Grupo 33"/>
          <p:cNvGrpSpPr/>
          <p:nvPr/>
        </p:nvGrpSpPr>
        <p:grpSpPr>
          <a:xfrm>
            <a:off x="899592" y="5664018"/>
            <a:ext cx="490028" cy="530218"/>
            <a:chOff x="539552" y="4040880"/>
            <a:chExt cx="346362" cy="374769"/>
          </a:xfrm>
        </p:grpSpPr>
        <p:sp>
          <p:nvSpPr>
            <p:cNvPr id="35" name="Retângulo de cantos arredondados 3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4" name="Grupo 3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37" name="Retângulo de cantos arredondados 3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 w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38" name="Retângulo de cantos arredondados 37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6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26" name="Grupo 38"/>
          <p:cNvGrpSpPr/>
          <p:nvPr/>
        </p:nvGrpSpPr>
        <p:grpSpPr>
          <a:xfrm>
            <a:off x="3832646" y="5684326"/>
            <a:ext cx="490028" cy="530218"/>
            <a:chOff x="539552" y="4040880"/>
            <a:chExt cx="346362" cy="374769"/>
          </a:xfrm>
        </p:grpSpPr>
        <p:sp>
          <p:nvSpPr>
            <p:cNvPr id="40" name="Retângulo de cantos arredondados 3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YTM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9" name="Grupo 4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42" name="Retângulo de cantos arredondados 4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e </a:t>
                </a:r>
                <a:r>
                  <a:rPr lang="pt-BR" sz="900" b="1" baseline="30000" dirty="0" smtClean="0">
                    <a:solidFill>
                      <a:srgbClr val="00B0F0"/>
                    </a:solidFill>
                    <a:latin typeface="Tw Cen MT" pitchFamily="34" charset="0"/>
                  </a:rPr>
                  <a:t>𝑥</a:t>
                </a:r>
                <a:endParaRPr lang="pt-BR" sz="900" b="1" baseline="30000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43" name="Retângulo de cantos arredondados 4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1/𝑥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31" name="Grupo 43"/>
          <p:cNvGrpSpPr/>
          <p:nvPr/>
        </p:nvGrpSpPr>
        <p:grpSpPr>
          <a:xfrm>
            <a:off x="4415957" y="5677666"/>
            <a:ext cx="490028" cy="530218"/>
            <a:chOff x="539552" y="4040880"/>
            <a:chExt cx="346362" cy="374769"/>
          </a:xfrm>
        </p:grpSpPr>
        <p:sp>
          <p:nvSpPr>
            <p:cNvPr id="45" name="Retângulo de cantos arredondados 4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PRICE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34" name="Grupo 4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47" name="Retângulo de cantos arredondados 4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√ 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48" name="Retângulo de cantos arredondados 47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y</a:t>
                </a:r>
                <a:r>
                  <a:rPr lang="pt-BR" b="1" baseline="30000" dirty="0" smtClean="0">
                    <a:solidFill>
                      <a:schemeClr val="bg1"/>
                    </a:solidFill>
                    <a:latin typeface="Tw Cen MT" pitchFamily="34" charset="0"/>
                  </a:rPr>
                  <a:t>𝑥</a:t>
                </a:r>
                <a:endParaRPr lang="pt-BR" sz="900" b="1" baseline="30000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36" name="Grupo 48"/>
          <p:cNvGrpSpPr/>
          <p:nvPr/>
        </p:nvGrpSpPr>
        <p:grpSpPr>
          <a:xfrm>
            <a:off x="2070234" y="5674172"/>
            <a:ext cx="490028" cy="530218"/>
            <a:chOff x="539552" y="4040880"/>
            <a:chExt cx="346362" cy="374769"/>
          </a:xfrm>
        </p:grpSpPr>
        <p:sp>
          <p:nvSpPr>
            <p:cNvPr id="50" name="Retângulo de cantos arredondados 4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39" name="Grupo 5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52" name="Retângulo de cantos arredondados 5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M.DY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53" name="Retângulo de cantos arredondados 5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5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41" name="Grupo 53"/>
          <p:cNvGrpSpPr/>
          <p:nvPr/>
        </p:nvGrpSpPr>
        <p:grpSpPr>
          <a:xfrm>
            <a:off x="3267458" y="5684326"/>
            <a:ext cx="490028" cy="530218"/>
            <a:chOff x="539552" y="4040880"/>
            <a:chExt cx="346362" cy="374769"/>
          </a:xfrm>
        </p:grpSpPr>
        <p:sp>
          <p:nvSpPr>
            <p:cNvPr id="55" name="Retângulo de cantos arredondados 5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44" name="Grupo 5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57" name="Retângulo de cantos arredondados 5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D.MY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58" name="Retângulo de cantos arredondados 57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4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sp>
        <p:nvSpPr>
          <p:cNvPr id="59" name="Retângulo de cantos arredondados 58"/>
          <p:cNvSpPr/>
          <p:nvPr/>
        </p:nvSpPr>
        <p:spPr>
          <a:xfrm>
            <a:off x="5133917" y="5527130"/>
            <a:ext cx="3733847" cy="76477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pt-BR" sz="3200" b="1" dirty="0" smtClean="0">
                <a:latin typeface="Tw Cen MT" pitchFamily="34" charset="0"/>
                <a:cs typeface="Courier New" pitchFamily="49" charset="0"/>
              </a:rPr>
              <a:t>5,0</a:t>
            </a:r>
            <a:endParaRPr lang="pt-BR" sz="3200" b="1" dirty="0">
              <a:latin typeface="Tw Cen MT" pitchFamily="34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03701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Potenciação e Raiz</a:t>
            </a:r>
            <a:br>
              <a:rPr lang="pt-BR" dirty="0" smtClean="0"/>
            </a:br>
            <a:r>
              <a:rPr lang="pt-BR" dirty="0" smtClean="0"/>
              <a:t>Exercício de Fixação</a:t>
            </a:r>
            <a:endParaRPr lang="pt-BR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Espaço Reservado para Conteúdo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>
                  <a:lnSpc>
                    <a:spcPct val="150000"/>
                  </a:lnSpc>
                  <a:spcBef>
                    <a:spcPts val="0"/>
                  </a:spcBef>
                  <a:spcAft>
                    <a:spcPts val="600"/>
                  </a:spcAft>
                </a:pPr>
                <a:r>
                  <a:rPr lang="pt-BR" dirty="0" smtClean="0"/>
                  <a:t>Exercício de Fixação. Calcule os valores:</a:t>
                </a:r>
              </a:p>
              <a:p>
                <a:pPr>
                  <a:lnSpc>
                    <a:spcPct val="150000"/>
                  </a:lnSpc>
                  <a:spcBef>
                    <a:spcPts val="0"/>
                  </a:spcBef>
                  <a:spcAft>
                    <a:spcPts val="600"/>
                  </a:spcAft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pt-BR" i="1">
                            <a:latin typeface="Cambria Math"/>
                          </a:rPr>
                        </m:ctrlPr>
                      </m:sSupPr>
                      <m:e>
                        <m:r>
                          <a:rPr lang="pt-BR" i="1">
                            <a:latin typeface="Cambria Math"/>
                          </a:rPr>
                          <m:t>25</m:t>
                        </m:r>
                      </m:e>
                      <m:sup>
                        <m:f>
                          <m:fPr>
                            <m:ctrlPr>
                              <a:rPr lang="pt-BR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pt-BR" i="1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pt-BR" i="1">
                                <a:latin typeface="Cambria Math"/>
                              </a:rPr>
                              <m:t>12</m:t>
                            </m:r>
                          </m:den>
                        </m:f>
                      </m:sup>
                    </m:sSup>
                  </m:oMath>
                </a14:m>
                <a:r>
                  <a:rPr lang="pt-BR" dirty="0" smtClean="0"/>
                  <a:t>        =		</a:t>
                </a:r>
                <a14:m>
                  <m:oMath xmlns:m="http://schemas.openxmlformats.org/officeDocument/2006/math">
                    <m:r>
                      <a:rPr lang="pt-BR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pt-BR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pt-BR" b="0" i="1" smtClean="0">
                            <a:latin typeface="Cambria Math"/>
                          </a:rPr>
                          <m:t>25</m:t>
                        </m:r>
                      </m:e>
                      <m:sup>
                        <m:r>
                          <a:rPr lang="pt-BR" b="0" i="1" smtClean="0">
                            <a:latin typeface="Cambria Math"/>
                          </a:rPr>
                          <m:t>0,0833</m:t>
                        </m:r>
                      </m:sup>
                    </m:sSup>
                  </m:oMath>
                </a14:m>
                <a:r>
                  <a:rPr lang="pt-BR" b="0" dirty="0" smtClean="0"/>
                  <a:t/>
                </a:r>
                <a14:m>
                  <m:oMath xmlns:m="http://schemas.openxmlformats.org/officeDocument/2006/math">
                    <m:r>
                      <a:rPr lang="pt-BR" i="1">
                        <a:latin typeface="Cambria Math"/>
                      </a:rPr>
                      <m:t>=1,3076</m:t>
                    </m:r>
                  </m:oMath>
                </a14:m>
                <a:endParaRPr lang="pt-BR" dirty="0"/>
              </a:p>
              <a:p>
                <a:pPr>
                  <a:lnSpc>
                    <a:spcPct val="150000"/>
                  </a:lnSpc>
                  <a:spcBef>
                    <a:spcPts val="0"/>
                  </a:spcBef>
                  <a:spcAft>
                    <a:spcPts val="600"/>
                  </a:spcAft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pt-BR" i="1">
                            <a:latin typeface="Cambria Math"/>
                          </a:rPr>
                        </m:ctrlPr>
                      </m:sSupPr>
                      <m:e>
                        <m:r>
                          <a:rPr lang="pt-BR" i="1">
                            <a:latin typeface="Cambria Math"/>
                          </a:rPr>
                          <m:t>1,20</m:t>
                        </m:r>
                      </m:e>
                      <m:sup>
                        <m:f>
                          <m:fPr>
                            <m:ctrlPr>
                              <a:rPr lang="pt-BR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pt-BR" i="1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pt-BR" i="1">
                                <a:latin typeface="Cambria Math"/>
                              </a:rPr>
                              <m:t>12</m:t>
                            </m:r>
                          </m:den>
                        </m:f>
                      </m:sup>
                    </m:sSup>
                  </m:oMath>
                </a14:m>
                <a:r>
                  <a:rPr lang="pt-BR" dirty="0" smtClean="0"/>
                  <a:t>     =		</a:t>
                </a:r>
                <a14:m>
                  <m:oMath xmlns:m="http://schemas.openxmlformats.org/officeDocument/2006/math">
                    <m:r>
                      <a:rPr lang="pt-BR" i="1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pt-BR" i="1">
                            <a:latin typeface="Cambria Math"/>
                          </a:rPr>
                        </m:ctrlPr>
                      </m:sSupPr>
                      <m:e>
                        <m:r>
                          <a:rPr lang="pt-BR" i="1">
                            <a:latin typeface="Cambria Math"/>
                          </a:rPr>
                          <m:t>1,20</m:t>
                        </m:r>
                      </m:e>
                      <m:sup>
                        <m:r>
                          <a:rPr lang="pt-BR" i="1">
                            <a:latin typeface="Cambria Math"/>
                          </a:rPr>
                          <m:t>0,0833</m:t>
                        </m:r>
                      </m:sup>
                    </m:sSup>
                  </m:oMath>
                </a14:m>
                <a:r>
                  <a:rPr lang="pt-BR" dirty="0" smtClean="0"/>
                  <a:t/>
                </a:r>
                <a14:m>
                  <m:oMath xmlns:m="http://schemas.openxmlformats.org/officeDocument/2006/math">
                    <m:r>
                      <a:rPr lang="pt-BR" i="1">
                        <a:latin typeface="Cambria Math"/>
                      </a:rPr>
                      <m:t>=1,0153</m:t>
                    </m:r>
                  </m:oMath>
                </a14:m>
                <a:endParaRPr lang="pt-BR" dirty="0"/>
              </a:p>
              <a:p>
                <a:pPr>
                  <a:lnSpc>
                    <a:spcPct val="150000"/>
                  </a:lnSpc>
                  <a:spcBef>
                    <a:spcPts val="0"/>
                  </a:spcBef>
                  <a:spcAft>
                    <a:spcPts val="600"/>
                  </a:spcAft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pt-BR" i="1">
                            <a:latin typeface="Cambria Math"/>
                          </a:rPr>
                        </m:ctrlPr>
                      </m:sSupPr>
                      <m:e>
                        <m:r>
                          <a:rPr lang="pt-BR" i="1">
                            <a:latin typeface="Cambria Math"/>
                          </a:rPr>
                          <m:t>1,10</m:t>
                        </m:r>
                      </m:e>
                      <m:sup>
                        <m:f>
                          <m:fPr>
                            <m:ctrlPr>
                              <a:rPr lang="pt-BR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pt-BR" i="1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pt-BR" i="1">
                                <a:latin typeface="Cambria Math"/>
                              </a:rPr>
                              <m:t>30</m:t>
                            </m:r>
                          </m:den>
                        </m:f>
                      </m:sup>
                    </m:sSup>
                  </m:oMath>
                </a14:m>
                <a:r>
                  <a:rPr lang="pt-BR" dirty="0" smtClean="0"/>
                  <a:t>     =		</a:t>
                </a:r>
                <a14:m>
                  <m:oMath xmlns:m="http://schemas.openxmlformats.org/officeDocument/2006/math">
                    <m:r>
                      <a:rPr lang="pt-BR" i="1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pt-BR" i="1">
                            <a:latin typeface="Cambria Math"/>
                          </a:rPr>
                        </m:ctrlPr>
                      </m:sSupPr>
                      <m:e>
                        <m:r>
                          <a:rPr lang="pt-BR" i="1">
                            <a:latin typeface="Cambria Math"/>
                          </a:rPr>
                          <m:t>1,</m:t>
                        </m:r>
                        <m:r>
                          <a:rPr lang="pt-BR" b="0" i="1" smtClean="0">
                            <a:latin typeface="Cambria Math"/>
                          </a:rPr>
                          <m:t>1</m:t>
                        </m:r>
                        <m:r>
                          <a:rPr lang="pt-BR" i="1">
                            <a:latin typeface="Cambria Math"/>
                          </a:rPr>
                          <m:t>0</m:t>
                        </m:r>
                      </m:e>
                      <m:sup>
                        <m:r>
                          <a:rPr lang="pt-BR" i="1">
                            <a:latin typeface="Cambria Math"/>
                          </a:rPr>
                          <m:t>0,0</m:t>
                        </m:r>
                        <m:r>
                          <a:rPr lang="pt-BR" b="0" i="1" smtClean="0">
                            <a:latin typeface="Cambria Math"/>
                          </a:rPr>
                          <m:t>3</m:t>
                        </m:r>
                        <m:r>
                          <a:rPr lang="pt-BR" i="1">
                            <a:latin typeface="Cambria Math"/>
                          </a:rPr>
                          <m:t>33</m:t>
                        </m:r>
                      </m:sup>
                    </m:sSup>
                  </m:oMath>
                </a14:m>
                <a:r>
                  <a:rPr lang="pt-BR" dirty="0" smtClean="0"/>
                  <a:t/>
                </a:r>
                <a14:m>
                  <m:oMath xmlns:m="http://schemas.openxmlformats.org/officeDocument/2006/math">
                    <m:r>
                      <a:rPr lang="pt-BR" i="1">
                        <a:latin typeface="Cambria Math"/>
                      </a:rPr>
                      <m:t>=1,0032</m:t>
                    </m:r>
                  </m:oMath>
                </a14:m>
                <a:endParaRPr lang="pt-BR" dirty="0"/>
              </a:p>
              <a:p>
                <a:pPr>
                  <a:lnSpc>
                    <a:spcPct val="150000"/>
                  </a:lnSpc>
                  <a:spcBef>
                    <a:spcPts val="0"/>
                  </a:spcBef>
                  <a:spcAft>
                    <a:spcPts val="600"/>
                  </a:spcAft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pt-BR" i="1">
                            <a:latin typeface="Cambria Math"/>
                          </a:rPr>
                        </m:ctrlPr>
                      </m:sSupPr>
                      <m:e>
                        <m:r>
                          <a:rPr lang="pt-BR" i="1">
                            <a:latin typeface="Cambria Math"/>
                          </a:rPr>
                          <m:t>1,02</m:t>
                        </m:r>
                      </m:e>
                      <m:sup>
                        <m:r>
                          <a:rPr lang="pt-BR" i="1">
                            <a:latin typeface="Cambria Math"/>
                          </a:rPr>
                          <m:t>12</m:t>
                        </m:r>
                      </m:sup>
                    </m:sSup>
                  </m:oMath>
                </a14:m>
                <a:r>
                  <a:rPr lang="pt-BR" dirty="0" smtClean="0"/>
                  <a:t>     =		</a:t>
                </a:r>
                <a14:m>
                  <m:oMath xmlns:m="http://schemas.openxmlformats.org/officeDocument/2006/math">
                    <m:r>
                      <a:rPr lang="pt-BR" i="1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pt-BR" i="1">
                            <a:latin typeface="Cambria Math"/>
                          </a:rPr>
                        </m:ctrlPr>
                      </m:sSupPr>
                      <m:e>
                        <m:r>
                          <a:rPr lang="pt-BR" i="1">
                            <a:latin typeface="Cambria Math"/>
                          </a:rPr>
                          <m:t>1,</m:t>
                        </m:r>
                        <m:r>
                          <a:rPr lang="pt-BR" b="0" i="1" smtClean="0">
                            <a:latin typeface="Cambria Math"/>
                          </a:rPr>
                          <m:t>02</m:t>
                        </m:r>
                      </m:e>
                      <m:sup>
                        <m:r>
                          <a:rPr lang="pt-BR" b="0" i="1" smtClean="0">
                            <a:latin typeface="Cambria Math"/>
                          </a:rPr>
                          <m:t>12</m:t>
                        </m:r>
                      </m:sup>
                    </m:sSup>
                  </m:oMath>
                </a14:m>
                <a:r>
                  <a:rPr lang="pt-BR" dirty="0" smtClean="0"/>
                  <a:t/>
                </a:r>
                <a14:m>
                  <m:oMath xmlns:m="http://schemas.openxmlformats.org/officeDocument/2006/math">
                    <m:r>
                      <a:rPr lang="pt-BR" i="1">
                        <a:latin typeface="Cambria Math"/>
                      </a:rPr>
                      <m:t>=1,2682</m:t>
                    </m:r>
                  </m:oMath>
                </a14:m>
                <a:endParaRPr lang="pt-BR" dirty="0"/>
              </a:p>
              <a:p>
                <a:pPr>
                  <a:lnSpc>
                    <a:spcPct val="150000"/>
                  </a:lnSpc>
                  <a:spcBef>
                    <a:spcPts val="0"/>
                  </a:spcBef>
                  <a:spcAft>
                    <a:spcPts val="600"/>
                  </a:spcAft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pt-BR" i="1">
                            <a:latin typeface="Cambria Math"/>
                          </a:rPr>
                        </m:ctrlPr>
                      </m:sSupPr>
                      <m:e>
                        <m:r>
                          <a:rPr lang="pt-BR" i="1">
                            <a:latin typeface="Cambria Math"/>
                          </a:rPr>
                          <m:t>1,0033</m:t>
                        </m:r>
                      </m:e>
                      <m:sup>
                        <m:r>
                          <a:rPr lang="pt-BR" i="1">
                            <a:latin typeface="Cambria Math"/>
                          </a:rPr>
                          <m:t>30</m:t>
                        </m:r>
                      </m:sup>
                    </m:sSup>
                  </m:oMath>
                </a14:m>
                <a:r>
                  <a:rPr lang="pt-BR" dirty="0" smtClean="0"/>
                  <a:t> =  	</a:t>
                </a:r>
                <a14:m>
                  <m:oMath xmlns:m="http://schemas.openxmlformats.org/officeDocument/2006/math">
                    <m:r>
                      <a:rPr lang="pt-BR" i="1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pt-BR" i="1">
                            <a:latin typeface="Cambria Math"/>
                          </a:rPr>
                        </m:ctrlPr>
                      </m:sSupPr>
                      <m:e>
                        <m:r>
                          <a:rPr lang="pt-BR" i="1">
                            <a:latin typeface="Cambria Math"/>
                          </a:rPr>
                          <m:t>1,0</m:t>
                        </m:r>
                        <m:r>
                          <a:rPr lang="pt-BR" b="0" i="1" smtClean="0">
                            <a:latin typeface="Cambria Math"/>
                          </a:rPr>
                          <m:t>033</m:t>
                        </m:r>
                      </m:e>
                      <m:sup>
                        <m:r>
                          <a:rPr lang="pt-BR" b="0" i="1" smtClean="0">
                            <a:latin typeface="Cambria Math"/>
                          </a:rPr>
                          <m:t>30</m:t>
                        </m:r>
                      </m:sup>
                    </m:sSup>
                  </m:oMath>
                </a14:m>
                <a:r>
                  <a:rPr lang="pt-BR" dirty="0" smtClean="0"/>
                  <a:t/>
                </a:r>
                <a14:m>
                  <m:oMath xmlns:m="http://schemas.openxmlformats.org/officeDocument/2006/math">
                    <m:r>
                      <a:rPr lang="pt-BR" i="1">
                        <a:latin typeface="Cambria Math"/>
                      </a:rPr>
                      <m:t>=1,1039</m:t>
                    </m:r>
                  </m:oMath>
                </a14:m>
                <a:endParaRPr lang="pt-BR" dirty="0"/>
              </a:p>
            </p:txBody>
          </p:sp>
        </mc:Choice>
        <mc:Fallback>
          <p:sp>
            <p:nvSpPr>
              <p:cNvPr id="3" name="Espaço Reservado para Conteúdo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96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0" name="Retângulo 59"/>
          <p:cNvSpPr/>
          <p:nvPr/>
        </p:nvSpPr>
        <p:spPr>
          <a:xfrm>
            <a:off x="2843808" y="2436930"/>
            <a:ext cx="5832648" cy="49694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1" name="Retângulo 60"/>
          <p:cNvSpPr/>
          <p:nvPr/>
        </p:nvSpPr>
        <p:spPr>
          <a:xfrm>
            <a:off x="2843808" y="3245060"/>
            <a:ext cx="5832648" cy="49694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2" name="Retângulo 61"/>
          <p:cNvSpPr/>
          <p:nvPr/>
        </p:nvSpPr>
        <p:spPr>
          <a:xfrm>
            <a:off x="2843808" y="4028946"/>
            <a:ext cx="5832648" cy="49694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3" name="Retângulo 62"/>
          <p:cNvSpPr/>
          <p:nvPr/>
        </p:nvSpPr>
        <p:spPr>
          <a:xfrm>
            <a:off x="2843808" y="4732984"/>
            <a:ext cx="5832648" cy="49694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5" name="Retângulo 64"/>
          <p:cNvSpPr/>
          <p:nvPr/>
        </p:nvSpPr>
        <p:spPr>
          <a:xfrm>
            <a:off x="2843808" y="5461266"/>
            <a:ext cx="5832648" cy="49694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2124618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61" grpId="0" animBg="1"/>
      <p:bldP spid="62" grpId="0" animBg="1"/>
      <p:bldP spid="63" grpId="0" animBg="1"/>
      <p:bldP spid="65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Porcentagem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pt-BR" dirty="0" smtClean="0"/>
              <a:t>Basta digitar o número e, em seguida, a porcentagem que deseja calcular, seguida da tecla </a:t>
            </a:r>
          </a:p>
          <a:p>
            <a:r>
              <a:rPr lang="pt-BR" dirty="0" smtClean="0"/>
              <a:t>Por Exemplo: 20% de 76:</a:t>
            </a:r>
          </a:p>
          <a:p>
            <a:endParaRPr lang="pt-BR" dirty="0"/>
          </a:p>
          <a:p>
            <a:endParaRPr lang="pt-BR" dirty="0" smtClean="0"/>
          </a:p>
          <a:p>
            <a:endParaRPr lang="pt-BR" dirty="0" smtClean="0"/>
          </a:p>
          <a:p>
            <a:r>
              <a:rPr lang="pt-BR" dirty="0" smtClean="0"/>
              <a:t>Se quiser somar ou subtrair o percentual do número é só pressionar a tecla correspondente após o cálculo. </a:t>
            </a:r>
          </a:p>
          <a:p>
            <a:r>
              <a:rPr lang="pt-BR" dirty="0" smtClean="0"/>
              <a:t>Por exemplo 20% de desconto sobre 76:</a:t>
            </a:r>
          </a:p>
          <a:p>
            <a:endParaRPr lang="pt-BR" dirty="0"/>
          </a:p>
        </p:txBody>
      </p:sp>
      <p:grpSp>
        <p:nvGrpSpPr>
          <p:cNvPr id="4" name="Grupo 3"/>
          <p:cNvGrpSpPr/>
          <p:nvPr/>
        </p:nvGrpSpPr>
        <p:grpSpPr>
          <a:xfrm>
            <a:off x="5220653" y="1949231"/>
            <a:ext cx="490028" cy="530218"/>
            <a:chOff x="539552" y="4040880"/>
            <a:chExt cx="346362" cy="374769"/>
          </a:xfrm>
        </p:grpSpPr>
        <p:sp>
          <p:nvSpPr>
            <p:cNvPr id="5" name="Retângulo de cantos arredondados 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DB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6" name="Grupo 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7" name="Retângulo de cantos arredondados 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INTG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8" name="Retângulo de cantos arredondados 7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%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9" name="Grupo 8"/>
          <p:cNvGrpSpPr/>
          <p:nvPr/>
        </p:nvGrpSpPr>
        <p:grpSpPr>
          <a:xfrm>
            <a:off x="5935765" y="3194180"/>
            <a:ext cx="490028" cy="530218"/>
            <a:chOff x="539552" y="4040880"/>
            <a:chExt cx="346362" cy="374769"/>
          </a:xfrm>
        </p:grpSpPr>
        <p:sp>
          <p:nvSpPr>
            <p:cNvPr id="10" name="Retângulo de cantos arredondados 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DB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11" name="Grupo 1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2" name="Retângulo de cantos arredondados 1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INTG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3" name="Retângulo de cantos arredondados 12"/>
              <p:cNvSpPr/>
              <p:nvPr/>
            </p:nvSpPr>
            <p:spPr>
              <a:xfrm>
                <a:off x="1072014" y="3887808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%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14" name="Grupo 13"/>
          <p:cNvGrpSpPr/>
          <p:nvPr/>
        </p:nvGrpSpPr>
        <p:grpSpPr>
          <a:xfrm>
            <a:off x="2699792" y="3199720"/>
            <a:ext cx="490028" cy="530218"/>
            <a:chOff x="539552" y="4040880"/>
            <a:chExt cx="346362" cy="374769"/>
          </a:xfrm>
        </p:grpSpPr>
        <p:sp>
          <p:nvSpPr>
            <p:cNvPr id="15" name="Retângulo de cantos arredondados 1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16" name="Grupo 1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7" name="Retângulo de cantos arredondados 1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BEG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8" name="Retângulo de cantos arredondados 17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7</a:t>
                </a:r>
              </a:p>
            </p:txBody>
          </p:sp>
        </p:grpSp>
      </p:grpSp>
      <p:grpSp>
        <p:nvGrpSpPr>
          <p:cNvPr id="19" name="Grupo 18"/>
          <p:cNvGrpSpPr/>
          <p:nvPr/>
        </p:nvGrpSpPr>
        <p:grpSpPr>
          <a:xfrm>
            <a:off x="4644008" y="3209874"/>
            <a:ext cx="490028" cy="530218"/>
            <a:chOff x="539552" y="4040880"/>
            <a:chExt cx="346362" cy="374769"/>
          </a:xfrm>
        </p:grpSpPr>
        <p:sp>
          <p:nvSpPr>
            <p:cNvPr id="20" name="Retângulo de cantos arredondados 1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1" name="Grupo 2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22" name="Retângulo de cantos arredondados 2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y, r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23" name="Retângulo de cantos arredondados 2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2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24" name="Grupo 23"/>
          <p:cNvGrpSpPr/>
          <p:nvPr/>
        </p:nvGrpSpPr>
        <p:grpSpPr>
          <a:xfrm>
            <a:off x="5273665" y="3207104"/>
            <a:ext cx="490028" cy="530218"/>
            <a:chOff x="539552" y="4040880"/>
            <a:chExt cx="346362" cy="374769"/>
          </a:xfrm>
        </p:grpSpPr>
        <p:sp>
          <p:nvSpPr>
            <p:cNvPr id="25" name="Retângulo de cantos arredondados 2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6" name="Grupo 2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27" name="Retângulo de cantos arredondados 2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28" name="Retângulo de cantos arredondados 27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0</a:t>
                </a:r>
              </a:p>
            </p:txBody>
          </p:sp>
        </p:grpSp>
      </p:grpSp>
      <p:grpSp>
        <p:nvGrpSpPr>
          <p:cNvPr id="29" name="Grupo 28"/>
          <p:cNvGrpSpPr/>
          <p:nvPr/>
        </p:nvGrpSpPr>
        <p:grpSpPr>
          <a:xfrm>
            <a:off x="3347864" y="3199720"/>
            <a:ext cx="490028" cy="530218"/>
            <a:chOff x="539552" y="4040880"/>
            <a:chExt cx="346362" cy="374769"/>
          </a:xfrm>
        </p:grpSpPr>
        <p:sp>
          <p:nvSpPr>
            <p:cNvPr id="30" name="Retângulo de cantos arredondados 2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31" name="Grupo 3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32" name="Retângulo de cantos arredondados 3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 w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33" name="Retângulo de cantos arredondados 3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6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34" name="Grupo 33"/>
          <p:cNvGrpSpPr/>
          <p:nvPr/>
        </p:nvGrpSpPr>
        <p:grpSpPr>
          <a:xfrm>
            <a:off x="3995936" y="2903291"/>
            <a:ext cx="490028" cy="1245789"/>
            <a:chOff x="949316" y="2188411"/>
            <a:chExt cx="346362" cy="880549"/>
          </a:xfrm>
        </p:grpSpPr>
        <p:sp>
          <p:nvSpPr>
            <p:cNvPr id="35" name="Retângulo de cantos arredondados 34"/>
            <p:cNvSpPr/>
            <p:nvPr/>
          </p:nvSpPr>
          <p:spPr>
            <a:xfrm>
              <a:off x="949316" y="2188411"/>
              <a:ext cx="346362" cy="880549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PREFIX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36" name="Grupo 35"/>
            <p:cNvGrpSpPr/>
            <p:nvPr/>
          </p:nvGrpSpPr>
          <p:grpSpPr>
            <a:xfrm>
              <a:off x="949316" y="2275148"/>
              <a:ext cx="346362" cy="793812"/>
              <a:chOff x="1259632" y="4219364"/>
              <a:chExt cx="346362" cy="793812"/>
            </a:xfrm>
          </p:grpSpPr>
          <p:sp>
            <p:nvSpPr>
              <p:cNvPr id="37" name="Retângulo de cantos arredondados 36"/>
              <p:cNvSpPr/>
              <p:nvPr/>
            </p:nvSpPr>
            <p:spPr>
              <a:xfrm>
                <a:off x="1259632" y="4219364"/>
                <a:ext cx="346362" cy="793812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=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38" name="Retângulo de cantos arredondados 37"/>
              <p:cNvSpPr/>
              <p:nvPr/>
            </p:nvSpPr>
            <p:spPr>
              <a:xfrm>
                <a:off x="1283082" y="4240780"/>
                <a:ext cx="300628" cy="700388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vert="wordArtVert" lIns="0" tIns="0" rIns="0" bIns="0" rtlCol="0" anchor="ctr">
                <a:noAutofit/>
              </a:bodyPr>
              <a:lstStyle/>
              <a:p>
                <a:pPr algn="ctr"/>
                <a:r>
                  <a:rPr lang="pt-BR" sz="1050" b="1" dirty="0" smtClean="0">
                    <a:solidFill>
                      <a:schemeClr val="bg1"/>
                    </a:solidFill>
                    <a:latin typeface="Tw Cen MT" pitchFamily="34" charset="0"/>
                  </a:rPr>
                  <a:t>ENTER</a:t>
                </a:r>
                <a:endParaRPr lang="pt-BR" sz="105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sp>
        <p:nvSpPr>
          <p:cNvPr id="39" name="Retângulo de cantos arredondados 38"/>
          <p:cNvSpPr/>
          <p:nvPr/>
        </p:nvSpPr>
        <p:spPr>
          <a:xfrm>
            <a:off x="6588225" y="3024471"/>
            <a:ext cx="2160240" cy="864096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pt-BR" sz="3200" b="1" dirty="0" smtClean="0">
                <a:latin typeface="Tw Cen MT" pitchFamily="34" charset="0"/>
                <a:cs typeface="Courier New" pitchFamily="49" charset="0"/>
              </a:rPr>
              <a:t>15,20</a:t>
            </a:r>
            <a:endParaRPr lang="pt-BR" sz="3200" b="1" dirty="0">
              <a:latin typeface="Tw Cen MT" pitchFamily="34" charset="0"/>
              <a:cs typeface="Courier New" pitchFamily="49" charset="0"/>
            </a:endParaRPr>
          </a:p>
        </p:txBody>
      </p:sp>
      <p:grpSp>
        <p:nvGrpSpPr>
          <p:cNvPr id="40" name="Grupo 40"/>
          <p:cNvGrpSpPr/>
          <p:nvPr/>
        </p:nvGrpSpPr>
        <p:grpSpPr>
          <a:xfrm>
            <a:off x="5215777" y="5664105"/>
            <a:ext cx="490028" cy="530218"/>
            <a:chOff x="539552" y="4040880"/>
            <a:chExt cx="346362" cy="374769"/>
          </a:xfrm>
        </p:grpSpPr>
        <p:sp>
          <p:nvSpPr>
            <p:cNvPr id="42" name="Retângulo de cantos arredondados 41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DB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41" name="Grupo 42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44" name="Retângulo de cantos arredondados 43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INTG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45" name="Retângulo de cantos arredondados 44"/>
              <p:cNvSpPr/>
              <p:nvPr/>
            </p:nvSpPr>
            <p:spPr>
              <a:xfrm>
                <a:off x="1072014" y="3887808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%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43" name="Grupo 45"/>
          <p:cNvGrpSpPr/>
          <p:nvPr/>
        </p:nvGrpSpPr>
        <p:grpSpPr>
          <a:xfrm>
            <a:off x="1979804" y="5669645"/>
            <a:ext cx="490028" cy="530218"/>
            <a:chOff x="539552" y="4040880"/>
            <a:chExt cx="346362" cy="374769"/>
          </a:xfrm>
        </p:grpSpPr>
        <p:sp>
          <p:nvSpPr>
            <p:cNvPr id="47" name="Retângulo de cantos arredondados 46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46" name="Grupo 47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49" name="Retângulo de cantos arredondados 48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BEG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50" name="Retângulo de cantos arredondados 49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7</a:t>
                </a:r>
              </a:p>
            </p:txBody>
          </p:sp>
        </p:grpSp>
      </p:grpSp>
      <p:grpSp>
        <p:nvGrpSpPr>
          <p:cNvPr id="48" name="Grupo 50"/>
          <p:cNvGrpSpPr/>
          <p:nvPr/>
        </p:nvGrpSpPr>
        <p:grpSpPr>
          <a:xfrm>
            <a:off x="3924020" y="5679799"/>
            <a:ext cx="490028" cy="530218"/>
            <a:chOff x="539552" y="4040880"/>
            <a:chExt cx="346362" cy="374769"/>
          </a:xfrm>
        </p:grpSpPr>
        <p:sp>
          <p:nvSpPr>
            <p:cNvPr id="52" name="Retângulo de cantos arredondados 51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51" name="Grupo 52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54" name="Retângulo de cantos arredondados 53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y, r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55" name="Retângulo de cantos arredondados 54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2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53" name="Grupo 55"/>
          <p:cNvGrpSpPr/>
          <p:nvPr/>
        </p:nvGrpSpPr>
        <p:grpSpPr>
          <a:xfrm>
            <a:off x="4553677" y="5677029"/>
            <a:ext cx="490028" cy="530218"/>
            <a:chOff x="539552" y="4040880"/>
            <a:chExt cx="346362" cy="374769"/>
          </a:xfrm>
        </p:grpSpPr>
        <p:sp>
          <p:nvSpPr>
            <p:cNvPr id="57" name="Retângulo de cantos arredondados 56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56" name="Grupo 57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59" name="Retângulo de cantos arredondados 58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60" name="Retângulo de cantos arredondados 59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0</a:t>
                </a:r>
              </a:p>
            </p:txBody>
          </p:sp>
        </p:grpSp>
      </p:grpSp>
      <p:grpSp>
        <p:nvGrpSpPr>
          <p:cNvPr id="58" name="Grupo 60"/>
          <p:cNvGrpSpPr/>
          <p:nvPr/>
        </p:nvGrpSpPr>
        <p:grpSpPr>
          <a:xfrm>
            <a:off x="2627876" y="5669645"/>
            <a:ext cx="490028" cy="530218"/>
            <a:chOff x="539552" y="4040880"/>
            <a:chExt cx="346362" cy="374769"/>
          </a:xfrm>
        </p:grpSpPr>
        <p:sp>
          <p:nvSpPr>
            <p:cNvPr id="62" name="Retângulo de cantos arredondados 61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61" name="Grupo 62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64" name="Retângulo de cantos arredondados 63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 w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65" name="Retângulo de cantos arredondados 64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6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63" name="Grupo 65"/>
          <p:cNvGrpSpPr/>
          <p:nvPr/>
        </p:nvGrpSpPr>
        <p:grpSpPr>
          <a:xfrm>
            <a:off x="3275948" y="5373216"/>
            <a:ext cx="490028" cy="1245789"/>
            <a:chOff x="949316" y="2188411"/>
            <a:chExt cx="346362" cy="880549"/>
          </a:xfrm>
        </p:grpSpPr>
        <p:sp>
          <p:nvSpPr>
            <p:cNvPr id="67" name="Retângulo de cantos arredondados 66"/>
            <p:cNvSpPr/>
            <p:nvPr/>
          </p:nvSpPr>
          <p:spPr>
            <a:xfrm>
              <a:off x="949316" y="2188411"/>
              <a:ext cx="346362" cy="880549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PREFIX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66" name="Grupo 67"/>
            <p:cNvGrpSpPr/>
            <p:nvPr/>
          </p:nvGrpSpPr>
          <p:grpSpPr>
            <a:xfrm>
              <a:off x="949316" y="2275148"/>
              <a:ext cx="346362" cy="793812"/>
              <a:chOff x="1259632" y="4219364"/>
              <a:chExt cx="346362" cy="793812"/>
            </a:xfrm>
          </p:grpSpPr>
          <p:sp>
            <p:nvSpPr>
              <p:cNvPr id="69" name="Retângulo de cantos arredondados 68"/>
              <p:cNvSpPr/>
              <p:nvPr/>
            </p:nvSpPr>
            <p:spPr>
              <a:xfrm>
                <a:off x="1259632" y="4219364"/>
                <a:ext cx="346362" cy="793812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=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70" name="Retângulo de cantos arredondados 69"/>
              <p:cNvSpPr/>
              <p:nvPr/>
            </p:nvSpPr>
            <p:spPr>
              <a:xfrm>
                <a:off x="1283082" y="4240780"/>
                <a:ext cx="300628" cy="700388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vert="wordArtVert" lIns="0" tIns="0" rIns="0" bIns="0" rtlCol="0" anchor="ctr">
                <a:noAutofit/>
              </a:bodyPr>
              <a:lstStyle/>
              <a:p>
                <a:pPr algn="ctr"/>
                <a:r>
                  <a:rPr lang="pt-BR" sz="1050" b="1" dirty="0" smtClean="0">
                    <a:solidFill>
                      <a:schemeClr val="bg1"/>
                    </a:solidFill>
                    <a:latin typeface="Tw Cen MT" pitchFamily="34" charset="0"/>
                  </a:rPr>
                  <a:t>ENTER</a:t>
                </a:r>
                <a:endParaRPr lang="pt-BR" sz="105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sp>
        <p:nvSpPr>
          <p:cNvPr id="71" name="Retângulo de cantos arredondados 70"/>
          <p:cNvSpPr/>
          <p:nvPr/>
        </p:nvSpPr>
        <p:spPr>
          <a:xfrm>
            <a:off x="6588224" y="5493769"/>
            <a:ext cx="2160240" cy="864096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pt-BR" sz="3200" b="1" dirty="0" smtClean="0">
                <a:latin typeface="Tw Cen MT" pitchFamily="34" charset="0"/>
                <a:cs typeface="Courier New" pitchFamily="49" charset="0"/>
              </a:rPr>
              <a:t>60,80</a:t>
            </a:r>
            <a:endParaRPr lang="pt-BR" sz="3200" b="1" dirty="0">
              <a:latin typeface="Tw Cen MT" pitchFamily="34" charset="0"/>
              <a:cs typeface="Courier New" pitchFamily="49" charset="0"/>
            </a:endParaRPr>
          </a:p>
        </p:txBody>
      </p:sp>
      <p:grpSp>
        <p:nvGrpSpPr>
          <p:cNvPr id="68" name="Grupo 71"/>
          <p:cNvGrpSpPr/>
          <p:nvPr/>
        </p:nvGrpSpPr>
        <p:grpSpPr>
          <a:xfrm>
            <a:off x="5882172" y="5658565"/>
            <a:ext cx="490028" cy="530218"/>
            <a:chOff x="539552" y="4040880"/>
            <a:chExt cx="346362" cy="374769"/>
          </a:xfrm>
        </p:grpSpPr>
        <p:sp>
          <p:nvSpPr>
            <p:cNvPr id="73" name="Retângulo de cantos arredondados 72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72" name="Grupo 73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75" name="Retângulo de cantos arredondados 74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  <a:sym typeface="Wingdings 3"/>
                  </a:rPr>
                  <a:t>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76" name="Retângulo de cantos arredondados 75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−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2990214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Porcentagem</a:t>
            </a:r>
            <a:br>
              <a:rPr lang="pt-BR" dirty="0" smtClean="0"/>
            </a:br>
            <a:r>
              <a:rPr lang="pt-BR" dirty="0" smtClean="0"/>
              <a:t>Exercícios de Fixação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pt-BR" dirty="0" smtClean="0"/>
              <a:t>Calcule:</a:t>
            </a:r>
          </a:p>
          <a:p>
            <a:pPr>
              <a:lnSpc>
                <a:spcPct val="150000"/>
              </a:lnSpc>
            </a:pPr>
            <a:r>
              <a:rPr lang="pt-BR" dirty="0" smtClean="0"/>
              <a:t>R$ 250,00 com 20% de Desconto:		200,00</a:t>
            </a:r>
          </a:p>
          <a:p>
            <a:pPr>
              <a:lnSpc>
                <a:spcPct val="150000"/>
              </a:lnSpc>
            </a:pPr>
            <a:r>
              <a:rPr lang="pt-BR" dirty="0" smtClean="0"/>
              <a:t>R$ 1.000,00 com 10% de Desconto:	900,00</a:t>
            </a:r>
          </a:p>
          <a:p>
            <a:pPr>
              <a:lnSpc>
                <a:spcPct val="150000"/>
              </a:lnSpc>
            </a:pPr>
            <a:r>
              <a:rPr lang="pt-BR" dirty="0" smtClean="0"/>
              <a:t>R$ 900,00 com 10% de Acréscimo:		990,00</a:t>
            </a:r>
          </a:p>
          <a:p>
            <a:pPr>
              <a:lnSpc>
                <a:spcPct val="150000"/>
              </a:lnSpc>
            </a:pPr>
            <a:r>
              <a:rPr lang="pt-BR" dirty="0" smtClean="0"/>
              <a:t>37% de R$ 450,00:				166,50</a:t>
            </a:r>
          </a:p>
          <a:p>
            <a:pPr>
              <a:lnSpc>
                <a:spcPct val="150000"/>
              </a:lnSpc>
            </a:pPr>
            <a:r>
              <a:rPr lang="pt-BR" dirty="0" smtClean="0"/>
              <a:t>3% de R$ 10.000,00:			300,00</a:t>
            </a:r>
          </a:p>
          <a:p>
            <a:pPr>
              <a:lnSpc>
                <a:spcPct val="150000"/>
              </a:lnSpc>
            </a:pPr>
            <a:r>
              <a:rPr lang="pt-BR" dirty="0" smtClean="0"/>
              <a:t>12,5% de $320,00:				40,00</a:t>
            </a:r>
          </a:p>
          <a:p>
            <a:endParaRPr lang="pt-BR" dirty="0" smtClean="0"/>
          </a:p>
          <a:p>
            <a:endParaRPr lang="pt-BR" dirty="0"/>
          </a:p>
        </p:txBody>
      </p:sp>
      <p:sp>
        <p:nvSpPr>
          <p:cNvPr id="4" name="Retângulo 3"/>
          <p:cNvSpPr/>
          <p:nvPr/>
        </p:nvSpPr>
        <p:spPr>
          <a:xfrm>
            <a:off x="5868144" y="2156375"/>
            <a:ext cx="2880320" cy="49694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Retângulo 4"/>
          <p:cNvSpPr/>
          <p:nvPr/>
        </p:nvSpPr>
        <p:spPr>
          <a:xfrm>
            <a:off x="5868144" y="2764886"/>
            <a:ext cx="2880320" cy="49694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" name="Retângulo 5"/>
          <p:cNvSpPr/>
          <p:nvPr/>
        </p:nvSpPr>
        <p:spPr>
          <a:xfrm>
            <a:off x="5868144" y="3356992"/>
            <a:ext cx="2880320" cy="49694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7" name="Retângulo 6"/>
          <p:cNvSpPr/>
          <p:nvPr/>
        </p:nvSpPr>
        <p:spPr>
          <a:xfrm>
            <a:off x="5868144" y="3965140"/>
            <a:ext cx="2880320" cy="49694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 8"/>
          <p:cNvSpPr/>
          <p:nvPr/>
        </p:nvSpPr>
        <p:spPr>
          <a:xfrm>
            <a:off x="5868144" y="4564360"/>
            <a:ext cx="2880320" cy="49694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0" name="Retângulo 9"/>
          <p:cNvSpPr/>
          <p:nvPr/>
        </p:nvSpPr>
        <p:spPr>
          <a:xfrm>
            <a:off x="5868144" y="5205318"/>
            <a:ext cx="2880320" cy="49694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14154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9" grpId="0" animBg="1"/>
      <p:bldP spid="10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Porcentagem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pt-BR" dirty="0" smtClean="0"/>
              <a:t>A HP também permite calcular a diferença percentual entre dois números. Normalmente utilizado para saber se houve acréscimo (aumento) ou decréscimo (diminuição).</a:t>
            </a:r>
          </a:p>
          <a:p>
            <a:r>
              <a:rPr lang="pt-BR" dirty="0" smtClean="0"/>
              <a:t>Exemplo: um produto tem o preço à vista de 225,00 e a prazo fica por 250,00. De quanto foi o acréscimo?</a:t>
            </a:r>
          </a:p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r>
              <a:rPr lang="pt-BR" dirty="0" smtClean="0"/>
              <a:t>Ou seja, houve um acréscimo de 11,11%</a:t>
            </a:r>
          </a:p>
          <a:p>
            <a:endParaRPr lang="pt-BR" dirty="0" smtClean="0"/>
          </a:p>
        </p:txBody>
      </p:sp>
      <p:grpSp>
        <p:nvGrpSpPr>
          <p:cNvPr id="4" name="Grupo 3"/>
          <p:cNvGrpSpPr/>
          <p:nvPr/>
        </p:nvGrpSpPr>
        <p:grpSpPr>
          <a:xfrm>
            <a:off x="2766292" y="3806145"/>
            <a:ext cx="490028" cy="1245789"/>
            <a:chOff x="949316" y="2188411"/>
            <a:chExt cx="346362" cy="880549"/>
          </a:xfrm>
        </p:grpSpPr>
        <p:sp>
          <p:nvSpPr>
            <p:cNvPr id="5" name="Retângulo de cantos arredondados 4"/>
            <p:cNvSpPr/>
            <p:nvPr/>
          </p:nvSpPr>
          <p:spPr>
            <a:xfrm>
              <a:off x="949316" y="2188411"/>
              <a:ext cx="346362" cy="880549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PREFIX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6" name="Grupo 5"/>
            <p:cNvGrpSpPr/>
            <p:nvPr/>
          </p:nvGrpSpPr>
          <p:grpSpPr>
            <a:xfrm>
              <a:off x="949316" y="2275148"/>
              <a:ext cx="346362" cy="793812"/>
              <a:chOff x="1259632" y="4219364"/>
              <a:chExt cx="346362" cy="793812"/>
            </a:xfrm>
          </p:grpSpPr>
          <p:sp>
            <p:nvSpPr>
              <p:cNvPr id="7" name="Retângulo de cantos arredondados 6"/>
              <p:cNvSpPr/>
              <p:nvPr/>
            </p:nvSpPr>
            <p:spPr>
              <a:xfrm>
                <a:off x="1259632" y="4219364"/>
                <a:ext cx="346362" cy="793812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=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8" name="Retângulo de cantos arredondados 7"/>
              <p:cNvSpPr/>
              <p:nvPr/>
            </p:nvSpPr>
            <p:spPr>
              <a:xfrm>
                <a:off x="1283082" y="4240780"/>
                <a:ext cx="300628" cy="700388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vert="wordArtVert" lIns="0" tIns="0" rIns="0" bIns="0" rtlCol="0" anchor="ctr">
                <a:noAutofit/>
              </a:bodyPr>
              <a:lstStyle/>
              <a:p>
                <a:pPr algn="ctr"/>
                <a:r>
                  <a:rPr lang="pt-BR" sz="1050" b="1" dirty="0" smtClean="0">
                    <a:solidFill>
                      <a:schemeClr val="bg1"/>
                    </a:solidFill>
                    <a:latin typeface="Tw Cen MT" pitchFamily="34" charset="0"/>
                  </a:rPr>
                  <a:t>ENTER</a:t>
                </a:r>
                <a:endParaRPr lang="pt-BR" sz="105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9" name="Grupo 8"/>
          <p:cNvGrpSpPr/>
          <p:nvPr/>
        </p:nvGrpSpPr>
        <p:grpSpPr>
          <a:xfrm>
            <a:off x="971600" y="4099551"/>
            <a:ext cx="490028" cy="530218"/>
            <a:chOff x="539552" y="4040880"/>
            <a:chExt cx="346362" cy="374769"/>
          </a:xfrm>
        </p:grpSpPr>
        <p:sp>
          <p:nvSpPr>
            <p:cNvPr id="10" name="Retângulo de cantos arredondados 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11" name="Grupo 1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2" name="Retângulo de cantos arredondados 1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y, r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3" name="Retângulo de cantos arredondados 1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2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14" name="Grupo 13"/>
          <p:cNvGrpSpPr/>
          <p:nvPr/>
        </p:nvGrpSpPr>
        <p:grpSpPr>
          <a:xfrm>
            <a:off x="4588625" y="4119199"/>
            <a:ext cx="490028" cy="530218"/>
            <a:chOff x="539552" y="4040880"/>
            <a:chExt cx="346362" cy="374769"/>
          </a:xfrm>
        </p:grpSpPr>
        <p:sp>
          <p:nvSpPr>
            <p:cNvPr id="15" name="Retângulo de cantos arredondados 1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16" name="Grupo 1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7" name="Retângulo de cantos arredondados 1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8" name="Retângulo de cantos arredondados 17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0</a:t>
                </a:r>
              </a:p>
            </p:txBody>
          </p:sp>
        </p:grpSp>
      </p:grpSp>
      <p:grpSp>
        <p:nvGrpSpPr>
          <p:cNvPr id="19" name="Grupo 18"/>
          <p:cNvGrpSpPr/>
          <p:nvPr/>
        </p:nvGrpSpPr>
        <p:grpSpPr>
          <a:xfrm>
            <a:off x="5148064" y="4112111"/>
            <a:ext cx="490028" cy="530218"/>
            <a:chOff x="539552" y="4040880"/>
            <a:chExt cx="346362" cy="374769"/>
          </a:xfrm>
        </p:grpSpPr>
        <p:sp>
          <p:nvSpPr>
            <p:cNvPr id="20" name="Retângulo de cantos arredondados 1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SOYD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1" name="Grupo 2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22" name="Retângulo de cantos arredondados 2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FRAC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23" name="Retângulo de cantos arredondados 2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∆%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sp>
        <p:nvSpPr>
          <p:cNvPr id="24" name="Retângulo de cantos arredondados 23"/>
          <p:cNvSpPr/>
          <p:nvPr/>
        </p:nvSpPr>
        <p:spPr>
          <a:xfrm>
            <a:off x="6012160" y="4056728"/>
            <a:ext cx="2372179" cy="56611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pt-BR" sz="3200" b="1" dirty="0" smtClean="0">
                <a:latin typeface="Tw Cen MT" pitchFamily="34" charset="0"/>
                <a:cs typeface="Courier New" pitchFamily="49" charset="0"/>
              </a:rPr>
              <a:t>11,11</a:t>
            </a:r>
            <a:endParaRPr lang="pt-BR" sz="3200" b="1" dirty="0">
              <a:latin typeface="Tw Cen MT" pitchFamily="34" charset="0"/>
              <a:cs typeface="Courier New" pitchFamily="49" charset="0"/>
            </a:endParaRPr>
          </a:p>
        </p:txBody>
      </p:sp>
      <p:grpSp>
        <p:nvGrpSpPr>
          <p:cNvPr id="25" name="Grupo 24"/>
          <p:cNvGrpSpPr/>
          <p:nvPr/>
        </p:nvGrpSpPr>
        <p:grpSpPr>
          <a:xfrm>
            <a:off x="2140353" y="4102574"/>
            <a:ext cx="490028" cy="530218"/>
            <a:chOff x="539552" y="4040880"/>
            <a:chExt cx="346362" cy="374769"/>
          </a:xfrm>
        </p:grpSpPr>
        <p:sp>
          <p:nvSpPr>
            <p:cNvPr id="26" name="Retângulo de cantos arredondados 25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7" name="Grupo 26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28" name="Retângulo de cantos arredondados 27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M.DY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29" name="Retângulo de cantos arredondados 28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5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30" name="Grupo 29"/>
          <p:cNvGrpSpPr/>
          <p:nvPr/>
        </p:nvGrpSpPr>
        <p:grpSpPr>
          <a:xfrm>
            <a:off x="1561692" y="4102574"/>
            <a:ext cx="490028" cy="530218"/>
            <a:chOff x="539552" y="4040880"/>
            <a:chExt cx="346362" cy="374769"/>
          </a:xfrm>
        </p:grpSpPr>
        <p:sp>
          <p:nvSpPr>
            <p:cNvPr id="31" name="Retângulo de cantos arredondados 30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32" name="Grupo 31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33" name="Retângulo de cantos arredondados 32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y, r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34" name="Retângulo de cantos arredondados 33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2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35" name="Grupo 34"/>
          <p:cNvGrpSpPr/>
          <p:nvPr/>
        </p:nvGrpSpPr>
        <p:grpSpPr>
          <a:xfrm>
            <a:off x="4009964" y="4102574"/>
            <a:ext cx="490028" cy="530218"/>
            <a:chOff x="539552" y="4040880"/>
            <a:chExt cx="346362" cy="374769"/>
          </a:xfrm>
        </p:grpSpPr>
        <p:sp>
          <p:nvSpPr>
            <p:cNvPr id="36" name="Retângulo de cantos arredondados 35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37" name="Grupo 36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38" name="Retângulo de cantos arredondados 37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M.DY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39" name="Retângulo de cantos arredondados 38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5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40" name="Grupo 39"/>
          <p:cNvGrpSpPr/>
          <p:nvPr/>
        </p:nvGrpSpPr>
        <p:grpSpPr>
          <a:xfrm>
            <a:off x="3431303" y="4102574"/>
            <a:ext cx="490028" cy="530218"/>
            <a:chOff x="539552" y="4040880"/>
            <a:chExt cx="346362" cy="374769"/>
          </a:xfrm>
        </p:grpSpPr>
        <p:sp>
          <p:nvSpPr>
            <p:cNvPr id="41" name="Retângulo de cantos arredondados 40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42" name="Grupo 41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43" name="Retângulo de cantos arredondados 42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y, r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44" name="Retângulo de cantos arredondados 43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2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1071182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>
                <a:latin typeface="Tw Cen MT" pitchFamily="34" charset="0"/>
              </a:rPr>
              <a:t>Porcentagem</a:t>
            </a:r>
            <a:endParaRPr lang="pt-BR" dirty="0">
              <a:latin typeface="Tw Cen MT" pitchFamily="34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A HP também permite calcular a participação percentual de um número ou de um conjunto de números sobre um total determinado.</a:t>
            </a:r>
          </a:p>
          <a:p>
            <a:r>
              <a:rPr lang="pt-BR" dirty="0" smtClean="0"/>
              <a:t>Exemplo: Em uma receita total de R$ 4.000,00, sabe-se que R$3.000,00 foi vendido por João, R$ 1.000,00 foi vendido por Alfredo. Qual a participação percentual de cada vendedor na Receita?</a:t>
            </a:r>
          </a:p>
          <a:p>
            <a:endParaRPr lang="pt-BR" dirty="0"/>
          </a:p>
        </p:txBody>
      </p:sp>
      <p:grpSp>
        <p:nvGrpSpPr>
          <p:cNvPr id="4" name="Grupo 3"/>
          <p:cNvGrpSpPr/>
          <p:nvPr/>
        </p:nvGrpSpPr>
        <p:grpSpPr>
          <a:xfrm>
            <a:off x="3010639" y="4381750"/>
            <a:ext cx="490028" cy="1245789"/>
            <a:chOff x="949316" y="2188411"/>
            <a:chExt cx="346362" cy="880549"/>
          </a:xfrm>
        </p:grpSpPr>
        <p:sp>
          <p:nvSpPr>
            <p:cNvPr id="5" name="Retângulo de cantos arredondados 4"/>
            <p:cNvSpPr/>
            <p:nvPr/>
          </p:nvSpPr>
          <p:spPr>
            <a:xfrm>
              <a:off x="949316" y="2188411"/>
              <a:ext cx="346362" cy="880549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PREFIX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6" name="Grupo 5"/>
            <p:cNvGrpSpPr/>
            <p:nvPr/>
          </p:nvGrpSpPr>
          <p:grpSpPr>
            <a:xfrm>
              <a:off x="949316" y="2275148"/>
              <a:ext cx="346362" cy="793812"/>
              <a:chOff x="1259632" y="4219364"/>
              <a:chExt cx="346362" cy="793812"/>
            </a:xfrm>
          </p:grpSpPr>
          <p:sp>
            <p:nvSpPr>
              <p:cNvPr id="7" name="Retângulo de cantos arredondados 6"/>
              <p:cNvSpPr/>
              <p:nvPr/>
            </p:nvSpPr>
            <p:spPr>
              <a:xfrm>
                <a:off x="1259632" y="4219364"/>
                <a:ext cx="346362" cy="793812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=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8" name="Retângulo de cantos arredondados 7"/>
              <p:cNvSpPr/>
              <p:nvPr/>
            </p:nvSpPr>
            <p:spPr>
              <a:xfrm>
                <a:off x="1283082" y="4240780"/>
                <a:ext cx="300628" cy="700388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vert="wordArtVert" lIns="0" tIns="0" rIns="0" bIns="0" rtlCol="0" anchor="ctr">
                <a:noAutofit/>
              </a:bodyPr>
              <a:lstStyle/>
              <a:p>
                <a:pPr algn="ctr"/>
                <a:r>
                  <a:rPr lang="pt-BR" sz="1050" b="1" dirty="0" smtClean="0">
                    <a:solidFill>
                      <a:schemeClr val="bg1"/>
                    </a:solidFill>
                    <a:latin typeface="Tw Cen MT" pitchFamily="34" charset="0"/>
                  </a:rPr>
                  <a:t>ENTER</a:t>
                </a:r>
                <a:endParaRPr lang="pt-BR" sz="105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9" name="Grupo 13"/>
          <p:cNvGrpSpPr/>
          <p:nvPr/>
        </p:nvGrpSpPr>
        <p:grpSpPr>
          <a:xfrm>
            <a:off x="4159941" y="4662599"/>
            <a:ext cx="490028" cy="530218"/>
            <a:chOff x="539552" y="4040880"/>
            <a:chExt cx="346362" cy="374769"/>
          </a:xfrm>
        </p:grpSpPr>
        <p:sp>
          <p:nvSpPr>
            <p:cNvPr id="15" name="Retângulo de cantos arredondados 1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10" name="Grupo 1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7" name="Retângulo de cantos arredondados 1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8" name="Retângulo de cantos arredondados 17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0</a:t>
                </a:r>
              </a:p>
            </p:txBody>
          </p:sp>
        </p:grpSp>
      </p:grpSp>
      <p:grpSp>
        <p:nvGrpSpPr>
          <p:cNvPr id="11" name="Grupo 18"/>
          <p:cNvGrpSpPr/>
          <p:nvPr/>
        </p:nvGrpSpPr>
        <p:grpSpPr>
          <a:xfrm>
            <a:off x="5786539" y="4672753"/>
            <a:ext cx="490028" cy="530218"/>
            <a:chOff x="539552" y="4040880"/>
            <a:chExt cx="346362" cy="374769"/>
          </a:xfrm>
        </p:grpSpPr>
        <p:sp>
          <p:nvSpPr>
            <p:cNvPr id="20" name="Retângulo de cantos arredondados 1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SL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12" name="Grupo 2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22" name="Retângulo de cantos arredondados 2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LN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23" name="Retângulo de cantos arredondados 2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%T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13" name="Grupo 28"/>
          <p:cNvGrpSpPr/>
          <p:nvPr/>
        </p:nvGrpSpPr>
        <p:grpSpPr>
          <a:xfrm>
            <a:off x="827584" y="4634492"/>
            <a:ext cx="490028" cy="530218"/>
            <a:chOff x="539552" y="4040880"/>
            <a:chExt cx="346362" cy="374769"/>
          </a:xfrm>
        </p:grpSpPr>
        <p:sp>
          <p:nvSpPr>
            <p:cNvPr id="30" name="Retângulo de cantos arredondados 2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14" name="Grupo 3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32" name="Retângulo de cantos arredondados 3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D.MY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33" name="Retângulo de cantos arredondados 3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4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16" name="Grupo 33"/>
          <p:cNvGrpSpPr/>
          <p:nvPr/>
        </p:nvGrpSpPr>
        <p:grpSpPr>
          <a:xfrm>
            <a:off x="4691522" y="4662599"/>
            <a:ext cx="490028" cy="530218"/>
            <a:chOff x="539552" y="4040880"/>
            <a:chExt cx="346362" cy="374769"/>
          </a:xfrm>
        </p:grpSpPr>
        <p:sp>
          <p:nvSpPr>
            <p:cNvPr id="35" name="Retângulo de cantos arredondados 3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19" name="Grupo 3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37" name="Retângulo de cantos arredondados 3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38" name="Retângulo de cantos arredondados 37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0</a:t>
                </a:r>
              </a:p>
            </p:txBody>
          </p:sp>
        </p:grpSp>
      </p:grpSp>
      <p:grpSp>
        <p:nvGrpSpPr>
          <p:cNvPr id="21" name="Grupo 38"/>
          <p:cNvGrpSpPr/>
          <p:nvPr/>
        </p:nvGrpSpPr>
        <p:grpSpPr>
          <a:xfrm>
            <a:off x="5239294" y="4662599"/>
            <a:ext cx="490028" cy="530218"/>
            <a:chOff x="539552" y="4040880"/>
            <a:chExt cx="346362" cy="374769"/>
          </a:xfrm>
        </p:grpSpPr>
        <p:sp>
          <p:nvSpPr>
            <p:cNvPr id="40" name="Retângulo de cantos arredondados 3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4" name="Grupo 4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42" name="Retângulo de cantos arredondados 4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43" name="Retângulo de cantos arredondados 4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0</a:t>
                </a:r>
              </a:p>
            </p:txBody>
          </p:sp>
        </p:grpSp>
      </p:grpSp>
      <p:grpSp>
        <p:nvGrpSpPr>
          <p:cNvPr id="25" name="Grupo 43"/>
          <p:cNvGrpSpPr/>
          <p:nvPr/>
        </p:nvGrpSpPr>
        <p:grpSpPr>
          <a:xfrm>
            <a:off x="1381356" y="4649755"/>
            <a:ext cx="490028" cy="530218"/>
            <a:chOff x="539552" y="4040880"/>
            <a:chExt cx="346362" cy="374769"/>
          </a:xfrm>
        </p:grpSpPr>
        <p:sp>
          <p:nvSpPr>
            <p:cNvPr id="45" name="Retângulo de cantos arredondados 4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6" name="Grupo 4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47" name="Retângulo de cantos arredondados 4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48" name="Retângulo de cantos arredondados 47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0</a:t>
                </a:r>
              </a:p>
            </p:txBody>
          </p:sp>
        </p:grpSp>
      </p:grpSp>
      <p:grpSp>
        <p:nvGrpSpPr>
          <p:cNvPr id="27" name="Grupo 53"/>
          <p:cNvGrpSpPr/>
          <p:nvPr/>
        </p:nvGrpSpPr>
        <p:grpSpPr>
          <a:xfrm>
            <a:off x="1912937" y="4649755"/>
            <a:ext cx="490028" cy="530218"/>
            <a:chOff x="539552" y="4040880"/>
            <a:chExt cx="346362" cy="374769"/>
          </a:xfrm>
        </p:grpSpPr>
        <p:sp>
          <p:nvSpPr>
            <p:cNvPr id="55" name="Retângulo de cantos arredondados 5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8" name="Grupo 5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57" name="Retângulo de cantos arredondados 5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58" name="Retângulo de cantos arredondados 57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0</a:t>
                </a:r>
              </a:p>
            </p:txBody>
          </p:sp>
        </p:grpSp>
      </p:grpSp>
      <p:grpSp>
        <p:nvGrpSpPr>
          <p:cNvPr id="29" name="Grupo 58"/>
          <p:cNvGrpSpPr/>
          <p:nvPr/>
        </p:nvGrpSpPr>
        <p:grpSpPr>
          <a:xfrm>
            <a:off x="2460709" y="4649755"/>
            <a:ext cx="490028" cy="530218"/>
            <a:chOff x="539552" y="4040880"/>
            <a:chExt cx="346362" cy="374769"/>
          </a:xfrm>
        </p:grpSpPr>
        <p:sp>
          <p:nvSpPr>
            <p:cNvPr id="60" name="Retângulo de cantos arredondados 5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31" name="Grupo 6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62" name="Retângulo de cantos arredondados 6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63" name="Retângulo de cantos arredondados 6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0</a:t>
                </a:r>
              </a:p>
            </p:txBody>
          </p:sp>
        </p:grpSp>
      </p:grpSp>
      <p:sp>
        <p:nvSpPr>
          <p:cNvPr id="64" name="Retângulo de cantos arredondados 63"/>
          <p:cNvSpPr/>
          <p:nvPr/>
        </p:nvSpPr>
        <p:spPr>
          <a:xfrm>
            <a:off x="6358881" y="4628065"/>
            <a:ext cx="2461591" cy="574906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pt-BR" sz="3200" b="1" dirty="0" smtClean="0">
                <a:latin typeface="Tw Cen MT" pitchFamily="34" charset="0"/>
                <a:cs typeface="Courier New" pitchFamily="49" charset="0"/>
              </a:rPr>
              <a:t>75,00</a:t>
            </a:r>
            <a:endParaRPr lang="pt-BR" sz="3200" b="1" dirty="0">
              <a:latin typeface="Tw Cen MT" pitchFamily="34" charset="0"/>
              <a:cs typeface="Courier New" pitchFamily="49" charset="0"/>
            </a:endParaRPr>
          </a:p>
        </p:txBody>
      </p:sp>
      <p:grpSp>
        <p:nvGrpSpPr>
          <p:cNvPr id="34" name="Grupo 64"/>
          <p:cNvGrpSpPr/>
          <p:nvPr/>
        </p:nvGrpSpPr>
        <p:grpSpPr>
          <a:xfrm>
            <a:off x="827584" y="5769379"/>
            <a:ext cx="490028" cy="530218"/>
            <a:chOff x="539552" y="4040880"/>
            <a:chExt cx="346362" cy="374769"/>
          </a:xfrm>
        </p:grpSpPr>
        <p:sp>
          <p:nvSpPr>
            <p:cNvPr id="66" name="Retângulo de cantos arredondados 65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REG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36" name="Grupo 66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68" name="Retângulo de cantos arredondados 67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 =0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69" name="Retângulo de cantos arredondados 68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CL𝑥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39" name="Grupo 79"/>
          <p:cNvGrpSpPr/>
          <p:nvPr/>
        </p:nvGrpSpPr>
        <p:grpSpPr>
          <a:xfrm>
            <a:off x="2466709" y="5779102"/>
            <a:ext cx="490028" cy="530218"/>
            <a:chOff x="539552" y="4040880"/>
            <a:chExt cx="346362" cy="374769"/>
          </a:xfrm>
        </p:grpSpPr>
        <p:sp>
          <p:nvSpPr>
            <p:cNvPr id="81" name="Retângulo de cantos arredondados 80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41" name="Grupo 81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83" name="Retângulo de cantos arredondados 82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84" name="Retângulo de cantos arredondados 83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0</a:t>
                </a:r>
              </a:p>
            </p:txBody>
          </p:sp>
        </p:grpSp>
      </p:grpSp>
      <p:grpSp>
        <p:nvGrpSpPr>
          <p:cNvPr id="44" name="Grupo 84"/>
          <p:cNvGrpSpPr/>
          <p:nvPr/>
        </p:nvGrpSpPr>
        <p:grpSpPr>
          <a:xfrm>
            <a:off x="3014481" y="5779102"/>
            <a:ext cx="490028" cy="530218"/>
            <a:chOff x="539552" y="4040880"/>
            <a:chExt cx="346362" cy="374769"/>
          </a:xfrm>
        </p:grpSpPr>
        <p:sp>
          <p:nvSpPr>
            <p:cNvPr id="86" name="Retângulo de cantos arredondados 85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46" name="Grupo 86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88" name="Retângulo de cantos arredondados 87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89" name="Retângulo de cantos arredondados 88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0</a:t>
                </a:r>
              </a:p>
            </p:txBody>
          </p:sp>
        </p:grpSp>
      </p:grpSp>
      <p:grpSp>
        <p:nvGrpSpPr>
          <p:cNvPr id="49" name="Grupo 89"/>
          <p:cNvGrpSpPr/>
          <p:nvPr/>
        </p:nvGrpSpPr>
        <p:grpSpPr>
          <a:xfrm>
            <a:off x="1366454" y="5774026"/>
            <a:ext cx="490028" cy="530218"/>
            <a:chOff x="539552" y="4040880"/>
            <a:chExt cx="346362" cy="374769"/>
          </a:xfrm>
        </p:grpSpPr>
        <p:sp>
          <p:nvSpPr>
            <p:cNvPr id="91" name="Retângulo de cantos arredondados 90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50" name="Grupo 91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93" name="Retângulo de cantos arredondados 92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𝑥, r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94" name="Retângulo de cantos arredondados 93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1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51" name="Grupo 94"/>
          <p:cNvGrpSpPr/>
          <p:nvPr/>
        </p:nvGrpSpPr>
        <p:grpSpPr>
          <a:xfrm>
            <a:off x="3584680" y="5772048"/>
            <a:ext cx="490028" cy="530218"/>
            <a:chOff x="539552" y="4040880"/>
            <a:chExt cx="346362" cy="374769"/>
          </a:xfrm>
        </p:grpSpPr>
        <p:sp>
          <p:nvSpPr>
            <p:cNvPr id="96" name="Retângulo de cantos arredondados 95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SL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52" name="Grupo 96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98" name="Retângulo de cantos arredondados 97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LN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99" name="Retângulo de cantos arredondados 98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%T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sp>
        <p:nvSpPr>
          <p:cNvPr id="100" name="Retângulo de cantos arredondados 99"/>
          <p:cNvSpPr/>
          <p:nvPr/>
        </p:nvSpPr>
        <p:spPr>
          <a:xfrm>
            <a:off x="4193117" y="5727360"/>
            <a:ext cx="2461591" cy="574906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pt-BR" sz="3200" b="1" dirty="0" smtClean="0">
                <a:latin typeface="Tw Cen MT" pitchFamily="34" charset="0"/>
                <a:cs typeface="Courier New" pitchFamily="49" charset="0"/>
              </a:rPr>
              <a:t>25,00</a:t>
            </a:r>
            <a:endParaRPr lang="pt-BR" sz="3200" b="1" dirty="0">
              <a:latin typeface="Tw Cen MT" pitchFamily="34" charset="0"/>
              <a:cs typeface="Courier New" pitchFamily="49" charset="0"/>
            </a:endParaRPr>
          </a:p>
        </p:txBody>
      </p:sp>
      <p:grpSp>
        <p:nvGrpSpPr>
          <p:cNvPr id="53" name="Grupo 100"/>
          <p:cNvGrpSpPr/>
          <p:nvPr/>
        </p:nvGrpSpPr>
        <p:grpSpPr>
          <a:xfrm>
            <a:off x="3584680" y="4662599"/>
            <a:ext cx="490028" cy="530218"/>
            <a:chOff x="539552" y="4040880"/>
            <a:chExt cx="346362" cy="374769"/>
          </a:xfrm>
        </p:grpSpPr>
        <p:sp>
          <p:nvSpPr>
            <p:cNvPr id="102" name="Retângulo de cantos arredondados 101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54" name="Grupo 102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04" name="Retângulo de cantos arredondados 103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n!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05" name="Retângulo de cantos arredondados 104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3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56" name="Grupo 105"/>
          <p:cNvGrpSpPr/>
          <p:nvPr/>
        </p:nvGrpSpPr>
        <p:grpSpPr>
          <a:xfrm>
            <a:off x="1924329" y="5766527"/>
            <a:ext cx="490028" cy="530218"/>
            <a:chOff x="539552" y="4040880"/>
            <a:chExt cx="346362" cy="374769"/>
          </a:xfrm>
        </p:grpSpPr>
        <p:sp>
          <p:nvSpPr>
            <p:cNvPr id="107" name="Retângulo de cantos arredondados 106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59" name="Grupo 107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09" name="Retângulo de cantos arredondados 108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10" name="Retângulo de cantos arredondados 109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0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3319139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pt-BR" dirty="0" smtClean="0"/>
              <a:t>Exercícios de Fixação com a HP 12C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69160"/>
          </a:xfrm>
        </p:spPr>
        <p:txBody>
          <a:bodyPr rtlCol="0">
            <a:normAutofit fontScale="70000" lnSpcReduction="20000"/>
          </a:bodyPr>
          <a:lstStyle/>
          <a:p>
            <a:pPr marL="182880" indent="-18288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dirty="0" smtClean="0"/>
              <a:t>Ligue a calculadora, troque o sistema de numeração para o sistema americano e depois coloque no sistema brasileiro.</a:t>
            </a:r>
          </a:p>
          <a:p>
            <a:pPr marL="182880" indent="-18288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dirty="0" smtClean="0"/>
              <a:t>Fixe em três o número de casas decimais.</a:t>
            </a:r>
          </a:p>
          <a:p>
            <a:pPr marL="182880" indent="-18288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dirty="0" smtClean="0"/>
              <a:t>Fixe em duas o número de casas decimais.</a:t>
            </a:r>
          </a:p>
          <a:p>
            <a:pPr marL="182880" indent="-18288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dirty="0" smtClean="0"/>
              <a:t>Calcule 23% de R$ 300,00.</a:t>
            </a:r>
          </a:p>
          <a:p>
            <a:pPr marL="182880" indent="-18288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dirty="0" smtClean="0"/>
              <a:t>Calcule 37,5% de R$ 200,00.</a:t>
            </a:r>
          </a:p>
          <a:p>
            <a:pPr marL="182880" indent="-18288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dirty="0" smtClean="0"/>
              <a:t>Se você tinha uma receita de R$ 25.000,00 e este mês faturou R$30.000,00, qual o % de aumento?</a:t>
            </a:r>
          </a:p>
          <a:p>
            <a:pPr marL="182880" indent="-18288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dirty="0" smtClean="0"/>
              <a:t>Se tinha 500 clientes e agora tenho 5.000, qual o % de aumento?</a:t>
            </a:r>
          </a:p>
          <a:p>
            <a:pPr marL="182880" indent="-18288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dirty="0" smtClean="0"/>
              <a:t>Se você tinha uma receita de R$ 15.000,00 e este mês faturou R$14.000,00, qual o % de perda?</a:t>
            </a:r>
          </a:p>
          <a:p>
            <a:pPr marL="182880" indent="-18288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dirty="0" smtClean="0"/>
              <a:t>Se desejo recuperar a receita e passar de R$ 14.000,00 para R$15.000,00, devo crescer quantos %?</a:t>
            </a:r>
          </a:p>
          <a:p>
            <a:pPr marL="182880" indent="-18288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dirty="0" smtClean="0"/>
              <a:t>Se ao efetuar uma venda no valor de R$ 5.000,00 preciso conceder um desconto de R$ 400,00, qual o % de desconto oferecido?</a:t>
            </a:r>
            <a:endParaRPr lang="pt-BR" dirty="0"/>
          </a:p>
        </p:txBody>
      </p:sp>
      <p:sp>
        <p:nvSpPr>
          <p:cNvPr id="4" name="CaixaDeTexto 3"/>
          <p:cNvSpPr txBox="1">
            <a:spLocks noChangeArrowheads="1"/>
          </p:cNvSpPr>
          <p:nvPr/>
        </p:nvSpPr>
        <p:spPr bwMode="auto">
          <a:xfrm>
            <a:off x="11540685" y="2195513"/>
            <a:ext cx="7620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pt-BR" dirty="0">
                <a:solidFill>
                  <a:srgbClr val="0000FF"/>
                </a:solidFill>
                <a:latin typeface="Tw Cen MT" pitchFamily="34" charset="0"/>
              </a:rPr>
              <a:t>0,000</a:t>
            </a:r>
          </a:p>
        </p:txBody>
      </p:sp>
      <p:sp>
        <p:nvSpPr>
          <p:cNvPr id="5" name="CaixaDeTexto 4"/>
          <p:cNvSpPr txBox="1">
            <a:spLocks noChangeArrowheads="1"/>
          </p:cNvSpPr>
          <p:nvPr/>
        </p:nvSpPr>
        <p:spPr bwMode="auto">
          <a:xfrm>
            <a:off x="11540685" y="2555875"/>
            <a:ext cx="63341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pt-BR" dirty="0">
                <a:solidFill>
                  <a:srgbClr val="0000FF"/>
                </a:solidFill>
                <a:latin typeface="Tw Cen MT" pitchFamily="34" charset="0"/>
              </a:rPr>
              <a:t>0,00</a:t>
            </a:r>
          </a:p>
        </p:txBody>
      </p:sp>
      <p:sp>
        <p:nvSpPr>
          <p:cNvPr id="6" name="CaixaDeTexto 5"/>
          <p:cNvSpPr txBox="1">
            <a:spLocks noChangeArrowheads="1"/>
          </p:cNvSpPr>
          <p:nvPr/>
        </p:nvSpPr>
        <p:spPr bwMode="auto">
          <a:xfrm>
            <a:off x="9835710" y="2868613"/>
            <a:ext cx="97334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pt-BR" dirty="0">
                <a:solidFill>
                  <a:srgbClr val="0000FF"/>
                </a:solidFill>
                <a:latin typeface="Tw Cen MT" pitchFamily="34" charset="0"/>
              </a:rPr>
              <a:t>R. 69,00</a:t>
            </a:r>
          </a:p>
        </p:txBody>
      </p:sp>
      <p:sp>
        <p:nvSpPr>
          <p:cNvPr id="7" name="CaixaDeTexto 6"/>
          <p:cNvSpPr txBox="1">
            <a:spLocks noChangeArrowheads="1"/>
          </p:cNvSpPr>
          <p:nvPr/>
        </p:nvSpPr>
        <p:spPr bwMode="auto">
          <a:xfrm>
            <a:off x="9988110" y="3171825"/>
            <a:ext cx="97334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pt-BR" dirty="0">
                <a:solidFill>
                  <a:srgbClr val="0000FF"/>
                </a:solidFill>
                <a:latin typeface="Tw Cen MT" pitchFamily="34" charset="0"/>
              </a:rPr>
              <a:t>R. 75,00</a:t>
            </a:r>
          </a:p>
        </p:txBody>
      </p:sp>
      <p:sp>
        <p:nvSpPr>
          <p:cNvPr id="8" name="CaixaDeTexto 7"/>
          <p:cNvSpPr txBox="1">
            <a:spLocks noChangeArrowheads="1"/>
          </p:cNvSpPr>
          <p:nvPr/>
        </p:nvSpPr>
        <p:spPr bwMode="auto">
          <a:xfrm>
            <a:off x="10820654" y="3851756"/>
            <a:ext cx="11657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pt-BR" dirty="0">
                <a:solidFill>
                  <a:srgbClr val="0000FF"/>
                </a:solidFill>
                <a:latin typeface="Tw Cen MT" pitchFamily="34" charset="0"/>
              </a:rPr>
              <a:t>R. 20,00%</a:t>
            </a:r>
          </a:p>
        </p:txBody>
      </p:sp>
      <p:sp>
        <p:nvSpPr>
          <p:cNvPr id="9" name="CaixaDeTexto 8"/>
          <p:cNvSpPr txBox="1">
            <a:spLocks noChangeArrowheads="1"/>
          </p:cNvSpPr>
          <p:nvPr/>
        </p:nvSpPr>
        <p:spPr bwMode="auto">
          <a:xfrm>
            <a:off x="14015193" y="4145637"/>
            <a:ext cx="98777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pt-BR" dirty="0">
                <a:solidFill>
                  <a:srgbClr val="0000FF"/>
                </a:solidFill>
                <a:latin typeface="Tw Cen MT" pitchFamily="34" charset="0"/>
              </a:rPr>
              <a:t>R. 900%</a:t>
            </a:r>
          </a:p>
        </p:txBody>
      </p:sp>
      <p:sp>
        <p:nvSpPr>
          <p:cNvPr id="10" name="CaixaDeTexto 9"/>
          <p:cNvSpPr txBox="1">
            <a:spLocks noChangeArrowheads="1"/>
          </p:cNvSpPr>
          <p:nvPr/>
        </p:nvSpPr>
        <p:spPr bwMode="auto">
          <a:xfrm>
            <a:off x="10532622" y="4788844"/>
            <a:ext cx="111601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pt-BR" dirty="0">
                <a:solidFill>
                  <a:srgbClr val="FF0000"/>
                </a:solidFill>
                <a:latin typeface="Tw Cen MT" pitchFamily="34" charset="0"/>
              </a:rPr>
              <a:t>R. -6,67%</a:t>
            </a:r>
          </a:p>
        </p:txBody>
      </p:sp>
      <p:sp>
        <p:nvSpPr>
          <p:cNvPr id="11" name="CaixaDeTexto 10"/>
          <p:cNvSpPr txBox="1">
            <a:spLocks noChangeArrowheads="1"/>
          </p:cNvSpPr>
          <p:nvPr/>
        </p:nvSpPr>
        <p:spPr bwMode="auto">
          <a:xfrm>
            <a:off x="11270810" y="5424567"/>
            <a:ext cx="103906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pt-BR" dirty="0">
                <a:solidFill>
                  <a:srgbClr val="0000FF"/>
                </a:solidFill>
                <a:latin typeface="Tw Cen MT" pitchFamily="34" charset="0"/>
              </a:rPr>
              <a:t>R. 7,14%</a:t>
            </a:r>
          </a:p>
        </p:txBody>
      </p:sp>
      <p:sp>
        <p:nvSpPr>
          <p:cNvPr id="12" name="CaixaDeTexto 11"/>
          <p:cNvSpPr txBox="1">
            <a:spLocks noChangeArrowheads="1"/>
          </p:cNvSpPr>
          <p:nvPr/>
        </p:nvSpPr>
        <p:spPr bwMode="auto">
          <a:xfrm>
            <a:off x="13587139" y="6011996"/>
            <a:ext cx="103906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pt-BR" dirty="0">
                <a:solidFill>
                  <a:srgbClr val="FF0000"/>
                </a:solidFill>
                <a:latin typeface="Tw Cen MT" pitchFamily="34" charset="0"/>
              </a:rPr>
              <a:t>R. 8,00%</a:t>
            </a:r>
          </a:p>
        </p:txBody>
      </p:sp>
    </p:spTree>
    <p:extLst>
      <p:ext uri="{BB962C8B-B14F-4D97-AF65-F5344CB8AC3E}">
        <p14:creationId xmlns:p14="http://schemas.microsoft.com/office/powerpoint/2010/main" xmlns="" val="3625339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4.04624E-7 L -0.66215 4.04624E-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10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4.85549E-6 L -0.63125 4.85549E-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56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4.27746E-6 L -0.63351 -4.27746E-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68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3.87283E-6 L -0.61875 3.87283E-6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93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2.60116E-6 L -0.64202 -2.60116E-6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10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4.45087E-6 L -0.65018 -4.45087E-6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51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4.56647E-6 L -0.63143 4.56647E-6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58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3.46821E-7 L -0.64497 -3.46821E-7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25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1.15607E-6 L -0.65417 1.15607E-6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70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Operações com Datas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pt-BR" dirty="0" smtClean="0"/>
              <a:t>A HP 12c vem formatada de fábrica para o sistema americano de datas que é (MM/DD/YYYY).</a:t>
            </a:r>
          </a:p>
          <a:p>
            <a:r>
              <a:rPr lang="pt-BR" dirty="0" smtClean="0"/>
              <a:t>Para trocar para o padrão brasileiro (DD/MM/AAAA), basta pressionar as teclas        seguido da tecla       . Aparecerá no visor a sigla D.MY.</a:t>
            </a:r>
          </a:p>
          <a:p>
            <a:r>
              <a:rPr lang="pt-BR" dirty="0" smtClean="0"/>
              <a:t>Para o cálculo do número de dias entre duas datas, basta digitá-las, seguida da função diferença de dias:                .</a:t>
            </a:r>
          </a:p>
          <a:p>
            <a:r>
              <a:rPr lang="pt-BR" dirty="0" smtClean="0"/>
              <a:t>Exemplo: Quantos dias existem entre 23/07/2010 e 16/02/2011?</a:t>
            </a:r>
          </a:p>
          <a:p>
            <a:endParaRPr lang="pt-BR" dirty="0"/>
          </a:p>
        </p:txBody>
      </p:sp>
      <p:grpSp>
        <p:nvGrpSpPr>
          <p:cNvPr id="4" name="Grupo 3"/>
          <p:cNvGrpSpPr/>
          <p:nvPr/>
        </p:nvGrpSpPr>
        <p:grpSpPr>
          <a:xfrm>
            <a:off x="3577335" y="2780928"/>
            <a:ext cx="490028" cy="530218"/>
            <a:chOff x="539552" y="4040880"/>
            <a:chExt cx="346362" cy="374769"/>
          </a:xfrm>
        </p:grpSpPr>
        <p:sp>
          <p:nvSpPr>
            <p:cNvPr id="5" name="Retângulo de cantos arredondados 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20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6" name="Grupo 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7" name="Retângulo de cantos arredondados 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endParaRPr lang="pt-BR" sz="20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8" name="Retângulo de cantos arredondados 7"/>
              <p:cNvSpPr/>
              <p:nvPr/>
            </p:nvSpPr>
            <p:spPr>
              <a:xfrm>
                <a:off x="1072015" y="3887817"/>
                <a:ext cx="375785" cy="288736"/>
              </a:xfrm>
              <a:prstGeom prst="roundRect">
                <a:avLst/>
              </a:prstGeom>
              <a:ln>
                <a:noFill/>
              </a:ln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sz="2000" b="1" dirty="0">
                    <a:solidFill>
                      <a:schemeClr val="tx1"/>
                    </a:solidFill>
                    <a:latin typeface="Tw Cen MT" pitchFamily="34" charset="0"/>
                  </a:rPr>
                  <a:t>g</a:t>
                </a:r>
              </a:p>
            </p:txBody>
          </p:sp>
        </p:grpSp>
      </p:grpSp>
      <p:grpSp>
        <p:nvGrpSpPr>
          <p:cNvPr id="9" name="Grupo 8"/>
          <p:cNvGrpSpPr/>
          <p:nvPr/>
        </p:nvGrpSpPr>
        <p:grpSpPr>
          <a:xfrm>
            <a:off x="6263794" y="2775388"/>
            <a:ext cx="490028" cy="530218"/>
            <a:chOff x="539552" y="4040880"/>
            <a:chExt cx="346362" cy="374769"/>
          </a:xfrm>
        </p:grpSpPr>
        <p:sp>
          <p:nvSpPr>
            <p:cNvPr id="10" name="Retângulo de cantos arredondados 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11" name="Grupo 1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2" name="Retângulo de cantos arredondados 1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D.MY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3" name="Retângulo de cantos arredondados 1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4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14" name="Grupo 13"/>
          <p:cNvGrpSpPr/>
          <p:nvPr/>
        </p:nvGrpSpPr>
        <p:grpSpPr>
          <a:xfrm>
            <a:off x="7789990" y="3946503"/>
            <a:ext cx="490028" cy="530218"/>
            <a:chOff x="539552" y="4040880"/>
            <a:chExt cx="346362" cy="374769"/>
          </a:xfrm>
        </p:grpSpPr>
        <p:sp>
          <p:nvSpPr>
            <p:cNvPr id="15" name="Retângulo de cantos arredondados 1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ALG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16" name="Grupo 1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7" name="Retângulo de cantos arredondados 1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∆DYS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8" name="Retângulo de cantos arredondados 17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EEX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19" name="Grupo 18"/>
          <p:cNvGrpSpPr/>
          <p:nvPr/>
        </p:nvGrpSpPr>
        <p:grpSpPr>
          <a:xfrm>
            <a:off x="7150654" y="3929763"/>
            <a:ext cx="490028" cy="530218"/>
            <a:chOff x="539552" y="4040880"/>
            <a:chExt cx="346362" cy="374769"/>
          </a:xfrm>
        </p:grpSpPr>
        <p:sp>
          <p:nvSpPr>
            <p:cNvPr id="20" name="Retângulo de cantos arredondados 1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20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1" name="Grupo 2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22" name="Retângulo de cantos arredondados 2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endParaRPr lang="pt-BR" sz="20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23" name="Retângulo de cantos arredondados 22"/>
              <p:cNvSpPr/>
              <p:nvPr/>
            </p:nvSpPr>
            <p:spPr>
              <a:xfrm>
                <a:off x="1072015" y="3887817"/>
                <a:ext cx="375785" cy="288736"/>
              </a:xfrm>
              <a:prstGeom prst="roundRect">
                <a:avLst/>
              </a:prstGeom>
              <a:ln>
                <a:noFill/>
              </a:ln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sz="2000" b="1" dirty="0">
                    <a:solidFill>
                      <a:schemeClr val="tx1"/>
                    </a:solidFill>
                    <a:latin typeface="Tw Cen MT" pitchFamily="34" charset="0"/>
                  </a:rPr>
                  <a:t>g</a:t>
                </a:r>
              </a:p>
            </p:txBody>
          </p:sp>
        </p:grpSp>
      </p:grpSp>
      <p:grpSp>
        <p:nvGrpSpPr>
          <p:cNvPr id="24" name="Grupo 23"/>
          <p:cNvGrpSpPr/>
          <p:nvPr/>
        </p:nvGrpSpPr>
        <p:grpSpPr>
          <a:xfrm>
            <a:off x="5866546" y="4825857"/>
            <a:ext cx="490028" cy="1245789"/>
            <a:chOff x="949316" y="2188411"/>
            <a:chExt cx="346362" cy="880549"/>
          </a:xfrm>
        </p:grpSpPr>
        <p:sp>
          <p:nvSpPr>
            <p:cNvPr id="25" name="Retângulo de cantos arredondados 24"/>
            <p:cNvSpPr/>
            <p:nvPr/>
          </p:nvSpPr>
          <p:spPr>
            <a:xfrm>
              <a:off x="949316" y="2188411"/>
              <a:ext cx="346362" cy="880549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PREFIX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6" name="Grupo 25"/>
            <p:cNvGrpSpPr/>
            <p:nvPr/>
          </p:nvGrpSpPr>
          <p:grpSpPr>
            <a:xfrm>
              <a:off x="949316" y="2275148"/>
              <a:ext cx="346362" cy="793812"/>
              <a:chOff x="1259632" y="4219364"/>
              <a:chExt cx="346362" cy="793812"/>
            </a:xfrm>
          </p:grpSpPr>
          <p:sp>
            <p:nvSpPr>
              <p:cNvPr id="27" name="Retângulo de cantos arredondados 26"/>
              <p:cNvSpPr/>
              <p:nvPr/>
            </p:nvSpPr>
            <p:spPr>
              <a:xfrm>
                <a:off x="1259632" y="4219364"/>
                <a:ext cx="346362" cy="793812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=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28" name="Retângulo de cantos arredondados 27"/>
              <p:cNvSpPr/>
              <p:nvPr/>
            </p:nvSpPr>
            <p:spPr>
              <a:xfrm>
                <a:off x="1283082" y="4240780"/>
                <a:ext cx="300628" cy="700388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vert="wordArtVert" lIns="0" tIns="0" rIns="0" bIns="0" rtlCol="0" anchor="ctr">
                <a:noAutofit/>
              </a:bodyPr>
              <a:lstStyle/>
              <a:p>
                <a:pPr algn="ctr"/>
                <a:r>
                  <a:rPr lang="pt-BR" sz="1050" b="1" dirty="0" smtClean="0">
                    <a:solidFill>
                      <a:schemeClr val="bg1"/>
                    </a:solidFill>
                    <a:latin typeface="Tw Cen MT" pitchFamily="34" charset="0"/>
                  </a:rPr>
                  <a:t>ENTER</a:t>
                </a:r>
                <a:endParaRPr lang="pt-BR" sz="105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29" name="Grupo 38"/>
          <p:cNvGrpSpPr/>
          <p:nvPr/>
        </p:nvGrpSpPr>
        <p:grpSpPr>
          <a:xfrm>
            <a:off x="3583424" y="5186413"/>
            <a:ext cx="490028" cy="530218"/>
            <a:chOff x="539552" y="4040880"/>
            <a:chExt cx="346362" cy="374769"/>
          </a:xfrm>
        </p:grpSpPr>
        <p:sp>
          <p:nvSpPr>
            <p:cNvPr id="40" name="Retângulo de cantos arredondados 3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30" name="Grupo 4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42" name="Retângulo de cantos arredondados 4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y, r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43" name="Retângulo de cantos arredondados 4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2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31" name="Grupo 43"/>
          <p:cNvGrpSpPr/>
          <p:nvPr/>
        </p:nvGrpSpPr>
        <p:grpSpPr>
          <a:xfrm>
            <a:off x="1929837" y="5178180"/>
            <a:ext cx="490028" cy="530218"/>
            <a:chOff x="539552" y="4040880"/>
            <a:chExt cx="346362" cy="374769"/>
          </a:xfrm>
        </p:grpSpPr>
        <p:sp>
          <p:nvSpPr>
            <p:cNvPr id="45" name="Retângulo de cantos arredondados 4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32" name="Grupo 4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47" name="Retângulo de cantos arredondados 4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S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48" name="Retângulo de cantos arredondados 47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.</a:t>
                </a:r>
              </a:p>
            </p:txBody>
          </p:sp>
        </p:grpSp>
      </p:grpSp>
      <p:grpSp>
        <p:nvGrpSpPr>
          <p:cNvPr id="33" name="Grupo 48"/>
          <p:cNvGrpSpPr/>
          <p:nvPr/>
        </p:nvGrpSpPr>
        <p:grpSpPr>
          <a:xfrm>
            <a:off x="2500393" y="5178061"/>
            <a:ext cx="490028" cy="530218"/>
            <a:chOff x="539552" y="4040880"/>
            <a:chExt cx="346362" cy="374769"/>
          </a:xfrm>
        </p:grpSpPr>
        <p:sp>
          <p:nvSpPr>
            <p:cNvPr id="50" name="Retângulo de cantos arredondados 4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35" name="Grupo 5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52" name="Retângulo de cantos arredondados 5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53" name="Retângulo de cantos arredondados 5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0</a:t>
                </a:r>
              </a:p>
            </p:txBody>
          </p:sp>
        </p:grpSp>
      </p:grpSp>
      <p:grpSp>
        <p:nvGrpSpPr>
          <p:cNvPr id="36" name="Grupo 53"/>
          <p:cNvGrpSpPr/>
          <p:nvPr/>
        </p:nvGrpSpPr>
        <p:grpSpPr>
          <a:xfrm>
            <a:off x="5866473" y="6132671"/>
            <a:ext cx="490028" cy="530218"/>
            <a:chOff x="539552" y="4040880"/>
            <a:chExt cx="346362" cy="374769"/>
          </a:xfrm>
        </p:grpSpPr>
        <p:sp>
          <p:nvSpPr>
            <p:cNvPr id="55" name="Retângulo de cantos arredondados 5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20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37" name="Grupo 5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57" name="Retângulo de cantos arredondados 5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endParaRPr lang="pt-BR" sz="20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58" name="Retângulo de cantos arredondados 57"/>
              <p:cNvSpPr/>
              <p:nvPr/>
            </p:nvSpPr>
            <p:spPr>
              <a:xfrm>
                <a:off x="1072015" y="3887817"/>
                <a:ext cx="375785" cy="288736"/>
              </a:xfrm>
              <a:prstGeom prst="roundRect">
                <a:avLst/>
              </a:prstGeom>
              <a:ln>
                <a:noFill/>
              </a:ln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sz="2000" b="1" dirty="0">
                    <a:solidFill>
                      <a:schemeClr val="tx1"/>
                    </a:solidFill>
                    <a:latin typeface="Tw Cen MT" pitchFamily="34" charset="0"/>
                  </a:rPr>
                  <a:t>g</a:t>
                </a:r>
              </a:p>
            </p:txBody>
          </p:sp>
        </p:grpSp>
      </p:grpSp>
      <p:grpSp>
        <p:nvGrpSpPr>
          <p:cNvPr id="38" name="Grupo 58"/>
          <p:cNvGrpSpPr/>
          <p:nvPr/>
        </p:nvGrpSpPr>
        <p:grpSpPr>
          <a:xfrm>
            <a:off x="3058481" y="5180599"/>
            <a:ext cx="490028" cy="530218"/>
            <a:chOff x="539552" y="4040880"/>
            <a:chExt cx="346362" cy="374769"/>
          </a:xfrm>
        </p:grpSpPr>
        <p:sp>
          <p:nvSpPr>
            <p:cNvPr id="60" name="Retângulo de cantos arredondados 5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39" name="Grupo 6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62" name="Retângulo de cantos arredondados 6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BEG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63" name="Retângulo de cantos arredondados 6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7</a:t>
                </a:r>
              </a:p>
            </p:txBody>
          </p:sp>
        </p:grpSp>
      </p:grpSp>
      <p:grpSp>
        <p:nvGrpSpPr>
          <p:cNvPr id="41" name="Grupo 63"/>
          <p:cNvGrpSpPr/>
          <p:nvPr/>
        </p:nvGrpSpPr>
        <p:grpSpPr>
          <a:xfrm>
            <a:off x="827584" y="5172639"/>
            <a:ext cx="490028" cy="530218"/>
            <a:chOff x="539552" y="4040880"/>
            <a:chExt cx="346362" cy="374769"/>
          </a:xfrm>
        </p:grpSpPr>
        <p:sp>
          <p:nvSpPr>
            <p:cNvPr id="65" name="Retângulo de cantos arredondados 6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44" name="Grupo 6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67" name="Retângulo de cantos arredondados 6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y, r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68" name="Retângulo de cantos arredondados 67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2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46" name="Grupo 68"/>
          <p:cNvGrpSpPr/>
          <p:nvPr/>
        </p:nvGrpSpPr>
        <p:grpSpPr>
          <a:xfrm>
            <a:off x="1384356" y="6117723"/>
            <a:ext cx="490028" cy="530218"/>
            <a:chOff x="539552" y="4040880"/>
            <a:chExt cx="346362" cy="374769"/>
          </a:xfrm>
        </p:grpSpPr>
        <p:sp>
          <p:nvSpPr>
            <p:cNvPr id="70" name="Retângulo de cantos arredondados 6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49" name="Grupo 7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72" name="Retângulo de cantos arredondados 7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 w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73" name="Retângulo de cantos arredondados 7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6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51" name="Grupo 73"/>
          <p:cNvGrpSpPr/>
          <p:nvPr/>
        </p:nvGrpSpPr>
        <p:grpSpPr>
          <a:xfrm>
            <a:off x="1377324" y="5178180"/>
            <a:ext cx="490028" cy="530218"/>
            <a:chOff x="539552" y="4040880"/>
            <a:chExt cx="346362" cy="374769"/>
          </a:xfrm>
        </p:grpSpPr>
        <p:sp>
          <p:nvSpPr>
            <p:cNvPr id="75" name="Retângulo de cantos arredondados 7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54" name="Grupo 7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77" name="Retângulo de cantos arredondados 7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n!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78" name="Retângulo de cantos arredondados 77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3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56" name="Grupo 78"/>
          <p:cNvGrpSpPr/>
          <p:nvPr/>
        </p:nvGrpSpPr>
        <p:grpSpPr>
          <a:xfrm>
            <a:off x="4125535" y="5196567"/>
            <a:ext cx="490028" cy="530218"/>
            <a:chOff x="539552" y="4040880"/>
            <a:chExt cx="346362" cy="374769"/>
          </a:xfrm>
        </p:grpSpPr>
        <p:sp>
          <p:nvSpPr>
            <p:cNvPr id="80" name="Retângulo de cantos arredondados 7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59" name="Grupo 8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82" name="Retângulo de cantos arredondados 8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83" name="Retângulo de cantos arredondados 8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0</a:t>
                </a:r>
              </a:p>
            </p:txBody>
          </p:sp>
        </p:grpSp>
      </p:grpSp>
      <p:grpSp>
        <p:nvGrpSpPr>
          <p:cNvPr id="61" name="Grupo 83"/>
          <p:cNvGrpSpPr/>
          <p:nvPr/>
        </p:nvGrpSpPr>
        <p:grpSpPr>
          <a:xfrm>
            <a:off x="4711804" y="5193797"/>
            <a:ext cx="490028" cy="530218"/>
            <a:chOff x="539552" y="4040880"/>
            <a:chExt cx="346362" cy="374769"/>
          </a:xfrm>
        </p:grpSpPr>
        <p:sp>
          <p:nvSpPr>
            <p:cNvPr id="85" name="Retângulo de cantos arredondados 8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64" name="Grupo 8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87" name="Retângulo de cantos arredondados 8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𝑥, r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88" name="Retângulo de cantos arredondados 87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1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66" name="Grupo 88"/>
          <p:cNvGrpSpPr/>
          <p:nvPr/>
        </p:nvGrpSpPr>
        <p:grpSpPr>
          <a:xfrm>
            <a:off x="5289483" y="5186413"/>
            <a:ext cx="490028" cy="530218"/>
            <a:chOff x="539552" y="4040880"/>
            <a:chExt cx="346362" cy="374769"/>
          </a:xfrm>
        </p:grpSpPr>
        <p:sp>
          <p:nvSpPr>
            <p:cNvPr id="90" name="Retângulo de cantos arredondados 8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69" name="Grupo 9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92" name="Retângulo de cantos arredondados 9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93" name="Retângulo de cantos arredondados 9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0</a:t>
                </a:r>
              </a:p>
            </p:txBody>
          </p:sp>
        </p:grpSp>
      </p:grpSp>
      <p:grpSp>
        <p:nvGrpSpPr>
          <p:cNvPr id="71" name="Grupo 93"/>
          <p:cNvGrpSpPr/>
          <p:nvPr/>
        </p:nvGrpSpPr>
        <p:grpSpPr>
          <a:xfrm>
            <a:off x="827584" y="6106241"/>
            <a:ext cx="490028" cy="530218"/>
            <a:chOff x="539552" y="4040880"/>
            <a:chExt cx="346362" cy="374769"/>
          </a:xfrm>
        </p:grpSpPr>
        <p:sp>
          <p:nvSpPr>
            <p:cNvPr id="95" name="Retângulo de cantos arredondados 9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74" name="Grupo 9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97" name="Retângulo de cantos arredondados 9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𝑥, r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98" name="Retângulo de cantos arredondados 97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1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76" name="Grupo 98"/>
          <p:cNvGrpSpPr/>
          <p:nvPr/>
        </p:nvGrpSpPr>
        <p:grpSpPr>
          <a:xfrm>
            <a:off x="1929763" y="6120641"/>
            <a:ext cx="490028" cy="530218"/>
            <a:chOff x="539552" y="4040880"/>
            <a:chExt cx="346362" cy="374769"/>
          </a:xfrm>
        </p:grpSpPr>
        <p:sp>
          <p:nvSpPr>
            <p:cNvPr id="100" name="Retângulo de cantos arredondados 9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79" name="Grupo 10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02" name="Retângulo de cantos arredondados 10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S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03" name="Retângulo de cantos arredondados 10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.</a:t>
                </a:r>
              </a:p>
            </p:txBody>
          </p:sp>
        </p:grpSp>
      </p:grpSp>
      <p:grpSp>
        <p:nvGrpSpPr>
          <p:cNvPr id="81" name="Grupo 103"/>
          <p:cNvGrpSpPr/>
          <p:nvPr/>
        </p:nvGrpSpPr>
        <p:grpSpPr>
          <a:xfrm>
            <a:off x="2516944" y="6136721"/>
            <a:ext cx="490028" cy="530218"/>
            <a:chOff x="539552" y="4040880"/>
            <a:chExt cx="346362" cy="374769"/>
          </a:xfrm>
        </p:grpSpPr>
        <p:sp>
          <p:nvSpPr>
            <p:cNvPr id="105" name="Retângulo de cantos arredondados 10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84" name="Grupo 10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07" name="Retângulo de cantos arredondados 10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08" name="Retângulo de cantos arredondados 107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0</a:t>
                </a:r>
              </a:p>
            </p:txBody>
          </p:sp>
        </p:grpSp>
      </p:grpSp>
      <p:grpSp>
        <p:nvGrpSpPr>
          <p:cNvPr id="86" name="Grupo 108"/>
          <p:cNvGrpSpPr/>
          <p:nvPr/>
        </p:nvGrpSpPr>
        <p:grpSpPr>
          <a:xfrm>
            <a:off x="3060072" y="6128808"/>
            <a:ext cx="490028" cy="530218"/>
            <a:chOff x="539552" y="4040880"/>
            <a:chExt cx="346362" cy="374769"/>
          </a:xfrm>
        </p:grpSpPr>
        <p:sp>
          <p:nvSpPr>
            <p:cNvPr id="110" name="Retângulo de cantos arredondados 10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89" name="Grupo 11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12" name="Retângulo de cantos arredondados 11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y, r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13" name="Retângulo de cantos arredondados 11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2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91" name="Grupo 113"/>
          <p:cNvGrpSpPr/>
          <p:nvPr/>
        </p:nvGrpSpPr>
        <p:grpSpPr>
          <a:xfrm>
            <a:off x="3599975" y="6128988"/>
            <a:ext cx="490028" cy="530218"/>
            <a:chOff x="539552" y="4040880"/>
            <a:chExt cx="346362" cy="374769"/>
          </a:xfrm>
        </p:grpSpPr>
        <p:sp>
          <p:nvSpPr>
            <p:cNvPr id="115" name="Retângulo de cantos arredondados 11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94" name="Grupo 11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17" name="Retângulo de cantos arredondados 11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y, r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18" name="Retângulo de cantos arredondados 117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2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96" name="Grupo 118"/>
          <p:cNvGrpSpPr/>
          <p:nvPr/>
        </p:nvGrpSpPr>
        <p:grpSpPr>
          <a:xfrm>
            <a:off x="4142086" y="6139142"/>
            <a:ext cx="490028" cy="530218"/>
            <a:chOff x="539552" y="4040880"/>
            <a:chExt cx="346362" cy="374769"/>
          </a:xfrm>
        </p:grpSpPr>
        <p:sp>
          <p:nvSpPr>
            <p:cNvPr id="120" name="Retângulo de cantos arredondados 11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99" name="Grupo 12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22" name="Retângulo de cantos arredondados 12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23" name="Retângulo de cantos arredondados 12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0</a:t>
                </a:r>
              </a:p>
            </p:txBody>
          </p:sp>
        </p:grpSp>
      </p:grpSp>
      <p:grpSp>
        <p:nvGrpSpPr>
          <p:cNvPr id="101" name="Grupo 123"/>
          <p:cNvGrpSpPr/>
          <p:nvPr/>
        </p:nvGrpSpPr>
        <p:grpSpPr>
          <a:xfrm>
            <a:off x="4728355" y="6136372"/>
            <a:ext cx="490028" cy="530218"/>
            <a:chOff x="539552" y="4040880"/>
            <a:chExt cx="346362" cy="374769"/>
          </a:xfrm>
        </p:grpSpPr>
        <p:sp>
          <p:nvSpPr>
            <p:cNvPr id="125" name="Retângulo de cantos arredondados 12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104" name="Grupo 12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27" name="Retângulo de cantos arredondados 12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𝑥, r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28" name="Retângulo de cantos arredondados 127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1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106" name="Grupo 128"/>
          <p:cNvGrpSpPr/>
          <p:nvPr/>
        </p:nvGrpSpPr>
        <p:grpSpPr>
          <a:xfrm>
            <a:off x="5307621" y="6134348"/>
            <a:ext cx="490028" cy="530218"/>
            <a:chOff x="539552" y="4040880"/>
            <a:chExt cx="346362" cy="374769"/>
          </a:xfrm>
        </p:grpSpPr>
        <p:sp>
          <p:nvSpPr>
            <p:cNvPr id="130" name="Retângulo de cantos arredondados 12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109" name="Grupo 13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32" name="Retângulo de cantos arredondados 13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𝑥, r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33" name="Retângulo de cantos arredondados 13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1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111" name="Grupo 133"/>
          <p:cNvGrpSpPr/>
          <p:nvPr/>
        </p:nvGrpSpPr>
        <p:grpSpPr>
          <a:xfrm>
            <a:off x="6413555" y="6131578"/>
            <a:ext cx="490028" cy="530218"/>
            <a:chOff x="539552" y="4040880"/>
            <a:chExt cx="346362" cy="374769"/>
          </a:xfrm>
        </p:grpSpPr>
        <p:sp>
          <p:nvSpPr>
            <p:cNvPr id="135" name="Retângulo de cantos arredondados 13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ALG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114" name="Grupo 13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37" name="Retângulo de cantos arredondados 13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∆DYS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38" name="Retângulo de cantos arredondados 137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EEX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sp>
        <p:nvSpPr>
          <p:cNvPr id="139" name="Retângulo de cantos arredondados 138"/>
          <p:cNvSpPr/>
          <p:nvPr/>
        </p:nvSpPr>
        <p:spPr>
          <a:xfrm>
            <a:off x="7119957" y="6134348"/>
            <a:ext cx="1866923" cy="54603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pt-BR" sz="3200" b="1" dirty="0" smtClean="0">
                <a:latin typeface="Tw Cen MT" pitchFamily="34" charset="0"/>
                <a:cs typeface="Courier New" pitchFamily="49" charset="0"/>
              </a:rPr>
              <a:t>208,00</a:t>
            </a:r>
            <a:endParaRPr lang="pt-BR" sz="3200" b="1" dirty="0">
              <a:latin typeface="Tw Cen MT" pitchFamily="34" charset="0"/>
              <a:cs typeface="Courier New" pitchFamily="49" charset="0"/>
            </a:endParaRPr>
          </a:p>
        </p:txBody>
      </p:sp>
      <p:sp>
        <p:nvSpPr>
          <p:cNvPr id="34" name="Retângulo de cantos arredondados 33"/>
          <p:cNvSpPr/>
          <p:nvPr/>
        </p:nvSpPr>
        <p:spPr>
          <a:xfrm>
            <a:off x="6827013" y="4825857"/>
            <a:ext cx="2065468" cy="1143913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pt-BR" sz="2000" dirty="0" smtClean="0">
                <a:latin typeface="Tw Cen MT" pitchFamily="34" charset="0"/>
              </a:rPr>
              <a:t>Para o calendário Comercial pressionar        .</a:t>
            </a:r>
            <a:endParaRPr lang="pt-BR" sz="2000" dirty="0">
              <a:latin typeface="Tw Cen MT" pitchFamily="34" charset="0"/>
            </a:endParaRPr>
          </a:p>
        </p:txBody>
      </p:sp>
      <p:grpSp>
        <p:nvGrpSpPr>
          <p:cNvPr id="116" name="Grupo 139"/>
          <p:cNvGrpSpPr/>
          <p:nvPr/>
        </p:nvGrpSpPr>
        <p:grpSpPr>
          <a:xfrm>
            <a:off x="8133637" y="5504604"/>
            <a:ext cx="396413" cy="428925"/>
            <a:chOff x="539552" y="4040880"/>
            <a:chExt cx="346362" cy="374769"/>
          </a:xfrm>
        </p:grpSpPr>
        <p:sp>
          <p:nvSpPr>
            <p:cNvPr id="141" name="Retângulo de cantos arredondados 140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7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FIN</a:t>
              </a:r>
              <a:endParaRPr lang="pt-BR" sz="7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119" name="Grupo 141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43" name="Retângulo de cantos arredondados 142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7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𝑥≤y</a:t>
                </a:r>
                <a:endParaRPr lang="pt-BR" sz="7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44" name="Retângulo de cantos arredondados 143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sz="1050" b="1" dirty="0" smtClean="0">
                    <a:solidFill>
                      <a:schemeClr val="bg1"/>
                    </a:solidFill>
                    <a:latin typeface="Tw Cen MT" pitchFamily="34" charset="0"/>
                  </a:rPr>
                  <a:t>𝑥</a:t>
                </a:r>
                <a:r>
                  <a:rPr lang="pt-BR" sz="1050" b="1" baseline="30000" dirty="0" smtClean="0">
                    <a:solidFill>
                      <a:schemeClr val="bg1"/>
                    </a:solidFill>
                    <a:latin typeface="Tw Cen MT" pitchFamily="34" charset="0"/>
                  </a:rPr>
                  <a:t>&gt;</a:t>
                </a:r>
                <a:r>
                  <a:rPr lang="pt-BR" sz="1050" b="1" baseline="-25000" dirty="0" smtClean="0">
                    <a:solidFill>
                      <a:schemeClr val="bg1"/>
                    </a:solidFill>
                    <a:latin typeface="Tw Cen MT" pitchFamily="34" charset="0"/>
                  </a:rPr>
                  <a:t>&lt;</a:t>
                </a:r>
                <a:r>
                  <a:rPr lang="pt-BR" sz="1050" b="1" dirty="0" smtClean="0">
                    <a:solidFill>
                      <a:schemeClr val="bg1"/>
                    </a:solidFill>
                    <a:latin typeface="Tw Cen MT" pitchFamily="34" charset="0"/>
                  </a:rPr>
                  <a:t>y</a:t>
                </a:r>
                <a:endParaRPr lang="pt-BR" sz="7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4256896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Operações com Datas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A HP também é capaz de determinar uma nova data a partir do número de dias fornecido e uma data de referência.</a:t>
            </a:r>
          </a:p>
          <a:p>
            <a:r>
              <a:rPr lang="pt-BR" dirty="0" smtClean="0"/>
              <a:t>Exemplo: Um título emitido em15 de fevereiro de 2010, com 30 dias de prazo para pagamento. Este titulo vencerá em que data?</a:t>
            </a:r>
          </a:p>
          <a:p>
            <a:endParaRPr lang="pt-BR" dirty="0"/>
          </a:p>
        </p:txBody>
      </p:sp>
      <p:grpSp>
        <p:nvGrpSpPr>
          <p:cNvPr id="4" name="Grupo 8"/>
          <p:cNvGrpSpPr/>
          <p:nvPr/>
        </p:nvGrpSpPr>
        <p:grpSpPr>
          <a:xfrm>
            <a:off x="5866546" y="3551363"/>
            <a:ext cx="490028" cy="1245789"/>
            <a:chOff x="949316" y="2188411"/>
            <a:chExt cx="346362" cy="880549"/>
          </a:xfrm>
        </p:grpSpPr>
        <p:sp>
          <p:nvSpPr>
            <p:cNvPr id="10" name="Retângulo de cantos arredondados 9"/>
            <p:cNvSpPr/>
            <p:nvPr/>
          </p:nvSpPr>
          <p:spPr>
            <a:xfrm>
              <a:off x="949316" y="2188411"/>
              <a:ext cx="346362" cy="880549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PREFIX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5" name="Grupo 10"/>
            <p:cNvGrpSpPr/>
            <p:nvPr/>
          </p:nvGrpSpPr>
          <p:grpSpPr>
            <a:xfrm>
              <a:off x="949316" y="2275148"/>
              <a:ext cx="346362" cy="793812"/>
              <a:chOff x="1259632" y="4219364"/>
              <a:chExt cx="346362" cy="793812"/>
            </a:xfrm>
          </p:grpSpPr>
          <p:sp>
            <p:nvSpPr>
              <p:cNvPr id="12" name="Retângulo de cantos arredondados 11"/>
              <p:cNvSpPr/>
              <p:nvPr/>
            </p:nvSpPr>
            <p:spPr>
              <a:xfrm>
                <a:off x="1259632" y="4219364"/>
                <a:ext cx="346362" cy="793812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=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3" name="Retângulo de cantos arredondados 12"/>
              <p:cNvSpPr/>
              <p:nvPr/>
            </p:nvSpPr>
            <p:spPr>
              <a:xfrm>
                <a:off x="1283082" y="4240780"/>
                <a:ext cx="300628" cy="700388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vert="wordArtVert" lIns="0" tIns="0" rIns="0" bIns="0" rtlCol="0" anchor="ctr">
                <a:noAutofit/>
              </a:bodyPr>
              <a:lstStyle/>
              <a:p>
                <a:pPr algn="ctr"/>
                <a:r>
                  <a:rPr lang="pt-BR" sz="1050" b="1" dirty="0" smtClean="0">
                    <a:solidFill>
                      <a:schemeClr val="bg1"/>
                    </a:solidFill>
                    <a:latin typeface="Tw Cen MT" pitchFamily="34" charset="0"/>
                  </a:rPr>
                  <a:t>ENTER</a:t>
                </a:r>
                <a:endParaRPr lang="pt-BR" sz="105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6" name="Grupo 13"/>
          <p:cNvGrpSpPr/>
          <p:nvPr/>
        </p:nvGrpSpPr>
        <p:grpSpPr>
          <a:xfrm>
            <a:off x="3583424" y="3911919"/>
            <a:ext cx="490028" cy="530218"/>
            <a:chOff x="539552" y="4040880"/>
            <a:chExt cx="346362" cy="374769"/>
          </a:xfrm>
        </p:grpSpPr>
        <p:sp>
          <p:nvSpPr>
            <p:cNvPr id="15" name="Retângulo de cantos arredondados 1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7" name="Grupo 1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7" name="Retângulo de cantos arredondados 1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y, r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8" name="Retângulo de cantos arredondados 17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2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8" name="Grupo 18"/>
          <p:cNvGrpSpPr/>
          <p:nvPr/>
        </p:nvGrpSpPr>
        <p:grpSpPr>
          <a:xfrm>
            <a:off x="1929837" y="3903686"/>
            <a:ext cx="490028" cy="530218"/>
            <a:chOff x="539552" y="4040880"/>
            <a:chExt cx="346362" cy="374769"/>
          </a:xfrm>
        </p:grpSpPr>
        <p:sp>
          <p:nvSpPr>
            <p:cNvPr id="20" name="Retângulo de cantos arredondados 1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9" name="Grupo 2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22" name="Retângulo de cantos arredondados 2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S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23" name="Retângulo de cantos arredondados 2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.</a:t>
                </a:r>
              </a:p>
            </p:txBody>
          </p:sp>
        </p:grpSp>
      </p:grpSp>
      <p:grpSp>
        <p:nvGrpSpPr>
          <p:cNvPr id="11" name="Grupo 23"/>
          <p:cNvGrpSpPr/>
          <p:nvPr/>
        </p:nvGrpSpPr>
        <p:grpSpPr>
          <a:xfrm>
            <a:off x="2500393" y="3903567"/>
            <a:ext cx="490028" cy="530218"/>
            <a:chOff x="539552" y="4040880"/>
            <a:chExt cx="346362" cy="374769"/>
          </a:xfrm>
        </p:grpSpPr>
        <p:sp>
          <p:nvSpPr>
            <p:cNvPr id="25" name="Retângulo de cantos arredondados 2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14" name="Grupo 2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27" name="Retângulo de cantos arredondados 2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28" name="Retângulo de cantos arredondados 27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0</a:t>
                </a:r>
              </a:p>
            </p:txBody>
          </p:sp>
        </p:grpSp>
      </p:grpSp>
      <p:grpSp>
        <p:nvGrpSpPr>
          <p:cNvPr id="16" name="Grupo 33"/>
          <p:cNvGrpSpPr/>
          <p:nvPr/>
        </p:nvGrpSpPr>
        <p:grpSpPr>
          <a:xfrm>
            <a:off x="3027829" y="3913840"/>
            <a:ext cx="490028" cy="530218"/>
            <a:chOff x="539552" y="4040880"/>
            <a:chExt cx="346362" cy="374769"/>
          </a:xfrm>
        </p:grpSpPr>
        <p:sp>
          <p:nvSpPr>
            <p:cNvPr id="35" name="Retângulo de cantos arredondados 3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19" name="Grupo 3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37" name="Retângulo de cantos arredondados 3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y, r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38" name="Retângulo de cantos arredondados 37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2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21" name="Grupo 38"/>
          <p:cNvGrpSpPr/>
          <p:nvPr/>
        </p:nvGrpSpPr>
        <p:grpSpPr>
          <a:xfrm>
            <a:off x="820568" y="4722170"/>
            <a:ext cx="490028" cy="530218"/>
            <a:chOff x="539552" y="4040880"/>
            <a:chExt cx="346362" cy="374769"/>
          </a:xfrm>
        </p:grpSpPr>
        <p:sp>
          <p:nvSpPr>
            <p:cNvPr id="40" name="Retângulo de cantos arredondados 3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4" name="Grupo 4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42" name="Retângulo de cantos arredondados 4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n!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43" name="Retângulo de cantos arredondados 4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3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26" name="Grupo 43"/>
          <p:cNvGrpSpPr/>
          <p:nvPr/>
        </p:nvGrpSpPr>
        <p:grpSpPr>
          <a:xfrm>
            <a:off x="4125535" y="3922073"/>
            <a:ext cx="490028" cy="530218"/>
            <a:chOff x="539552" y="4040880"/>
            <a:chExt cx="346362" cy="374769"/>
          </a:xfrm>
        </p:grpSpPr>
        <p:sp>
          <p:nvSpPr>
            <p:cNvPr id="45" name="Retângulo de cantos arredondados 4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9" name="Grupo 4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47" name="Retângulo de cantos arredondados 4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48" name="Retângulo de cantos arredondados 47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0</a:t>
                </a:r>
              </a:p>
            </p:txBody>
          </p:sp>
        </p:grpSp>
      </p:grpSp>
      <p:grpSp>
        <p:nvGrpSpPr>
          <p:cNvPr id="30" name="Grupo 48"/>
          <p:cNvGrpSpPr/>
          <p:nvPr/>
        </p:nvGrpSpPr>
        <p:grpSpPr>
          <a:xfrm>
            <a:off x="4711804" y="3919303"/>
            <a:ext cx="490028" cy="530218"/>
            <a:chOff x="539552" y="4040880"/>
            <a:chExt cx="346362" cy="374769"/>
          </a:xfrm>
        </p:grpSpPr>
        <p:sp>
          <p:nvSpPr>
            <p:cNvPr id="50" name="Retângulo de cantos arredondados 4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31" name="Grupo 5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52" name="Retângulo de cantos arredondados 5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𝑥, r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53" name="Retângulo de cantos arredondados 5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1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32" name="Grupo 53"/>
          <p:cNvGrpSpPr/>
          <p:nvPr/>
        </p:nvGrpSpPr>
        <p:grpSpPr>
          <a:xfrm>
            <a:off x="5289483" y="3911919"/>
            <a:ext cx="490028" cy="530218"/>
            <a:chOff x="539552" y="4040880"/>
            <a:chExt cx="346362" cy="374769"/>
          </a:xfrm>
        </p:grpSpPr>
        <p:sp>
          <p:nvSpPr>
            <p:cNvPr id="55" name="Retângulo de cantos arredondados 5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33" name="Grupo 5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57" name="Retângulo de cantos arredondados 5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58" name="Retângulo de cantos arredondados 57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0</a:t>
                </a:r>
              </a:p>
            </p:txBody>
          </p:sp>
        </p:grpSp>
      </p:grpSp>
      <p:grpSp>
        <p:nvGrpSpPr>
          <p:cNvPr id="34" name="Grupo 58"/>
          <p:cNvGrpSpPr/>
          <p:nvPr/>
        </p:nvGrpSpPr>
        <p:grpSpPr>
          <a:xfrm>
            <a:off x="819744" y="3891058"/>
            <a:ext cx="490028" cy="530218"/>
            <a:chOff x="539552" y="4040880"/>
            <a:chExt cx="346362" cy="374769"/>
          </a:xfrm>
        </p:grpSpPr>
        <p:sp>
          <p:nvSpPr>
            <p:cNvPr id="60" name="Retângulo de cantos arredondados 5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36" name="Grupo 6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62" name="Retângulo de cantos arredondados 6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𝑥, r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63" name="Retângulo de cantos arredondados 6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1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39" name="Grupo 63"/>
          <p:cNvGrpSpPr/>
          <p:nvPr/>
        </p:nvGrpSpPr>
        <p:grpSpPr>
          <a:xfrm>
            <a:off x="1376480" y="3898146"/>
            <a:ext cx="490028" cy="530218"/>
            <a:chOff x="539552" y="4040880"/>
            <a:chExt cx="346362" cy="374769"/>
          </a:xfrm>
        </p:grpSpPr>
        <p:sp>
          <p:nvSpPr>
            <p:cNvPr id="65" name="Retângulo de cantos arredondados 6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41" name="Grupo 6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67" name="Retângulo de cantos arredondados 6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M.DY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68" name="Retângulo de cantos arredondados 67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5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44" name="Grupo 68"/>
          <p:cNvGrpSpPr/>
          <p:nvPr/>
        </p:nvGrpSpPr>
        <p:grpSpPr>
          <a:xfrm>
            <a:off x="1377304" y="4722299"/>
            <a:ext cx="490028" cy="530218"/>
            <a:chOff x="539552" y="4040880"/>
            <a:chExt cx="346362" cy="374769"/>
          </a:xfrm>
        </p:grpSpPr>
        <p:sp>
          <p:nvSpPr>
            <p:cNvPr id="70" name="Retângulo de cantos arredondados 6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46" name="Grupo 7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72" name="Retângulo de cantos arredondados 7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73" name="Retângulo de cantos arredondados 7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0</a:t>
                </a:r>
              </a:p>
            </p:txBody>
          </p:sp>
        </p:grpSp>
      </p:grpSp>
      <p:grpSp>
        <p:nvGrpSpPr>
          <p:cNvPr id="49" name="Grupo 73"/>
          <p:cNvGrpSpPr/>
          <p:nvPr/>
        </p:nvGrpSpPr>
        <p:grpSpPr>
          <a:xfrm>
            <a:off x="2483768" y="4715024"/>
            <a:ext cx="490028" cy="530218"/>
            <a:chOff x="539552" y="4040880"/>
            <a:chExt cx="346362" cy="374769"/>
          </a:xfrm>
        </p:grpSpPr>
        <p:sp>
          <p:nvSpPr>
            <p:cNvPr id="75" name="Retângulo de cantos arredondados 7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RPN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51" name="Grupo 7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77" name="Retângulo de cantos arredondados 7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DATE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78" name="Retângulo de cantos arredondados 77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CHS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54" name="Grupo 78"/>
          <p:cNvGrpSpPr/>
          <p:nvPr/>
        </p:nvGrpSpPr>
        <p:grpSpPr>
          <a:xfrm>
            <a:off x="1923746" y="4722864"/>
            <a:ext cx="490028" cy="530218"/>
            <a:chOff x="539552" y="4040880"/>
            <a:chExt cx="346362" cy="374769"/>
          </a:xfrm>
        </p:grpSpPr>
        <p:sp>
          <p:nvSpPr>
            <p:cNvPr id="80" name="Retângulo de cantos arredondados 7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20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56" name="Grupo 8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82" name="Retângulo de cantos arredondados 8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endParaRPr lang="pt-BR" sz="20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83" name="Retângulo de cantos arredondados 82"/>
              <p:cNvSpPr/>
              <p:nvPr/>
            </p:nvSpPr>
            <p:spPr>
              <a:xfrm>
                <a:off x="1072015" y="3887817"/>
                <a:ext cx="375785" cy="288736"/>
              </a:xfrm>
              <a:prstGeom prst="roundRect">
                <a:avLst/>
              </a:prstGeom>
              <a:ln>
                <a:noFill/>
              </a:ln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sz="2000" b="1" dirty="0">
                    <a:solidFill>
                      <a:schemeClr val="tx1"/>
                    </a:solidFill>
                    <a:latin typeface="Tw Cen MT" pitchFamily="34" charset="0"/>
                  </a:rPr>
                  <a:t>g</a:t>
                </a:r>
              </a:p>
            </p:txBody>
          </p:sp>
        </p:grpSp>
      </p:grpSp>
      <p:sp>
        <p:nvSpPr>
          <p:cNvPr id="84" name="Retângulo de cantos arredondados 83"/>
          <p:cNvSpPr/>
          <p:nvPr/>
        </p:nvSpPr>
        <p:spPr>
          <a:xfrm>
            <a:off x="819744" y="5524838"/>
            <a:ext cx="3733847" cy="727686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pt-BR" sz="3200" b="1" dirty="0" smtClean="0">
                <a:latin typeface="Tw Cen MT" pitchFamily="34" charset="0"/>
                <a:cs typeface="Courier New" pitchFamily="49" charset="0"/>
              </a:rPr>
              <a:t>17.03.2010           3</a:t>
            </a:r>
            <a:endParaRPr lang="pt-BR" sz="3200" b="1" dirty="0">
              <a:latin typeface="Tw Cen MT" pitchFamily="34" charset="0"/>
              <a:cs typeface="Courier New" pitchFamily="49" charset="0"/>
            </a:endParaRPr>
          </a:p>
        </p:txBody>
      </p:sp>
      <p:sp>
        <p:nvSpPr>
          <p:cNvPr id="85" name="Texto Explicativo 2 (Ênfase) 84"/>
          <p:cNvSpPr/>
          <p:nvPr/>
        </p:nvSpPr>
        <p:spPr>
          <a:xfrm>
            <a:off x="5747984" y="4957616"/>
            <a:ext cx="3144496" cy="1639736"/>
          </a:xfrm>
          <a:prstGeom prst="accent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45479"/>
              <a:gd name="adj6" fmla="val -4305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pt-BR" dirty="0" smtClean="0">
                <a:latin typeface="Tw Cen MT" pitchFamily="34" charset="0"/>
              </a:rPr>
              <a:t>Note que aparece um número do lado direito da tela. Esse número corresponde ao dia da semana:</a:t>
            </a:r>
          </a:p>
          <a:p>
            <a:pPr algn="ctr"/>
            <a:r>
              <a:rPr lang="pt-BR" dirty="0" smtClean="0">
                <a:latin typeface="Tw Cen MT" pitchFamily="34" charset="0"/>
              </a:rPr>
              <a:t>Sendo 1 (segunda-feira) e</a:t>
            </a:r>
          </a:p>
          <a:p>
            <a:pPr algn="ctr"/>
            <a:r>
              <a:rPr lang="pt-BR" dirty="0" smtClean="0">
                <a:latin typeface="Tw Cen MT" pitchFamily="34" charset="0"/>
              </a:rPr>
              <a:t>7 (domingo</a:t>
            </a:r>
            <a:endParaRPr lang="pt-BR" dirty="0">
              <a:latin typeface="Tw Cen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04024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Operações com Datas</a:t>
            </a:r>
            <a:br>
              <a:rPr lang="pt-BR" dirty="0" smtClean="0"/>
            </a:br>
            <a:r>
              <a:rPr lang="pt-BR" dirty="0" smtClean="0"/>
              <a:t>Exercícios de Fixação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83568" y="1600200"/>
            <a:ext cx="8003232" cy="4997152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10000"/>
              </a:lnSpc>
            </a:pPr>
            <a:r>
              <a:rPr lang="pt-BR" dirty="0" smtClean="0"/>
              <a:t>Faz quantos dias que você nasceu?</a:t>
            </a:r>
          </a:p>
          <a:p>
            <a:pPr>
              <a:lnSpc>
                <a:spcPct val="110000"/>
              </a:lnSpc>
            </a:pPr>
            <a:endParaRPr lang="pt-BR" dirty="0" smtClean="0"/>
          </a:p>
          <a:p>
            <a:pPr>
              <a:lnSpc>
                <a:spcPct val="110000"/>
              </a:lnSpc>
            </a:pPr>
            <a:r>
              <a:rPr lang="pt-BR" dirty="0" smtClean="0"/>
              <a:t>Quantos dias existem entre 01/01/2001 e 16/02/2011?</a:t>
            </a:r>
          </a:p>
          <a:p>
            <a:pPr lvl="1">
              <a:lnSpc>
                <a:spcPct val="110000"/>
              </a:lnSpc>
            </a:pPr>
            <a:r>
              <a:rPr lang="pt-BR" dirty="0" smtClean="0">
                <a:solidFill>
                  <a:srgbClr val="0000FF"/>
                </a:solidFill>
              </a:rPr>
              <a:t>3.698 dias</a:t>
            </a:r>
          </a:p>
          <a:p>
            <a:pPr>
              <a:lnSpc>
                <a:spcPct val="110000"/>
              </a:lnSpc>
            </a:pPr>
            <a:r>
              <a:rPr lang="pt-BR" dirty="0" smtClean="0"/>
              <a:t>Quantos dias existem entre 12/03/2010 e 12/05/2010?</a:t>
            </a:r>
          </a:p>
          <a:p>
            <a:pPr lvl="1">
              <a:lnSpc>
                <a:spcPct val="110000"/>
              </a:lnSpc>
            </a:pPr>
            <a:r>
              <a:rPr lang="pt-BR" dirty="0" smtClean="0">
                <a:solidFill>
                  <a:srgbClr val="0000FF"/>
                </a:solidFill>
              </a:rPr>
              <a:t>61 dias</a:t>
            </a:r>
          </a:p>
          <a:p>
            <a:pPr>
              <a:lnSpc>
                <a:spcPct val="110000"/>
              </a:lnSpc>
            </a:pPr>
            <a:r>
              <a:rPr lang="pt-BR" dirty="0"/>
              <a:t>Quantos dias existem entre </a:t>
            </a:r>
            <a:r>
              <a:rPr lang="pt-BR" dirty="0" smtClean="0"/>
              <a:t>07/01/2011 </a:t>
            </a:r>
            <a:r>
              <a:rPr lang="pt-BR" dirty="0"/>
              <a:t>e </a:t>
            </a:r>
            <a:r>
              <a:rPr lang="pt-BR" dirty="0" smtClean="0"/>
              <a:t>07/03/2011?</a:t>
            </a:r>
          </a:p>
          <a:p>
            <a:pPr lvl="1">
              <a:lnSpc>
                <a:spcPct val="110000"/>
              </a:lnSpc>
            </a:pPr>
            <a:r>
              <a:rPr lang="pt-BR" dirty="0" smtClean="0">
                <a:solidFill>
                  <a:srgbClr val="0000FF"/>
                </a:solidFill>
              </a:rPr>
              <a:t>59 dias</a:t>
            </a:r>
          </a:p>
          <a:p>
            <a:pPr>
              <a:lnSpc>
                <a:spcPct val="110000"/>
              </a:lnSpc>
            </a:pPr>
            <a:r>
              <a:rPr lang="pt-BR" dirty="0" smtClean="0"/>
              <a:t>Que dia da semana caiu o dia 13/12/2009?</a:t>
            </a:r>
          </a:p>
          <a:p>
            <a:pPr lvl="1">
              <a:lnSpc>
                <a:spcPct val="110000"/>
              </a:lnSpc>
            </a:pPr>
            <a:r>
              <a:rPr lang="pt-BR" dirty="0" smtClean="0">
                <a:solidFill>
                  <a:srgbClr val="0000FF"/>
                </a:solidFill>
              </a:rPr>
              <a:t>Domingo</a:t>
            </a:r>
          </a:p>
          <a:p>
            <a:pPr>
              <a:lnSpc>
                <a:spcPct val="110000"/>
              </a:lnSpc>
            </a:pPr>
            <a:r>
              <a:rPr lang="pt-BR" dirty="0" smtClean="0"/>
              <a:t>Que dia da semana caiu o dia 25/09/2010?</a:t>
            </a:r>
          </a:p>
          <a:p>
            <a:pPr lvl="1">
              <a:lnSpc>
                <a:spcPct val="110000"/>
              </a:lnSpc>
            </a:pPr>
            <a:r>
              <a:rPr lang="pt-BR" dirty="0" smtClean="0">
                <a:solidFill>
                  <a:srgbClr val="0000FF"/>
                </a:solidFill>
              </a:rPr>
              <a:t>Sábado</a:t>
            </a:r>
          </a:p>
          <a:p>
            <a:pPr>
              <a:lnSpc>
                <a:spcPct val="110000"/>
              </a:lnSpc>
            </a:pPr>
            <a:endParaRPr lang="pt-BR" dirty="0"/>
          </a:p>
        </p:txBody>
      </p:sp>
      <p:sp>
        <p:nvSpPr>
          <p:cNvPr id="11" name="Retângulo 10"/>
          <p:cNvSpPr/>
          <p:nvPr/>
        </p:nvSpPr>
        <p:spPr>
          <a:xfrm>
            <a:off x="899592" y="2810417"/>
            <a:ext cx="8048854" cy="44059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2" name="Retângulo 11"/>
          <p:cNvSpPr/>
          <p:nvPr/>
        </p:nvSpPr>
        <p:spPr>
          <a:xfrm>
            <a:off x="899592" y="3590946"/>
            <a:ext cx="8048854" cy="44059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3" name="Retângulo 12"/>
          <p:cNvSpPr/>
          <p:nvPr/>
        </p:nvSpPr>
        <p:spPr>
          <a:xfrm>
            <a:off x="899592" y="4374777"/>
            <a:ext cx="8048854" cy="44059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4" name="Retângulo 13"/>
          <p:cNvSpPr/>
          <p:nvPr/>
        </p:nvSpPr>
        <p:spPr>
          <a:xfrm>
            <a:off x="899592" y="5156013"/>
            <a:ext cx="8048854" cy="44059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5" name="Retângulo 14"/>
          <p:cNvSpPr/>
          <p:nvPr/>
        </p:nvSpPr>
        <p:spPr>
          <a:xfrm>
            <a:off x="899592" y="5958536"/>
            <a:ext cx="8048854" cy="44059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Retângulo 15"/>
          <p:cNvSpPr/>
          <p:nvPr/>
        </p:nvSpPr>
        <p:spPr>
          <a:xfrm>
            <a:off x="899592" y="2002287"/>
            <a:ext cx="8048854" cy="44059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1865508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Prazo Médio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O cálculo de prazo médio é muito utilizado para uma boa gestão de fluxo de caixa e descontos antecipados de títulos.</a:t>
            </a:r>
          </a:p>
          <a:p>
            <a:r>
              <a:rPr lang="pt-BR" dirty="0" smtClean="0"/>
              <a:t>Como saber o prazo médio dos vencimentos para este caso:</a:t>
            </a:r>
          </a:p>
        </p:txBody>
      </p:sp>
      <p:grpSp>
        <p:nvGrpSpPr>
          <p:cNvPr id="4" name="Grupo 19"/>
          <p:cNvGrpSpPr/>
          <p:nvPr/>
        </p:nvGrpSpPr>
        <p:grpSpPr>
          <a:xfrm>
            <a:off x="5619673" y="5746044"/>
            <a:ext cx="490028" cy="530218"/>
            <a:chOff x="539552" y="4040880"/>
            <a:chExt cx="346362" cy="374769"/>
          </a:xfrm>
        </p:grpSpPr>
        <p:sp>
          <p:nvSpPr>
            <p:cNvPr id="21" name="Retângulo de cantos arredondados 20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5" name="Grupo 21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23" name="Retângulo de cantos arredondados 22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 w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24" name="Retângulo de cantos arredondados 23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6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6" name="Grupo 24"/>
          <p:cNvGrpSpPr/>
          <p:nvPr/>
        </p:nvGrpSpPr>
        <p:grpSpPr>
          <a:xfrm>
            <a:off x="707449" y="4448407"/>
            <a:ext cx="490028" cy="530218"/>
            <a:chOff x="539552" y="4040880"/>
            <a:chExt cx="346362" cy="374769"/>
          </a:xfrm>
        </p:grpSpPr>
        <p:sp>
          <p:nvSpPr>
            <p:cNvPr id="26" name="Retângulo de cantos arredondados 25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7" name="Grupo 26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28" name="Retângulo de cantos arredondados 27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n!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29" name="Retângulo de cantos arredondados 28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3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8" name="Grupo 34"/>
          <p:cNvGrpSpPr/>
          <p:nvPr/>
        </p:nvGrpSpPr>
        <p:grpSpPr>
          <a:xfrm>
            <a:off x="5055618" y="5749621"/>
            <a:ext cx="490028" cy="530218"/>
            <a:chOff x="539552" y="4040880"/>
            <a:chExt cx="346362" cy="374769"/>
          </a:xfrm>
        </p:grpSpPr>
        <p:sp>
          <p:nvSpPr>
            <p:cNvPr id="36" name="Retângulo de cantos arredondados 35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20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9" name="Grupo 36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38" name="Retângulo de cantos arredondados 37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endParaRPr lang="pt-BR" sz="20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39" name="Retângulo de cantos arredondados 38"/>
              <p:cNvSpPr/>
              <p:nvPr/>
            </p:nvSpPr>
            <p:spPr>
              <a:xfrm>
                <a:off x="1072015" y="3887817"/>
                <a:ext cx="375785" cy="288736"/>
              </a:xfrm>
              <a:prstGeom prst="roundRect">
                <a:avLst/>
              </a:prstGeom>
              <a:ln>
                <a:noFill/>
              </a:ln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sz="2000" b="1" dirty="0">
                    <a:solidFill>
                      <a:schemeClr val="tx1"/>
                    </a:solidFill>
                    <a:latin typeface="Tw Cen MT" pitchFamily="34" charset="0"/>
                  </a:rPr>
                  <a:t>g</a:t>
                </a:r>
              </a:p>
            </p:txBody>
          </p:sp>
        </p:grpSp>
      </p:grpSp>
      <p:grpSp>
        <p:nvGrpSpPr>
          <p:cNvPr id="10" name="Grupo 169"/>
          <p:cNvGrpSpPr/>
          <p:nvPr/>
        </p:nvGrpSpPr>
        <p:grpSpPr>
          <a:xfrm>
            <a:off x="683567" y="3140968"/>
            <a:ext cx="490028" cy="530218"/>
            <a:chOff x="539552" y="4040880"/>
            <a:chExt cx="346362" cy="374769"/>
          </a:xfrm>
        </p:grpSpPr>
        <p:sp>
          <p:nvSpPr>
            <p:cNvPr id="171" name="Retângulo de cantos arredondados 170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11" name="Grupo 171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73" name="Retângulo de cantos arredondados 172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𝑥, r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74" name="Retângulo de cantos arredondados 173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1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12" name="Grupo 174"/>
          <p:cNvGrpSpPr/>
          <p:nvPr/>
        </p:nvGrpSpPr>
        <p:grpSpPr>
          <a:xfrm>
            <a:off x="1227547" y="3151122"/>
            <a:ext cx="490028" cy="530218"/>
            <a:chOff x="539552" y="4040880"/>
            <a:chExt cx="346362" cy="374769"/>
          </a:xfrm>
        </p:grpSpPr>
        <p:sp>
          <p:nvSpPr>
            <p:cNvPr id="176" name="Retângulo de cantos arredondados 175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13" name="Grupo 176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78" name="Retângulo de cantos arredondados 177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M.DY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79" name="Retângulo de cantos arredondados 178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5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14" name="Grupo 179"/>
          <p:cNvGrpSpPr/>
          <p:nvPr/>
        </p:nvGrpSpPr>
        <p:grpSpPr>
          <a:xfrm>
            <a:off x="1759847" y="2803490"/>
            <a:ext cx="490028" cy="1245789"/>
            <a:chOff x="949316" y="2188411"/>
            <a:chExt cx="346362" cy="880549"/>
          </a:xfrm>
        </p:grpSpPr>
        <p:sp>
          <p:nvSpPr>
            <p:cNvPr id="181" name="Retângulo de cantos arredondados 180"/>
            <p:cNvSpPr/>
            <p:nvPr/>
          </p:nvSpPr>
          <p:spPr>
            <a:xfrm>
              <a:off x="949316" y="2188411"/>
              <a:ext cx="346362" cy="880549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PREFIX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15" name="Grupo 181"/>
            <p:cNvGrpSpPr/>
            <p:nvPr/>
          </p:nvGrpSpPr>
          <p:grpSpPr>
            <a:xfrm>
              <a:off x="949316" y="2275148"/>
              <a:ext cx="346362" cy="793812"/>
              <a:chOff x="1259632" y="4219364"/>
              <a:chExt cx="346362" cy="793812"/>
            </a:xfrm>
          </p:grpSpPr>
          <p:sp>
            <p:nvSpPr>
              <p:cNvPr id="183" name="Retângulo de cantos arredondados 182"/>
              <p:cNvSpPr/>
              <p:nvPr/>
            </p:nvSpPr>
            <p:spPr>
              <a:xfrm>
                <a:off x="1259632" y="4219364"/>
                <a:ext cx="346362" cy="793812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=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84" name="Retângulo de cantos arredondados 183"/>
              <p:cNvSpPr/>
              <p:nvPr/>
            </p:nvSpPr>
            <p:spPr>
              <a:xfrm>
                <a:off x="1283082" y="4240780"/>
                <a:ext cx="300628" cy="700388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vert="wordArtVert" lIns="0" tIns="0" rIns="0" bIns="0" rtlCol="0" anchor="ctr">
                <a:noAutofit/>
              </a:bodyPr>
              <a:lstStyle/>
              <a:p>
                <a:pPr algn="ctr"/>
                <a:r>
                  <a:rPr lang="pt-BR" sz="1050" b="1" dirty="0" smtClean="0">
                    <a:solidFill>
                      <a:schemeClr val="bg1"/>
                    </a:solidFill>
                    <a:latin typeface="Tw Cen MT" pitchFamily="34" charset="0"/>
                  </a:rPr>
                  <a:t>ENTER</a:t>
                </a:r>
                <a:endParaRPr lang="pt-BR" sz="105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16" name="Grupo 184"/>
          <p:cNvGrpSpPr/>
          <p:nvPr/>
        </p:nvGrpSpPr>
        <p:grpSpPr>
          <a:xfrm>
            <a:off x="2283423" y="3151470"/>
            <a:ext cx="490028" cy="530218"/>
            <a:chOff x="539552" y="4040880"/>
            <a:chExt cx="346362" cy="374769"/>
          </a:xfrm>
        </p:grpSpPr>
        <p:sp>
          <p:nvSpPr>
            <p:cNvPr id="186" name="Retângulo de cantos arredondados 185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17" name="Grupo 186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88" name="Retângulo de cantos arredondados 187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𝑥, r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89" name="Retângulo de cantos arredondados 188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1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18" name="Grupo 194"/>
          <p:cNvGrpSpPr/>
          <p:nvPr/>
        </p:nvGrpSpPr>
        <p:grpSpPr>
          <a:xfrm>
            <a:off x="3390303" y="3151122"/>
            <a:ext cx="490028" cy="530218"/>
            <a:chOff x="539552" y="4040880"/>
            <a:chExt cx="346362" cy="374769"/>
          </a:xfrm>
        </p:grpSpPr>
        <p:sp>
          <p:nvSpPr>
            <p:cNvPr id="196" name="Retângulo de cantos arredondados 195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19" name="Grupo 196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98" name="Retângulo de cantos arredondados 197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99" name="Retângulo de cantos arredondados 198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0</a:t>
                </a:r>
              </a:p>
            </p:txBody>
          </p:sp>
        </p:grpSp>
      </p:grpSp>
      <p:grpSp>
        <p:nvGrpSpPr>
          <p:cNvPr id="20" name="Grupo 199"/>
          <p:cNvGrpSpPr/>
          <p:nvPr/>
        </p:nvGrpSpPr>
        <p:grpSpPr>
          <a:xfrm>
            <a:off x="3945113" y="3151122"/>
            <a:ext cx="490028" cy="530218"/>
            <a:chOff x="539552" y="4040880"/>
            <a:chExt cx="346362" cy="374769"/>
          </a:xfrm>
        </p:grpSpPr>
        <p:sp>
          <p:nvSpPr>
            <p:cNvPr id="201" name="Retângulo de cantos arredondados 200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2" name="Grupo 201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203" name="Retângulo de cantos arredondados 202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204" name="Retângulo de cantos arredondados 203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0</a:t>
                </a:r>
              </a:p>
            </p:txBody>
          </p:sp>
        </p:grpSp>
      </p:grpSp>
      <p:grpSp>
        <p:nvGrpSpPr>
          <p:cNvPr id="25" name="Grupo 204"/>
          <p:cNvGrpSpPr/>
          <p:nvPr/>
        </p:nvGrpSpPr>
        <p:grpSpPr>
          <a:xfrm>
            <a:off x="4494163" y="3154240"/>
            <a:ext cx="490028" cy="530218"/>
            <a:chOff x="539552" y="4040880"/>
            <a:chExt cx="346362" cy="374769"/>
          </a:xfrm>
        </p:grpSpPr>
        <p:sp>
          <p:nvSpPr>
            <p:cNvPr id="206" name="Retângulo de cantos arredondados 205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7" name="Grupo 206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208" name="Retângulo de cantos arredondados 207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∑−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209" name="Retângulo de cantos arredondados 208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∑+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30" name="Grupo 219"/>
          <p:cNvGrpSpPr/>
          <p:nvPr/>
        </p:nvGrpSpPr>
        <p:grpSpPr>
          <a:xfrm>
            <a:off x="1774608" y="4103545"/>
            <a:ext cx="490028" cy="1245789"/>
            <a:chOff x="949316" y="2188411"/>
            <a:chExt cx="346362" cy="880549"/>
          </a:xfrm>
        </p:grpSpPr>
        <p:sp>
          <p:nvSpPr>
            <p:cNvPr id="221" name="Retângulo de cantos arredondados 220"/>
            <p:cNvSpPr/>
            <p:nvPr/>
          </p:nvSpPr>
          <p:spPr>
            <a:xfrm>
              <a:off x="949316" y="2188411"/>
              <a:ext cx="346362" cy="880549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PREFIX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31" name="Grupo 221"/>
            <p:cNvGrpSpPr/>
            <p:nvPr/>
          </p:nvGrpSpPr>
          <p:grpSpPr>
            <a:xfrm>
              <a:off x="949316" y="2275148"/>
              <a:ext cx="346362" cy="793812"/>
              <a:chOff x="1259632" y="4219364"/>
              <a:chExt cx="346362" cy="793812"/>
            </a:xfrm>
          </p:grpSpPr>
          <p:sp>
            <p:nvSpPr>
              <p:cNvPr id="223" name="Retângulo de cantos arredondados 222"/>
              <p:cNvSpPr/>
              <p:nvPr/>
            </p:nvSpPr>
            <p:spPr>
              <a:xfrm>
                <a:off x="1259632" y="4219364"/>
                <a:ext cx="346362" cy="793812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=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224" name="Retângulo de cantos arredondados 223"/>
              <p:cNvSpPr/>
              <p:nvPr/>
            </p:nvSpPr>
            <p:spPr>
              <a:xfrm>
                <a:off x="1283082" y="4240780"/>
                <a:ext cx="300628" cy="700388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vert="wordArtVert" lIns="0" tIns="0" rIns="0" bIns="0" rtlCol="0" anchor="ctr">
                <a:noAutofit/>
              </a:bodyPr>
              <a:lstStyle/>
              <a:p>
                <a:pPr algn="ctr"/>
                <a:r>
                  <a:rPr lang="pt-BR" sz="1050" b="1" dirty="0" smtClean="0">
                    <a:solidFill>
                      <a:schemeClr val="bg1"/>
                    </a:solidFill>
                    <a:latin typeface="Tw Cen MT" pitchFamily="34" charset="0"/>
                  </a:rPr>
                  <a:t>ENTER</a:t>
                </a:r>
                <a:endParaRPr lang="pt-BR" sz="105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225" name="Grupo 234"/>
          <p:cNvGrpSpPr/>
          <p:nvPr/>
        </p:nvGrpSpPr>
        <p:grpSpPr>
          <a:xfrm>
            <a:off x="3405064" y="4451177"/>
            <a:ext cx="490028" cy="530218"/>
            <a:chOff x="539552" y="4040880"/>
            <a:chExt cx="346362" cy="374769"/>
          </a:xfrm>
        </p:grpSpPr>
        <p:sp>
          <p:nvSpPr>
            <p:cNvPr id="236" name="Retângulo de cantos arredondados 235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26" name="Grupo 236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238" name="Retângulo de cantos arredondados 237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239" name="Retângulo de cantos arredondados 238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0</a:t>
                </a:r>
              </a:p>
            </p:txBody>
          </p:sp>
        </p:grpSp>
      </p:grpSp>
      <p:grpSp>
        <p:nvGrpSpPr>
          <p:cNvPr id="227" name="Grupo 239"/>
          <p:cNvGrpSpPr/>
          <p:nvPr/>
        </p:nvGrpSpPr>
        <p:grpSpPr>
          <a:xfrm>
            <a:off x="3959874" y="4451177"/>
            <a:ext cx="490028" cy="530218"/>
            <a:chOff x="539552" y="4040880"/>
            <a:chExt cx="346362" cy="374769"/>
          </a:xfrm>
        </p:grpSpPr>
        <p:sp>
          <p:nvSpPr>
            <p:cNvPr id="241" name="Retângulo de cantos arredondados 240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28" name="Grupo 241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243" name="Retângulo de cantos arredondados 242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244" name="Retângulo de cantos arredondados 243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0</a:t>
                </a:r>
              </a:p>
            </p:txBody>
          </p:sp>
        </p:grpSp>
      </p:grpSp>
      <p:grpSp>
        <p:nvGrpSpPr>
          <p:cNvPr id="229" name="Grupo 244"/>
          <p:cNvGrpSpPr/>
          <p:nvPr/>
        </p:nvGrpSpPr>
        <p:grpSpPr>
          <a:xfrm>
            <a:off x="4508924" y="4454295"/>
            <a:ext cx="490028" cy="530218"/>
            <a:chOff x="539552" y="4040880"/>
            <a:chExt cx="346362" cy="374769"/>
          </a:xfrm>
        </p:grpSpPr>
        <p:sp>
          <p:nvSpPr>
            <p:cNvPr id="246" name="Retângulo de cantos arredondados 245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30" name="Grupo 246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248" name="Retângulo de cantos arredondados 247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∑−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249" name="Retângulo de cantos arredondados 248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∑+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231" name="Grupo 259"/>
          <p:cNvGrpSpPr/>
          <p:nvPr/>
        </p:nvGrpSpPr>
        <p:grpSpPr>
          <a:xfrm>
            <a:off x="1238176" y="4448407"/>
            <a:ext cx="490028" cy="530218"/>
            <a:chOff x="539552" y="4040880"/>
            <a:chExt cx="346362" cy="374769"/>
          </a:xfrm>
        </p:grpSpPr>
        <p:sp>
          <p:nvSpPr>
            <p:cNvPr id="261" name="Retângulo de cantos arredondados 260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32" name="Grupo 261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263" name="Retângulo de cantos arredondados 262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264" name="Retângulo de cantos arredondados 263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0</a:t>
                </a:r>
              </a:p>
            </p:txBody>
          </p:sp>
        </p:grpSp>
      </p:grpSp>
      <p:grpSp>
        <p:nvGrpSpPr>
          <p:cNvPr id="233" name="Grupo 264"/>
          <p:cNvGrpSpPr/>
          <p:nvPr/>
        </p:nvGrpSpPr>
        <p:grpSpPr>
          <a:xfrm>
            <a:off x="2310050" y="4453154"/>
            <a:ext cx="490028" cy="530218"/>
            <a:chOff x="539552" y="4040880"/>
            <a:chExt cx="346362" cy="374769"/>
          </a:xfrm>
        </p:grpSpPr>
        <p:sp>
          <p:nvSpPr>
            <p:cNvPr id="266" name="Retângulo de cantos arredondados 265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34" name="Grupo 266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268" name="Retângulo de cantos arredondados 267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y, r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269" name="Retângulo de cantos arredondados 268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2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235" name="Grupo 274"/>
          <p:cNvGrpSpPr/>
          <p:nvPr/>
        </p:nvGrpSpPr>
        <p:grpSpPr>
          <a:xfrm>
            <a:off x="1770432" y="5391487"/>
            <a:ext cx="490028" cy="1245789"/>
            <a:chOff x="949316" y="2188411"/>
            <a:chExt cx="346362" cy="880549"/>
          </a:xfrm>
        </p:grpSpPr>
        <p:sp>
          <p:nvSpPr>
            <p:cNvPr id="276" name="Retângulo de cantos arredondados 275"/>
            <p:cNvSpPr/>
            <p:nvPr/>
          </p:nvSpPr>
          <p:spPr>
            <a:xfrm>
              <a:off x="949316" y="2188411"/>
              <a:ext cx="346362" cy="880549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PREFIX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37" name="Grupo 276"/>
            <p:cNvGrpSpPr/>
            <p:nvPr/>
          </p:nvGrpSpPr>
          <p:grpSpPr>
            <a:xfrm>
              <a:off x="949316" y="2275148"/>
              <a:ext cx="346362" cy="793812"/>
              <a:chOff x="1259632" y="4219364"/>
              <a:chExt cx="346362" cy="793812"/>
            </a:xfrm>
          </p:grpSpPr>
          <p:sp>
            <p:nvSpPr>
              <p:cNvPr id="278" name="Retângulo de cantos arredondados 277"/>
              <p:cNvSpPr/>
              <p:nvPr/>
            </p:nvSpPr>
            <p:spPr>
              <a:xfrm>
                <a:off x="1259632" y="4219364"/>
                <a:ext cx="346362" cy="793812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=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279" name="Retângulo de cantos arredondados 278"/>
              <p:cNvSpPr/>
              <p:nvPr/>
            </p:nvSpPr>
            <p:spPr>
              <a:xfrm>
                <a:off x="1283082" y="4240780"/>
                <a:ext cx="300628" cy="700388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vert="wordArtVert" lIns="0" tIns="0" rIns="0" bIns="0" rtlCol="0" anchor="ctr">
                <a:noAutofit/>
              </a:bodyPr>
              <a:lstStyle/>
              <a:p>
                <a:pPr algn="ctr"/>
                <a:r>
                  <a:rPr lang="pt-BR" sz="1050" b="1" dirty="0" smtClean="0">
                    <a:solidFill>
                      <a:schemeClr val="bg1"/>
                    </a:solidFill>
                    <a:latin typeface="Tw Cen MT" pitchFamily="34" charset="0"/>
                  </a:rPr>
                  <a:t>ENTER</a:t>
                </a:r>
                <a:endParaRPr lang="pt-BR" sz="105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240" name="Grupo 284"/>
          <p:cNvGrpSpPr/>
          <p:nvPr/>
        </p:nvGrpSpPr>
        <p:grpSpPr>
          <a:xfrm>
            <a:off x="3400888" y="5739119"/>
            <a:ext cx="490028" cy="530218"/>
            <a:chOff x="539552" y="4040880"/>
            <a:chExt cx="346362" cy="374769"/>
          </a:xfrm>
        </p:grpSpPr>
        <p:sp>
          <p:nvSpPr>
            <p:cNvPr id="286" name="Retângulo de cantos arredondados 285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42" name="Grupo 286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288" name="Retângulo de cantos arredondados 287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289" name="Retângulo de cantos arredondados 288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0</a:t>
                </a:r>
              </a:p>
            </p:txBody>
          </p:sp>
        </p:grpSp>
      </p:grpSp>
      <p:grpSp>
        <p:nvGrpSpPr>
          <p:cNvPr id="245" name="Grupo 289"/>
          <p:cNvGrpSpPr/>
          <p:nvPr/>
        </p:nvGrpSpPr>
        <p:grpSpPr>
          <a:xfrm>
            <a:off x="3955698" y="5739119"/>
            <a:ext cx="490028" cy="530218"/>
            <a:chOff x="539552" y="4040880"/>
            <a:chExt cx="346362" cy="374769"/>
          </a:xfrm>
        </p:grpSpPr>
        <p:sp>
          <p:nvSpPr>
            <p:cNvPr id="291" name="Retângulo de cantos arredondados 290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47" name="Grupo 291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293" name="Retângulo de cantos arredondados 292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294" name="Retângulo de cantos arredondados 293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0</a:t>
                </a:r>
              </a:p>
            </p:txBody>
          </p:sp>
        </p:grpSp>
      </p:grpSp>
      <p:grpSp>
        <p:nvGrpSpPr>
          <p:cNvPr id="250" name="Grupo 294"/>
          <p:cNvGrpSpPr/>
          <p:nvPr/>
        </p:nvGrpSpPr>
        <p:grpSpPr>
          <a:xfrm>
            <a:off x="4504748" y="5742237"/>
            <a:ext cx="490028" cy="530218"/>
            <a:chOff x="539552" y="4040880"/>
            <a:chExt cx="346362" cy="374769"/>
          </a:xfrm>
        </p:grpSpPr>
        <p:sp>
          <p:nvSpPr>
            <p:cNvPr id="296" name="Retângulo de cantos arredondados 295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51" name="Grupo 296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298" name="Retângulo de cantos arredondados 297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∑−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299" name="Retângulo de cantos arredondados 298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∑+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252" name="Grupo 309"/>
          <p:cNvGrpSpPr/>
          <p:nvPr/>
        </p:nvGrpSpPr>
        <p:grpSpPr>
          <a:xfrm>
            <a:off x="716743" y="5739467"/>
            <a:ext cx="490028" cy="530218"/>
            <a:chOff x="539552" y="4040880"/>
            <a:chExt cx="346362" cy="374769"/>
          </a:xfrm>
        </p:grpSpPr>
        <p:sp>
          <p:nvSpPr>
            <p:cNvPr id="311" name="Retângulo de cantos arredondados 310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53" name="Grupo 311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313" name="Retângulo de cantos arredondados 312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D.MY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314" name="Retângulo de cantos arredondados 313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4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254" name="Grupo 314"/>
          <p:cNvGrpSpPr/>
          <p:nvPr/>
        </p:nvGrpSpPr>
        <p:grpSpPr>
          <a:xfrm>
            <a:off x="1247759" y="5749621"/>
            <a:ext cx="490028" cy="530218"/>
            <a:chOff x="539552" y="4040880"/>
            <a:chExt cx="346362" cy="374769"/>
          </a:xfrm>
        </p:grpSpPr>
        <p:sp>
          <p:nvSpPr>
            <p:cNvPr id="316" name="Retângulo de cantos arredondados 315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55" name="Grupo 316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318" name="Retângulo de cantos arredondados 317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M.DY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319" name="Retângulo de cantos arredondados 318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5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256" name="Grupo 319"/>
          <p:cNvGrpSpPr/>
          <p:nvPr/>
        </p:nvGrpSpPr>
        <p:grpSpPr>
          <a:xfrm>
            <a:off x="2303591" y="5739467"/>
            <a:ext cx="490028" cy="530218"/>
            <a:chOff x="539552" y="4040880"/>
            <a:chExt cx="346362" cy="374769"/>
          </a:xfrm>
        </p:grpSpPr>
        <p:sp>
          <p:nvSpPr>
            <p:cNvPr id="321" name="Retângulo de cantos arredondados 320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57" name="Grupo 321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323" name="Retângulo de cantos arredondados 322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n!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324" name="Retângulo de cantos arredondados 323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3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aphicFrame>
        <p:nvGraphicFramePr>
          <p:cNvPr id="325" name="Tabela 3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458518344"/>
              </p:ext>
            </p:extLst>
          </p:nvPr>
        </p:nvGraphicFramePr>
        <p:xfrm>
          <a:off x="5508103" y="3140968"/>
          <a:ext cx="3059436" cy="158496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529718"/>
                <a:gridCol w="1529718"/>
              </a:tblGrid>
              <a:tr h="302024">
                <a:tc>
                  <a:txBody>
                    <a:bodyPr/>
                    <a:lstStyle/>
                    <a:p>
                      <a:pPr algn="ctr"/>
                      <a:r>
                        <a:rPr lang="pt-BR" sz="2000" dirty="0" smtClean="0"/>
                        <a:t>Prazo</a:t>
                      </a:r>
                      <a:endParaRPr lang="pt-BR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dirty="0" smtClean="0"/>
                        <a:t>Valor</a:t>
                      </a:r>
                      <a:endParaRPr lang="pt-BR" sz="2000" dirty="0"/>
                    </a:p>
                  </a:txBody>
                  <a:tcPr anchor="ctr"/>
                </a:tc>
              </a:tr>
              <a:tr h="302024">
                <a:tc>
                  <a:txBody>
                    <a:bodyPr/>
                    <a:lstStyle/>
                    <a:p>
                      <a:pPr algn="ctr"/>
                      <a:r>
                        <a:rPr lang="pt-BR" sz="2000" dirty="0" smtClean="0"/>
                        <a:t>15 dias</a:t>
                      </a:r>
                      <a:endParaRPr lang="pt-BR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dirty="0" smtClean="0"/>
                        <a:t>1.500,00</a:t>
                      </a:r>
                      <a:endParaRPr lang="pt-BR" sz="2000" dirty="0"/>
                    </a:p>
                  </a:txBody>
                  <a:tcPr anchor="ctr"/>
                </a:tc>
              </a:tr>
              <a:tr h="302024">
                <a:tc>
                  <a:txBody>
                    <a:bodyPr/>
                    <a:lstStyle/>
                    <a:p>
                      <a:pPr algn="ctr"/>
                      <a:r>
                        <a:rPr lang="pt-BR" sz="2000" dirty="0" smtClean="0"/>
                        <a:t>30 dias</a:t>
                      </a:r>
                      <a:endParaRPr lang="pt-BR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dirty="0" smtClean="0"/>
                        <a:t>2.500,00</a:t>
                      </a:r>
                      <a:endParaRPr lang="pt-BR" sz="2000" dirty="0"/>
                    </a:p>
                  </a:txBody>
                  <a:tcPr anchor="ctr"/>
                </a:tc>
              </a:tr>
              <a:tr h="302024">
                <a:tc>
                  <a:txBody>
                    <a:bodyPr/>
                    <a:lstStyle/>
                    <a:p>
                      <a:pPr algn="ctr"/>
                      <a:r>
                        <a:rPr lang="pt-BR" sz="2000" dirty="0" smtClean="0"/>
                        <a:t>45 dias</a:t>
                      </a:r>
                      <a:endParaRPr lang="pt-BR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dirty="0" smtClean="0"/>
                        <a:t>3.500,00</a:t>
                      </a:r>
                      <a:endParaRPr lang="pt-BR" sz="2000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326" name="Retângulo de cantos arredondados 325"/>
          <p:cNvSpPr/>
          <p:nvPr/>
        </p:nvSpPr>
        <p:spPr>
          <a:xfrm>
            <a:off x="6372200" y="5630975"/>
            <a:ext cx="2142386" cy="678345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pt-BR" sz="3200" b="1" dirty="0" smtClean="0">
                <a:latin typeface="Tw Cen MT" pitchFamily="34" charset="0"/>
                <a:cs typeface="Courier New" pitchFamily="49" charset="0"/>
              </a:rPr>
              <a:t>34,00</a:t>
            </a:r>
            <a:endParaRPr lang="pt-BR" sz="3200" b="1" dirty="0">
              <a:latin typeface="Tw Cen MT" pitchFamily="34" charset="0"/>
              <a:cs typeface="Courier New" pitchFamily="49" charset="0"/>
            </a:endParaRPr>
          </a:p>
        </p:txBody>
      </p:sp>
      <p:sp>
        <p:nvSpPr>
          <p:cNvPr id="327" name="CaixaDeTexto 326"/>
          <p:cNvSpPr txBox="1"/>
          <p:nvPr/>
        </p:nvSpPr>
        <p:spPr>
          <a:xfrm>
            <a:off x="5421591" y="4869160"/>
            <a:ext cx="34708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>
                <a:latin typeface="Tw Cen MT" pitchFamily="34" charset="0"/>
              </a:rPr>
              <a:t>* Seria o mesmo que tomar 7.500 por um período de 34 dias</a:t>
            </a:r>
            <a:endParaRPr lang="pt-BR" dirty="0">
              <a:latin typeface="Tw Cen MT" pitchFamily="34" charset="0"/>
            </a:endParaRPr>
          </a:p>
        </p:txBody>
      </p:sp>
      <p:grpSp>
        <p:nvGrpSpPr>
          <p:cNvPr id="258" name="Grupo 327"/>
          <p:cNvGrpSpPr/>
          <p:nvPr/>
        </p:nvGrpSpPr>
        <p:grpSpPr>
          <a:xfrm>
            <a:off x="2832695" y="3151122"/>
            <a:ext cx="490028" cy="530218"/>
            <a:chOff x="539552" y="4040880"/>
            <a:chExt cx="346362" cy="374769"/>
          </a:xfrm>
        </p:grpSpPr>
        <p:sp>
          <p:nvSpPr>
            <p:cNvPr id="329" name="Retângulo de cantos arredondados 328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59" name="Grupo 329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331" name="Retângulo de cantos arredondados 330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M.DY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332" name="Retângulo de cantos arredondados 331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5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260" name="Grupo 332"/>
          <p:cNvGrpSpPr/>
          <p:nvPr/>
        </p:nvGrpSpPr>
        <p:grpSpPr>
          <a:xfrm>
            <a:off x="2865871" y="4455624"/>
            <a:ext cx="490028" cy="530218"/>
            <a:chOff x="539552" y="4040880"/>
            <a:chExt cx="346362" cy="374769"/>
          </a:xfrm>
        </p:grpSpPr>
        <p:sp>
          <p:nvSpPr>
            <p:cNvPr id="334" name="Retângulo de cantos arredondados 333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62" name="Grupo 334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336" name="Retângulo de cantos arredondados 335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M.DY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337" name="Retângulo de cantos arredondados 336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5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265" name="Grupo 337"/>
          <p:cNvGrpSpPr/>
          <p:nvPr/>
        </p:nvGrpSpPr>
        <p:grpSpPr>
          <a:xfrm>
            <a:off x="2840548" y="5739119"/>
            <a:ext cx="490028" cy="530218"/>
            <a:chOff x="539552" y="4040880"/>
            <a:chExt cx="346362" cy="374769"/>
          </a:xfrm>
        </p:grpSpPr>
        <p:sp>
          <p:nvSpPr>
            <p:cNvPr id="339" name="Retângulo de cantos arredondados 338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67" name="Grupo 339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341" name="Retângulo de cantos arredondados 340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M.DY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342" name="Retângulo de cantos arredondados 341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5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2385229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Prazo Médio</a:t>
            </a:r>
            <a:br>
              <a:rPr lang="pt-BR" dirty="0" smtClean="0"/>
            </a:br>
            <a:r>
              <a:rPr lang="pt-BR" dirty="0" smtClean="0"/>
              <a:t>Exercícios de Fixação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08874" y="1600200"/>
            <a:ext cx="8229600" cy="5069160"/>
          </a:xfrm>
        </p:spPr>
        <p:txBody>
          <a:bodyPr/>
          <a:lstStyle/>
          <a:p>
            <a:r>
              <a:rPr lang="pt-BR" dirty="0" smtClean="0"/>
              <a:t>Calcule o Prazo Médio de Pagamento das Seguintes Faturas:</a:t>
            </a:r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 smtClean="0"/>
          </a:p>
          <a:p>
            <a:endParaRPr lang="pt-BR" dirty="0" smtClean="0"/>
          </a:p>
        </p:txBody>
      </p:sp>
      <p:graphicFrame>
        <p:nvGraphicFramePr>
          <p:cNvPr id="325" name="Tabela 3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07567568"/>
              </p:ext>
            </p:extLst>
          </p:nvPr>
        </p:nvGraphicFramePr>
        <p:xfrm>
          <a:off x="928662" y="3214686"/>
          <a:ext cx="5760640" cy="198120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440160"/>
                <a:gridCol w="1440160"/>
                <a:gridCol w="1440160"/>
                <a:gridCol w="1440160"/>
              </a:tblGrid>
              <a:tr h="302024">
                <a:tc>
                  <a:txBody>
                    <a:bodyPr/>
                    <a:lstStyle/>
                    <a:p>
                      <a:pPr algn="ctr"/>
                      <a:r>
                        <a:rPr lang="pt-BR" sz="2000" dirty="0" smtClean="0"/>
                        <a:t>Fatura</a:t>
                      </a:r>
                      <a:endParaRPr lang="pt-BR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dirty="0" smtClean="0"/>
                        <a:t>Prazo</a:t>
                      </a:r>
                      <a:endParaRPr lang="pt-BR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dirty="0" smtClean="0"/>
                        <a:t>Valor</a:t>
                      </a:r>
                      <a:endParaRPr lang="pt-BR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dirty="0" smtClean="0"/>
                        <a:t>P</a:t>
                      </a:r>
                      <a:r>
                        <a:rPr lang="pt-BR" sz="2000" baseline="0" dirty="0" smtClean="0"/>
                        <a:t> x V</a:t>
                      </a:r>
                      <a:endParaRPr lang="pt-BR" sz="2000" dirty="0"/>
                    </a:p>
                  </a:txBody>
                  <a:tcPr anchor="ctr"/>
                </a:tc>
              </a:tr>
              <a:tr h="302024">
                <a:tc>
                  <a:txBody>
                    <a:bodyPr/>
                    <a:lstStyle/>
                    <a:p>
                      <a:pPr algn="ctr"/>
                      <a:r>
                        <a:rPr lang="pt-BR" sz="2000" dirty="0" smtClean="0"/>
                        <a:t>1</a:t>
                      </a:r>
                      <a:endParaRPr lang="pt-BR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dirty="0" smtClean="0"/>
                        <a:t>5 dias</a:t>
                      </a:r>
                      <a:endParaRPr lang="pt-BR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dirty="0" smtClean="0"/>
                        <a:t>500,00</a:t>
                      </a:r>
                      <a:endParaRPr lang="pt-BR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dirty="0" smtClean="0"/>
                        <a:t>2.500,00</a:t>
                      </a:r>
                      <a:endParaRPr lang="pt-BR" sz="2000" dirty="0"/>
                    </a:p>
                  </a:txBody>
                  <a:tcPr anchor="ctr"/>
                </a:tc>
              </a:tr>
              <a:tr h="302024">
                <a:tc>
                  <a:txBody>
                    <a:bodyPr/>
                    <a:lstStyle/>
                    <a:p>
                      <a:pPr algn="ctr"/>
                      <a:r>
                        <a:rPr lang="pt-BR" sz="2000" dirty="0" smtClean="0"/>
                        <a:t>2</a:t>
                      </a:r>
                      <a:endParaRPr lang="pt-BR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dirty="0" smtClean="0"/>
                        <a:t>15 dias</a:t>
                      </a:r>
                      <a:endParaRPr lang="pt-BR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dirty="0" smtClean="0"/>
                        <a:t>1.500,00</a:t>
                      </a:r>
                      <a:endParaRPr lang="pt-BR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dirty="0" smtClean="0"/>
                        <a:t>22.500,00</a:t>
                      </a:r>
                      <a:endParaRPr lang="pt-BR" sz="2000" dirty="0"/>
                    </a:p>
                  </a:txBody>
                  <a:tcPr anchor="ctr"/>
                </a:tc>
              </a:tr>
              <a:tr h="302024">
                <a:tc>
                  <a:txBody>
                    <a:bodyPr/>
                    <a:lstStyle/>
                    <a:p>
                      <a:pPr algn="ctr"/>
                      <a:r>
                        <a:rPr lang="pt-BR" sz="2000" dirty="0" smtClean="0"/>
                        <a:t>3</a:t>
                      </a:r>
                      <a:endParaRPr lang="pt-BR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dirty="0" smtClean="0"/>
                        <a:t>20 dias</a:t>
                      </a:r>
                      <a:endParaRPr lang="pt-BR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dirty="0" smtClean="0"/>
                        <a:t>2.500,00</a:t>
                      </a:r>
                      <a:endParaRPr lang="pt-BR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dirty="0" smtClean="0"/>
                        <a:t>50.000,00</a:t>
                      </a:r>
                      <a:endParaRPr lang="pt-BR" sz="2000" dirty="0"/>
                    </a:p>
                  </a:txBody>
                  <a:tcPr anchor="ctr"/>
                </a:tc>
              </a:tr>
              <a:tr h="302024">
                <a:tc>
                  <a:txBody>
                    <a:bodyPr/>
                    <a:lstStyle/>
                    <a:p>
                      <a:pPr algn="ctr"/>
                      <a:r>
                        <a:rPr lang="pt-BR" sz="2000" dirty="0" smtClean="0"/>
                        <a:t>P Médio</a:t>
                      </a:r>
                      <a:endParaRPr lang="pt-BR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dirty="0" smtClean="0"/>
                        <a:t>16,67 dias</a:t>
                      </a:r>
                      <a:endParaRPr lang="pt-BR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dirty="0" smtClean="0"/>
                        <a:t>4.500,00</a:t>
                      </a:r>
                      <a:endParaRPr lang="pt-BR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dirty="0" smtClean="0"/>
                        <a:t>75.000,00</a:t>
                      </a:r>
                      <a:endParaRPr lang="pt-BR" sz="2000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587360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Prazo Médio</a:t>
            </a:r>
            <a:br>
              <a:rPr lang="pt-BR" dirty="0" smtClean="0"/>
            </a:br>
            <a:r>
              <a:rPr lang="pt-BR" dirty="0" smtClean="0"/>
              <a:t>Exercícios de Fixação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08874" y="1600200"/>
            <a:ext cx="8229600" cy="5069160"/>
          </a:xfrm>
        </p:spPr>
        <p:txBody>
          <a:bodyPr/>
          <a:lstStyle/>
          <a:p>
            <a:r>
              <a:rPr lang="pt-BR" dirty="0" smtClean="0"/>
              <a:t>Calcule o Prazo Médio de Pagamento das Seguintes Faturas:</a:t>
            </a:r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 smtClean="0"/>
          </a:p>
          <a:p>
            <a:r>
              <a:rPr lang="pt-BR" dirty="0" smtClean="0"/>
              <a:t>Calcule </a:t>
            </a:r>
            <a:r>
              <a:rPr lang="pt-BR" dirty="0"/>
              <a:t>o Prazo Médio de Pagamento das Seguintes </a:t>
            </a:r>
            <a:r>
              <a:rPr lang="pt-BR" dirty="0" smtClean="0"/>
              <a:t>Faturas:</a:t>
            </a:r>
          </a:p>
          <a:p>
            <a:endParaRPr lang="pt-BR" dirty="0" smtClean="0"/>
          </a:p>
        </p:txBody>
      </p:sp>
      <p:graphicFrame>
        <p:nvGraphicFramePr>
          <p:cNvPr id="138" name="Tabela 1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519036882"/>
              </p:ext>
            </p:extLst>
          </p:nvPr>
        </p:nvGraphicFramePr>
        <p:xfrm>
          <a:off x="1500166" y="3019436"/>
          <a:ext cx="5795740" cy="198120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448935"/>
                <a:gridCol w="1448935"/>
                <a:gridCol w="1448935"/>
                <a:gridCol w="1448935"/>
              </a:tblGrid>
              <a:tr h="302024">
                <a:tc>
                  <a:txBody>
                    <a:bodyPr/>
                    <a:lstStyle/>
                    <a:p>
                      <a:pPr algn="ctr"/>
                      <a:r>
                        <a:rPr lang="pt-BR" sz="2000" dirty="0" smtClean="0"/>
                        <a:t>Fatura</a:t>
                      </a:r>
                      <a:endParaRPr lang="pt-BR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dirty="0" smtClean="0"/>
                        <a:t>Prazo</a:t>
                      </a:r>
                      <a:endParaRPr lang="pt-BR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dirty="0" smtClean="0"/>
                        <a:t>Valor</a:t>
                      </a:r>
                      <a:endParaRPr lang="pt-BR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dirty="0" smtClean="0"/>
                        <a:t>P x V</a:t>
                      </a:r>
                      <a:endParaRPr lang="pt-BR" sz="2000" dirty="0"/>
                    </a:p>
                  </a:txBody>
                  <a:tcPr anchor="ctr"/>
                </a:tc>
              </a:tr>
              <a:tr h="302024">
                <a:tc>
                  <a:txBody>
                    <a:bodyPr/>
                    <a:lstStyle/>
                    <a:p>
                      <a:pPr algn="ctr"/>
                      <a:r>
                        <a:rPr lang="pt-BR" sz="2000" dirty="0" smtClean="0"/>
                        <a:t>1</a:t>
                      </a:r>
                      <a:endParaRPr lang="pt-BR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dirty="0" smtClean="0"/>
                        <a:t>7 dias</a:t>
                      </a:r>
                      <a:endParaRPr lang="pt-BR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dirty="0" smtClean="0"/>
                        <a:t>1.500,00</a:t>
                      </a:r>
                      <a:endParaRPr lang="pt-BR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dirty="0" smtClean="0"/>
                        <a:t>10.500,00</a:t>
                      </a:r>
                      <a:endParaRPr lang="pt-BR" sz="2000" dirty="0"/>
                    </a:p>
                  </a:txBody>
                  <a:tcPr anchor="ctr"/>
                </a:tc>
              </a:tr>
              <a:tr h="302024">
                <a:tc>
                  <a:txBody>
                    <a:bodyPr/>
                    <a:lstStyle/>
                    <a:p>
                      <a:pPr algn="ctr"/>
                      <a:r>
                        <a:rPr lang="pt-BR" sz="2000" dirty="0" smtClean="0"/>
                        <a:t>2</a:t>
                      </a:r>
                      <a:endParaRPr lang="pt-BR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dirty="0" smtClean="0"/>
                        <a:t>14 dias</a:t>
                      </a:r>
                      <a:endParaRPr lang="pt-BR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dirty="0" smtClean="0"/>
                        <a:t>2.500,00</a:t>
                      </a:r>
                      <a:endParaRPr lang="pt-BR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dirty="0" smtClean="0"/>
                        <a:t>35.000,00</a:t>
                      </a:r>
                      <a:endParaRPr lang="pt-BR" sz="2000" dirty="0"/>
                    </a:p>
                  </a:txBody>
                  <a:tcPr anchor="ctr"/>
                </a:tc>
              </a:tr>
              <a:tr h="302024">
                <a:tc>
                  <a:txBody>
                    <a:bodyPr/>
                    <a:lstStyle/>
                    <a:p>
                      <a:pPr algn="ctr"/>
                      <a:r>
                        <a:rPr lang="pt-BR" sz="2000" dirty="0" smtClean="0"/>
                        <a:t>3</a:t>
                      </a:r>
                      <a:endParaRPr lang="pt-BR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dirty="0" smtClean="0"/>
                        <a:t>28 dias</a:t>
                      </a:r>
                      <a:endParaRPr lang="pt-BR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dirty="0" smtClean="0"/>
                        <a:t>3.500,00</a:t>
                      </a:r>
                      <a:endParaRPr lang="pt-BR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dirty="0" smtClean="0"/>
                        <a:t>98.000,00</a:t>
                      </a:r>
                      <a:endParaRPr lang="pt-BR" sz="2000" dirty="0"/>
                    </a:p>
                  </a:txBody>
                  <a:tcPr anchor="ctr"/>
                </a:tc>
              </a:tr>
              <a:tr h="302024">
                <a:tc>
                  <a:txBody>
                    <a:bodyPr/>
                    <a:lstStyle/>
                    <a:p>
                      <a:pPr algn="ctr"/>
                      <a:r>
                        <a:rPr lang="pt-BR" sz="2000" dirty="0" smtClean="0"/>
                        <a:t>P</a:t>
                      </a:r>
                      <a:r>
                        <a:rPr lang="pt-BR" sz="2000" baseline="0" dirty="0" smtClean="0"/>
                        <a:t> Médio</a:t>
                      </a:r>
                      <a:endParaRPr lang="pt-BR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dirty="0" smtClean="0"/>
                        <a:t>19,13 dias</a:t>
                      </a:r>
                      <a:endParaRPr lang="pt-BR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dirty="0" smtClean="0"/>
                        <a:t>7.500,00</a:t>
                      </a:r>
                      <a:endParaRPr lang="pt-BR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dirty="0" smtClean="0"/>
                        <a:t>143.500,00</a:t>
                      </a:r>
                      <a:endParaRPr lang="pt-BR" sz="2000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8" name="Retângulo 7"/>
          <p:cNvSpPr/>
          <p:nvPr/>
        </p:nvSpPr>
        <p:spPr>
          <a:xfrm>
            <a:off x="808058" y="6245152"/>
            <a:ext cx="4356048" cy="432048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>
              <a:latin typeface="Tw Cen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87360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Capitalização Simples - Juros Simples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Juros Simples: São aqueles nos quais a taxa incide sempre sobre o principal, independente dos juros gerados no período anterior.</a:t>
            </a:r>
          </a:p>
          <a:p>
            <a:r>
              <a:rPr lang="pt-BR" dirty="0" smtClean="0"/>
              <a:t>Exemplo: Qual o valor dos juros de um empréstimo a juros simples de R$ 1.000,00, com uma taxa de 6% a.m. por um prazo de 90 dias?</a:t>
            </a:r>
          </a:p>
          <a:p>
            <a:endParaRPr lang="pt-BR" dirty="0" smtClean="0"/>
          </a:p>
        </p:txBody>
      </p:sp>
      <p:grpSp>
        <p:nvGrpSpPr>
          <p:cNvPr id="4" name="Grupo 3"/>
          <p:cNvGrpSpPr/>
          <p:nvPr/>
        </p:nvGrpSpPr>
        <p:grpSpPr>
          <a:xfrm>
            <a:off x="5593683" y="3603560"/>
            <a:ext cx="490028" cy="1245789"/>
            <a:chOff x="949316" y="2188411"/>
            <a:chExt cx="346362" cy="880549"/>
          </a:xfrm>
        </p:grpSpPr>
        <p:sp>
          <p:nvSpPr>
            <p:cNvPr id="5" name="Retângulo de cantos arredondados 4"/>
            <p:cNvSpPr/>
            <p:nvPr/>
          </p:nvSpPr>
          <p:spPr>
            <a:xfrm>
              <a:off x="949316" y="2188411"/>
              <a:ext cx="346362" cy="880549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PREFIX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6" name="Grupo 5"/>
            <p:cNvGrpSpPr/>
            <p:nvPr/>
          </p:nvGrpSpPr>
          <p:grpSpPr>
            <a:xfrm>
              <a:off x="949316" y="2275148"/>
              <a:ext cx="346362" cy="793812"/>
              <a:chOff x="1259632" y="4219364"/>
              <a:chExt cx="346362" cy="793812"/>
            </a:xfrm>
          </p:grpSpPr>
          <p:sp>
            <p:nvSpPr>
              <p:cNvPr id="7" name="Retângulo de cantos arredondados 6"/>
              <p:cNvSpPr/>
              <p:nvPr/>
            </p:nvSpPr>
            <p:spPr>
              <a:xfrm>
                <a:off x="1259632" y="4219364"/>
                <a:ext cx="346362" cy="793812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=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8" name="Retângulo de cantos arredondados 7"/>
              <p:cNvSpPr/>
              <p:nvPr/>
            </p:nvSpPr>
            <p:spPr>
              <a:xfrm>
                <a:off x="1283082" y="4240780"/>
                <a:ext cx="300628" cy="700388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vert="wordArtVert" lIns="0" tIns="0" rIns="0" bIns="0" rtlCol="0" anchor="ctr">
                <a:noAutofit/>
              </a:bodyPr>
              <a:lstStyle/>
              <a:p>
                <a:pPr algn="ctr"/>
                <a:r>
                  <a:rPr lang="pt-BR" sz="1050" b="1" dirty="0" smtClean="0">
                    <a:solidFill>
                      <a:schemeClr val="bg1"/>
                    </a:solidFill>
                    <a:latin typeface="Tw Cen MT" pitchFamily="34" charset="0"/>
                  </a:rPr>
                  <a:t>ENTER</a:t>
                </a:r>
                <a:endParaRPr lang="pt-BR" sz="105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9" name="Grupo 8"/>
          <p:cNvGrpSpPr/>
          <p:nvPr/>
        </p:nvGrpSpPr>
        <p:grpSpPr>
          <a:xfrm>
            <a:off x="3412029" y="3969656"/>
            <a:ext cx="490028" cy="530218"/>
            <a:chOff x="539552" y="4040880"/>
            <a:chExt cx="346362" cy="374769"/>
          </a:xfrm>
        </p:grpSpPr>
        <p:sp>
          <p:nvSpPr>
            <p:cNvPr id="10" name="Retângulo de cantos arredondados 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11" name="Grupo 1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2" name="Retângulo de cantos arredondados 1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𝑥, r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3" name="Retângulo de cantos arredondados 1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1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14" name="Grupo 13"/>
          <p:cNvGrpSpPr/>
          <p:nvPr/>
        </p:nvGrpSpPr>
        <p:grpSpPr>
          <a:xfrm>
            <a:off x="3956009" y="3964116"/>
            <a:ext cx="490028" cy="530218"/>
            <a:chOff x="539552" y="4040880"/>
            <a:chExt cx="346362" cy="374769"/>
          </a:xfrm>
        </p:grpSpPr>
        <p:sp>
          <p:nvSpPr>
            <p:cNvPr id="15" name="Retângulo de cantos arredondados 1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16" name="Grupo 1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7" name="Retângulo de cantos arredondados 1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8" name="Retângulo de cantos arredondados 17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0</a:t>
                </a:r>
              </a:p>
            </p:txBody>
          </p:sp>
        </p:grpSp>
      </p:grpSp>
      <p:grpSp>
        <p:nvGrpSpPr>
          <p:cNvPr id="19" name="Grupo 18"/>
          <p:cNvGrpSpPr/>
          <p:nvPr/>
        </p:nvGrpSpPr>
        <p:grpSpPr>
          <a:xfrm>
            <a:off x="4499989" y="3964116"/>
            <a:ext cx="490028" cy="530218"/>
            <a:chOff x="539552" y="4040880"/>
            <a:chExt cx="346362" cy="374769"/>
          </a:xfrm>
        </p:grpSpPr>
        <p:sp>
          <p:nvSpPr>
            <p:cNvPr id="20" name="Retângulo de cantos arredondados 1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1" name="Grupo 2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22" name="Retângulo de cantos arredondados 2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23" name="Retângulo de cantos arredondados 2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0</a:t>
                </a:r>
              </a:p>
            </p:txBody>
          </p:sp>
        </p:grpSp>
      </p:grpSp>
      <p:grpSp>
        <p:nvGrpSpPr>
          <p:cNvPr id="24" name="Grupo 23"/>
          <p:cNvGrpSpPr/>
          <p:nvPr/>
        </p:nvGrpSpPr>
        <p:grpSpPr>
          <a:xfrm>
            <a:off x="5035767" y="3964116"/>
            <a:ext cx="490028" cy="530218"/>
            <a:chOff x="539552" y="4040880"/>
            <a:chExt cx="346362" cy="374769"/>
          </a:xfrm>
        </p:grpSpPr>
        <p:sp>
          <p:nvSpPr>
            <p:cNvPr id="25" name="Retângulo de cantos arredondados 2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6" name="Grupo 2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27" name="Retângulo de cantos arredondados 2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28" name="Retângulo de cantos arredondados 27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0</a:t>
                </a:r>
              </a:p>
            </p:txBody>
          </p:sp>
        </p:grpSp>
      </p:grpSp>
      <p:grpSp>
        <p:nvGrpSpPr>
          <p:cNvPr id="29" name="Grupo 28"/>
          <p:cNvGrpSpPr/>
          <p:nvPr/>
        </p:nvGrpSpPr>
        <p:grpSpPr>
          <a:xfrm>
            <a:off x="5593072" y="4902645"/>
            <a:ext cx="490028" cy="530218"/>
            <a:chOff x="539552" y="4040880"/>
            <a:chExt cx="346362" cy="374769"/>
          </a:xfrm>
        </p:grpSpPr>
        <p:sp>
          <p:nvSpPr>
            <p:cNvPr id="30" name="Retângulo de cantos arredondados 2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DB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31" name="Grupo 3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32" name="Retângulo de cantos arredondados 3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INTG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33" name="Retângulo de cantos arredondados 3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%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34" name="Grupo 33"/>
          <p:cNvGrpSpPr/>
          <p:nvPr/>
        </p:nvGrpSpPr>
        <p:grpSpPr>
          <a:xfrm>
            <a:off x="5051831" y="4897113"/>
            <a:ext cx="490028" cy="530218"/>
            <a:chOff x="539552" y="4040880"/>
            <a:chExt cx="346362" cy="374769"/>
          </a:xfrm>
        </p:grpSpPr>
        <p:sp>
          <p:nvSpPr>
            <p:cNvPr id="35" name="Retângulo de cantos arredondados 3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36" name="Grupo 3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37" name="Retângulo de cantos arredondados 3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 w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38" name="Retângulo de cantos arredondados 37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6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39" name="Grupo 38"/>
          <p:cNvGrpSpPr/>
          <p:nvPr/>
        </p:nvGrpSpPr>
        <p:grpSpPr>
          <a:xfrm>
            <a:off x="5601977" y="5499359"/>
            <a:ext cx="490028" cy="530218"/>
            <a:chOff x="7266099" y="3837234"/>
            <a:chExt cx="490028" cy="530218"/>
          </a:xfrm>
        </p:grpSpPr>
        <p:sp>
          <p:nvSpPr>
            <p:cNvPr id="40" name="Retângulo de cantos arredondados 39"/>
            <p:cNvSpPr/>
            <p:nvPr/>
          </p:nvSpPr>
          <p:spPr>
            <a:xfrm>
              <a:off x="7266099" y="3837234"/>
              <a:ext cx="490028" cy="524678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41" name="Grupo 40"/>
            <p:cNvGrpSpPr/>
            <p:nvPr/>
          </p:nvGrpSpPr>
          <p:grpSpPr>
            <a:xfrm>
              <a:off x="7266099" y="3959948"/>
              <a:ext cx="490028" cy="407504"/>
              <a:chOff x="1042702" y="3861048"/>
              <a:chExt cx="432953" cy="360040"/>
            </a:xfrm>
          </p:grpSpPr>
          <p:sp>
            <p:nvSpPr>
              <p:cNvPr id="42" name="Retângulo de cantos arredondados 4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𝑥²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43" name="Retângulo de cantos arredondados 4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×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44" name="Grupo 43"/>
          <p:cNvGrpSpPr/>
          <p:nvPr/>
        </p:nvGrpSpPr>
        <p:grpSpPr>
          <a:xfrm>
            <a:off x="5036613" y="5504899"/>
            <a:ext cx="490028" cy="530218"/>
            <a:chOff x="539552" y="4040880"/>
            <a:chExt cx="346362" cy="374769"/>
          </a:xfrm>
        </p:grpSpPr>
        <p:sp>
          <p:nvSpPr>
            <p:cNvPr id="45" name="Retângulo de cantos arredondados 4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46" name="Grupo 4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47" name="Retângulo de cantos arredondados 4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n!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48" name="Retângulo de cantos arredondados 47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3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49" name="Grupo 48"/>
          <p:cNvGrpSpPr/>
          <p:nvPr/>
        </p:nvGrpSpPr>
        <p:grpSpPr>
          <a:xfrm>
            <a:off x="5595874" y="6139142"/>
            <a:ext cx="490028" cy="530218"/>
            <a:chOff x="539552" y="4040880"/>
            <a:chExt cx="346362" cy="374769"/>
          </a:xfrm>
        </p:grpSpPr>
        <p:sp>
          <p:nvSpPr>
            <p:cNvPr id="50" name="Retângulo de cantos arredondados 4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51" name="Grupo 5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52" name="Retângulo de cantos arredondados 5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LST 𝑥 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53" name="Retângulo de cantos arredondados 5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+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sp>
        <p:nvSpPr>
          <p:cNvPr id="54" name="Retângulo de cantos arredondados 53"/>
          <p:cNvSpPr/>
          <p:nvPr/>
        </p:nvSpPr>
        <p:spPr>
          <a:xfrm>
            <a:off x="6243946" y="3969162"/>
            <a:ext cx="2216484" cy="50378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pt-BR" sz="3200" b="1" dirty="0" smtClean="0">
                <a:latin typeface="Tw Cen MT" pitchFamily="34" charset="0"/>
                <a:cs typeface="Courier New" pitchFamily="49" charset="0"/>
              </a:rPr>
              <a:t>1.000,00</a:t>
            </a:r>
            <a:endParaRPr lang="pt-BR" sz="3200" b="1" dirty="0">
              <a:latin typeface="Tw Cen MT" pitchFamily="34" charset="0"/>
              <a:cs typeface="Courier New" pitchFamily="49" charset="0"/>
            </a:endParaRPr>
          </a:p>
        </p:txBody>
      </p:sp>
      <p:sp>
        <p:nvSpPr>
          <p:cNvPr id="55" name="Retângulo de cantos arredondados 54"/>
          <p:cNvSpPr/>
          <p:nvPr/>
        </p:nvSpPr>
        <p:spPr>
          <a:xfrm>
            <a:off x="6243945" y="4923636"/>
            <a:ext cx="2216486" cy="50378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pt-BR" sz="3200" b="1" dirty="0" smtClean="0">
                <a:latin typeface="Tw Cen MT" pitchFamily="34" charset="0"/>
                <a:cs typeface="Courier New" pitchFamily="49" charset="0"/>
              </a:rPr>
              <a:t>60,00</a:t>
            </a:r>
            <a:endParaRPr lang="pt-BR" sz="3200" b="1" dirty="0">
              <a:latin typeface="Tw Cen MT" pitchFamily="34" charset="0"/>
              <a:cs typeface="Courier New" pitchFamily="49" charset="0"/>
            </a:endParaRPr>
          </a:p>
        </p:txBody>
      </p:sp>
      <p:sp>
        <p:nvSpPr>
          <p:cNvPr id="56" name="Retângulo de cantos arredondados 55"/>
          <p:cNvSpPr/>
          <p:nvPr/>
        </p:nvSpPr>
        <p:spPr>
          <a:xfrm>
            <a:off x="6260266" y="5529417"/>
            <a:ext cx="2200166" cy="50378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pt-BR" sz="3200" b="1" dirty="0" smtClean="0">
                <a:latin typeface="Tw Cen MT" pitchFamily="34" charset="0"/>
                <a:cs typeface="Courier New" pitchFamily="49" charset="0"/>
              </a:rPr>
              <a:t>180,00</a:t>
            </a:r>
            <a:endParaRPr lang="pt-BR" sz="3200" b="1" dirty="0">
              <a:latin typeface="Tw Cen MT" pitchFamily="34" charset="0"/>
              <a:cs typeface="Courier New" pitchFamily="49" charset="0"/>
            </a:endParaRPr>
          </a:p>
        </p:txBody>
      </p:sp>
      <p:sp>
        <p:nvSpPr>
          <p:cNvPr id="58" name="Retângulo de cantos arredondados 57"/>
          <p:cNvSpPr/>
          <p:nvPr/>
        </p:nvSpPr>
        <p:spPr>
          <a:xfrm>
            <a:off x="6243946" y="6139142"/>
            <a:ext cx="2200166" cy="50378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pt-BR" sz="3200" b="1" dirty="0" smtClean="0">
                <a:latin typeface="Tw Cen MT" pitchFamily="34" charset="0"/>
                <a:cs typeface="Courier New" pitchFamily="49" charset="0"/>
              </a:rPr>
              <a:t>1.180,00</a:t>
            </a:r>
            <a:endParaRPr lang="pt-BR" sz="3200" b="1" dirty="0">
              <a:latin typeface="Tw Cen MT" pitchFamily="34" charset="0"/>
              <a:cs typeface="Courier New" pitchFamily="49" charset="0"/>
            </a:endParaRPr>
          </a:p>
        </p:txBody>
      </p:sp>
      <p:sp>
        <p:nvSpPr>
          <p:cNvPr id="60" name="Seta para a direita 59"/>
          <p:cNvSpPr/>
          <p:nvPr/>
        </p:nvSpPr>
        <p:spPr>
          <a:xfrm>
            <a:off x="859669" y="4839169"/>
            <a:ext cx="3885334" cy="60224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>
                <a:latin typeface="Tw Cen MT" pitchFamily="34" charset="0"/>
              </a:rPr>
              <a:t>Valor dos Juros de 1 período</a:t>
            </a:r>
            <a:endParaRPr lang="pt-BR" dirty="0">
              <a:latin typeface="Tw Cen MT" pitchFamily="34" charset="0"/>
            </a:endParaRPr>
          </a:p>
        </p:txBody>
      </p:sp>
      <p:sp>
        <p:nvSpPr>
          <p:cNvPr id="61" name="Seta para a direita 60"/>
          <p:cNvSpPr/>
          <p:nvPr/>
        </p:nvSpPr>
        <p:spPr>
          <a:xfrm>
            <a:off x="859668" y="5466115"/>
            <a:ext cx="3886159" cy="60224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>
                <a:latin typeface="Tw Cen MT" pitchFamily="34" charset="0"/>
              </a:rPr>
              <a:t>Valor dos Juros de 3 períodos</a:t>
            </a:r>
            <a:endParaRPr lang="pt-BR" dirty="0">
              <a:latin typeface="Tw Cen MT" pitchFamily="34" charset="0"/>
            </a:endParaRPr>
          </a:p>
        </p:txBody>
      </p:sp>
      <p:sp>
        <p:nvSpPr>
          <p:cNvPr id="62" name="Seta para a direita 61"/>
          <p:cNvSpPr/>
          <p:nvPr/>
        </p:nvSpPr>
        <p:spPr>
          <a:xfrm>
            <a:off x="859668" y="6089910"/>
            <a:ext cx="3886159" cy="60224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>
                <a:latin typeface="Tw Cen MT" pitchFamily="34" charset="0"/>
              </a:rPr>
              <a:t>Valor do Principal + Juros </a:t>
            </a:r>
            <a:endParaRPr lang="pt-BR" dirty="0">
              <a:latin typeface="Tw Cen MT" pitchFamily="34" charset="0"/>
            </a:endParaRPr>
          </a:p>
        </p:txBody>
      </p:sp>
      <p:sp>
        <p:nvSpPr>
          <p:cNvPr id="63" name="Seta para a direita 62"/>
          <p:cNvSpPr/>
          <p:nvPr/>
        </p:nvSpPr>
        <p:spPr>
          <a:xfrm>
            <a:off x="859669" y="3950900"/>
            <a:ext cx="2373166" cy="60224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>
                <a:latin typeface="Tw Cen MT" pitchFamily="34" charset="0"/>
              </a:rPr>
              <a:t>Valor do Principal</a:t>
            </a:r>
            <a:endParaRPr lang="pt-BR" dirty="0">
              <a:latin typeface="Tw Cen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66479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Juros Simples</a:t>
            </a:r>
            <a:br>
              <a:rPr lang="pt-BR" dirty="0" smtClean="0"/>
            </a:br>
            <a:r>
              <a:rPr lang="pt-BR" dirty="0" smtClean="0"/>
              <a:t>Exercício de Fixação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rmAutofit fontScale="92500" lnSpcReduction="20000"/>
          </a:bodyPr>
          <a:lstStyle/>
          <a:p>
            <a:r>
              <a:rPr lang="pt-BR" dirty="0" smtClean="0"/>
              <a:t>Qual o valor dos juros de um empréstimo a juros simples de R$7.000,00, com uma taxa de 5% a.m. por um prazo de 30 dias?</a:t>
            </a:r>
          </a:p>
          <a:p>
            <a:pPr lvl="1"/>
            <a:r>
              <a:rPr lang="pt-BR" dirty="0" smtClean="0">
                <a:solidFill>
                  <a:srgbClr val="0000FF"/>
                </a:solidFill>
              </a:rPr>
              <a:t>R$350,00</a:t>
            </a:r>
          </a:p>
          <a:p>
            <a:r>
              <a:rPr lang="pt-BR" dirty="0"/>
              <a:t>Qual o valor dos juros de um empréstimo a juros simples de </a:t>
            </a:r>
            <a:r>
              <a:rPr lang="pt-BR" dirty="0" smtClean="0"/>
              <a:t>R$500,00</a:t>
            </a:r>
            <a:r>
              <a:rPr lang="pt-BR" dirty="0"/>
              <a:t>, com uma taxa de </a:t>
            </a:r>
            <a:r>
              <a:rPr lang="pt-BR" dirty="0" smtClean="0"/>
              <a:t>7% </a:t>
            </a:r>
            <a:r>
              <a:rPr lang="pt-BR" dirty="0"/>
              <a:t>a.m. por um prazo de </a:t>
            </a:r>
            <a:r>
              <a:rPr lang="pt-BR" dirty="0" smtClean="0"/>
              <a:t>45 </a:t>
            </a:r>
            <a:r>
              <a:rPr lang="pt-BR" dirty="0"/>
              <a:t>dias?</a:t>
            </a:r>
          </a:p>
          <a:p>
            <a:pPr lvl="1"/>
            <a:r>
              <a:rPr lang="pt-BR" dirty="0" smtClean="0">
                <a:solidFill>
                  <a:srgbClr val="0000FF"/>
                </a:solidFill>
              </a:rPr>
              <a:t>R$ 52,50</a:t>
            </a:r>
          </a:p>
          <a:p>
            <a:r>
              <a:rPr lang="pt-BR" dirty="0" smtClean="0"/>
              <a:t>Qual </a:t>
            </a:r>
            <a:r>
              <a:rPr lang="pt-BR" dirty="0"/>
              <a:t>o valor dos juros de um empréstimo a juros simples de </a:t>
            </a:r>
            <a:r>
              <a:rPr lang="pt-BR" dirty="0" smtClean="0"/>
              <a:t>R$3.000,00</a:t>
            </a:r>
            <a:r>
              <a:rPr lang="pt-BR" dirty="0"/>
              <a:t>, com uma taxa de </a:t>
            </a:r>
            <a:r>
              <a:rPr lang="pt-BR" dirty="0" smtClean="0"/>
              <a:t>3,5% </a:t>
            </a:r>
            <a:r>
              <a:rPr lang="pt-BR" dirty="0"/>
              <a:t>a.m. por um prazo de </a:t>
            </a:r>
            <a:r>
              <a:rPr lang="pt-BR" dirty="0" smtClean="0"/>
              <a:t>60 </a:t>
            </a:r>
            <a:r>
              <a:rPr lang="pt-BR" dirty="0"/>
              <a:t>dias?</a:t>
            </a:r>
          </a:p>
          <a:p>
            <a:pPr lvl="1"/>
            <a:r>
              <a:rPr lang="pt-BR" dirty="0" smtClean="0">
                <a:solidFill>
                  <a:srgbClr val="0000FF"/>
                </a:solidFill>
              </a:rPr>
              <a:t>R$ 210,00</a:t>
            </a:r>
            <a:endParaRPr lang="pt-BR" dirty="0">
              <a:solidFill>
                <a:srgbClr val="0000FF"/>
              </a:solidFill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827584" y="2780928"/>
            <a:ext cx="7992888" cy="44059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" name="Retângulo 5"/>
          <p:cNvSpPr/>
          <p:nvPr/>
        </p:nvSpPr>
        <p:spPr>
          <a:xfrm>
            <a:off x="827584" y="4293096"/>
            <a:ext cx="7992888" cy="44059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7" name="Retângulo 6"/>
          <p:cNvSpPr/>
          <p:nvPr/>
        </p:nvSpPr>
        <p:spPr>
          <a:xfrm>
            <a:off x="827584" y="5877272"/>
            <a:ext cx="7992888" cy="44059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3761032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Operações de Desconto - Juros Simples</a:t>
            </a:r>
            <a:br>
              <a:rPr lang="pt-BR" dirty="0" smtClean="0"/>
            </a:br>
            <a:r>
              <a:rPr lang="pt-BR" dirty="0" smtClean="0"/>
              <a:t>Desconto de Títulos - Aplicação Prática</a:t>
            </a:r>
            <a:endParaRPr lang="pt-BR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Espaço Reservado para Conteúdo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r>
                  <a:rPr lang="pt-BR" dirty="0" smtClean="0"/>
                  <a:t>O desconto é obtido, em cada período, sempre sobre o valo futuro (valor principal) do título, fazendo com que os descontos tenham o mesmo valor em todos os períodos.</a:t>
                </a:r>
              </a:p>
              <a:p>
                <a:endParaRPr lang="pt-BR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pt-BR" i="1">
                          <a:latin typeface="Cambria Math"/>
                        </a:rPr>
                        <m:t>𝑉𝑎𝑙𝑜𝑟</m:t>
                      </m:r>
                      <m:r>
                        <a:rPr lang="pt-BR" i="1">
                          <a:latin typeface="Cambria Math"/>
                        </a:rPr>
                        <m:t> </m:t>
                      </m:r>
                      <m:r>
                        <a:rPr lang="pt-BR" i="1">
                          <a:latin typeface="Cambria Math"/>
                        </a:rPr>
                        <m:t>𝑑𝑜</m:t>
                      </m:r>
                      <m:r>
                        <a:rPr lang="pt-BR" i="1">
                          <a:latin typeface="Cambria Math"/>
                        </a:rPr>
                        <m:t> </m:t>
                      </m:r>
                      <m:r>
                        <a:rPr lang="pt-BR" i="1">
                          <a:latin typeface="Cambria Math"/>
                        </a:rPr>
                        <m:t>𝐷𝑒𝑠𝑐𝑜𝑛𝑡𝑜</m:t>
                      </m:r>
                      <m:d>
                        <m:dPr>
                          <m:ctrlPr>
                            <a:rPr lang="pt-BR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pt-BR" b="0" i="1" smtClean="0">
                              <a:latin typeface="Cambria Math"/>
                            </a:rPr>
                            <m:t>𝐷</m:t>
                          </m:r>
                        </m:e>
                      </m:d>
                      <m:r>
                        <a:rPr lang="pt-BR" i="1">
                          <a:latin typeface="Cambria Math"/>
                        </a:rPr>
                        <m:t>=</m:t>
                      </m:r>
                      <m:r>
                        <a:rPr lang="pt-BR" i="1">
                          <a:latin typeface="Cambria Math"/>
                        </a:rPr>
                        <m:t>𝑉𝑎𝑙𝑜𝑟</m:t>
                      </m:r>
                      <m:r>
                        <a:rPr lang="pt-BR" i="1">
                          <a:latin typeface="Cambria Math"/>
                        </a:rPr>
                        <m:t> </m:t>
                      </m:r>
                      <m:r>
                        <a:rPr lang="pt-BR" i="1">
                          <a:latin typeface="Cambria Math"/>
                        </a:rPr>
                        <m:t>𝑑𝑜</m:t>
                      </m:r>
                      <m:r>
                        <a:rPr lang="pt-BR" i="1">
                          <a:latin typeface="Cambria Math"/>
                        </a:rPr>
                        <m:t> </m:t>
                      </m:r>
                      <m:r>
                        <a:rPr lang="pt-BR" i="1">
                          <a:latin typeface="Cambria Math"/>
                        </a:rPr>
                        <m:t>𝑇</m:t>
                      </m:r>
                      <m:r>
                        <a:rPr lang="pt-BR" i="1">
                          <a:latin typeface="Cambria Math"/>
                        </a:rPr>
                        <m:t>í</m:t>
                      </m:r>
                      <m:r>
                        <a:rPr lang="pt-BR" i="1">
                          <a:latin typeface="Cambria Math"/>
                        </a:rPr>
                        <m:t>𝑡𝑢𝑙𝑜</m:t>
                      </m:r>
                      <m:r>
                        <a:rPr lang="pt-BR" i="1">
                          <a:latin typeface="Cambria Math"/>
                        </a:rPr>
                        <m:t> </m:t>
                      </m:r>
                      <m:d>
                        <m:dPr>
                          <m:ctrlPr>
                            <a:rPr lang="pt-BR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pt-BR" i="1">
                              <a:latin typeface="Cambria Math"/>
                            </a:rPr>
                            <m:t>𝐹𝑉</m:t>
                          </m:r>
                        </m:e>
                      </m:d>
                      <m:r>
                        <a:rPr lang="pt-BR" i="1">
                          <a:latin typeface="Cambria Math"/>
                        </a:rPr>
                        <m:t> </m:t>
                      </m:r>
                      <m:r>
                        <a:rPr lang="pt-BR" i="1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BR" i="1">
                          <a:latin typeface="Cambria Math"/>
                          <a:ea typeface="Cambria Math"/>
                        </a:rPr>
                        <m:t>𝑖𝑑</m:t>
                      </m:r>
                      <m:r>
                        <a:rPr lang="pt-BR" i="1">
                          <a:latin typeface="Cambria Math"/>
                          <a:ea typeface="Cambria Math"/>
                        </a:rPr>
                        <m:t> ×</m:t>
                      </m:r>
                      <m:r>
                        <a:rPr lang="pt-BR" i="1">
                          <a:latin typeface="Cambria Math"/>
                          <a:ea typeface="Cambria Math"/>
                        </a:rPr>
                        <m:t>𝑛</m:t>
                      </m:r>
                    </m:oMath>
                  </m:oMathPara>
                </a14:m>
                <a:endParaRPr lang="pt-BR" dirty="0">
                  <a:ea typeface="Cambria Math"/>
                </a:endParaRPr>
              </a:p>
              <a:p>
                <a:pPr marL="0" indent="0">
                  <a:buNone/>
                </a:pPr>
                <a:endParaRPr lang="pt-BR" b="0" i="1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b="0" i="1" smtClean="0">
                          <a:latin typeface="Cambria Math"/>
                        </a:rPr>
                        <m:t>𝑉𝑎𝑙𝑜𝑟𝐿</m:t>
                      </m:r>
                      <m:r>
                        <a:rPr lang="pt-BR" b="0" i="1" smtClean="0">
                          <a:latin typeface="Cambria Math"/>
                        </a:rPr>
                        <m:t>í</m:t>
                      </m:r>
                      <m:r>
                        <a:rPr lang="pt-BR" b="0" i="1" smtClean="0">
                          <a:latin typeface="Cambria Math"/>
                        </a:rPr>
                        <m:t>𝑞𝑢𝑖𝑑𝑜</m:t>
                      </m:r>
                      <m:r>
                        <a:rPr lang="pt-BR" b="0" i="1" smtClean="0">
                          <a:latin typeface="Cambria Math"/>
                        </a:rPr>
                        <m:t> (</m:t>
                      </m:r>
                      <m:r>
                        <a:rPr lang="pt-BR" b="0" i="1" smtClean="0">
                          <a:latin typeface="Cambria Math"/>
                        </a:rPr>
                        <m:t>𝑃𝑉</m:t>
                      </m:r>
                      <m:r>
                        <a:rPr lang="pt-BR" b="0" i="1" smtClean="0">
                          <a:latin typeface="Cambria Math"/>
                        </a:rPr>
                        <m:t>)=</m:t>
                      </m:r>
                      <m:r>
                        <a:rPr lang="pt-BR" b="0" i="1" smtClean="0">
                          <a:latin typeface="Cambria Math"/>
                        </a:rPr>
                        <m:t>𝑉𝑎𝑙𝑜𝑟</m:t>
                      </m:r>
                      <m:r>
                        <a:rPr lang="pt-BR" b="0" i="1" smtClean="0">
                          <a:latin typeface="Cambria Math"/>
                        </a:rPr>
                        <m:t> </m:t>
                      </m:r>
                      <m:r>
                        <a:rPr lang="pt-BR" b="0" i="1" smtClean="0">
                          <a:latin typeface="Cambria Math"/>
                        </a:rPr>
                        <m:t>𝑑𝑜</m:t>
                      </m:r>
                      <m:r>
                        <a:rPr lang="pt-BR" b="0" i="1" smtClean="0">
                          <a:latin typeface="Cambria Math"/>
                        </a:rPr>
                        <m:t> </m:t>
                      </m:r>
                      <m:r>
                        <a:rPr lang="pt-BR" b="0" i="1" smtClean="0">
                          <a:latin typeface="Cambria Math"/>
                        </a:rPr>
                        <m:t>𝑇</m:t>
                      </m:r>
                      <m:r>
                        <a:rPr lang="pt-BR" b="0" i="1" smtClean="0">
                          <a:latin typeface="Cambria Math"/>
                        </a:rPr>
                        <m:t>í</m:t>
                      </m:r>
                      <m:r>
                        <a:rPr lang="pt-BR" b="0" i="1" smtClean="0">
                          <a:latin typeface="Cambria Math"/>
                        </a:rPr>
                        <m:t>𝑡𝑢𝑙𝑜</m:t>
                      </m:r>
                      <m:r>
                        <a:rPr lang="pt-BR" b="0" i="1" smtClean="0">
                          <a:latin typeface="Cambria Math"/>
                        </a:rPr>
                        <m:t> </m:t>
                      </m:r>
                      <m:d>
                        <m:dPr>
                          <m:ctrlPr>
                            <a:rPr lang="pt-BR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pt-BR" b="0" i="1" smtClean="0">
                              <a:latin typeface="Cambria Math"/>
                            </a:rPr>
                            <m:t>𝐹𝑉</m:t>
                          </m:r>
                        </m:e>
                      </m:d>
                      <m:r>
                        <a:rPr lang="pt-BR" b="0" i="1" smtClean="0">
                          <a:latin typeface="Cambria Math"/>
                        </a:rPr>
                        <m:t> −</m:t>
                      </m:r>
                      <m:r>
                        <a:rPr lang="pt-BR" b="0" i="1" smtClean="0">
                          <a:latin typeface="Cambria Math"/>
                        </a:rPr>
                        <m:t>𝐷𝑒𝑠𝑐𝑜𝑛𝑡𝑜</m:t>
                      </m:r>
                    </m:oMath>
                  </m:oMathPara>
                </a14:m>
                <a:endParaRPr lang="pt-BR" dirty="0" smtClean="0"/>
              </a:p>
              <a:p>
                <a:endParaRPr lang="pt-BR" dirty="0"/>
              </a:p>
              <a:p>
                <a:r>
                  <a:rPr lang="pt-BR" dirty="0" smtClean="0"/>
                  <a:t>Onde:</a:t>
                </a:r>
              </a:p>
              <a:p>
                <a:pPr lvl="1"/>
                <a:r>
                  <a:rPr lang="pt-BR" dirty="0" smtClean="0"/>
                  <a:t>FV = Valor do Título com vencimento em data futura;</a:t>
                </a:r>
              </a:p>
              <a:p>
                <a:pPr lvl="1"/>
                <a:r>
                  <a:rPr lang="pt-BR" dirty="0" smtClean="0"/>
                  <a:t>id = Taxa i de desconto a ser aplicada;</a:t>
                </a:r>
              </a:p>
              <a:p>
                <a:pPr lvl="1"/>
                <a:r>
                  <a:rPr lang="pt-BR" dirty="0" smtClean="0"/>
                  <a:t>n = Quantidade de períodos</a:t>
                </a:r>
              </a:p>
              <a:p>
                <a:pPr lvl="1"/>
                <a:r>
                  <a:rPr lang="pt-BR" dirty="0" smtClean="0"/>
                  <a:t>PV = Valor Líquido do Título já com o Desconto</a:t>
                </a:r>
              </a:p>
            </p:txBody>
          </p:sp>
        </mc:Choice>
        <mc:Fallback>
          <p:sp>
            <p:nvSpPr>
              <p:cNvPr id="3" name="Espaço Reservado para Conteúdo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t="-1429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609397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Operações de Desconto - Juros Simples</a:t>
            </a:r>
            <a:br>
              <a:rPr lang="pt-BR" dirty="0"/>
            </a:br>
            <a:r>
              <a:rPr lang="pt-BR" dirty="0"/>
              <a:t>Desconto de Títulos - Aplicação Prática</a:t>
            </a: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Espaço Reservado para Conteúdo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pt-BR" dirty="0" smtClean="0"/>
                  <a:t>Uma empresa que descontar um título (duplicata) no valor de R$ 1.000,00 que vencerá em 2 meses, a uma taxa de 10% a.m. (desconto simples).</a:t>
                </a:r>
              </a:p>
              <a:p>
                <a:r>
                  <a:rPr lang="pt-BR" dirty="0" smtClean="0"/>
                  <a:t>Qual o Valor do Desconto? E qual o valor Líquido do Título?</a:t>
                </a:r>
              </a:p>
              <a:p>
                <a14:m>
                  <m:oMath xmlns:m="http://schemas.openxmlformats.org/officeDocument/2006/math">
                    <m:r>
                      <a:rPr lang="pt-BR" i="1" dirty="0" smtClean="0">
                        <a:solidFill>
                          <a:srgbClr val="0000FF"/>
                        </a:solidFill>
                        <a:latin typeface="Cambria Math"/>
                      </a:rPr>
                      <m:t>𝐷</m:t>
                    </m:r>
                    <m:r>
                      <a:rPr lang="pt-BR" i="1" dirty="0" smtClean="0">
                        <a:solidFill>
                          <a:srgbClr val="0000FF"/>
                        </a:solidFill>
                        <a:latin typeface="Cambria Math"/>
                      </a:rPr>
                      <m:t> = </m:t>
                    </m:r>
                    <m:r>
                      <a:rPr lang="pt-BR" i="1" dirty="0" smtClean="0">
                        <a:solidFill>
                          <a:srgbClr val="0000FF"/>
                        </a:solidFill>
                        <a:latin typeface="Cambria Math"/>
                      </a:rPr>
                      <m:t>𝐹𝑉</m:t>
                    </m:r>
                    <m:r>
                      <a:rPr lang="pt-BR" b="0" i="1" dirty="0" smtClean="0">
                        <a:solidFill>
                          <a:srgbClr val="0000FF"/>
                        </a:solidFill>
                        <a:latin typeface="Cambria Math"/>
                      </a:rPr>
                      <m:t> </m:t>
                    </m:r>
                    <m:r>
                      <a:rPr lang="pt-BR" b="0" i="1" dirty="0" smtClean="0">
                        <a:solidFill>
                          <a:srgbClr val="0000FF"/>
                        </a:solidFill>
                        <a:latin typeface="Cambria Math"/>
                        <a:ea typeface="Cambria Math"/>
                      </a:rPr>
                      <m:t>×</m:t>
                    </m:r>
                    <m:r>
                      <a:rPr lang="pt-BR" b="0" i="1" dirty="0" smtClean="0">
                        <a:solidFill>
                          <a:srgbClr val="0000FF"/>
                        </a:solidFill>
                        <a:latin typeface="Cambria Math"/>
                        <a:ea typeface="Cambria Math"/>
                      </a:rPr>
                      <m:t>𝑖𝑑</m:t>
                    </m:r>
                    <m:r>
                      <a:rPr lang="pt-BR" b="0" i="1" dirty="0" smtClean="0">
                        <a:solidFill>
                          <a:srgbClr val="0000FF"/>
                        </a:solidFill>
                        <a:latin typeface="Cambria Math"/>
                        <a:ea typeface="Cambria Math"/>
                      </a:rPr>
                      <m:t> ×</m:t>
                    </m:r>
                    <m:r>
                      <a:rPr lang="pt-BR" b="0" i="1" dirty="0" smtClean="0">
                        <a:solidFill>
                          <a:srgbClr val="0000FF"/>
                        </a:solidFill>
                        <a:latin typeface="Cambria Math"/>
                        <a:ea typeface="Cambria Math"/>
                      </a:rPr>
                      <m:t>𝑛</m:t>
                    </m:r>
                    <m:r>
                      <a:rPr lang="pt-BR" b="0" i="1" dirty="0" smtClean="0">
                        <a:solidFill>
                          <a:srgbClr val="0000FF"/>
                        </a:solidFill>
                        <a:latin typeface="Cambria Math"/>
                        <a:ea typeface="Cambria Math"/>
                      </a:rPr>
                      <m:t> ∴</m:t>
                    </m:r>
                    <m:r>
                      <a:rPr lang="pt-BR" b="0" i="1" dirty="0" smtClean="0">
                        <a:solidFill>
                          <a:srgbClr val="0000FF"/>
                        </a:solidFill>
                        <a:latin typeface="Cambria Math"/>
                        <a:ea typeface="Cambria Math"/>
                      </a:rPr>
                      <m:t>𝐷</m:t>
                    </m:r>
                    <m:r>
                      <a:rPr lang="pt-BR" b="0" i="1" dirty="0" smtClean="0">
                        <a:solidFill>
                          <a:srgbClr val="0000FF"/>
                        </a:solidFill>
                        <a:latin typeface="Cambria Math"/>
                        <a:ea typeface="Cambria Math"/>
                      </a:rPr>
                      <m:t>=1.000 ×10% ×2 ∴</m:t>
                    </m:r>
                    <m:r>
                      <a:rPr lang="pt-BR" b="0" i="1" dirty="0" smtClean="0">
                        <a:solidFill>
                          <a:srgbClr val="0000FF"/>
                        </a:solidFill>
                        <a:latin typeface="Cambria Math"/>
                      </a:rPr>
                      <m:t>𝐷</m:t>
                    </m:r>
                    <m:r>
                      <a:rPr lang="pt-BR" b="0" i="1" dirty="0" smtClean="0">
                        <a:solidFill>
                          <a:srgbClr val="0000FF"/>
                        </a:solidFill>
                        <a:latin typeface="Cambria Math"/>
                      </a:rPr>
                      <m:t>=2.000</m:t>
                    </m:r>
                  </m:oMath>
                </a14:m>
                <a:endParaRPr lang="pt-BR" dirty="0" smtClean="0">
                  <a:solidFill>
                    <a:srgbClr val="0000FF"/>
                  </a:solidFill>
                </a:endParaRPr>
              </a:p>
              <a:p>
                <a:endParaRPr lang="pt-BR" dirty="0" smtClean="0"/>
              </a:p>
              <a:p>
                <a:endParaRPr lang="pt-BR" dirty="0" smtClean="0"/>
              </a:p>
            </p:txBody>
          </p:sp>
        </mc:Choice>
        <mc:Fallback>
          <p:sp>
            <p:nvSpPr>
              <p:cNvPr id="3" name="Espaço Reservado para Conteúdo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t="-1039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upo 3"/>
          <p:cNvGrpSpPr/>
          <p:nvPr/>
        </p:nvGrpSpPr>
        <p:grpSpPr>
          <a:xfrm>
            <a:off x="5593683" y="3603560"/>
            <a:ext cx="490028" cy="1245789"/>
            <a:chOff x="949316" y="2188411"/>
            <a:chExt cx="346362" cy="880549"/>
          </a:xfrm>
        </p:grpSpPr>
        <p:sp>
          <p:nvSpPr>
            <p:cNvPr id="5" name="Retângulo de cantos arredondados 4"/>
            <p:cNvSpPr/>
            <p:nvPr/>
          </p:nvSpPr>
          <p:spPr>
            <a:xfrm>
              <a:off x="949316" y="2188411"/>
              <a:ext cx="346362" cy="880549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PREFIX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6" name="Grupo 5"/>
            <p:cNvGrpSpPr/>
            <p:nvPr/>
          </p:nvGrpSpPr>
          <p:grpSpPr>
            <a:xfrm>
              <a:off x="949316" y="2275148"/>
              <a:ext cx="346362" cy="793812"/>
              <a:chOff x="1259632" y="4219364"/>
              <a:chExt cx="346362" cy="793812"/>
            </a:xfrm>
          </p:grpSpPr>
          <p:sp>
            <p:nvSpPr>
              <p:cNvPr id="7" name="Retângulo de cantos arredondados 6"/>
              <p:cNvSpPr/>
              <p:nvPr/>
            </p:nvSpPr>
            <p:spPr>
              <a:xfrm>
                <a:off x="1259632" y="4219364"/>
                <a:ext cx="346362" cy="793812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=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8" name="Retângulo de cantos arredondados 7"/>
              <p:cNvSpPr/>
              <p:nvPr/>
            </p:nvSpPr>
            <p:spPr>
              <a:xfrm>
                <a:off x="1283082" y="4240780"/>
                <a:ext cx="300628" cy="700388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vert="wordArtVert" lIns="0" tIns="0" rIns="0" bIns="0" rtlCol="0" anchor="ctr">
                <a:noAutofit/>
              </a:bodyPr>
              <a:lstStyle/>
              <a:p>
                <a:pPr algn="ctr"/>
                <a:r>
                  <a:rPr lang="pt-BR" sz="1050" b="1" dirty="0" smtClean="0">
                    <a:solidFill>
                      <a:schemeClr val="bg1"/>
                    </a:solidFill>
                    <a:latin typeface="Tw Cen MT" pitchFamily="34" charset="0"/>
                  </a:rPr>
                  <a:t>ENTER</a:t>
                </a:r>
                <a:endParaRPr lang="pt-BR" sz="105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9" name="Grupo 8"/>
          <p:cNvGrpSpPr/>
          <p:nvPr/>
        </p:nvGrpSpPr>
        <p:grpSpPr>
          <a:xfrm>
            <a:off x="3412029" y="3969656"/>
            <a:ext cx="490028" cy="530218"/>
            <a:chOff x="539552" y="4040880"/>
            <a:chExt cx="346362" cy="374769"/>
          </a:xfrm>
        </p:grpSpPr>
        <p:sp>
          <p:nvSpPr>
            <p:cNvPr id="10" name="Retângulo de cantos arredondados 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11" name="Grupo 1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2" name="Retângulo de cantos arredondados 1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𝑥, r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3" name="Retângulo de cantos arredondados 1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1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14" name="Grupo 13"/>
          <p:cNvGrpSpPr/>
          <p:nvPr/>
        </p:nvGrpSpPr>
        <p:grpSpPr>
          <a:xfrm>
            <a:off x="3956009" y="3964116"/>
            <a:ext cx="490028" cy="530218"/>
            <a:chOff x="539552" y="4040880"/>
            <a:chExt cx="346362" cy="374769"/>
          </a:xfrm>
        </p:grpSpPr>
        <p:sp>
          <p:nvSpPr>
            <p:cNvPr id="15" name="Retângulo de cantos arredondados 1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16" name="Grupo 1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7" name="Retângulo de cantos arredondados 1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8" name="Retângulo de cantos arredondados 17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0</a:t>
                </a:r>
              </a:p>
            </p:txBody>
          </p:sp>
        </p:grpSp>
      </p:grpSp>
      <p:grpSp>
        <p:nvGrpSpPr>
          <p:cNvPr id="19" name="Grupo 18"/>
          <p:cNvGrpSpPr/>
          <p:nvPr/>
        </p:nvGrpSpPr>
        <p:grpSpPr>
          <a:xfrm>
            <a:off x="4499989" y="3964116"/>
            <a:ext cx="490028" cy="530218"/>
            <a:chOff x="539552" y="4040880"/>
            <a:chExt cx="346362" cy="374769"/>
          </a:xfrm>
        </p:grpSpPr>
        <p:sp>
          <p:nvSpPr>
            <p:cNvPr id="20" name="Retângulo de cantos arredondados 1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1" name="Grupo 2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22" name="Retângulo de cantos arredondados 2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23" name="Retângulo de cantos arredondados 2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0</a:t>
                </a:r>
              </a:p>
            </p:txBody>
          </p:sp>
        </p:grpSp>
      </p:grpSp>
      <p:grpSp>
        <p:nvGrpSpPr>
          <p:cNvPr id="24" name="Grupo 23"/>
          <p:cNvGrpSpPr/>
          <p:nvPr/>
        </p:nvGrpSpPr>
        <p:grpSpPr>
          <a:xfrm>
            <a:off x="5035767" y="3964116"/>
            <a:ext cx="490028" cy="530218"/>
            <a:chOff x="539552" y="4040880"/>
            <a:chExt cx="346362" cy="374769"/>
          </a:xfrm>
        </p:grpSpPr>
        <p:sp>
          <p:nvSpPr>
            <p:cNvPr id="25" name="Retângulo de cantos arredondados 2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6" name="Grupo 2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27" name="Retângulo de cantos arredondados 2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28" name="Retângulo de cantos arredondados 27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0</a:t>
                </a:r>
              </a:p>
            </p:txBody>
          </p:sp>
        </p:grpSp>
      </p:grpSp>
      <p:grpSp>
        <p:nvGrpSpPr>
          <p:cNvPr id="29" name="Grupo 28"/>
          <p:cNvGrpSpPr/>
          <p:nvPr/>
        </p:nvGrpSpPr>
        <p:grpSpPr>
          <a:xfrm>
            <a:off x="5593072" y="4902645"/>
            <a:ext cx="490028" cy="530218"/>
            <a:chOff x="539552" y="4040880"/>
            <a:chExt cx="346362" cy="374769"/>
          </a:xfrm>
        </p:grpSpPr>
        <p:sp>
          <p:nvSpPr>
            <p:cNvPr id="30" name="Retângulo de cantos arredondados 2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DB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31" name="Grupo 3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32" name="Retângulo de cantos arredondados 3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INTG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33" name="Retângulo de cantos arredondados 3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%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34" name="Grupo 38"/>
          <p:cNvGrpSpPr/>
          <p:nvPr/>
        </p:nvGrpSpPr>
        <p:grpSpPr>
          <a:xfrm>
            <a:off x="5601977" y="5499359"/>
            <a:ext cx="490028" cy="530218"/>
            <a:chOff x="7266099" y="3837234"/>
            <a:chExt cx="490028" cy="530218"/>
          </a:xfrm>
        </p:grpSpPr>
        <p:sp>
          <p:nvSpPr>
            <p:cNvPr id="40" name="Retângulo de cantos arredondados 39"/>
            <p:cNvSpPr/>
            <p:nvPr/>
          </p:nvSpPr>
          <p:spPr>
            <a:xfrm>
              <a:off x="7266099" y="3837234"/>
              <a:ext cx="490028" cy="524678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35" name="Grupo 40"/>
            <p:cNvGrpSpPr/>
            <p:nvPr/>
          </p:nvGrpSpPr>
          <p:grpSpPr>
            <a:xfrm>
              <a:off x="7266099" y="3959948"/>
              <a:ext cx="490028" cy="407504"/>
              <a:chOff x="1042702" y="3861048"/>
              <a:chExt cx="432953" cy="360040"/>
            </a:xfrm>
          </p:grpSpPr>
          <p:sp>
            <p:nvSpPr>
              <p:cNvPr id="42" name="Retângulo de cantos arredondados 4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𝑥²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43" name="Retângulo de cantos arredondados 4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×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sp>
        <p:nvSpPr>
          <p:cNvPr id="54" name="Retângulo de cantos arredondados 53"/>
          <p:cNvSpPr/>
          <p:nvPr/>
        </p:nvSpPr>
        <p:spPr>
          <a:xfrm>
            <a:off x="6243946" y="3969162"/>
            <a:ext cx="2216484" cy="50378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pt-BR" sz="3200" b="1" dirty="0" smtClean="0">
                <a:latin typeface="Tw Cen MT" pitchFamily="34" charset="0"/>
                <a:cs typeface="Courier New" pitchFamily="49" charset="0"/>
              </a:rPr>
              <a:t>1.000,00</a:t>
            </a:r>
            <a:endParaRPr lang="pt-BR" sz="3200" b="1" dirty="0">
              <a:latin typeface="Tw Cen MT" pitchFamily="34" charset="0"/>
              <a:cs typeface="Courier New" pitchFamily="49" charset="0"/>
            </a:endParaRPr>
          </a:p>
        </p:txBody>
      </p:sp>
      <p:sp>
        <p:nvSpPr>
          <p:cNvPr id="55" name="Retângulo de cantos arredondados 54"/>
          <p:cNvSpPr/>
          <p:nvPr/>
        </p:nvSpPr>
        <p:spPr>
          <a:xfrm>
            <a:off x="6243945" y="4923636"/>
            <a:ext cx="2216486" cy="50378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pt-BR" sz="3200" b="1" dirty="0" smtClean="0">
                <a:latin typeface="Tw Cen MT" pitchFamily="34" charset="0"/>
                <a:cs typeface="Courier New" pitchFamily="49" charset="0"/>
              </a:rPr>
              <a:t>100,00</a:t>
            </a:r>
            <a:endParaRPr lang="pt-BR" sz="3200" b="1" dirty="0">
              <a:latin typeface="Tw Cen MT" pitchFamily="34" charset="0"/>
              <a:cs typeface="Courier New" pitchFamily="49" charset="0"/>
            </a:endParaRPr>
          </a:p>
        </p:txBody>
      </p:sp>
      <p:sp>
        <p:nvSpPr>
          <p:cNvPr id="56" name="Retângulo de cantos arredondados 55"/>
          <p:cNvSpPr/>
          <p:nvPr/>
        </p:nvSpPr>
        <p:spPr>
          <a:xfrm>
            <a:off x="6260266" y="5529417"/>
            <a:ext cx="2200166" cy="50378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pt-BR" sz="3200" b="1" dirty="0" smtClean="0">
                <a:latin typeface="Tw Cen MT" pitchFamily="34" charset="0"/>
                <a:cs typeface="Courier New" pitchFamily="49" charset="0"/>
              </a:rPr>
              <a:t>200,00</a:t>
            </a:r>
            <a:endParaRPr lang="pt-BR" sz="3200" b="1" dirty="0">
              <a:latin typeface="Tw Cen MT" pitchFamily="34" charset="0"/>
              <a:cs typeface="Courier New" pitchFamily="49" charset="0"/>
            </a:endParaRPr>
          </a:p>
        </p:txBody>
      </p:sp>
      <p:sp>
        <p:nvSpPr>
          <p:cNvPr id="57" name="Retângulo de cantos arredondados 56"/>
          <p:cNvSpPr/>
          <p:nvPr/>
        </p:nvSpPr>
        <p:spPr>
          <a:xfrm>
            <a:off x="6243946" y="6139142"/>
            <a:ext cx="2200166" cy="50378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pt-BR" sz="3200" b="1" dirty="0" smtClean="0">
                <a:latin typeface="Tw Cen MT" pitchFamily="34" charset="0"/>
                <a:cs typeface="Courier New" pitchFamily="49" charset="0"/>
              </a:rPr>
              <a:t>800,00</a:t>
            </a:r>
            <a:endParaRPr lang="pt-BR" sz="3200" b="1" dirty="0">
              <a:latin typeface="Tw Cen MT" pitchFamily="34" charset="0"/>
              <a:cs typeface="Courier New" pitchFamily="49" charset="0"/>
            </a:endParaRPr>
          </a:p>
        </p:txBody>
      </p:sp>
      <p:sp>
        <p:nvSpPr>
          <p:cNvPr id="58" name="Seta para a direita 57"/>
          <p:cNvSpPr/>
          <p:nvPr/>
        </p:nvSpPr>
        <p:spPr>
          <a:xfrm>
            <a:off x="859669" y="4839169"/>
            <a:ext cx="3554087" cy="60224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>
                <a:latin typeface="Tw Cen MT" pitchFamily="34" charset="0"/>
              </a:rPr>
              <a:t>Valor dos Juros de 1 período</a:t>
            </a:r>
            <a:endParaRPr lang="pt-BR" dirty="0">
              <a:latin typeface="Tw Cen MT" pitchFamily="34" charset="0"/>
            </a:endParaRPr>
          </a:p>
        </p:txBody>
      </p:sp>
      <p:sp>
        <p:nvSpPr>
          <p:cNvPr id="59" name="Seta para a direita 58"/>
          <p:cNvSpPr/>
          <p:nvPr/>
        </p:nvSpPr>
        <p:spPr>
          <a:xfrm>
            <a:off x="859669" y="5466115"/>
            <a:ext cx="3554842" cy="60224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>
                <a:latin typeface="Tw Cen MT" pitchFamily="34" charset="0"/>
              </a:rPr>
              <a:t>Valor dos Juros de 2 períodos</a:t>
            </a:r>
            <a:endParaRPr lang="pt-BR" dirty="0">
              <a:latin typeface="Tw Cen MT" pitchFamily="34" charset="0"/>
            </a:endParaRPr>
          </a:p>
        </p:txBody>
      </p:sp>
      <p:sp>
        <p:nvSpPr>
          <p:cNvPr id="60" name="Seta para a direita 59"/>
          <p:cNvSpPr/>
          <p:nvPr/>
        </p:nvSpPr>
        <p:spPr>
          <a:xfrm>
            <a:off x="859669" y="6089910"/>
            <a:ext cx="3554842" cy="60224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>
                <a:latin typeface="Tw Cen MT" pitchFamily="34" charset="0"/>
              </a:rPr>
              <a:t>Valor Líquido do Título</a:t>
            </a:r>
            <a:endParaRPr lang="pt-BR" dirty="0">
              <a:latin typeface="Tw Cen MT" pitchFamily="34" charset="0"/>
            </a:endParaRPr>
          </a:p>
        </p:txBody>
      </p:sp>
      <p:sp>
        <p:nvSpPr>
          <p:cNvPr id="61" name="Seta para a direita 60"/>
          <p:cNvSpPr/>
          <p:nvPr/>
        </p:nvSpPr>
        <p:spPr>
          <a:xfrm>
            <a:off x="859669" y="3950900"/>
            <a:ext cx="2373166" cy="60224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>
                <a:latin typeface="Tw Cen MT" pitchFamily="34" charset="0"/>
              </a:rPr>
              <a:t>Valor do Principal</a:t>
            </a:r>
            <a:endParaRPr lang="pt-BR" dirty="0">
              <a:latin typeface="Tw Cen MT" pitchFamily="34" charset="0"/>
            </a:endParaRPr>
          </a:p>
        </p:txBody>
      </p:sp>
      <p:grpSp>
        <p:nvGrpSpPr>
          <p:cNvPr id="36" name="Grupo 61"/>
          <p:cNvGrpSpPr/>
          <p:nvPr/>
        </p:nvGrpSpPr>
        <p:grpSpPr>
          <a:xfrm>
            <a:off x="4480099" y="4915854"/>
            <a:ext cx="490028" cy="530218"/>
            <a:chOff x="539552" y="4040880"/>
            <a:chExt cx="346362" cy="374769"/>
          </a:xfrm>
        </p:grpSpPr>
        <p:sp>
          <p:nvSpPr>
            <p:cNvPr id="63" name="Retângulo de cantos arredondados 62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37" name="Grupo 63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65" name="Retângulo de cantos arredondados 64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𝑥, r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66" name="Retângulo de cantos arredondados 65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1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38" name="Grupo 66"/>
          <p:cNvGrpSpPr/>
          <p:nvPr/>
        </p:nvGrpSpPr>
        <p:grpSpPr>
          <a:xfrm>
            <a:off x="5024079" y="4910314"/>
            <a:ext cx="490028" cy="530218"/>
            <a:chOff x="539552" y="4040880"/>
            <a:chExt cx="346362" cy="374769"/>
          </a:xfrm>
        </p:grpSpPr>
        <p:sp>
          <p:nvSpPr>
            <p:cNvPr id="68" name="Retângulo de cantos arredondados 67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39" name="Grupo 68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70" name="Retângulo de cantos arredondados 69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71" name="Retângulo de cantos arredondados 70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0</a:t>
                </a:r>
              </a:p>
            </p:txBody>
          </p:sp>
        </p:grpSp>
      </p:grpSp>
      <p:grpSp>
        <p:nvGrpSpPr>
          <p:cNvPr id="41" name="Grupo 71"/>
          <p:cNvGrpSpPr/>
          <p:nvPr/>
        </p:nvGrpSpPr>
        <p:grpSpPr>
          <a:xfrm>
            <a:off x="5034295" y="5512590"/>
            <a:ext cx="490028" cy="530218"/>
            <a:chOff x="539552" y="4040880"/>
            <a:chExt cx="346362" cy="374769"/>
          </a:xfrm>
        </p:grpSpPr>
        <p:sp>
          <p:nvSpPr>
            <p:cNvPr id="73" name="Retângulo de cantos arredondados 72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44" name="Grupo 73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75" name="Retângulo de cantos arredondados 74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y, r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76" name="Retângulo de cantos arredondados 75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2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45" name="Grupo 76"/>
          <p:cNvGrpSpPr/>
          <p:nvPr/>
        </p:nvGrpSpPr>
        <p:grpSpPr>
          <a:xfrm>
            <a:off x="5600092" y="6145896"/>
            <a:ext cx="490028" cy="530218"/>
            <a:chOff x="539552" y="4040880"/>
            <a:chExt cx="346362" cy="374769"/>
          </a:xfrm>
        </p:grpSpPr>
        <p:sp>
          <p:nvSpPr>
            <p:cNvPr id="78" name="Retângulo de cantos arredondados 77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46" name="Grupo 78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80" name="Retângulo de cantos arredondados 79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  <a:sym typeface="Wingdings 3"/>
                  </a:rPr>
                  <a:t>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81" name="Retângulo de cantos arredondados 80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−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1710085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Operações de Desconto - Juros Simples</a:t>
            </a:r>
            <a:br>
              <a:rPr lang="pt-BR" dirty="0"/>
            </a:br>
            <a:r>
              <a:rPr lang="pt-BR" dirty="0"/>
              <a:t>Desconto de Títulos - Aplicação Prática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Exemplo: Uma Empresa que descontar um título (duplicata) no valor de R$ 7.000,00 que vencerá em 10 dias, a uma taxa de desconto simples de 7% a.m.</a:t>
            </a:r>
          </a:p>
          <a:p>
            <a:r>
              <a:rPr lang="pt-BR" dirty="0"/>
              <a:t>Qual o Valor do Desconto? E qual o valor Líquido do Título?</a:t>
            </a:r>
          </a:p>
          <a:p>
            <a:endParaRPr lang="pt-BR" dirty="0" smtClean="0"/>
          </a:p>
          <a:p>
            <a:endParaRPr lang="pt-BR" dirty="0" smtClean="0"/>
          </a:p>
        </p:txBody>
      </p:sp>
      <p:sp>
        <p:nvSpPr>
          <p:cNvPr id="190" name="Retângulo de cantos arredondados 189"/>
          <p:cNvSpPr/>
          <p:nvPr/>
        </p:nvSpPr>
        <p:spPr>
          <a:xfrm>
            <a:off x="3491880" y="3454868"/>
            <a:ext cx="2232248" cy="50770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pt-BR" sz="3200" b="1" dirty="0" smtClean="0">
                <a:latin typeface="Tw Cen MT" pitchFamily="34" charset="0"/>
                <a:cs typeface="Courier New" pitchFamily="49" charset="0"/>
              </a:rPr>
              <a:t>7.000,00</a:t>
            </a:r>
            <a:endParaRPr lang="pt-BR" sz="3200" b="1" dirty="0">
              <a:latin typeface="Tw Cen MT" pitchFamily="34" charset="0"/>
              <a:cs typeface="Courier New" pitchFamily="49" charset="0"/>
            </a:endParaRPr>
          </a:p>
        </p:txBody>
      </p:sp>
      <p:sp>
        <p:nvSpPr>
          <p:cNvPr id="4" name="Seta para a esquerda 3"/>
          <p:cNvSpPr/>
          <p:nvPr/>
        </p:nvSpPr>
        <p:spPr>
          <a:xfrm>
            <a:off x="5860834" y="3457619"/>
            <a:ext cx="2872132" cy="53676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>
                <a:latin typeface="Tw Cen MT" pitchFamily="34" charset="0"/>
              </a:rPr>
              <a:t>Valor do Título</a:t>
            </a:r>
            <a:endParaRPr lang="pt-BR" dirty="0">
              <a:latin typeface="Tw Cen MT" pitchFamily="34" charset="0"/>
            </a:endParaRPr>
          </a:p>
        </p:txBody>
      </p:sp>
      <p:sp>
        <p:nvSpPr>
          <p:cNvPr id="191" name="Seta para a esquerda 190"/>
          <p:cNvSpPr/>
          <p:nvPr/>
        </p:nvSpPr>
        <p:spPr>
          <a:xfrm>
            <a:off x="5860834" y="4388443"/>
            <a:ext cx="2872132" cy="53676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>
                <a:latin typeface="Tw Cen MT" pitchFamily="34" charset="0"/>
              </a:rPr>
              <a:t>Juros de 1 mês</a:t>
            </a:r>
            <a:endParaRPr lang="pt-BR" dirty="0">
              <a:latin typeface="Tw Cen MT" pitchFamily="34" charset="0"/>
            </a:endParaRPr>
          </a:p>
        </p:txBody>
      </p:sp>
      <p:sp>
        <p:nvSpPr>
          <p:cNvPr id="192" name="Seta para a esquerda 191"/>
          <p:cNvSpPr/>
          <p:nvPr/>
        </p:nvSpPr>
        <p:spPr>
          <a:xfrm>
            <a:off x="5860835" y="4984355"/>
            <a:ext cx="2872131" cy="53676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>
                <a:latin typeface="Tw Cen MT" pitchFamily="34" charset="0"/>
              </a:rPr>
              <a:t>Juros de 1 dia</a:t>
            </a:r>
            <a:endParaRPr lang="pt-BR" dirty="0">
              <a:latin typeface="Tw Cen MT" pitchFamily="34" charset="0"/>
            </a:endParaRPr>
          </a:p>
        </p:txBody>
      </p:sp>
      <p:sp>
        <p:nvSpPr>
          <p:cNvPr id="193" name="Seta para a esquerda 192"/>
          <p:cNvSpPr/>
          <p:nvPr/>
        </p:nvSpPr>
        <p:spPr>
          <a:xfrm>
            <a:off x="5860835" y="5538840"/>
            <a:ext cx="2872131" cy="53676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>
                <a:latin typeface="Tw Cen MT" pitchFamily="34" charset="0"/>
              </a:rPr>
              <a:t>Juros de 10 dias - Desconto</a:t>
            </a:r>
            <a:endParaRPr lang="pt-BR" dirty="0">
              <a:latin typeface="Tw Cen MT" pitchFamily="34" charset="0"/>
            </a:endParaRPr>
          </a:p>
        </p:txBody>
      </p:sp>
      <p:sp>
        <p:nvSpPr>
          <p:cNvPr id="194" name="Seta para a esquerda 193"/>
          <p:cNvSpPr/>
          <p:nvPr/>
        </p:nvSpPr>
        <p:spPr>
          <a:xfrm>
            <a:off x="5860836" y="6145445"/>
            <a:ext cx="2872132" cy="53676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>
                <a:latin typeface="Tw Cen MT" pitchFamily="34" charset="0"/>
              </a:rPr>
              <a:t>Valor Líquido do Título</a:t>
            </a:r>
            <a:endParaRPr lang="pt-BR" dirty="0">
              <a:latin typeface="Tw Cen MT" pitchFamily="34" charset="0"/>
            </a:endParaRPr>
          </a:p>
        </p:txBody>
      </p:sp>
      <p:grpSp>
        <p:nvGrpSpPr>
          <p:cNvPr id="5" name="Grupo 116"/>
          <p:cNvGrpSpPr/>
          <p:nvPr/>
        </p:nvGrpSpPr>
        <p:grpSpPr>
          <a:xfrm>
            <a:off x="1760535" y="3453449"/>
            <a:ext cx="490028" cy="530218"/>
            <a:chOff x="539552" y="4040880"/>
            <a:chExt cx="346362" cy="374769"/>
          </a:xfrm>
        </p:grpSpPr>
        <p:sp>
          <p:nvSpPr>
            <p:cNvPr id="118" name="Retângulo de cantos arredondados 117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6" name="Grupo 118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20" name="Retângulo de cantos arredondados 119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21" name="Retângulo de cantos arredondados 120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0</a:t>
                </a:r>
              </a:p>
            </p:txBody>
          </p:sp>
        </p:grpSp>
      </p:grpSp>
      <p:grpSp>
        <p:nvGrpSpPr>
          <p:cNvPr id="7" name="Grupo 136"/>
          <p:cNvGrpSpPr/>
          <p:nvPr/>
        </p:nvGrpSpPr>
        <p:grpSpPr>
          <a:xfrm>
            <a:off x="2298948" y="3438875"/>
            <a:ext cx="490028" cy="530218"/>
            <a:chOff x="539552" y="4040880"/>
            <a:chExt cx="346362" cy="374769"/>
          </a:xfrm>
        </p:grpSpPr>
        <p:sp>
          <p:nvSpPr>
            <p:cNvPr id="138" name="Retângulo de cantos arredondados 137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8" name="Grupo 138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40" name="Retângulo de cantos arredondados 139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41" name="Retângulo de cantos arredondados 140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0</a:t>
                </a:r>
              </a:p>
            </p:txBody>
          </p:sp>
        </p:grpSp>
      </p:grpSp>
      <p:grpSp>
        <p:nvGrpSpPr>
          <p:cNvPr id="9" name="Grupo 157"/>
          <p:cNvGrpSpPr/>
          <p:nvPr/>
        </p:nvGrpSpPr>
        <p:grpSpPr>
          <a:xfrm>
            <a:off x="1222564" y="3453449"/>
            <a:ext cx="490028" cy="530218"/>
            <a:chOff x="539552" y="4040880"/>
            <a:chExt cx="346362" cy="374769"/>
          </a:xfrm>
        </p:grpSpPr>
        <p:sp>
          <p:nvSpPr>
            <p:cNvPr id="159" name="Retângulo de cantos arredondados 158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10" name="Grupo 194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96" name="Retângulo de cantos arredondados 195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97" name="Retângulo de cantos arredondados 196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0</a:t>
                </a:r>
              </a:p>
            </p:txBody>
          </p:sp>
        </p:grpSp>
      </p:grpSp>
      <p:grpSp>
        <p:nvGrpSpPr>
          <p:cNvPr id="11" name="Grupo 197"/>
          <p:cNvGrpSpPr/>
          <p:nvPr/>
        </p:nvGrpSpPr>
        <p:grpSpPr>
          <a:xfrm>
            <a:off x="683568" y="3450739"/>
            <a:ext cx="490028" cy="530218"/>
            <a:chOff x="539552" y="4040880"/>
            <a:chExt cx="346362" cy="374769"/>
          </a:xfrm>
        </p:grpSpPr>
        <p:sp>
          <p:nvSpPr>
            <p:cNvPr id="199" name="Retângulo de cantos arredondados 198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12" name="Grupo 199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201" name="Retângulo de cantos arredondados 200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BEG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202" name="Retângulo de cantos arredondados 201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7</a:t>
                </a:r>
              </a:p>
            </p:txBody>
          </p:sp>
        </p:grpSp>
      </p:grpSp>
      <p:grpSp>
        <p:nvGrpSpPr>
          <p:cNvPr id="13" name="Grupo 202"/>
          <p:cNvGrpSpPr/>
          <p:nvPr/>
        </p:nvGrpSpPr>
        <p:grpSpPr>
          <a:xfrm>
            <a:off x="2856072" y="3105817"/>
            <a:ext cx="490028" cy="1245789"/>
            <a:chOff x="949316" y="2188411"/>
            <a:chExt cx="346362" cy="880549"/>
          </a:xfrm>
        </p:grpSpPr>
        <p:sp>
          <p:nvSpPr>
            <p:cNvPr id="204" name="Retângulo de cantos arredondados 203"/>
            <p:cNvSpPr/>
            <p:nvPr/>
          </p:nvSpPr>
          <p:spPr>
            <a:xfrm>
              <a:off x="949316" y="2188411"/>
              <a:ext cx="346362" cy="880549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PREFIX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14" name="Grupo 204"/>
            <p:cNvGrpSpPr/>
            <p:nvPr/>
          </p:nvGrpSpPr>
          <p:grpSpPr>
            <a:xfrm>
              <a:off x="949316" y="2275148"/>
              <a:ext cx="346362" cy="793812"/>
              <a:chOff x="1259632" y="4219364"/>
              <a:chExt cx="346362" cy="793812"/>
            </a:xfrm>
          </p:grpSpPr>
          <p:sp>
            <p:nvSpPr>
              <p:cNvPr id="206" name="Retângulo de cantos arredondados 205"/>
              <p:cNvSpPr/>
              <p:nvPr/>
            </p:nvSpPr>
            <p:spPr>
              <a:xfrm>
                <a:off x="1259632" y="4219364"/>
                <a:ext cx="346362" cy="793812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=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207" name="Retângulo de cantos arredondados 206"/>
              <p:cNvSpPr/>
              <p:nvPr/>
            </p:nvSpPr>
            <p:spPr>
              <a:xfrm>
                <a:off x="1283082" y="4240780"/>
                <a:ext cx="300628" cy="700388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vert="wordArtVert" lIns="0" tIns="0" rIns="0" bIns="0" rtlCol="0" anchor="ctr">
                <a:noAutofit/>
              </a:bodyPr>
              <a:lstStyle/>
              <a:p>
                <a:pPr algn="ctr"/>
                <a:r>
                  <a:rPr lang="pt-BR" sz="1050" b="1" dirty="0" smtClean="0">
                    <a:solidFill>
                      <a:schemeClr val="bg1"/>
                    </a:solidFill>
                    <a:latin typeface="Tw Cen MT" pitchFamily="34" charset="0"/>
                  </a:rPr>
                  <a:t>ENTER</a:t>
                </a:r>
                <a:endParaRPr lang="pt-BR" sz="105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15" name="Grupo 207"/>
          <p:cNvGrpSpPr/>
          <p:nvPr/>
        </p:nvGrpSpPr>
        <p:grpSpPr>
          <a:xfrm>
            <a:off x="2316082" y="4402088"/>
            <a:ext cx="490028" cy="530218"/>
            <a:chOff x="539552" y="4040880"/>
            <a:chExt cx="346362" cy="374769"/>
          </a:xfrm>
        </p:grpSpPr>
        <p:sp>
          <p:nvSpPr>
            <p:cNvPr id="209" name="Retângulo de cantos arredondados 208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16" name="Grupo 209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211" name="Retângulo de cantos arredondados 210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BEG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212" name="Retângulo de cantos arredondados 211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7</a:t>
                </a:r>
              </a:p>
            </p:txBody>
          </p:sp>
        </p:grpSp>
      </p:grpSp>
      <p:grpSp>
        <p:nvGrpSpPr>
          <p:cNvPr id="17" name="Grupo 212"/>
          <p:cNvGrpSpPr/>
          <p:nvPr/>
        </p:nvGrpSpPr>
        <p:grpSpPr>
          <a:xfrm>
            <a:off x="2856895" y="4413114"/>
            <a:ext cx="490028" cy="530218"/>
            <a:chOff x="539552" y="4040880"/>
            <a:chExt cx="346362" cy="374769"/>
          </a:xfrm>
        </p:grpSpPr>
        <p:sp>
          <p:nvSpPr>
            <p:cNvPr id="214" name="Retângulo de cantos arredondados 213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DB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18" name="Grupo 214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216" name="Retângulo de cantos arredondados 215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INTG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217" name="Retângulo de cantos arredondados 216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%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19" name="Grupo 217"/>
          <p:cNvGrpSpPr/>
          <p:nvPr/>
        </p:nvGrpSpPr>
        <p:grpSpPr>
          <a:xfrm>
            <a:off x="1773999" y="5564105"/>
            <a:ext cx="490028" cy="530218"/>
            <a:chOff x="539552" y="4040880"/>
            <a:chExt cx="346362" cy="374769"/>
          </a:xfrm>
        </p:grpSpPr>
        <p:sp>
          <p:nvSpPr>
            <p:cNvPr id="219" name="Retângulo de cantos arredondados 218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0" name="Grupo 219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221" name="Retângulo de cantos arredondados 220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𝑥, r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222" name="Retângulo de cantos arredondados 221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1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21" name="Grupo 222"/>
          <p:cNvGrpSpPr/>
          <p:nvPr/>
        </p:nvGrpSpPr>
        <p:grpSpPr>
          <a:xfrm>
            <a:off x="2312153" y="4994588"/>
            <a:ext cx="490028" cy="530218"/>
            <a:chOff x="539552" y="4040880"/>
            <a:chExt cx="346362" cy="374769"/>
          </a:xfrm>
        </p:grpSpPr>
        <p:sp>
          <p:nvSpPr>
            <p:cNvPr id="224" name="Retângulo de cantos arredondados 223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2" name="Grupo 224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226" name="Retângulo de cantos arredondados 225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227" name="Retângulo de cantos arredondados 226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0</a:t>
                </a:r>
              </a:p>
            </p:txBody>
          </p:sp>
        </p:grpSp>
      </p:grpSp>
      <p:grpSp>
        <p:nvGrpSpPr>
          <p:cNvPr id="23" name="Grupo 227"/>
          <p:cNvGrpSpPr/>
          <p:nvPr/>
        </p:nvGrpSpPr>
        <p:grpSpPr>
          <a:xfrm>
            <a:off x="2854058" y="4991560"/>
            <a:ext cx="490028" cy="530218"/>
            <a:chOff x="539552" y="4040880"/>
            <a:chExt cx="346362" cy="374769"/>
          </a:xfrm>
        </p:grpSpPr>
        <p:sp>
          <p:nvSpPr>
            <p:cNvPr id="229" name="Retângulo de cantos arredondados 228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4" name="Grupo 229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231" name="Retângulo de cantos arredondados 230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  <a:sym typeface="Wingdings 3"/>
                  </a:rPr>
                  <a:t>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232" name="Retângulo de cantos arredondados 231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÷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25" name="Grupo 232"/>
          <p:cNvGrpSpPr/>
          <p:nvPr/>
        </p:nvGrpSpPr>
        <p:grpSpPr>
          <a:xfrm>
            <a:off x="2841677" y="5563528"/>
            <a:ext cx="490028" cy="530218"/>
            <a:chOff x="7266099" y="3837234"/>
            <a:chExt cx="490028" cy="530218"/>
          </a:xfrm>
        </p:grpSpPr>
        <p:sp>
          <p:nvSpPr>
            <p:cNvPr id="234" name="Retângulo de cantos arredondados 233"/>
            <p:cNvSpPr/>
            <p:nvPr/>
          </p:nvSpPr>
          <p:spPr>
            <a:xfrm>
              <a:off x="7266099" y="3837234"/>
              <a:ext cx="490028" cy="524678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6" name="Grupo 234"/>
            <p:cNvGrpSpPr/>
            <p:nvPr/>
          </p:nvGrpSpPr>
          <p:grpSpPr>
            <a:xfrm>
              <a:off x="7266099" y="3959948"/>
              <a:ext cx="490028" cy="407504"/>
              <a:chOff x="1042702" y="3861048"/>
              <a:chExt cx="432953" cy="360040"/>
            </a:xfrm>
          </p:grpSpPr>
          <p:sp>
            <p:nvSpPr>
              <p:cNvPr id="236" name="Retângulo de cantos arredondados 235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𝑥²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237" name="Retângulo de cantos arredondados 236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×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27" name="Grupo 237"/>
          <p:cNvGrpSpPr/>
          <p:nvPr/>
        </p:nvGrpSpPr>
        <p:grpSpPr>
          <a:xfrm>
            <a:off x="1778992" y="4994588"/>
            <a:ext cx="490028" cy="530218"/>
            <a:chOff x="539552" y="4040880"/>
            <a:chExt cx="346362" cy="374769"/>
          </a:xfrm>
        </p:grpSpPr>
        <p:sp>
          <p:nvSpPr>
            <p:cNvPr id="239" name="Retângulo de cantos arredondados 238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8" name="Grupo 239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241" name="Retângulo de cantos arredondados 240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n!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242" name="Retângulo de cantos arredondados 241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3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29" name="Grupo 242"/>
          <p:cNvGrpSpPr/>
          <p:nvPr/>
        </p:nvGrpSpPr>
        <p:grpSpPr>
          <a:xfrm>
            <a:off x="2304133" y="5565980"/>
            <a:ext cx="490028" cy="530218"/>
            <a:chOff x="539552" y="4040880"/>
            <a:chExt cx="346362" cy="374769"/>
          </a:xfrm>
        </p:grpSpPr>
        <p:sp>
          <p:nvSpPr>
            <p:cNvPr id="244" name="Retângulo de cantos arredondados 243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30" name="Grupo 244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246" name="Retângulo de cantos arredondados 245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247" name="Retângulo de cantos arredondados 246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0</a:t>
                </a:r>
              </a:p>
            </p:txBody>
          </p:sp>
        </p:grpSp>
      </p:grpSp>
      <p:grpSp>
        <p:nvGrpSpPr>
          <p:cNvPr id="31" name="Grupo 247"/>
          <p:cNvGrpSpPr/>
          <p:nvPr/>
        </p:nvGrpSpPr>
        <p:grpSpPr>
          <a:xfrm>
            <a:off x="2830231" y="6134086"/>
            <a:ext cx="490028" cy="530218"/>
            <a:chOff x="539552" y="4040880"/>
            <a:chExt cx="346362" cy="374769"/>
          </a:xfrm>
        </p:grpSpPr>
        <p:sp>
          <p:nvSpPr>
            <p:cNvPr id="249" name="Retângulo de cantos arredondados 248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25" name="Grupo 249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251" name="Retângulo de cantos arredondados 250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  <a:sym typeface="Wingdings 3"/>
                  </a:rPr>
                  <a:t>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252" name="Retângulo de cantos arredondados 251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−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sp>
        <p:nvSpPr>
          <p:cNvPr id="253" name="Retângulo de cantos arredondados 252"/>
          <p:cNvSpPr/>
          <p:nvPr/>
        </p:nvSpPr>
        <p:spPr>
          <a:xfrm>
            <a:off x="3491880" y="4417501"/>
            <a:ext cx="2232248" cy="50770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pt-BR" sz="3200" b="1" dirty="0" smtClean="0">
                <a:latin typeface="Tw Cen MT" pitchFamily="34" charset="0"/>
                <a:cs typeface="Courier New" pitchFamily="49" charset="0"/>
              </a:rPr>
              <a:t>490,00</a:t>
            </a:r>
            <a:endParaRPr lang="pt-BR" sz="3200" b="1" dirty="0">
              <a:latin typeface="Tw Cen MT" pitchFamily="34" charset="0"/>
              <a:cs typeface="Courier New" pitchFamily="49" charset="0"/>
            </a:endParaRPr>
          </a:p>
        </p:txBody>
      </p:sp>
      <p:sp>
        <p:nvSpPr>
          <p:cNvPr id="254" name="Retângulo de cantos arredondados 253"/>
          <p:cNvSpPr/>
          <p:nvPr/>
        </p:nvSpPr>
        <p:spPr>
          <a:xfrm>
            <a:off x="3491880" y="5012119"/>
            <a:ext cx="2232248" cy="50770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pt-BR" sz="3200" b="1" dirty="0" smtClean="0">
                <a:latin typeface="Tw Cen MT" pitchFamily="34" charset="0"/>
                <a:cs typeface="Courier New" pitchFamily="49" charset="0"/>
              </a:rPr>
              <a:t>16,33</a:t>
            </a:r>
            <a:endParaRPr lang="pt-BR" sz="3200" b="1" dirty="0">
              <a:latin typeface="Tw Cen MT" pitchFamily="34" charset="0"/>
              <a:cs typeface="Courier New" pitchFamily="49" charset="0"/>
            </a:endParaRPr>
          </a:p>
        </p:txBody>
      </p:sp>
      <p:sp>
        <p:nvSpPr>
          <p:cNvPr id="255" name="Retângulo de cantos arredondados 254"/>
          <p:cNvSpPr/>
          <p:nvPr/>
        </p:nvSpPr>
        <p:spPr>
          <a:xfrm>
            <a:off x="3491880" y="5590778"/>
            <a:ext cx="2232248" cy="50770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pt-BR" sz="3200" b="1" dirty="0" smtClean="0">
                <a:latin typeface="Tw Cen MT" pitchFamily="34" charset="0"/>
                <a:cs typeface="Courier New" pitchFamily="49" charset="0"/>
              </a:rPr>
              <a:t>163,33</a:t>
            </a:r>
            <a:endParaRPr lang="pt-BR" sz="3200" b="1" dirty="0">
              <a:latin typeface="Tw Cen MT" pitchFamily="34" charset="0"/>
              <a:cs typeface="Courier New" pitchFamily="49" charset="0"/>
            </a:endParaRPr>
          </a:p>
        </p:txBody>
      </p:sp>
      <p:sp>
        <p:nvSpPr>
          <p:cNvPr id="256" name="Retângulo de cantos arredondados 255"/>
          <p:cNvSpPr/>
          <p:nvPr/>
        </p:nvSpPr>
        <p:spPr>
          <a:xfrm>
            <a:off x="3485492" y="6161487"/>
            <a:ext cx="2232248" cy="50770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pt-BR" sz="3200" b="1" dirty="0" smtClean="0">
                <a:latin typeface="Tw Cen MT" pitchFamily="34" charset="0"/>
                <a:cs typeface="Courier New" pitchFamily="49" charset="0"/>
              </a:rPr>
              <a:t>6.836,67</a:t>
            </a:r>
            <a:endParaRPr lang="pt-BR" sz="3200" b="1" dirty="0">
              <a:latin typeface="Tw Cen MT" pitchFamily="34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25379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Operações de Desconto - Juros Simples</a:t>
            </a:r>
            <a:br>
              <a:rPr lang="pt-BR" dirty="0" smtClean="0"/>
            </a:br>
            <a:r>
              <a:rPr lang="pt-BR" dirty="0" smtClean="0"/>
              <a:t>Desconto de Títulos - Aplicação </a:t>
            </a:r>
            <a:r>
              <a:rPr lang="pt-BR" dirty="0"/>
              <a:t>Prática </a:t>
            </a:r>
            <a:r>
              <a:rPr lang="pt-BR" dirty="0" smtClean="0"/>
              <a:t>Mod.2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pt-BR" dirty="0" smtClean="0"/>
              <a:t>Caso se deseje utilizar as variáveis financeiras para o calculo dos juros simples, a HP calculara com base no calendário comercial (360 dias), por esta razão, a taxa deve expressar a taxa de </a:t>
            </a:r>
            <a:r>
              <a:rPr lang="pt-BR" b="1" dirty="0" smtClean="0"/>
              <a:t>juros anual</a:t>
            </a:r>
            <a:r>
              <a:rPr lang="pt-BR" dirty="0" smtClean="0"/>
              <a:t>, assim como </a:t>
            </a:r>
            <a:r>
              <a:rPr lang="pt-BR" b="1" dirty="0" smtClean="0"/>
              <a:t>os períodos </a:t>
            </a:r>
            <a:r>
              <a:rPr lang="pt-BR" dirty="0" smtClean="0"/>
              <a:t>devem ser </a:t>
            </a:r>
            <a:r>
              <a:rPr lang="pt-BR" b="1" dirty="0" smtClean="0"/>
              <a:t>expressos em dias</a:t>
            </a:r>
            <a:r>
              <a:rPr lang="pt-BR" dirty="0" smtClean="0"/>
              <a:t>.</a:t>
            </a:r>
          </a:p>
          <a:p>
            <a:r>
              <a:rPr lang="pt-BR" dirty="0" smtClean="0"/>
              <a:t>Exemplo: qual o valor dos juros de um empréstimo a juros simples, no valor de R$ 1.500,00, com taxa de 8% a.a. e prazo de 90 dias?</a:t>
            </a:r>
          </a:p>
          <a:p>
            <a:endParaRPr lang="pt-BR" dirty="0" smtClean="0"/>
          </a:p>
          <a:p>
            <a:endParaRPr lang="pt-BR" dirty="0" smtClean="0"/>
          </a:p>
        </p:txBody>
      </p:sp>
      <p:grpSp>
        <p:nvGrpSpPr>
          <p:cNvPr id="4" name="Grupo 81"/>
          <p:cNvGrpSpPr/>
          <p:nvPr/>
        </p:nvGrpSpPr>
        <p:grpSpPr>
          <a:xfrm>
            <a:off x="2633223" y="5534556"/>
            <a:ext cx="490028" cy="530218"/>
            <a:chOff x="539552" y="4040880"/>
            <a:chExt cx="346362" cy="374769"/>
          </a:xfrm>
        </p:grpSpPr>
        <p:sp>
          <p:nvSpPr>
            <p:cNvPr id="83" name="Retângulo de cantos arredondados 82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5" name="Grupo 83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85" name="Retângulo de cantos arredondados 84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𝑥, r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86" name="Retângulo de cantos arredondados 85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1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6" name="Grupo 86"/>
          <p:cNvGrpSpPr/>
          <p:nvPr/>
        </p:nvGrpSpPr>
        <p:grpSpPr>
          <a:xfrm>
            <a:off x="3709348" y="5546319"/>
            <a:ext cx="490028" cy="530218"/>
            <a:chOff x="539552" y="4040880"/>
            <a:chExt cx="346362" cy="374769"/>
          </a:xfrm>
        </p:grpSpPr>
        <p:sp>
          <p:nvSpPr>
            <p:cNvPr id="88" name="Retângulo de cantos arredondados 87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7" name="Grupo 88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90" name="Retângulo de cantos arredondados 89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91" name="Retângulo de cantos arredondados 90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0</a:t>
                </a:r>
              </a:p>
            </p:txBody>
          </p:sp>
        </p:grpSp>
      </p:grpSp>
      <p:grpSp>
        <p:nvGrpSpPr>
          <p:cNvPr id="8" name="Grupo 91"/>
          <p:cNvGrpSpPr/>
          <p:nvPr/>
        </p:nvGrpSpPr>
        <p:grpSpPr>
          <a:xfrm>
            <a:off x="3693110" y="4331068"/>
            <a:ext cx="490028" cy="530218"/>
            <a:chOff x="539552" y="4040880"/>
            <a:chExt cx="346362" cy="374769"/>
          </a:xfrm>
        </p:grpSpPr>
        <p:sp>
          <p:nvSpPr>
            <p:cNvPr id="93" name="Retângulo de cantos arredondados 92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9" name="Grupo 93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95" name="Retângulo de cantos arredondados 94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MEM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96" name="Retângulo de cantos arredondados 95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9</a:t>
                </a:r>
              </a:p>
            </p:txBody>
          </p:sp>
        </p:grpSp>
      </p:grpSp>
      <p:grpSp>
        <p:nvGrpSpPr>
          <p:cNvPr id="10" name="Grupo 96"/>
          <p:cNvGrpSpPr/>
          <p:nvPr/>
        </p:nvGrpSpPr>
        <p:grpSpPr>
          <a:xfrm>
            <a:off x="4802052" y="5536809"/>
            <a:ext cx="490028" cy="530218"/>
            <a:chOff x="539552" y="4040880"/>
            <a:chExt cx="346362" cy="374769"/>
          </a:xfrm>
        </p:grpSpPr>
        <p:sp>
          <p:nvSpPr>
            <p:cNvPr id="98" name="Retângulo de cantos arredondados 97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NPV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11" name="Grupo 98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00" name="Retângulo de cantos arredondados 99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CFo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01" name="Retângulo de cantos arredondados 100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PV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12" name="Grupo 101"/>
          <p:cNvGrpSpPr/>
          <p:nvPr/>
        </p:nvGrpSpPr>
        <p:grpSpPr>
          <a:xfrm>
            <a:off x="4799875" y="4930774"/>
            <a:ext cx="490028" cy="530218"/>
            <a:chOff x="539552" y="4040880"/>
            <a:chExt cx="346362" cy="374769"/>
          </a:xfrm>
        </p:grpSpPr>
        <p:sp>
          <p:nvSpPr>
            <p:cNvPr id="103" name="Retângulo de cantos arredondados 102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INT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13" name="Grupo 103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05" name="Retângulo de cantos arredondados 104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12÷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06" name="Retângulo de cantos arredondados 105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i</a:t>
                </a:r>
              </a:p>
            </p:txBody>
          </p:sp>
        </p:grpSp>
      </p:grpSp>
      <p:grpSp>
        <p:nvGrpSpPr>
          <p:cNvPr id="14" name="Grupo 111"/>
          <p:cNvGrpSpPr/>
          <p:nvPr/>
        </p:nvGrpSpPr>
        <p:grpSpPr>
          <a:xfrm>
            <a:off x="5524587" y="5559487"/>
            <a:ext cx="490028" cy="530218"/>
            <a:chOff x="539552" y="4040880"/>
            <a:chExt cx="346362" cy="374769"/>
          </a:xfrm>
        </p:grpSpPr>
        <p:sp>
          <p:nvSpPr>
            <p:cNvPr id="113" name="Retângulo de cantos arredondados 112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20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15" name="Grupo 113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15" name="Retângulo de cantos arredondados 114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endParaRPr lang="pt-BR" sz="20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16" name="Retângulo de cantos arredondados 115"/>
              <p:cNvSpPr/>
              <p:nvPr/>
            </p:nvSpPr>
            <p:spPr>
              <a:xfrm>
                <a:off x="1072015" y="3887817"/>
                <a:ext cx="375785" cy="293631"/>
              </a:xfrm>
              <a:prstGeom prst="roundRect">
                <a:avLst/>
              </a:prstGeom>
              <a:ln/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  <a:latin typeface="Tw Cen MT" pitchFamily="34" charset="0"/>
                  </a:rPr>
                  <a:t>f</a:t>
                </a:r>
                <a:endParaRPr lang="pt-BR" sz="2000" b="1" dirty="0">
                  <a:solidFill>
                    <a:schemeClr val="tx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16" name="Grupo 116"/>
          <p:cNvGrpSpPr/>
          <p:nvPr/>
        </p:nvGrpSpPr>
        <p:grpSpPr>
          <a:xfrm>
            <a:off x="3182158" y="5545058"/>
            <a:ext cx="490028" cy="530218"/>
            <a:chOff x="539552" y="4040880"/>
            <a:chExt cx="346362" cy="374769"/>
          </a:xfrm>
        </p:grpSpPr>
        <p:sp>
          <p:nvSpPr>
            <p:cNvPr id="118" name="Retângulo de cantos arredondados 117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17" name="Grupo 118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20" name="Retângulo de cantos arredondados 119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M.DY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21" name="Retângulo de cantos arredondados 120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5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18" name="Grupo 121"/>
          <p:cNvGrpSpPr/>
          <p:nvPr/>
        </p:nvGrpSpPr>
        <p:grpSpPr>
          <a:xfrm>
            <a:off x="4247761" y="5531745"/>
            <a:ext cx="490028" cy="530218"/>
            <a:chOff x="539552" y="4040880"/>
            <a:chExt cx="346362" cy="374769"/>
          </a:xfrm>
        </p:grpSpPr>
        <p:sp>
          <p:nvSpPr>
            <p:cNvPr id="123" name="Retângulo de cantos arredondados 122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19" name="Grupo 123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25" name="Retângulo de cantos arredondados 124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26" name="Retângulo de cantos arredondados 125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0</a:t>
                </a:r>
              </a:p>
            </p:txBody>
          </p:sp>
        </p:grpSp>
      </p:grpSp>
      <p:grpSp>
        <p:nvGrpSpPr>
          <p:cNvPr id="20" name="Grupo 126"/>
          <p:cNvGrpSpPr/>
          <p:nvPr/>
        </p:nvGrpSpPr>
        <p:grpSpPr>
          <a:xfrm>
            <a:off x="4242586" y="4325528"/>
            <a:ext cx="490028" cy="530218"/>
            <a:chOff x="539552" y="4040880"/>
            <a:chExt cx="346362" cy="374769"/>
          </a:xfrm>
        </p:grpSpPr>
        <p:sp>
          <p:nvSpPr>
            <p:cNvPr id="128" name="Retângulo de cantos arredondados 127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1" name="Grupo 128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30" name="Retângulo de cantos arredondados 129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31" name="Retângulo de cantos arredondados 130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0</a:t>
                </a:r>
              </a:p>
            </p:txBody>
          </p:sp>
        </p:grpSp>
      </p:grpSp>
      <p:grpSp>
        <p:nvGrpSpPr>
          <p:cNvPr id="22" name="Grupo 131"/>
          <p:cNvGrpSpPr/>
          <p:nvPr/>
        </p:nvGrpSpPr>
        <p:grpSpPr>
          <a:xfrm>
            <a:off x="4799875" y="4325180"/>
            <a:ext cx="490028" cy="530218"/>
            <a:chOff x="539552" y="4040880"/>
            <a:chExt cx="346362" cy="374769"/>
          </a:xfrm>
        </p:grpSpPr>
        <p:sp>
          <p:nvSpPr>
            <p:cNvPr id="133" name="Retângulo de cantos arredondados 132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AMORT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3" name="Grupo 133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35" name="Retângulo de cantos arredondados 134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12X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36" name="Retângulo de cantos arredondados 135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n</a:t>
                </a:r>
              </a:p>
            </p:txBody>
          </p:sp>
        </p:grpSp>
      </p:grpSp>
      <p:grpSp>
        <p:nvGrpSpPr>
          <p:cNvPr id="24" name="Grupo 136"/>
          <p:cNvGrpSpPr/>
          <p:nvPr/>
        </p:nvGrpSpPr>
        <p:grpSpPr>
          <a:xfrm>
            <a:off x="4242586" y="4930774"/>
            <a:ext cx="490028" cy="530218"/>
            <a:chOff x="539552" y="4040880"/>
            <a:chExt cx="346362" cy="374769"/>
          </a:xfrm>
        </p:grpSpPr>
        <p:sp>
          <p:nvSpPr>
            <p:cNvPr id="138" name="Retângulo de cantos arredondados 137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5" name="Grupo 138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40" name="Retângulo de cantos arredondados 139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END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41" name="Retângulo de cantos arredondados 140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8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26" name="Grupo 141"/>
          <p:cNvGrpSpPr/>
          <p:nvPr/>
        </p:nvGrpSpPr>
        <p:grpSpPr>
          <a:xfrm>
            <a:off x="6087554" y="5549333"/>
            <a:ext cx="490028" cy="530218"/>
            <a:chOff x="539552" y="4040880"/>
            <a:chExt cx="346362" cy="374769"/>
          </a:xfrm>
        </p:grpSpPr>
        <p:sp>
          <p:nvSpPr>
            <p:cNvPr id="143" name="Retângulo de cantos arredondados 142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INT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7" name="Grupo 143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45" name="Retângulo de cantos arredondados 144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12÷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46" name="Retângulo de cantos arredondados 145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i</a:t>
                </a:r>
              </a:p>
            </p:txBody>
          </p:sp>
        </p:grpSp>
      </p:grpSp>
      <p:sp>
        <p:nvSpPr>
          <p:cNvPr id="147" name="Retângulo de cantos arredondados 146"/>
          <p:cNvSpPr/>
          <p:nvPr/>
        </p:nvSpPr>
        <p:spPr>
          <a:xfrm>
            <a:off x="6784548" y="5523717"/>
            <a:ext cx="2179940" cy="535141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pt-BR" sz="3200" b="1" dirty="0" smtClean="0">
                <a:latin typeface="Tw Cen MT" pitchFamily="34" charset="0"/>
                <a:cs typeface="Courier New" pitchFamily="49" charset="0"/>
              </a:rPr>
              <a:t>-30,00</a:t>
            </a:r>
            <a:endParaRPr lang="pt-BR" sz="3200" b="1" dirty="0">
              <a:latin typeface="Tw Cen MT" pitchFamily="34" charset="0"/>
              <a:cs typeface="Courier New" pitchFamily="49" charset="0"/>
            </a:endParaRPr>
          </a:p>
        </p:txBody>
      </p:sp>
      <p:grpSp>
        <p:nvGrpSpPr>
          <p:cNvPr id="28" name="Grupo 147"/>
          <p:cNvGrpSpPr/>
          <p:nvPr/>
        </p:nvGrpSpPr>
        <p:grpSpPr>
          <a:xfrm>
            <a:off x="5524146" y="6155329"/>
            <a:ext cx="490028" cy="530218"/>
            <a:chOff x="539552" y="4040880"/>
            <a:chExt cx="346362" cy="374769"/>
          </a:xfrm>
        </p:grpSpPr>
        <p:sp>
          <p:nvSpPr>
            <p:cNvPr id="149" name="Retângulo de cantos arredondados 148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PRGM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9" name="Grupo 149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51" name="Retângulo de cantos arredondados 150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GTO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52" name="Retângulo de cantos arredondados 151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R</a:t>
                </a:r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  <a:sym typeface="Wingdings 3"/>
                  </a:rPr>
                  <a:t>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30" name="Grupo 152"/>
          <p:cNvGrpSpPr/>
          <p:nvPr/>
        </p:nvGrpSpPr>
        <p:grpSpPr>
          <a:xfrm>
            <a:off x="6078475" y="6149262"/>
            <a:ext cx="490028" cy="530218"/>
            <a:chOff x="539552" y="4040880"/>
            <a:chExt cx="346362" cy="374769"/>
          </a:xfrm>
        </p:grpSpPr>
        <p:sp>
          <p:nvSpPr>
            <p:cNvPr id="154" name="Retângulo de cantos arredondados 153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PRGM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31" name="Grupo 154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56" name="Retângulo de cantos arredondados 155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GTO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57" name="Retângulo de cantos arredondados 156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R</a:t>
                </a:r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  <a:sym typeface="Wingdings 3"/>
                  </a:rPr>
                  <a:t>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sp>
        <p:nvSpPr>
          <p:cNvPr id="158" name="Retângulo de cantos arredondados 157"/>
          <p:cNvSpPr/>
          <p:nvPr/>
        </p:nvSpPr>
        <p:spPr>
          <a:xfrm>
            <a:off x="6785129" y="6138799"/>
            <a:ext cx="2179940" cy="535141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pt-BR" sz="3200" b="1" dirty="0" smtClean="0">
                <a:latin typeface="Tw Cen MT" pitchFamily="34" charset="0"/>
                <a:cs typeface="Courier New" pitchFamily="49" charset="0"/>
              </a:rPr>
              <a:t>-29,59</a:t>
            </a:r>
            <a:endParaRPr lang="pt-BR" sz="3200" b="1" dirty="0">
              <a:latin typeface="Tw Cen MT" pitchFamily="34" charset="0"/>
              <a:cs typeface="Courier New" pitchFamily="49" charset="0"/>
            </a:endParaRPr>
          </a:p>
        </p:txBody>
      </p:sp>
      <p:sp>
        <p:nvSpPr>
          <p:cNvPr id="159" name="Seta para a direita 158"/>
          <p:cNvSpPr/>
          <p:nvPr/>
        </p:nvSpPr>
        <p:spPr>
          <a:xfrm>
            <a:off x="683568" y="6138799"/>
            <a:ext cx="4824536" cy="60224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>
                <a:latin typeface="Tw Cen MT" pitchFamily="34" charset="0"/>
              </a:rPr>
              <a:t>Juros Exatos - Calendário Gregoriano (365 dias)</a:t>
            </a:r>
            <a:endParaRPr lang="pt-BR" dirty="0">
              <a:latin typeface="Tw Cen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35128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Operações de Desconto - Juros Simples</a:t>
            </a:r>
            <a:br>
              <a:rPr lang="pt-BR" dirty="0" smtClean="0"/>
            </a:br>
            <a:r>
              <a:rPr lang="pt-BR" dirty="0" smtClean="0"/>
              <a:t>Desconto de Títulos - Aplicação Prática Mod.2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Exemplo: Uma Empresa que descontar um título (duplicata) no valor de R$ 7.000,00 que vencerá em 10 dias, a uma taxa de desconto simples de 7% a.m.</a:t>
            </a:r>
          </a:p>
          <a:p>
            <a:r>
              <a:rPr lang="pt-BR" dirty="0"/>
              <a:t>Qual o Valor do Desconto? E qual o valor Líquido do Título?</a:t>
            </a:r>
          </a:p>
          <a:p>
            <a:endParaRPr lang="pt-BR" dirty="0" smtClean="0"/>
          </a:p>
          <a:p>
            <a:endParaRPr lang="pt-BR" dirty="0" smtClean="0"/>
          </a:p>
        </p:txBody>
      </p:sp>
      <p:grpSp>
        <p:nvGrpSpPr>
          <p:cNvPr id="5" name="Grupo 86"/>
          <p:cNvGrpSpPr/>
          <p:nvPr/>
        </p:nvGrpSpPr>
        <p:grpSpPr>
          <a:xfrm>
            <a:off x="1871646" y="5011039"/>
            <a:ext cx="490028" cy="530218"/>
            <a:chOff x="539552" y="4040880"/>
            <a:chExt cx="346362" cy="374769"/>
          </a:xfrm>
        </p:grpSpPr>
        <p:sp>
          <p:nvSpPr>
            <p:cNvPr id="88" name="Retângulo de cantos arredondados 87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  <p:grpSp>
          <p:nvGrpSpPr>
            <p:cNvPr id="6" name="Grupo 88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90" name="Retângulo de cantos arredondados 89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</a:rPr>
                  <a:t>𝑥</a:t>
                </a:r>
                <a:endParaRPr lang="pt-BR" sz="900" b="1" dirty="0">
                  <a:solidFill>
                    <a:srgbClr val="00B0F0"/>
                  </a:solidFill>
                </a:endParaRPr>
              </a:p>
            </p:txBody>
          </p:sp>
          <p:sp>
            <p:nvSpPr>
              <p:cNvPr id="91" name="Retângulo de cantos arredondados 90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</a:rPr>
                  <a:t>0</a:t>
                </a:r>
              </a:p>
            </p:txBody>
          </p:sp>
        </p:grpSp>
      </p:grpSp>
      <p:grpSp>
        <p:nvGrpSpPr>
          <p:cNvPr id="7" name="Grupo 96"/>
          <p:cNvGrpSpPr/>
          <p:nvPr/>
        </p:nvGrpSpPr>
        <p:grpSpPr>
          <a:xfrm>
            <a:off x="2964350" y="5001529"/>
            <a:ext cx="490028" cy="530218"/>
            <a:chOff x="539552" y="4040880"/>
            <a:chExt cx="346362" cy="374769"/>
          </a:xfrm>
        </p:grpSpPr>
        <p:sp>
          <p:nvSpPr>
            <p:cNvPr id="98" name="Retângulo de cantos arredondados 97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</a:rPr>
                <a:t>NPV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  <p:grpSp>
          <p:nvGrpSpPr>
            <p:cNvPr id="8" name="Grupo 98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00" name="Retângulo de cantos arredondados 99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</a:rPr>
                  <a:t>CFo</a:t>
                </a:r>
                <a:endParaRPr lang="pt-BR" sz="900" b="1" dirty="0">
                  <a:solidFill>
                    <a:srgbClr val="00B0F0"/>
                  </a:solidFill>
                </a:endParaRPr>
              </a:p>
            </p:txBody>
          </p:sp>
          <p:sp>
            <p:nvSpPr>
              <p:cNvPr id="101" name="Retângulo de cantos arredondados 100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</a:rPr>
                  <a:t>PV</a:t>
                </a:r>
                <a:endParaRPr lang="pt-BR" sz="900"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9" name="Grupo 101"/>
          <p:cNvGrpSpPr/>
          <p:nvPr/>
        </p:nvGrpSpPr>
        <p:grpSpPr>
          <a:xfrm>
            <a:off x="3528236" y="4086996"/>
            <a:ext cx="490028" cy="530218"/>
            <a:chOff x="539552" y="4040880"/>
            <a:chExt cx="346362" cy="374769"/>
          </a:xfrm>
        </p:grpSpPr>
        <p:sp>
          <p:nvSpPr>
            <p:cNvPr id="103" name="Retângulo de cantos arredondados 102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</a:rPr>
                <a:t>INT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  <p:grpSp>
          <p:nvGrpSpPr>
            <p:cNvPr id="10" name="Grupo 103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05" name="Retângulo de cantos arredondados 104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</a:rPr>
                  <a:t>12÷</a:t>
                </a:r>
                <a:endParaRPr lang="pt-BR" sz="900" b="1" dirty="0">
                  <a:solidFill>
                    <a:srgbClr val="00B0F0"/>
                  </a:solidFill>
                </a:endParaRPr>
              </a:p>
            </p:txBody>
          </p:sp>
          <p:sp>
            <p:nvSpPr>
              <p:cNvPr id="106" name="Retângulo de cantos arredondados 105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</a:rPr>
                  <a:t>i</a:t>
                </a:r>
              </a:p>
            </p:txBody>
          </p:sp>
        </p:grpSp>
      </p:grpSp>
      <p:grpSp>
        <p:nvGrpSpPr>
          <p:cNvPr id="11" name="Grupo 111"/>
          <p:cNvGrpSpPr/>
          <p:nvPr/>
        </p:nvGrpSpPr>
        <p:grpSpPr>
          <a:xfrm>
            <a:off x="793980" y="5576497"/>
            <a:ext cx="490028" cy="530218"/>
            <a:chOff x="539552" y="4040880"/>
            <a:chExt cx="346362" cy="374769"/>
          </a:xfrm>
        </p:grpSpPr>
        <p:sp>
          <p:nvSpPr>
            <p:cNvPr id="113" name="Retângulo de cantos arredondados 112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2000" b="1" dirty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  <p:grpSp>
          <p:nvGrpSpPr>
            <p:cNvPr id="12" name="Grupo 113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15" name="Retângulo de cantos arredondados 114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endParaRPr lang="pt-BR" sz="2000" b="1" dirty="0">
                  <a:solidFill>
                    <a:srgbClr val="00B0F0"/>
                  </a:solidFill>
                </a:endParaRPr>
              </a:p>
            </p:txBody>
          </p:sp>
          <p:sp>
            <p:nvSpPr>
              <p:cNvPr id="116" name="Retângulo de cantos arredondados 115"/>
              <p:cNvSpPr/>
              <p:nvPr/>
            </p:nvSpPr>
            <p:spPr>
              <a:xfrm>
                <a:off x="1072015" y="3887817"/>
                <a:ext cx="375785" cy="293631"/>
              </a:xfrm>
              <a:prstGeom prst="roundRect">
                <a:avLst/>
              </a:prstGeom>
              <a:ln/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f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13" name="Grupo 121"/>
          <p:cNvGrpSpPr/>
          <p:nvPr/>
        </p:nvGrpSpPr>
        <p:grpSpPr>
          <a:xfrm>
            <a:off x="2410059" y="4996465"/>
            <a:ext cx="490028" cy="530218"/>
            <a:chOff x="539552" y="4040880"/>
            <a:chExt cx="346362" cy="374769"/>
          </a:xfrm>
        </p:grpSpPr>
        <p:sp>
          <p:nvSpPr>
            <p:cNvPr id="123" name="Retângulo de cantos arredondados 122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  <p:grpSp>
          <p:nvGrpSpPr>
            <p:cNvPr id="14" name="Grupo 123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25" name="Retângulo de cantos arredondados 124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</a:rPr>
                  <a:t>𝑥</a:t>
                </a:r>
                <a:endParaRPr lang="pt-BR" sz="900" b="1" dirty="0">
                  <a:solidFill>
                    <a:srgbClr val="00B0F0"/>
                  </a:solidFill>
                </a:endParaRPr>
              </a:p>
            </p:txBody>
          </p:sp>
          <p:sp>
            <p:nvSpPr>
              <p:cNvPr id="126" name="Retângulo de cantos arredondados 125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</a:rPr>
                  <a:t>0</a:t>
                </a:r>
              </a:p>
            </p:txBody>
          </p:sp>
        </p:grpSp>
      </p:grpSp>
      <p:grpSp>
        <p:nvGrpSpPr>
          <p:cNvPr id="15" name="Grupo 126"/>
          <p:cNvGrpSpPr/>
          <p:nvPr/>
        </p:nvGrpSpPr>
        <p:grpSpPr>
          <a:xfrm>
            <a:off x="1328955" y="3171075"/>
            <a:ext cx="490028" cy="530218"/>
            <a:chOff x="539552" y="4040880"/>
            <a:chExt cx="346362" cy="374769"/>
          </a:xfrm>
        </p:grpSpPr>
        <p:sp>
          <p:nvSpPr>
            <p:cNvPr id="128" name="Retângulo de cantos arredondados 127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  <p:grpSp>
          <p:nvGrpSpPr>
            <p:cNvPr id="16" name="Grupo 128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30" name="Retângulo de cantos arredondados 129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</a:rPr>
                  <a:t>𝑥</a:t>
                </a:r>
                <a:endParaRPr lang="pt-BR" sz="900" b="1" dirty="0">
                  <a:solidFill>
                    <a:srgbClr val="00B0F0"/>
                  </a:solidFill>
                </a:endParaRPr>
              </a:p>
            </p:txBody>
          </p:sp>
          <p:sp>
            <p:nvSpPr>
              <p:cNvPr id="131" name="Retângulo de cantos arredondados 130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</a:rPr>
                  <a:t>0</a:t>
                </a:r>
              </a:p>
            </p:txBody>
          </p:sp>
        </p:grpSp>
      </p:grpSp>
      <p:grpSp>
        <p:nvGrpSpPr>
          <p:cNvPr id="17" name="Grupo 131"/>
          <p:cNvGrpSpPr/>
          <p:nvPr/>
        </p:nvGrpSpPr>
        <p:grpSpPr>
          <a:xfrm>
            <a:off x="1886244" y="3170727"/>
            <a:ext cx="490028" cy="530218"/>
            <a:chOff x="539552" y="4040880"/>
            <a:chExt cx="346362" cy="374769"/>
          </a:xfrm>
        </p:grpSpPr>
        <p:sp>
          <p:nvSpPr>
            <p:cNvPr id="133" name="Retângulo de cantos arredondados 132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</a:rPr>
                <a:t>AMORT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  <p:grpSp>
          <p:nvGrpSpPr>
            <p:cNvPr id="18" name="Grupo 133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35" name="Retângulo de cantos arredondados 134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</a:rPr>
                  <a:t>12X</a:t>
                </a:r>
                <a:endParaRPr lang="pt-BR" sz="900" b="1" dirty="0">
                  <a:solidFill>
                    <a:srgbClr val="00B0F0"/>
                  </a:solidFill>
                </a:endParaRPr>
              </a:p>
            </p:txBody>
          </p:sp>
          <p:sp>
            <p:nvSpPr>
              <p:cNvPr id="136" name="Retângulo de cantos arredondados 135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</a:rPr>
                  <a:t>n</a:t>
                </a:r>
              </a:p>
            </p:txBody>
          </p:sp>
        </p:grpSp>
      </p:grpSp>
      <p:grpSp>
        <p:nvGrpSpPr>
          <p:cNvPr id="19" name="Grupo 141"/>
          <p:cNvGrpSpPr/>
          <p:nvPr/>
        </p:nvGrpSpPr>
        <p:grpSpPr>
          <a:xfrm>
            <a:off x="1340905" y="5582385"/>
            <a:ext cx="490028" cy="530218"/>
            <a:chOff x="539552" y="4040880"/>
            <a:chExt cx="346362" cy="374769"/>
          </a:xfrm>
        </p:grpSpPr>
        <p:sp>
          <p:nvSpPr>
            <p:cNvPr id="143" name="Retângulo de cantos arredondados 142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</a:rPr>
                <a:t>INT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  <p:grpSp>
          <p:nvGrpSpPr>
            <p:cNvPr id="20" name="Grupo 143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45" name="Retângulo de cantos arredondados 144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</a:rPr>
                  <a:t>12÷</a:t>
                </a:r>
                <a:endParaRPr lang="pt-BR" sz="900" b="1" dirty="0">
                  <a:solidFill>
                    <a:srgbClr val="00B0F0"/>
                  </a:solidFill>
                </a:endParaRPr>
              </a:p>
            </p:txBody>
          </p:sp>
          <p:sp>
            <p:nvSpPr>
              <p:cNvPr id="146" name="Retângulo de cantos arredondados 145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</a:rPr>
                  <a:t>i</a:t>
                </a:r>
              </a:p>
            </p:txBody>
          </p:sp>
        </p:grpSp>
      </p:grpSp>
      <p:sp>
        <p:nvSpPr>
          <p:cNvPr id="147" name="Retângulo de cantos arredondados 146"/>
          <p:cNvSpPr/>
          <p:nvPr/>
        </p:nvSpPr>
        <p:spPr>
          <a:xfrm>
            <a:off x="1942164" y="5614527"/>
            <a:ext cx="1981764" cy="461553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pt-BR" sz="3200" b="1" dirty="0" smtClean="0">
                <a:latin typeface="Courier New" pitchFamily="49" charset="0"/>
                <a:cs typeface="Courier New" pitchFamily="49" charset="0"/>
              </a:rPr>
              <a:t>-163,33</a:t>
            </a:r>
            <a:endParaRPr lang="pt-BR" sz="3200" b="1" dirty="0">
              <a:latin typeface="Courier New" pitchFamily="49" charset="0"/>
              <a:cs typeface="Courier New" pitchFamily="49" charset="0"/>
            </a:endParaRPr>
          </a:p>
        </p:txBody>
      </p:sp>
      <p:grpSp>
        <p:nvGrpSpPr>
          <p:cNvPr id="21" name="Grupo 147"/>
          <p:cNvGrpSpPr/>
          <p:nvPr/>
        </p:nvGrpSpPr>
        <p:grpSpPr>
          <a:xfrm>
            <a:off x="793539" y="6172339"/>
            <a:ext cx="490028" cy="530218"/>
            <a:chOff x="539552" y="4040880"/>
            <a:chExt cx="346362" cy="374769"/>
          </a:xfrm>
        </p:grpSpPr>
        <p:sp>
          <p:nvSpPr>
            <p:cNvPr id="149" name="Retângulo de cantos arredondados 148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</a:rPr>
                <a:t>PRGM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  <p:grpSp>
          <p:nvGrpSpPr>
            <p:cNvPr id="22" name="Grupo 149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51" name="Retângulo de cantos arredondados 150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</a:rPr>
                  <a:t>GTO</a:t>
                </a:r>
                <a:endParaRPr lang="pt-BR" sz="900" b="1" dirty="0">
                  <a:solidFill>
                    <a:srgbClr val="00B0F0"/>
                  </a:solidFill>
                </a:endParaRPr>
              </a:p>
            </p:txBody>
          </p:sp>
          <p:sp>
            <p:nvSpPr>
              <p:cNvPr id="152" name="Retângulo de cantos arredondados 151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</a:rPr>
                  <a:t>R</a:t>
                </a:r>
                <a:r>
                  <a:rPr lang="pt-BR" b="1" dirty="0" smtClean="0">
                    <a:solidFill>
                      <a:schemeClr val="bg1"/>
                    </a:solidFill>
                    <a:sym typeface="Wingdings 3"/>
                  </a:rPr>
                  <a:t></a:t>
                </a:r>
                <a:endParaRPr lang="pt-BR" sz="900"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3" name="Grupo 152"/>
          <p:cNvGrpSpPr/>
          <p:nvPr/>
        </p:nvGrpSpPr>
        <p:grpSpPr>
          <a:xfrm>
            <a:off x="1347868" y="6166272"/>
            <a:ext cx="490028" cy="530218"/>
            <a:chOff x="539552" y="4040880"/>
            <a:chExt cx="346362" cy="374769"/>
          </a:xfrm>
        </p:grpSpPr>
        <p:sp>
          <p:nvSpPr>
            <p:cNvPr id="154" name="Retângulo de cantos arredondados 153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</a:rPr>
                <a:t>PRGM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  <p:grpSp>
          <p:nvGrpSpPr>
            <p:cNvPr id="24" name="Grupo 154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56" name="Retângulo de cantos arredondados 155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</a:rPr>
                  <a:t>GTO</a:t>
                </a:r>
                <a:endParaRPr lang="pt-BR" sz="900" b="1" dirty="0">
                  <a:solidFill>
                    <a:srgbClr val="00B0F0"/>
                  </a:solidFill>
                </a:endParaRPr>
              </a:p>
            </p:txBody>
          </p:sp>
          <p:sp>
            <p:nvSpPr>
              <p:cNvPr id="157" name="Retângulo de cantos arredondados 156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</a:rPr>
                  <a:t>R</a:t>
                </a:r>
                <a:r>
                  <a:rPr lang="pt-BR" b="1" dirty="0" smtClean="0">
                    <a:solidFill>
                      <a:schemeClr val="bg1"/>
                    </a:solidFill>
                    <a:sym typeface="Wingdings 3"/>
                  </a:rPr>
                  <a:t></a:t>
                </a:r>
                <a:endParaRPr lang="pt-BR" sz="900"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5" name="Grupo 76"/>
          <p:cNvGrpSpPr/>
          <p:nvPr/>
        </p:nvGrpSpPr>
        <p:grpSpPr>
          <a:xfrm>
            <a:off x="790639" y="3167916"/>
            <a:ext cx="490028" cy="530218"/>
            <a:chOff x="539552" y="4040880"/>
            <a:chExt cx="346362" cy="374769"/>
          </a:xfrm>
        </p:grpSpPr>
        <p:sp>
          <p:nvSpPr>
            <p:cNvPr id="78" name="Retângulo de cantos arredondados 77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  <p:grpSp>
          <p:nvGrpSpPr>
            <p:cNvPr id="26" name="Grupo 78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80" name="Retângulo de cantos arredondados 79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</a:rPr>
                  <a:t>𝑥, r</a:t>
                </a:r>
                <a:endParaRPr lang="pt-BR" sz="900" b="1" dirty="0">
                  <a:solidFill>
                    <a:srgbClr val="00B0F0"/>
                  </a:solidFill>
                </a:endParaRPr>
              </a:p>
            </p:txBody>
          </p:sp>
          <p:sp>
            <p:nvSpPr>
              <p:cNvPr id="81" name="Retângulo de cantos arredondados 80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</a:rPr>
                  <a:t>1</a:t>
                </a:r>
                <a:endParaRPr lang="pt-BR" sz="900"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7" name="Grupo 106"/>
          <p:cNvGrpSpPr/>
          <p:nvPr/>
        </p:nvGrpSpPr>
        <p:grpSpPr>
          <a:xfrm>
            <a:off x="1328587" y="3733074"/>
            <a:ext cx="490028" cy="1245789"/>
            <a:chOff x="949316" y="2188411"/>
            <a:chExt cx="346362" cy="880549"/>
          </a:xfrm>
        </p:grpSpPr>
        <p:sp>
          <p:nvSpPr>
            <p:cNvPr id="108" name="Retângulo de cantos arredondados 107"/>
            <p:cNvSpPr/>
            <p:nvPr/>
          </p:nvSpPr>
          <p:spPr>
            <a:xfrm>
              <a:off x="949316" y="2188411"/>
              <a:ext cx="346362" cy="880549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</a:rPr>
                <a:t>PREFIX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  <p:grpSp>
          <p:nvGrpSpPr>
            <p:cNvPr id="28" name="Grupo 108"/>
            <p:cNvGrpSpPr/>
            <p:nvPr/>
          </p:nvGrpSpPr>
          <p:grpSpPr>
            <a:xfrm>
              <a:off x="949316" y="2275148"/>
              <a:ext cx="346362" cy="793812"/>
              <a:chOff x="1259632" y="4219364"/>
              <a:chExt cx="346362" cy="793812"/>
            </a:xfrm>
          </p:grpSpPr>
          <p:sp>
            <p:nvSpPr>
              <p:cNvPr id="110" name="Retângulo de cantos arredondados 109"/>
              <p:cNvSpPr/>
              <p:nvPr/>
            </p:nvSpPr>
            <p:spPr>
              <a:xfrm>
                <a:off x="1259632" y="4219364"/>
                <a:ext cx="346362" cy="793812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</a:rPr>
                  <a:t>=</a:t>
                </a:r>
                <a:endParaRPr lang="pt-BR" sz="900" b="1" dirty="0">
                  <a:solidFill>
                    <a:srgbClr val="00B0F0"/>
                  </a:solidFill>
                </a:endParaRPr>
              </a:p>
            </p:txBody>
          </p:sp>
          <p:sp>
            <p:nvSpPr>
              <p:cNvPr id="111" name="Retângulo de cantos arredondados 110"/>
              <p:cNvSpPr/>
              <p:nvPr/>
            </p:nvSpPr>
            <p:spPr>
              <a:xfrm>
                <a:off x="1283082" y="4240780"/>
                <a:ext cx="300628" cy="700388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vert="wordArtVert" lIns="0" tIns="0" rIns="0" bIns="0" rtlCol="0" anchor="ctr">
                <a:noAutofit/>
              </a:bodyPr>
              <a:lstStyle/>
              <a:p>
                <a:pPr algn="ctr"/>
                <a:r>
                  <a:rPr lang="pt-BR" sz="1050" b="1" dirty="0" smtClean="0">
                    <a:solidFill>
                      <a:schemeClr val="bg1"/>
                    </a:solidFill>
                  </a:rPr>
                  <a:t>ENTER</a:t>
                </a:r>
                <a:endParaRPr lang="pt-BR" sz="1050"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9" name="Grupo 159"/>
          <p:cNvGrpSpPr/>
          <p:nvPr/>
        </p:nvGrpSpPr>
        <p:grpSpPr>
          <a:xfrm>
            <a:off x="786344" y="4100043"/>
            <a:ext cx="490028" cy="530218"/>
            <a:chOff x="539552" y="4040880"/>
            <a:chExt cx="346362" cy="374769"/>
          </a:xfrm>
        </p:grpSpPr>
        <p:sp>
          <p:nvSpPr>
            <p:cNvPr id="161" name="Retângulo de cantos arredondados 160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  <p:grpSp>
          <p:nvGrpSpPr>
            <p:cNvPr id="30" name="Grupo 161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63" name="Retângulo de cantos arredondados 162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</a:rPr>
                  <a:t>BEG</a:t>
                </a:r>
                <a:endParaRPr lang="pt-BR" sz="900" b="1" dirty="0">
                  <a:solidFill>
                    <a:srgbClr val="00B0F0"/>
                  </a:solidFill>
                </a:endParaRPr>
              </a:p>
            </p:txBody>
          </p:sp>
          <p:sp>
            <p:nvSpPr>
              <p:cNvPr id="164" name="Retângulo de cantos arredondados 163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</a:rPr>
                  <a:t>7</a:t>
                </a:r>
              </a:p>
            </p:txBody>
          </p:sp>
        </p:grpSp>
      </p:grpSp>
      <p:grpSp>
        <p:nvGrpSpPr>
          <p:cNvPr id="31" name="Grupo 164"/>
          <p:cNvGrpSpPr/>
          <p:nvPr/>
        </p:nvGrpSpPr>
        <p:grpSpPr>
          <a:xfrm>
            <a:off x="1884796" y="4100834"/>
            <a:ext cx="490028" cy="530218"/>
            <a:chOff x="539552" y="4040880"/>
            <a:chExt cx="346362" cy="374769"/>
          </a:xfrm>
        </p:grpSpPr>
        <p:sp>
          <p:nvSpPr>
            <p:cNvPr id="166" name="Retângulo de cantos arredondados 165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  <p:grpSp>
          <p:nvGrpSpPr>
            <p:cNvPr id="64" name="Grupo 166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68" name="Retângulo de cantos arredondados 167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</a:rPr>
                  <a:t>𝑥, r</a:t>
                </a:r>
                <a:endParaRPr lang="pt-BR" sz="900" b="1" dirty="0">
                  <a:solidFill>
                    <a:srgbClr val="00B0F0"/>
                  </a:solidFill>
                </a:endParaRPr>
              </a:p>
            </p:txBody>
          </p:sp>
          <p:sp>
            <p:nvSpPr>
              <p:cNvPr id="169" name="Retângulo de cantos arredondados 168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</a:rPr>
                  <a:t>1</a:t>
                </a:r>
                <a:endParaRPr lang="pt-BR" sz="900"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65" name="Grupo 169"/>
          <p:cNvGrpSpPr/>
          <p:nvPr/>
        </p:nvGrpSpPr>
        <p:grpSpPr>
          <a:xfrm>
            <a:off x="2436910" y="4104599"/>
            <a:ext cx="490028" cy="530218"/>
            <a:chOff x="539552" y="4040880"/>
            <a:chExt cx="346362" cy="374769"/>
          </a:xfrm>
        </p:grpSpPr>
        <p:sp>
          <p:nvSpPr>
            <p:cNvPr id="171" name="Retângulo de cantos arredondados 170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  <p:grpSp>
          <p:nvGrpSpPr>
            <p:cNvPr id="66" name="Grupo 171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73" name="Retângulo de cantos arredondados 172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</a:rPr>
                  <a:t>y, r</a:t>
                </a:r>
                <a:endParaRPr lang="pt-BR" sz="900" b="1" dirty="0">
                  <a:solidFill>
                    <a:srgbClr val="00B0F0"/>
                  </a:solidFill>
                </a:endParaRPr>
              </a:p>
            </p:txBody>
          </p:sp>
          <p:sp>
            <p:nvSpPr>
              <p:cNvPr id="174" name="Retângulo de cantos arredondados 173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</a:rPr>
                  <a:t>2</a:t>
                </a:r>
                <a:endParaRPr lang="pt-BR"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67" name="Grupo 174"/>
          <p:cNvGrpSpPr/>
          <p:nvPr/>
        </p:nvGrpSpPr>
        <p:grpSpPr>
          <a:xfrm>
            <a:off x="2985193" y="4090378"/>
            <a:ext cx="490028" cy="530218"/>
            <a:chOff x="7266099" y="3837234"/>
            <a:chExt cx="490028" cy="530218"/>
          </a:xfrm>
        </p:grpSpPr>
        <p:sp>
          <p:nvSpPr>
            <p:cNvPr id="176" name="Retângulo de cantos arredondados 175"/>
            <p:cNvSpPr/>
            <p:nvPr/>
          </p:nvSpPr>
          <p:spPr>
            <a:xfrm>
              <a:off x="7266099" y="3837234"/>
              <a:ext cx="490028" cy="524678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  <p:grpSp>
          <p:nvGrpSpPr>
            <p:cNvPr id="68" name="Grupo 176"/>
            <p:cNvGrpSpPr/>
            <p:nvPr/>
          </p:nvGrpSpPr>
          <p:grpSpPr>
            <a:xfrm>
              <a:off x="7266099" y="3959948"/>
              <a:ext cx="490028" cy="407504"/>
              <a:chOff x="1042702" y="3861048"/>
              <a:chExt cx="432953" cy="360040"/>
            </a:xfrm>
          </p:grpSpPr>
          <p:sp>
            <p:nvSpPr>
              <p:cNvPr id="178" name="Retângulo de cantos arredondados 177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</a:rPr>
                  <a:t>𝑥²</a:t>
                </a:r>
                <a:endParaRPr lang="pt-BR" sz="900" b="1" dirty="0">
                  <a:solidFill>
                    <a:srgbClr val="00B0F0"/>
                  </a:solidFill>
                </a:endParaRPr>
              </a:p>
            </p:txBody>
          </p:sp>
          <p:sp>
            <p:nvSpPr>
              <p:cNvPr id="179" name="Retângulo de cantos arredondados 178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</a:rPr>
                  <a:t>×</a:t>
                </a:r>
                <a:endParaRPr lang="pt-BR" sz="900"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69" name="Grupo 179"/>
          <p:cNvGrpSpPr/>
          <p:nvPr/>
        </p:nvGrpSpPr>
        <p:grpSpPr>
          <a:xfrm>
            <a:off x="1333675" y="5011039"/>
            <a:ext cx="490028" cy="530218"/>
            <a:chOff x="539552" y="4040880"/>
            <a:chExt cx="346362" cy="374769"/>
          </a:xfrm>
        </p:grpSpPr>
        <p:sp>
          <p:nvSpPr>
            <p:cNvPr id="181" name="Retângulo de cantos arredondados 180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  <p:grpSp>
          <p:nvGrpSpPr>
            <p:cNvPr id="70" name="Grupo 181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83" name="Retângulo de cantos arredondados 182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</a:rPr>
                  <a:t>𝑥</a:t>
                </a:r>
                <a:endParaRPr lang="pt-BR" sz="900" b="1" dirty="0">
                  <a:solidFill>
                    <a:srgbClr val="00B0F0"/>
                  </a:solidFill>
                </a:endParaRPr>
              </a:p>
            </p:txBody>
          </p:sp>
          <p:sp>
            <p:nvSpPr>
              <p:cNvPr id="184" name="Retângulo de cantos arredondados 183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</a:rPr>
                  <a:t>0</a:t>
                </a:r>
              </a:p>
            </p:txBody>
          </p:sp>
        </p:grpSp>
      </p:grpSp>
      <p:grpSp>
        <p:nvGrpSpPr>
          <p:cNvPr id="71" name="Grupo 184"/>
          <p:cNvGrpSpPr/>
          <p:nvPr/>
        </p:nvGrpSpPr>
        <p:grpSpPr>
          <a:xfrm>
            <a:off x="794679" y="5008329"/>
            <a:ext cx="490028" cy="530218"/>
            <a:chOff x="539552" y="4040880"/>
            <a:chExt cx="346362" cy="374769"/>
          </a:xfrm>
        </p:grpSpPr>
        <p:sp>
          <p:nvSpPr>
            <p:cNvPr id="186" name="Retângulo de cantos arredondados 185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  <p:grpSp>
          <p:nvGrpSpPr>
            <p:cNvPr id="72" name="Grupo 186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88" name="Retângulo de cantos arredondados 187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</a:rPr>
                  <a:t>BEG</a:t>
                </a:r>
                <a:endParaRPr lang="pt-BR" sz="900" b="1" dirty="0">
                  <a:solidFill>
                    <a:srgbClr val="00B0F0"/>
                  </a:solidFill>
                </a:endParaRPr>
              </a:p>
            </p:txBody>
          </p:sp>
          <p:sp>
            <p:nvSpPr>
              <p:cNvPr id="189" name="Retângulo de cantos arredondados 188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</a:rPr>
                  <a:t>7</a:t>
                </a:r>
              </a:p>
            </p:txBody>
          </p:sp>
        </p:grpSp>
      </p:grpSp>
      <p:sp>
        <p:nvSpPr>
          <p:cNvPr id="190" name="Retângulo de cantos arredondados 189"/>
          <p:cNvSpPr/>
          <p:nvPr/>
        </p:nvSpPr>
        <p:spPr>
          <a:xfrm>
            <a:off x="1934531" y="6211028"/>
            <a:ext cx="1981764" cy="461553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pt-BR" sz="3200" b="1" dirty="0" smtClean="0">
                <a:latin typeface="Courier New" pitchFamily="49" charset="0"/>
                <a:cs typeface="Courier New" pitchFamily="49" charset="0"/>
              </a:rPr>
              <a:t>-161,10</a:t>
            </a:r>
            <a:endParaRPr lang="pt-BR" sz="3200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Seta para a esquerda 3"/>
          <p:cNvSpPr/>
          <p:nvPr/>
        </p:nvSpPr>
        <p:spPr>
          <a:xfrm>
            <a:off x="4283967" y="3155861"/>
            <a:ext cx="4449000" cy="53676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/>
              <a:t>Número de Períodos</a:t>
            </a:r>
            <a:endParaRPr lang="pt-BR" dirty="0"/>
          </a:p>
        </p:txBody>
      </p:sp>
      <p:sp>
        <p:nvSpPr>
          <p:cNvPr id="191" name="Seta para a esquerda 190"/>
          <p:cNvSpPr/>
          <p:nvPr/>
        </p:nvSpPr>
        <p:spPr>
          <a:xfrm>
            <a:off x="4283967" y="4076978"/>
            <a:ext cx="4449000" cy="53676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/>
              <a:t>Conversão da taxa a.m. para a.a.</a:t>
            </a:r>
            <a:endParaRPr lang="pt-BR" dirty="0"/>
          </a:p>
        </p:txBody>
      </p:sp>
      <p:sp>
        <p:nvSpPr>
          <p:cNvPr id="192" name="Seta para a esquerda 191"/>
          <p:cNvSpPr/>
          <p:nvPr/>
        </p:nvSpPr>
        <p:spPr>
          <a:xfrm>
            <a:off x="4283967" y="4997802"/>
            <a:ext cx="4448999" cy="53676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/>
              <a:t>Valor Principal do Título</a:t>
            </a:r>
            <a:endParaRPr lang="pt-BR" dirty="0"/>
          </a:p>
        </p:txBody>
      </p:sp>
      <p:sp>
        <p:nvSpPr>
          <p:cNvPr id="193" name="Seta para a esquerda 192"/>
          <p:cNvSpPr/>
          <p:nvPr/>
        </p:nvSpPr>
        <p:spPr>
          <a:xfrm>
            <a:off x="4283967" y="5565734"/>
            <a:ext cx="4448999" cy="53676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/>
              <a:t>Valor dos Juros (Ano = 360 dias)</a:t>
            </a:r>
            <a:endParaRPr lang="pt-BR" dirty="0"/>
          </a:p>
        </p:txBody>
      </p:sp>
      <p:sp>
        <p:nvSpPr>
          <p:cNvPr id="194" name="Seta para a esquerda 193"/>
          <p:cNvSpPr/>
          <p:nvPr/>
        </p:nvSpPr>
        <p:spPr>
          <a:xfrm>
            <a:off x="4283968" y="6172339"/>
            <a:ext cx="4449000" cy="53676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/>
              <a:t>Valor dos Juros Exatos (Ano = 365 dias)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2882884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Operações de Desconto - Juros </a:t>
            </a:r>
            <a:r>
              <a:rPr lang="pt-BR" dirty="0"/>
              <a:t>Simples</a:t>
            </a:r>
            <a:br>
              <a:rPr lang="pt-BR" dirty="0"/>
            </a:br>
            <a:r>
              <a:rPr lang="pt-BR" dirty="0"/>
              <a:t>Desconto de </a:t>
            </a:r>
            <a:r>
              <a:rPr lang="pt-BR" dirty="0" smtClean="0"/>
              <a:t>Títulos – Exercício Desafio</a:t>
            </a:r>
            <a:endParaRPr lang="pt-BR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Espaço Reservado para Conteúdo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229600" cy="5069160"/>
              </a:xfrm>
            </p:spPr>
            <p:txBody>
              <a:bodyPr>
                <a:normAutofit/>
              </a:bodyPr>
              <a:lstStyle/>
              <a:p>
                <a:r>
                  <a:rPr lang="pt-BR" dirty="0" smtClean="0"/>
                  <a:t>Uma Empresa quer desconta um título (duplicata) no valor de R$5.000,00, que vencerá em 60 dias, a uma taxa de 10% a.m. (desconto simples)</a:t>
                </a:r>
              </a:p>
              <a:p>
                <a:r>
                  <a:rPr lang="pt-BR" dirty="0" smtClean="0"/>
                  <a:t>Qual o Valor do Desconto?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pt-BR" i="1" dirty="0" smtClean="0">
                        <a:solidFill>
                          <a:schemeClr val="tx1"/>
                        </a:solidFill>
                        <a:latin typeface="Cambria Math"/>
                      </a:rPr>
                      <m:t>𝐷</m:t>
                    </m:r>
                    <m:r>
                      <a:rPr lang="pt-BR" i="1" dirty="0" smtClean="0">
                        <a:solidFill>
                          <a:schemeClr val="tx1"/>
                        </a:solidFill>
                        <a:latin typeface="Cambria Math"/>
                      </a:rPr>
                      <m:t> = </m:t>
                    </m:r>
                    <m:r>
                      <a:rPr lang="pt-BR" i="1" dirty="0" smtClean="0">
                        <a:solidFill>
                          <a:schemeClr val="tx1"/>
                        </a:solidFill>
                        <a:latin typeface="Cambria Math"/>
                      </a:rPr>
                      <m:t>𝐹𝑉</m:t>
                    </m:r>
                    <m:r>
                      <a:rPr lang="pt-BR" i="1" dirty="0" smtClean="0">
                        <a:solidFill>
                          <a:schemeClr val="tx1"/>
                        </a:solidFill>
                        <a:latin typeface="Cambria Math"/>
                      </a:rPr>
                      <m:t> ×</m:t>
                    </m:r>
                    <m:r>
                      <a:rPr lang="pt-BR" i="1" dirty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𝑖𝑑</m:t>
                    </m:r>
                    <m:r>
                      <a:rPr lang="pt-BR" i="1" dirty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 ×</m:t>
                    </m:r>
                    <m:r>
                      <a:rPr lang="pt-BR" i="1" dirty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𝑛</m:t>
                    </m:r>
                    <m:r>
                      <a:rPr lang="pt-BR" i="1" dirty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 ∴</m:t>
                    </m:r>
                    <m:r>
                      <a:rPr lang="pt-BR" i="1" dirty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𝐷</m:t>
                    </m:r>
                    <m:r>
                      <a:rPr lang="pt-BR" i="1" dirty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=5.000 ×10% ×2 ∴</m:t>
                    </m:r>
                    <m:r>
                      <a:rPr lang="pt-BR" i="1" dirty="0">
                        <a:solidFill>
                          <a:srgbClr val="0000FF"/>
                        </a:solidFill>
                        <a:latin typeface="Cambria Math"/>
                      </a:rPr>
                      <m:t>𝐷</m:t>
                    </m:r>
                    <m:r>
                      <a:rPr lang="pt-BR" i="1" dirty="0">
                        <a:solidFill>
                          <a:srgbClr val="0000FF"/>
                        </a:solidFill>
                        <a:latin typeface="Cambria Math"/>
                      </a:rPr>
                      <m:t>=1.000</m:t>
                    </m:r>
                  </m:oMath>
                </a14:m>
                <a:endParaRPr lang="pt-BR" dirty="0">
                  <a:solidFill>
                    <a:srgbClr val="0000FF"/>
                  </a:solidFill>
                </a:endParaRPr>
              </a:p>
              <a:p>
                <a:r>
                  <a:rPr lang="pt-BR" dirty="0" smtClean="0"/>
                  <a:t>Qual o Valor Líquido (já descontado) do Título?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pt-BR" i="1" smtClean="0">
                        <a:latin typeface="Cambria Math"/>
                      </a:rPr>
                      <m:t>𝑉</m:t>
                    </m:r>
                    <m:r>
                      <a:rPr lang="pt-BR" b="0" i="1" smtClean="0">
                        <a:latin typeface="Cambria Math"/>
                      </a:rPr>
                      <m:t>. </m:t>
                    </m:r>
                    <m:r>
                      <a:rPr lang="pt-BR" i="1">
                        <a:latin typeface="Cambria Math"/>
                      </a:rPr>
                      <m:t>𝐿</m:t>
                    </m:r>
                    <m:r>
                      <a:rPr lang="pt-BR" i="1">
                        <a:latin typeface="Cambria Math"/>
                      </a:rPr>
                      <m:t>í</m:t>
                    </m:r>
                    <m:r>
                      <a:rPr lang="pt-BR" i="1">
                        <a:latin typeface="Cambria Math"/>
                      </a:rPr>
                      <m:t>𝑞</m:t>
                    </m:r>
                    <m:r>
                      <a:rPr lang="pt-BR" b="0" i="1" smtClean="0">
                        <a:latin typeface="Cambria Math"/>
                      </a:rPr>
                      <m:t>.</m:t>
                    </m:r>
                    <m:d>
                      <m:dPr>
                        <m:ctrlPr>
                          <a:rPr lang="pt-BR" i="1">
                            <a:latin typeface="Cambria Math"/>
                          </a:rPr>
                        </m:ctrlPr>
                      </m:dPr>
                      <m:e>
                        <m:r>
                          <a:rPr lang="pt-BR" i="1">
                            <a:latin typeface="Cambria Math"/>
                          </a:rPr>
                          <m:t>𝑃𝑉</m:t>
                        </m:r>
                      </m:e>
                    </m:d>
                    <m:r>
                      <a:rPr lang="pt-BR" i="1">
                        <a:latin typeface="Cambria Math"/>
                      </a:rPr>
                      <m:t>=</m:t>
                    </m:r>
                    <m:r>
                      <a:rPr lang="pt-BR" i="1">
                        <a:latin typeface="Cambria Math"/>
                      </a:rPr>
                      <m:t>𝑉</m:t>
                    </m:r>
                    <m:r>
                      <a:rPr lang="pt-BR" b="0" i="1" smtClean="0">
                        <a:latin typeface="Cambria Math"/>
                      </a:rPr>
                      <m:t>.</m:t>
                    </m:r>
                    <m:r>
                      <a:rPr lang="pt-BR" i="1">
                        <a:latin typeface="Cambria Math"/>
                      </a:rPr>
                      <m:t> </m:t>
                    </m:r>
                    <m:r>
                      <a:rPr lang="pt-BR" i="1">
                        <a:latin typeface="Cambria Math"/>
                      </a:rPr>
                      <m:t>𝑇</m:t>
                    </m:r>
                    <m:r>
                      <a:rPr lang="pt-BR" i="1">
                        <a:latin typeface="Cambria Math"/>
                      </a:rPr>
                      <m:t>í</m:t>
                    </m:r>
                    <m:r>
                      <a:rPr lang="pt-BR" i="1">
                        <a:latin typeface="Cambria Math"/>
                      </a:rPr>
                      <m:t>𝑡</m:t>
                    </m:r>
                    <m:r>
                      <a:rPr lang="pt-BR" b="0" i="1" smtClean="0">
                        <a:latin typeface="Cambria Math"/>
                      </a:rPr>
                      <m:t>.</m:t>
                    </m:r>
                    <m:r>
                      <a:rPr lang="pt-BR" i="1">
                        <a:latin typeface="Cambria Math"/>
                      </a:rPr>
                      <m:t> </m:t>
                    </m:r>
                    <m:d>
                      <m:dPr>
                        <m:ctrlPr>
                          <a:rPr lang="pt-BR" i="1">
                            <a:latin typeface="Cambria Math"/>
                          </a:rPr>
                        </m:ctrlPr>
                      </m:dPr>
                      <m:e>
                        <m:r>
                          <a:rPr lang="pt-BR" i="1">
                            <a:latin typeface="Cambria Math"/>
                          </a:rPr>
                          <m:t>𝐹𝑉</m:t>
                        </m:r>
                      </m:e>
                    </m:d>
                    <m:r>
                      <a:rPr lang="pt-BR" i="1">
                        <a:latin typeface="Cambria Math"/>
                      </a:rPr>
                      <m:t> −</m:t>
                    </m:r>
                    <m:r>
                      <a:rPr lang="pt-BR" i="1">
                        <a:latin typeface="Cambria Math"/>
                      </a:rPr>
                      <m:t>𝐷𝑒𝑠𝑐</m:t>
                    </m:r>
                    <m:r>
                      <a:rPr lang="pt-BR" b="0" i="1" smtClean="0">
                        <a:latin typeface="Cambria Math"/>
                      </a:rPr>
                      <m:t>.   </m:t>
                    </m:r>
                    <m:r>
                      <a:rPr lang="pt-BR" i="1" dirty="0" smtClean="0">
                        <a:solidFill>
                          <a:srgbClr val="0000FF"/>
                        </a:solidFill>
                        <a:latin typeface="Cambria Math"/>
                        <a:ea typeface="Cambria Math"/>
                      </a:rPr>
                      <m:t>∴</m:t>
                    </m:r>
                    <m:r>
                      <a:rPr lang="pt-BR" b="0" i="1" dirty="0" smtClean="0">
                        <a:solidFill>
                          <a:srgbClr val="0000FF"/>
                        </a:solidFill>
                        <a:latin typeface="Cambria Math"/>
                        <a:ea typeface="Cambria Math"/>
                      </a:rPr>
                      <m:t>𝑃𝑉</m:t>
                    </m:r>
                    <m:r>
                      <a:rPr lang="pt-BR" b="0" i="1" dirty="0" smtClean="0">
                        <a:solidFill>
                          <a:srgbClr val="0000FF"/>
                        </a:solidFill>
                        <a:latin typeface="Cambria Math"/>
                        <a:ea typeface="Cambria Math"/>
                      </a:rPr>
                      <m:t>=5.000 −1.000=4.000</m:t>
                    </m:r>
                  </m:oMath>
                </a14:m>
                <a:r>
                  <a:rPr lang="pt-BR" dirty="0" smtClean="0"/>
                  <a:t/>
                </a:r>
                <a:endParaRPr lang="pt-BR" dirty="0"/>
              </a:p>
              <a:p>
                <a:r>
                  <a:rPr lang="pt-BR" b="1" dirty="0" smtClean="0"/>
                  <a:t>Qual o Custo Real ao Mês (juros simples) para o tomador desta operação para levantar o recurso?</a:t>
                </a:r>
                <a:endParaRPr lang="pt-BR" b="1" dirty="0" smtClean="0">
                  <a:solidFill>
                    <a:srgbClr val="0000FF"/>
                  </a:solidFill>
                </a:endParaRPr>
              </a:p>
              <a:p>
                <a:pPr lvl="1"/>
                <a:r>
                  <a:rPr lang="pt-BR" dirty="0" smtClean="0">
                    <a:solidFill>
                      <a:srgbClr val="0000FF"/>
                    </a:solidFill>
                  </a:rPr>
                  <a:t>É como se tomasse emprestado o valor de R$ 4.000,00 para pagar R$5.000,00 em 60 dias, o que equivale a 25% em 60 dias, logo 12,5%a.m. (Juros Simples). Custo 25% mais caro que a taxa de 10% a.m.</a:t>
                </a:r>
                <a:endParaRPr lang="pt-BR" dirty="0">
                  <a:solidFill>
                    <a:srgbClr val="0000FF"/>
                  </a:solidFill>
                </a:endParaRPr>
              </a:p>
            </p:txBody>
          </p:sp>
        </mc:Choice>
        <mc:Fallback>
          <p:sp>
            <p:nvSpPr>
              <p:cNvPr id="3" name="Espaço Reservado para Conteúdo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229600" cy="5069160"/>
              </a:xfrm>
              <a:blipFill rotWithShape="1">
                <a:blip r:embed="rId3"/>
                <a:stretch>
                  <a:fillRect t="-96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tângulo 3"/>
          <p:cNvSpPr/>
          <p:nvPr/>
        </p:nvSpPr>
        <p:spPr>
          <a:xfrm>
            <a:off x="899593" y="3180892"/>
            <a:ext cx="7704856" cy="44059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Retângulo 4"/>
          <p:cNvSpPr/>
          <p:nvPr/>
        </p:nvSpPr>
        <p:spPr>
          <a:xfrm>
            <a:off x="899593" y="4012559"/>
            <a:ext cx="7704856" cy="44059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" name="Retângulo 5"/>
          <p:cNvSpPr/>
          <p:nvPr/>
        </p:nvSpPr>
        <p:spPr>
          <a:xfrm>
            <a:off x="899593" y="5229200"/>
            <a:ext cx="7704856" cy="44059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7" name="Retângulo 6"/>
          <p:cNvSpPr/>
          <p:nvPr/>
        </p:nvSpPr>
        <p:spPr>
          <a:xfrm>
            <a:off x="899593" y="5661248"/>
            <a:ext cx="7704856" cy="44059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Retângulo 7"/>
          <p:cNvSpPr/>
          <p:nvPr/>
        </p:nvSpPr>
        <p:spPr>
          <a:xfrm>
            <a:off x="899593" y="6093296"/>
            <a:ext cx="7704856" cy="44059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355311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Por que o uso do Juros Simples?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113585" y="1556792"/>
            <a:ext cx="7665679" cy="4691608"/>
          </a:xfrm>
        </p:spPr>
        <p:txBody>
          <a:bodyPr/>
          <a:lstStyle/>
          <a:p>
            <a:endParaRPr lang="pt-BR" dirty="0"/>
          </a:p>
        </p:txBody>
      </p:sp>
      <p:cxnSp>
        <p:nvCxnSpPr>
          <p:cNvPr id="6" name="Conector de seta reta 5"/>
          <p:cNvCxnSpPr/>
          <p:nvPr/>
        </p:nvCxnSpPr>
        <p:spPr>
          <a:xfrm>
            <a:off x="1650472" y="5941573"/>
            <a:ext cx="712879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de seta reta 7"/>
          <p:cNvCxnSpPr/>
          <p:nvPr/>
        </p:nvCxnSpPr>
        <p:spPr>
          <a:xfrm flipV="1">
            <a:off x="1650472" y="2156748"/>
            <a:ext cx="0" cy="37848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Arco 8"/>
          <p:cNvSpPr/>
          <p:nvPr/>
        </p:nvSpPr>
        <p:spPr>
          <a:xfrm rot="5633154">
            <a:off x="-2149401" y="-2798588"/>
            <a:ext cx="7200800" cy="9937102"/>
          </a:xfrm>
          <a:prstGeom prst="arc">
            <a:avLst>
              <a:gd name="adj1" fmla="val 16524820"/>
              <a:gd name="adj2" fmla="val 21151329"/>
            </a:avLst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cxnSp>
        <p:nvCxnSpPr>
          <p:cNvPr id="11" name="Conector reto 10"/>
          <p:cNvCxnSpPr/>
          <p:nvPr/>
        </p:nvCxnSpPr>
        <p:spPr>
          <a:xfrm flipV="1">
            <a:off x="1677477" y="3668916"/>
            <a:ext cx="5318137" cy="2095698"/>
          </a:xfrm>
          <a:prstGeom prst="line">
            <a:avLst/>
          </a:prstGeom>
          <a:ln w="28575">
            <a:solidFill>
              <a:srgbClr val="008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CaixaDeTexto 19"/>
          <p:cNvSpPr txBox="1"/>
          <p:nvPr/>
        </p:nvSpPr>
        <p:spPr>
          <a:xfrm>
            <a:off x="1295347" y="5579948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>
                <a:latin typeface="Tw Cen MT" pitchFamily="34" charset="0"/>
              </a:rPr>
              <a:t>0</a:t>
            </a:r>
            <a:endParaRPr lang="pt-BR" dirty="0">
              <a:latin typeface="Tw Cen MT" pitchFamily="34" charset="0"/>
            </a:endParaRPr>
          </a:p>
        </p:txBody>
      </p:sp>
      <p:sp>
        <p:nvSpPr>
          <p:cNvPr id="22" name="CaixaDeTexto 21"/>
          <p:cNvSpPr txBox="1"/>
          <p:nvPr/>
        </p:nvSpPr>
        <p:spPr>
          <a:xfrm>
            <a:off x="897803" y="3991849"/>
            <a:ext cx="7088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>
                <a:latin typeface="Tw Cen MT" pitchFamily="34" charset="0"/>
              </a:rPr>
              <a:t>X % -</a:t>
            </a:r>
            <a:endParaRPr lang="pt-BR" dirty="0">
              <a:latin typeface="Tw Cen MT" pitchFamily="34" charset="0"/>
            </a:endParaRPr>
          </a:p>
        </p:txBody>
      </p:sp>
      <p:sp>
        <p:nvSpPr>
          <p:cNvPr id="23" name="CaixaDeTexto 22"/>
          <p:cNvSpPr txBox="1"/>
          <p:nvPr/>
        </p:nvSpPr>
        <p:spPr>
          <a:xfrm>
            <a:off x="814987" y="2485189"/>
            <a:ext cx="8354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>
                <a:latin typeface="Tw Cen MT" pitchFamily="34" charset="0"/>
              </a:rPr>
              <a:t>2X % -</a:t>
            </a:r>
            <a:endParaRPr lang="pt-BR" dirty="0">
              <a:latin typeface="Tw Cen MT" pitchFamily="34" charset="0"/>
            </a:endParaRPr>
          </a:p>
        </p:txBody>
      </p:sp>
      <p:cxnSp>
        <p:nvCxnSpPr>
          <p:cNvPr id="24" name="Conector reto 23"/>
          <p:cNvCxnSpPr/>
          <p:nvPr/>
        </p:nvCxnSpPr>
        <p:spPr>
          <a:xfrm flipH="1">
            <a:off x="1650472" y="4208622"/>
            <a:ext cx="40324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CaixaDeTexto 25"/>
          <p:cNvSpPr txBox="1"/>
          <p:nvPr/>
        </p:nvSpPr>
        <p:spPr>
          <a:xfrm>
            <a:off x="7111650" y="3478941"/>
            <a:ext cx="1499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 smtClean="0">
                <a:solidFill>
                  <a:srgbClr val="008000"/>
                </a:solidFill>
                <a:latin typeface="Tw Cen MT" pitchFamily="34" charset="0"/>
              </a:rPr>
              <a:t>Juros Simples</a:t>
            </a:r>
            <a:endParaRPr lang="pt-BR" b="1" dirty="0">
              <a:solidFill>
                <a:srgbClr val="008000"/>
              </a:solidFill>
              <a:latin typeface="Tw Cen MT" pitchFamily="34" charset="0"/>
            </a:endParaRPr>
          </a:p>
        </p:txBody>
      </p:sp>
      <p:sp>
        <p:nvSpPr>
          <p:cNvPr id="27" name="CaixaDeTexto 26"/>
          <p:cNvSpPr txBox="1"/>
          <p:nvPr/>
        </p:nvSpPr>
        <p:spPr>
          <a:xfrm>
            <a:off x="6475008" y="2485189"/>
            <a:ext cx="18165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 smtClean="0">
                <a:solidFill>
                  <a:srgbClr val="FF0000"/>
                </a:solidFill>
                <a:latin typeface="Tw Cen MT" pitchFamily="34" charset="0"/>
              </a:rPr>
              <a:t>Juros Compostos</a:t>
            </a:r>
            <a:endParaRPr lang="pt-BR" b="1" dirty="0">
              <a:solidFill>
                <a:srgbClr val="FF0000"/>
              </a:solidFill>
              <a:latin typeface="Tw Cen MT" pitchFamily="34" charset="0"/>
            </a:endParaRPr>
          </a:p>
        </p:txBody>
      </p:sp>
      <p:cxnSp>
        <p:nvCxnSpPr>
          <p:cNvPr id="29" name="Conector reto 28"/>
          <p:cNvCxnSpPr/>
          <p:nvPr/>
        </p:nvCxnSpPr>
        <p:spPr>
          <a:xfrm>
            <a:off x="5682920" y="4208622"/>
            <a:ext cx="0" cy="189018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CaixaDeTexto 29"/>
          <p:cNvSpPr txBox="1"/>
          <p:nvPr/>
        </p:nvSpPr>
        <p:spPr>
          <a:xfrm>
            <a:off x="2946616" y="6207695"/>
            <a:ext cx="15012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b="1" dirty="0" smtClean="0">
                <a:solidFill>
                  <a:srgbClr val="0000FF"/>
                </a:solidFill>
                <a:latin typeface="Tw Cen MT" pitchFamily="34" charset="0"/>
              </a:rPr>
              <a:t>1º Período</a:t>
            </a:r>
            <a:endParaRPr lang="pt-BR" sz="2400" b="1" dirty="0">
              <a:solidFill>
                <a:srgbClr val="0000FF"/>
              </a:solidFill>
              <a:latin typeface="Tw Cen MT" pitchFamily="34" charset="0"/>
            </a:endParaRPr>
          </a:p>
        </p:txBody>
      </p:sp>
      <p:sp>
        <p:nvSpPr>
          <p:cNvPr id="33" name="CaixaDeTexto 32"/>
          <p:cNvSpPr txBox="1"/>
          <p:nvPr/>
        </p:nvSpPr>
        <p:spPr>
          <a:xfrm>
            <a:off x="6632646" y="6207695"/>
            <a:ext cx="15012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b="1" dirty="0" smtClean="0">
                <a:solidFill>
                  <a:srgbClr val="0000FF"/>
                </a:solidFill>
                <a:latin typeface="Tw Cen MT" pitchFamily="34" charset="0"/>
              </a:rPr>
              <a:t>2º Período</a:t>
            </a:r>
            <a:endParaRPr lang="pt-BR" sz="2400" b="1" dirty="0">
              <a:solidFill>
                <a:srgbClr val="0000FF"/>
              </a:solidFill>
              <a:latin typeface="Tw Cen MT" pitchFamily="34" charset="0"/>
            </a:endParaRPr>
          </a:p>
        </p:txBody>
      </p:sp>
      <p:sp>
        <p:nvSpPr>
          <p:cNvPr id="32" name="Chave direita 31"/>
          <p:cNvSpPr/>
          <p:nvPr/>
        </p:nvSpPr>
        <p:spPr>
          <a:xfrm rot="5400000">
            <a:off x="3573997" y="4175281"/>
            <a:ext cx="185398" cy="4032448"/>
          </a:xfrm>
          <a:prstGeom prst="rightBrace">
            <a:avLst/>
          </a:pr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 dirty="0">
              <a:latin typeface="Tw Cen MT" pitchFamily="34" charset="0"/>
            </a:endParaRPr>
          </a:p>
        </p:txBody>
      </p:sp>
      <p:sp>
        <p:nvSpPr>
          <p:cNvPr id="35" name="CaixaDeTexto 34"/>
          <p:cNvSpPr txBox="1"/>
          <p:nvPr/>
        </p:nvSpPr>
        <p:spPr>
          <a:xfrm>
            <a:off x="697743" y="4776743"/>
            <a:ext cx="9509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>
                <a:latin typeface="Tw Cen MT" pitchFamily="34" charset="0"/>
              </a:rPr>
              <a:t>X/2 % -</a:t>
            </a:r>
            <a:endParaRPr lang="pt-BR" dirty="0">
              <a:latin typeface="Tw Cen MT" pitchFamily="34" charset="0"/>
            </a:endParaRPr>
          </a:p>
        </p:txBody>
      </p:sp>
      <p:cxnSp>
        <p:nvCxnSpPr>
          <p:cNvPr id="36" name="Conector reto 35"/>
          <p:cNvCxnSpPr/>
          <p:nvPr/>
        </p:nvCxnSpPr>
        <p:spPr>
          <a:xfrm>
            <a:off x="1650472" y="4961409"/>
            <a:ext cx="201622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ector reto 38"/>
          <p:cNvCxnSpPr/>
          <p:nvPr/>
        </p:nvCxnSpPr>
        <p:spPr>
          <a:xfrm>
            <a:off x="3666696" y="4994659"/>
            <a:ext cx="0" cy="95462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CaixaDeTexto 40"/>
          <p:cNvSpPr txBox="1"/>
          <p:nvPr/>
        </p:nvSpPr>
        <p:spPr>
          <a:xfrm>
            <a:off x="1756800" y="2215163"/>
            <a:ext cx="558621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latin typeface="Tw Cen MT" pitchFamily="34" charset="0"/>
              </a:rPr>
              <a:t>Quando o Período for menor do que 1</a:t>
            </a:r>
          </a:p>
          <a:p>
            <a:r>
              <a:rPr lang="pt-BR" sz="2400" dirty="0">
                <a:latin typeface="Tw Cen MT" pitchFamily="34" charset="0"/>
              </a:rPr>
              <a:t>os Juros Simples serão maiores</a:t>
            </a:r>
          </a:p>
          <a:p>
            <a:r>
              <a:rPr lang="pt-BR" sz="2400" dirty="0">
                <a:latin typeface="Tw Cen MT" pitchFamily="34" charset="0"/>
              </a:rPr>
              <a:t>do que os Juros Compostos</a:t>
            </a:r>
            <a:r>
              <a:rPr lang="pt-BR" sz="2400" dirty="0" smtClean="0">
                <a:latin typeface="Tw Cen MT" pitchFamily="34" charset="0"/>
              </a:rPr>
              <a:t>.</a:t>
            </a:r>
            <a:endParaRPr lang="pt-BR" sz="2400" dirty="0">
              <a:latin typeface="Tw Cen MT" pitchFamily="34" charset="0"/>
            </a:endParaRPr>
          </a:p>
        </p:txBody>
      </p:sp>
      <p:sp>
        <p:nvSpPr>
          <p:cNvPr id="42" name="CaixaDeTexto 41"/>
          <p:cNvSpPr txBox="1"/>
          <p:nvPr/>
        </p:nvSpPr>
        <p:spPr>
          <a:xfrm>
            <a:off x="897803" y="2115469"/>
            <a:ext cx="6358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>
                <a:latin typeface="Tw Cen MT" pitchFamily="34" charset="0"/>
              </a:rPr>
              <a:t>Taxa</a:t>
            </a:r>
            <a:endParaRPr lang="pt-BR" dirty="0">
              <a:latin typeface="Tw Cen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59198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Juros Simples</a:t>
            </a:r>
            <a:br>
              <a:rPr lang="pt-BR" dirty="0" smtClean="0"/>
            </a:br>
            <a:r>
              <a:rPr lang="pt-BR" dirty="0" smtClean="0"/>
              <a:t>Juros de Conta Corrente – Aplicação Prática</a:t>
            </a:r>
            <a:endParaRPr lang="pt-BR" dirty="0"/>
          </a:p>
        </p:txBody>
      </p:sp>
      <p:graphicFrame>
        <p:nvGraphicFramePr>
          <p:cNvPr id="76" name="Espaço Reservado para Conteúdo 75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473159127"/>
              </p:ext>
            </p:extLst>
          </p:nvPr>
        </p:nvGraphicFramePr>
        <p:xfrm>
          <a:off x="683568" y="2601212"/>
          <a:ext cx="8352928" cy="4126861"/>
        </p:xfrm>
        <a:graphic>
          <a:graphicData uri="http://schemas.openxmlformats.org/presentationml/2006/ole">
            <p:oleObj spid="_x0000_s2050" name="Planilha" r:id="rId3" imgW="6153032" imgH="2866965" progId="Excel.Sheet.12">
              <p:embed/>
            </p:oleObj>
          </a:graphicData>
        </a:graphic>
      </p:graphicFrame>
      <p:sp>
        <p:nvSpPr>
          <p:cNvPr id="79" name="Espaço Reservado para Texto 78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pt-BR" dirty="0" smtClean="0"/>
              <a:t>Cálculo</a:t>
            </a:r>
            <a:r>
              <a:rPr lang="pt-BR" baseline="0" dirty="0" smtClean="0"/>
              <a:t> de Juros de Conta Corrente – Cheque Especial</a:t>
            </a:r>
          </a:p>
          <a:p>
            <a:r>
              <a:rPr lang="pt-BR" baseline="0" dirty="0" smtClean="0"/>
              <a:t>Método Hamburguês:</a:t>
            </a:r>
            <a:endParaRPr lang="pt-BR" dirty="0"/>
          </a:p>
        </p:txBody>
      </p:sp>
      <p:sp>
        <p:nvSpPr>
          <p:cNvPr id="80" name="Texto explicativo retangular com cantos arredondados 79"/>
          <p:cNvSpPr/>
          <p:nvPr/>
        </p:nvSpPr>
        <p:spPr>
          <a:xfrm>
            <a:off x="683568" y="2420888"/>
            <a:ext cx="4248472" cy="1152575"/>
          </a:xfrm>
          <a:prstGeom prst="wedgeRoundRectCallout">
            <a:avLst>
              <a:gd name="adj1" fmla="val 98645"/>
              <a:gd name="adj2" fmla="val 57390"/>
              <a:gd name="adj3" fmla="val 1666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dirty="0">
                <a:latin typeface="Tw Cen MT" pitchFamily="34" charset="0"/>
              </a:rPr>
              <a:t>A razão de se multiplicar o saldo primeiro e não a taxa e que ao final, você pode multiplicar o valor total pela taxa ao dia uma só vez.</a:t>
            </a:r>
          </a:p>
        </p:txBody>
      </p:sp>
    </p:spTree>
    <p:extLst>
      <p:ext uri="{BB962C8B-B14F-4D97-AF65-F5344CB8AC3E}">
        <p14:creationId xmlns:p14="http://schemas.microsoft.com/office/powerpoint/2010/main" xmlns="" val="2617082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Juros Simples</a:t>
            </a:r>
            <a:br>
              <a:rPr lang="pt-BR" dirty="0"/>
            </a:br>
            <a:r>
              <a:rPr lang="pt-BR" dirty="0"/>
              <a:t>Juros de Conta Corrente – </a:t>
            </a:r>
            <a:r>
              <a:rPr lang="pt-BR" dirty="0" smtClean="0"/>
              <a:t>Resolução do Caso</a:t>
            </a:r>
            <a:endParaRPr lang="pt-BR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Espaço Reservado para Conteúdo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pt-BR" dirty="0" smtClean="0"/>
                  <a:t>A Taxa de 9,00% a.m. equivale a 0,30% </a:t>
                </a:r>
                <a:r>
                  <a:rPr lang="pt-BR" dirty="0" smtClean="0"/>
                  <a:t>a.d.</a:t>
                </a:r>
                <a:r>
                  <a:rPr lang="pt-BR" dirty="0" smtClean="0"/>
                  <a:t/>
                </a:r>
                <a:r>
                  <a:rPr lang="pt-BR" dirty="0" smtClean="0"/>
                  <a:t>(juros simples)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pt-BR" b="0" i="1" smtClean="0">
                        <a:latin typeface="Cambria Math"/>
                      </a:rPr>
                      <m:t>𝑃𝑜𝑖𝑠</m:t>
                    </m:r>
                    <m:r>
                      <a:rPr lang="pt-BR" b="0" i="1" smtClean="0">
                        <a:latin typeface="Cambria Math"/>
                      </a:rPr>
                      <m:t>, </m:t>
                    </m:r>
                    <m:f>
                      <m:fPr>
                        <m:ctrlPr>
                          <a:rPr lang="pt-BR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pt-BR" b="0" i="1" smtClean="0">
                            <a:latin typeface="Cambria Math"/>
                          </a:rPr>
                          <m:t>9,00%</m:t>
                        </m:r>
                      </m:num>
                      <m:den>
                        <m:r>
                          <a:rPr lang="pt-BR" b="0" i="1" smtClean="0">
                            <a:latin typeface="Cambria Math"/>
                          </a:rPr>
                          <m:t>30 </m:t>
                        </m:r>
                        <m:r>
                          <a:rPr lang="pt-BR" b="0" i="1" smtClean="0">
                            <a:latin typeface="Cambria Math"/>
                          </a:rPr>
                          <m:t>𝑑𝑖𝑎𝑠</m:t>
                        </m:r>
                      </m:den>
                    </m:f>
                    <m:r>
                      <a:rPr lang="pt-BR" b="0" i="1" smtClean="0">
                        <a:latin typeface="Cambria Math"/>
                      </a:rPr>
                      <m:t>=0,30% </m:t>
                    </m:r>
                    <m:r>
                      <a:rPr lang="pt-BR" b="0" i="1" smtClean="0">
                        <a:latin typeface="Cambria Math"/>
                      </a:rPr>
                      <m:t>𝑎</m:t>
                    </m:r>
                    <m:r>
                      <a:rPr lang="pt-BR" b="0" i="1" smtClean="0">
                        <a:latin typeface="Cambria Math"/>
                      </a:rPr>
                      <m:t>.</m:t>
                    </m:r>
                    <m:r>
                      <a:rPr lang="pt-BR" b="0" i="1" smtClean="0">
                        <a:latin typeface="Cambria Math"/>
                      </a:rPr>
                      <m:t>𝑑</m:t>
                    </m:r>
                    <m:r>
                      <a:rPr lang="pt-BR" b="0" i="1" smtClean="0">
                        <a:latin typeface="Cambria Math"/>
                      </a:rPr>
                      <m:t>.</m:t>
                    </m:r>
                  </m:oMath>
                </a14:m>
                <a:endParaRPr lang="pt-BR" b="0" dirty="0" smtClean="0"/>
              </a:p>
              <a:p>
                <a:r>
                  <a:rPr lang="pt-BR" dirty="0" smtClean="0"/>
                  <a:t>No dia 02/03/2010 o saldo começa a ficar negativo:</a:t>
                </a:r>
              </a:p>
              <a:p>
                <a:pPr lvl="1"/>
                <a:r>
                  <a:rPr lang="pt-BR" dirty="0"/>
                  <a:t>N</a:t>
                </a:r>
                <a:r>
                  <a:rPr lang="pt-BR" dirty="0" smtClean="0"/>
                  <a:t>egativo em R$ 300,00; dia 02, 03, 04, 05, 06, e 07, logo são 6 dias</a:t>
                </a:r>
              </a:p>
              <a:p>
                <a:pPr lvl="1"/>
                <a:r>
                  <a:rPr lang="pt-BR" dirty="0" smtClean="0"/>
                  <a:t>Pagará então, juros de 0,30% </a:t>
                </a:r>
                <a:r>
                  <a:rPr lang="pt-BR" dirty="0" smtClean="0"/>
                  <a:t>a.d.</a:t>
                </a:r>
                <a:r>
                  <a:rPr lang="pt-BR" dirty="0" smtClean="0"/>
                  <a:t> sobre R$ 300,00 durante os 6 dias.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pt-BR" b="0" i="1" smtClean="0">
                        <a:latin typeface="Cambria Math"/>
                      </a:rPr>
                      <m:t>𝑅</m:t>
                    </m:r>
                    <m:r>
                      <a:rPr lang="pt-BR" b="0" i="1" smtClean="0">
                        <a:latin typeface="Cambria Math"/>
                      </a:rPr>
                      <m:t>$ 300 ×0,30% ×6=</m:t>
                    </m:r>
                    <m:r>
                      <a:rPr lang="pt-BR" b="0" i="1" smtClean="0">
                        <a:latin typeface="Cambria Math"/>
                        <a:ea typeface="Cambria Math"/>
                      </a:rPr>
                      <m:t>𝑅</m:t>
                    </m:r>
                    <m:r>
                      <a:rPr lang="pt-BR" b="0" i="1" smtClean="0">
                        <a:latin typeface="Cambria Math"/>
                        <a:ea typeface="Cambria Math"/>
                      </a:rPr>
                      <m:t>$ 5,40 </m:t>
                    </m:r>
                    <m:r>
                      <a:rPr lang="pt-BR" b="0" i="1" smtClean="0">
                        <a:latin typeface="Cambria Math"/>
                        <a:ea typeface="Cambria Math"/>
                      </a:rPr>
                      <m:t>𝑑𝑒</m:t>
                    </m:r>
                    <m:r>
                      <a:rPr lang="pt-BR" b="0" i="1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pt-BR" b="0" i="1" smtClean="0">
                        <a:latin typeface="Cambria Math"/>
                        <a:ea typeface="Cambria Math"/>
                      </a:rPr>
                      <m:t>𝑗𝑢𝑟𝑜𝑠</m:t>
                    </m:r>
                  </m:oMath>
                </a14:m>
                <a:r>
                  <a:rPr lang="pt-BR" dirty="0" smtClean="0"/>
                  <a:t>.</a:t>
                </a:r>
              </a:p>
              <a:p>
                <a:r>
                  <a:rPr lang="pt-BR" dirty="0" smtClean="0"/>
                  <a:t>No dia 08/03/2010 o saldo muda:</a:t>
                </a:r>
              </a:p>
              <a:p>
                <a:pPr lvl="1"/>
                <a:r>
                  <a:rPr lang="pt-BR" dirty="0" smtClean="0"/>
                  <a:t>Fica Negativo em R$ 1.300,00 nos dias 08, 09, 10, 11, 12, 13 e 14, logo são 7 dias.</a:t>
                </a:r>
              </a:p>
              <a:p>
                <a:pPr lvl="1"/>
                <a:r>
                  <a:rPr lang="pt-BR" dirty="0" smtClean="0"/>
                  <a:t>Pagará então, juros de 0,30% </a:t>
                </a:r>
                <a:r>
                  <a:rPr lang="pt-BR" dirty="0" smtClean="0"/>
                  <a:t>a.d.</a:t>
                </a:r>
                <a:r>
                  <a:rPr lang="pt-BR" dirty="0" smtClean="0"/>
                  <a:t> sobre R$ 1.300,00 durante os 7 dias.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pt-BR" i="1">
                        <a:latin typeface="Cambria Math"/>
                      </a:rPr>
                      <m:t>𝑅</m:t>
                    </m:r>
                    <m:r>
                      <a:rPr lang="pt-BR" i="1">
                        <a:latin typeface="Cambria Math"/>
                      </a:rPr>
                      <m:t>$ 1.300 ×0,30% ×7=</m:t>
                    </m:r>
                    <m:r>
                      <a:rPr lang="pt-BR" i="1">
                        <a:latin typeface="Cambria Math"/>
                        <a:ea typeface="Cambria Math"/>
                      </a:rPr>
                      <m:t>𝑅</m:t>
                    </m:r>
                    <m:r>
                      <a:rPr lang="pt-BR" i="1">
                        <a:latin typeface="Cambria Math"/>
                        <a:ea typeface="Cambria Math"/>
                      </a:rPr>
                      <m:t>$ 27,30 </m:t>
                    </m:r>
                    <m:r>
                      <a:rPr lang="pt-BR" i="1">
                        <a:latin typeface="Cambria Math"/>
                        <a:ea typeface="Cambria Math"/>
                      </a:rPr>
                      <m:t>𝑑𝑒</m:t>
                    </m:r>
                    <m:r>
                      <a:rPr lang="pt-BR" i="1">
                        <a:latin typeface="Cambria Math"/>
                        <a:ea typeface="Cambria Math"/>
                      </a:rPr>
                      <m:t> </m:t>
                    </m:r>
                    <m:r>
                      <a:rPr lang="pt-BR" i="1">
                        <a:latin typeface="Cambria Math"/>
                        <a:ea typeface="Cambria Math"/>
                      </a:rPr>
                      <m:t>𝑗𝑢𝑟𝑜𝑠</m:t>
                    </m:r>
                  </m:oMath>
                </a14:m>
                <a:r>
                  <a:rPr lang="pt-BR" dirty="0" smtClean="0"/>
                  <a:t>.</a:t>
                </a:r>
                <a:endParaRPr lang="pt-BR" dirty="0"/>
              </a:p>
            </p:txBody>
          </p:sp>
        </mc:Choice>
        <mc:Fallback>
          <p:sp>
            <p:nvSpPr>
              <p:cNvPr id="3" name="Espaço Reservado para Conteúdo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t="-1039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433915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Juros Simples</a:t>
            </a:r>
            <a:br>
              <a:rPr lang="pt-BR" dirty="0"/>
            </a:br>
            <a:r>
              <a:rPr lang="pt-BR" dirty="0"/>
              <a:t>Juros de Conta Corrente – </a:t>
            </a:r>
            <a:r>
              <a:rPr lang="pt-BR" dirty="0" smtClean="0"/>
              <a:t>Resolução do Caso</a:t>
            </a:r>
            <a:endParaRPr lang="pt-BR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Espaço Reservado para Conteúdo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pt-BR" dirty="0" smtClean="0"/>
                  <a:t>No dia 15/03/2010 houve um depósito deixando a conta positiva em R$ 700,00, por esta razão não há que se falar em juros nestes dias;</a:t>
                </a:r>
                <a:endParaRPr lang="pt-BR" b="0" dirty="0" smtClean="0"/>
              </a:p>
              <a:p>
                <a:r>
                  <a:rPr lang="pt-BR" dirty="0" smtClean="0"/>
                  <a:t>No dia 20/03/2010 o saldo muda:</a:t>
                </a:r>
              </a:p>
              <a:p>
                <a:pPr lvl="1"/>
                <a:r>
                  <a:rPr lang="pt-BR" dirty="0" smtClean="0"/>
                  <a:t>Negativo em R$ 1.800,00; dia 20, 21, 22, 23, e 24, logo são 5 dias.</a:t>
                </a:r>
              </a:p>
              <a:p>
                <a:pPr lvl="1"/>
                <a:r>
                  <a:rPr lang="pt-BR" dirty="0" smtClean="0"/>
                  <a:t>Pagará então, juros de 0,30% </a:t>
                </a:r>
                <a:r>
                  <a:rPr lang="pt-BR" dirty="0" smtClean="0"/>
                  <a:t>a.d.</a:t>
                </a:r>
                <a:r>
                  <a:rPr lang="pt-BR" dirty="0" smtClean="0"/>
                  <a:t> sobre R$ 1.800,00 durante os 5 dias.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pt-BR" b="0" i="1" smtClean="0">
                        <a:latin typeface="Cambria Math"/>
                      </a:rPr>
                      <m:t>𝑅</m:t>
                    </m:r>
                    <m:r>
                      <a:rPr lang="pt-BR" b="0" i="1" smtClean="0">
                        <a:latin typeface="Cambria Math"/>
                      </a:rPr>
                      <m:t>$ 1.800 ×0,30% ×5=</m:t>
                    </m:r>
                    <m:r>
                      <a:rPr lang="pt-BR" b="0" i="1" smtClean="0">
                        <a:latin typeface="Cambria Math"/>
                        <a:ea typeface="Cambria Math"/>
                      </a:rPr>
                      <m:t>𝑅</m:t>
                    </m:r>
                    <m:r>
                      <a:rPr lang="pt-BR" b="0" i="1" smtClean="0">
                        <a:latin typeface="Cambria Math"/>
                        <a:ea typeface="Cambria Math"/>
                      </a:rPr>
                      <m:t>$ 27,00 </m:t>
                    </m:r>
                    <m:r>
                      <a:rPr lang="pt-BR" b="0" i="1" smtClean="0">
                        <a:latin typeface="Cambria Math"/>
                        <a:ea typeface="Cambria Math"/>
                      </a:rPr>
                      <m:t>𝑑𝑒</m:t>
                    </m:r>
                    <m:r>
                      <a:rPr lang="pt-BR" b="0" i="1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pt-BR" b="0" i="1" smtClean="0">
                        <a:latin typeface="Cambria Math"/>
                        <a:ea typeface="Cambria Math"/>
                      </a:rPr>
                      <m:t>𝑗𝑢𝑟𝑜𝑠</m:t>
                    </m:r>
                  </m:oMath>
                </a14:m>
                <a:r>
                  <a:rPr lang="pt-BR" dirty="0" smtClean="0"/>
                  <a:t>.</a:t>
                </a:r>
              </a:p>
              <a:p>
                <a:r>
                  <a:rPr lang="pt-BR" dirty="0" smtClean="0"/>
                  <a:t>No dia 25/03/2010 o saldo muda:</a:t>
                </a:r>
              </a:p>
              <a:p>
                <a:pPr lvl="1"/>
                <a:r>
                  <a:rPr lang="pt-BR" dirty="0" smtClean="0"/>
                  <a:t>Fica Negativo em R$ 2.300,00 nos dias 25, 26 e 27, logo são 3 dias.</a:t>
                </a:r>
              </a:p>
              <a:p>
                <a:pPr lvl="1"/>
                <a:r>
                  <a:rPr lang="pt-BR" dirty="0" smtClean="0"/>
                  <a:t>Pagará então, juros de 0,30% </a:t>
                </a:r>
                <a:r>
                  <a:rPr lang="pt-BR" dirty="0" smtClean="0"/>
                  <a:t>a.d.</a:t>
                </a:r>
                <a:r>
                  <a:rPr lang="pt-BR" dirty="0" smtClean="0"/>
                  <a:t> sobre R$ 2.300,00 durante os 3 dias.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pt-BR" i="1">
                        <a:latin typeface="Cambria Math"/>
                      </a:rPr>
                      <m:t>𝑅</m:t>
                    </m:r>
                    <m:r>
                      <a:rPr lang="pt-BR" i="1">
                        <a:latin typeface="Cambria Math"/>
                      </a:rPr>
                      <m:t>$ 2.300 ×0,30% ×3=</m:t>
                    </m:r>
                    <m:r>
                      <a:rPr lang="pt-BR" i="1">
                        <a:latin typeface="Cambria Math"/>
                        <a:ea typeface="Cambria Math"/>
                      </a:rPr>
                      <m:t>𝑅</m:t>
                    </m:r>
                    <m:r>
                      <a:rPr lang="pt-BR" i="1">
                        <a:latin typeface="Cambria Math"/>
                        <a:ea typeface="Cambria Math"/>
                      </a:rPr>
                      <m:t>$ 20,70 </m:t>
                    </m:r>
                    <m:r>
                      <a:rPr lang="pt-BR" i="1">
                        <a:latin typeface="Cambria Math"/>
                        <a:ea typeface="Cambria Math"/>
                      </a:rPr>
                      <m:t>𝑑𝑒</m:t>
                    </m:r>
                    <m:r>
                      <a:rPr lang="pt-BR" i="1">
                        <a:latin typeface="Cambria Math"/>
                        <a:ea typeface="Cambria Math"/>
                      </a:rPr>
                      <m:t> </m:t>
                    </m:r>
                    <m:r>
                      <a:rPr lang="pt-BR" i="1">
                        <a:latin typeface="Cambria Math"/>
                        <a:ea typeface="Cambria Math"/>
                      </a:rPr>
                      <m:t>𝑗𝑢𝑟𝑜𝑠</m:t>
                    </m:r>
                  </m:oMath>
                </a14:m>
                <a:r>
                  <a:rPr lang="pt-BR" dirty="0" smtClean="0"/>
                  <a:t>.</a:t>
                </a:r>
                <a:endParaRPr lang="pt-BR" dirty="0"/>
              </a:p>
            </p:txBody>
          </p:sp>
        </mc:Choice>
        <mc:Fallback>
          <p:sp>
            <p:nvSpPr>
              <p:cNvPr id="3" name="Espaço Reservado para Conteúdo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t="-1039" r="-132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873313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Juros Simples</a:t>
            </a:r>
            <a:br>
              <a:rPr lang="pt-BR" dirty="0"/>
            </a:br>
            <a:r>
              <a:rPr lang="pt-BR" dirty="0"/>
              <a:t>Juros de Conta Corrente – </a:t>
            </a:r>
            <a:r>
              <a:rPr lang="pt-BR" dirty="0" smtClean="0"/>
              <a:t>Resolução do Caso</a:t>
            </a:r>
            <a:endParaRPr lang="pt-BR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Espaço Reservado para Conteúdo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pt-BR" dirty="0" smtClean="0"/>
                  <a:t>No dia 28/03/2010 o saldo muda:</a:t>
                </a:r>
              </a:p>
              <a:p>
                <a:pPr lvl="1"/>
                <a:r>
                  <a:rPr lang="pt-BR" dirty="0" smtClean="0"/>
                  <a:t>Fica negativo em R$ 3.000,00; dia 28, 29, 30 e 31, logo são 4 dias.</a:t>
                </a:r>
              </a:p>
              <a:p>
                <a:pPr lvl="1"/>
                <a:r>
                  <a:rPr lang="pt-BR" dirty="0" smtClean="0"/>
                  <a:t>Pagará então, juros de 0,30% </a:t>
                </a:r>
                <a:r>
                  <a:rPr lang="pt-BR" dirty="0" smtClean="0"/>
                  <a:t>a.d.</a:t>
                </a:r>
                <a:r>
                  <a:rPr lang="pt-BR" dirty="0" smtClean="0"/>
                  <a:t> sobre R$ 3.000,00 durante os 4 dias.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pt-BR" b="0" i="1" smtClean="0">
                        <a:latin typeface="Cambria Math"/>
                      </a:rPr>
                      <m:t>𝑅</m:t>
                    </m:r>
                    <m:r>
                      <a:rPr lang="pt-BR" b="0" i="1" smtClean="0">
                        <a:latin typeface="Cambria Math"/>
                      </a:rPr>
                      <m:t>$ 3.000 ×0,30% ×4=</m:t>
                    </m:r>
                    <m:r>
                      <a:rPr lang="pt-BR" b="0" i="1" smtClean="0">
                        <a:latin typeface="Cambria Math"/>
                        <a:ea typeface="Cambria Math"/>
                      </a:rPr>
                      <m:t>𝑅</m:t>
                    </m:r>
                    <m:r>
                      <a:rPr lang="pt-BR" b="0" i="1" smtClean="0">
                        <a:latin typeface="Cambria Math"/>
                        <a:ea typeface="Cambria Math"/>
                      </a:rPr>
                      <m:t>$ 36,00 </m:t>
                    </m:r>
                    <m:r>
                      <a:rPr lang="pt-BR" b="0" i="1" smtClean="0">
                        <a:latin typeface="Cambria Math"/>
                        <a:ea typeface="Cambria Math"/>
                      </a:rPr>
                      <m:t>𝑑𝑒</m:t>
                    </m:r>
                    <m:r>
                      <a:rPr lang="pt-BR" b="0" i="1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pt-BR" b="0" i="1" smtClean="0">
                        <a:latin typeface="Cambria Math"/>
                        <a:ea typeface="Cambria Math"/>
                      </a:rPr>
                      <m:t>𝑗𝑢𝑟𝑜𝑠</m:t>
                    </m:r>
                  </m:oMath>
                </a14:m>
                <a:r>
                  <a:rPr lang="pt-BR" dirty="0" smtClean="0"/>
                  <a:t>.</a:t>
                </a:r>
              </a:p>
              <a:p>
                <a:r>
                  <a:rPr lang="pt-BR" dirty="0" smtClean="0"/>
                  <a:t>Agora é só somar todos os juros: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pt-BR" b="0" i="1" smtClean="0">
                        <a:latin typeface="Cambria Math"/>
                      </a:rPr>
                      <m:t>5,40+27,30+27,00+20,70+36,00=116,40</m:t>
                    </m:r>
                  </m:oMath>
                </a14:m>
                <a:endParaRPr lang="pt-BR" b="0" dirty="0" smtClean="0"/>
              </a:p>
              <a:p>
                <a:endParaRPr lang="pt-BR" dirty="0" smtClean="0"/>
              </a:p>
              <a:p>
                <a:r>
                  <a:rPr lang="pt-BR" dirty="0" smtClean="0"/>
                  <a:t>Lembrete Importante:</a:t>
                </a:r>
              </a:p>
              <a:p>
                <a:pPr lvl="1"/>
                <a:r>
                  <a:rPr lang="pt-BR" b="1" dirty="0" smtClean="0">
                    <a:solidFill>
                      <a:srgbClr val="0000FF"/>
                    </a:solidFill>
                  </a:rPr>
                  <a:t>Para se calcular os juros sobre o saldo de um determinado mês de forma completa é necessário que o ultimo dia do extrato seja o ultimo dia do mês.</a:t>
                </a:r>
              </a:p>
            </p:txBody>
          </p:sp>
        </mc:Choice>
        <mc:Fallback>
          <p:sp>
            <p:nvSpPr>
              <p:cNvPr id="3" name="Espaço Reservado para Conteúdo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t="-1039" r="-117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872542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to 3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xmlns="" val="1028697197"/>
              </p:ext>
            </p:extLst>
          </p:nvPr>
        </p:nvGraphicFramePr>
        <p:xfrm>
          <a:off x="683568" y="2601913"/>
          <a:ext cx="8352482" cy="4125912"/>
        </p:xfrm>
        <a:graphic>
          <a:graphicData uri="http://schemas.openxmlformats.org/presentationml/2006/ole">
            <p:oleObj spid="_x0000_s3074" name="Planilha" r:id="rId3" imgW="6153032" imgH="2866965" progId="Excel.Sheet.12">
              <p:embed/>
            </p:oleObj>
          </a:graphicData>
        </a:graphic>
      </p:graphicFrame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Juros Simples</a:t>
            </a:r>
            <a:br>
              <a:rPr lang="pt-BR" dirty="0"/>
            </a:br>
            <a:r>
              <a:rPr lang="pt-BR" dirty="0"/>
              <a:t>Juros de Conta Corrente – Resolução do Caso</a:t>
            </a: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Espaço Reservado para Conteúdo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pt-BR" dirty="0" smtClean="0"/>
                  <a:t>Se no mês de Abril não houver movimentação, quanto se pagaria de juros referente ao mês de Abril?</a:t>
                </a:r>
              </a:p>
              <a:p>
                <a14:m>
                  <m:oMath xmlns:m="http://schemas.openxmlformats.org/officeDocument/2006/math">
                    <m:r>
                      <a:rPr lang="pt-BR" i="1" smtClean="0">
                        <a:latin typeface="Cambria Math"/>
                        <a:ea typeface="Cambria Math"/>
                      </a:rPr>
                      <m:t>−</m:t>
                    </m:r>
                    <m:r>
                      <a:rPr lang="pt-BR" b="0" i="1" smtClean="0">
                        <a:latin typeface="Cambria Math"/>
                        <a:ea typeface="Cambria Math"/>
                      </a:rPr>
                      <m:t>3.000−116,40=−3.116,40</m:t>
                    </m:r>
                  </m:oMath>
                </a14:m>
                <a:endParaRPr lang="pt-BR" b="0" dirty="0" smtClean="0">
                  <a:ea typeface="Cambria Math"/>
                </a:endParaRPr>
              </a:p>
              <a:p>
                <a14:m>
                  <m:oMath xmlns:m="http://schemas.openxmlformats.org/officeDocument/2006/math">
                    <m:r>
                      <a:rPr lang="pt-BR" i="1">
                        <a:latin typeface="Cambria Math"/>
                        <a:ea typeface="Cambria Math"/>
                      </a:rPr>
                      <m:t>−3.116,40</m:t>
                    </m:r>
                    <m:r>
                      <a:rPr lang="pt-BR" b="0" i="1" smtClean="0">
                        <a:latin typeface="Cambria Math"/>
                        <a:ea typeface="Cambria Math"/>
                      </a:rPr>
                      <m:t> ×9,00%=280,48</m:t>
                    </m:r>
                  </m:oMath>
                </a14:m>
                <a:r>
                  <a:rPr lang="pt-BR" dirty="0" smtClean="0"/>
                  <a:t/>
                </a:r>
                <a:endParaRPr lang="pt-BR" dirty="0"/>
              </a:p>
            </p:txBody>
          </p:sp>
        </mc:Choice>
        <mc:Fallback>
          <p:sp>
            <p:nvSpPr>
              <p:cNvPr id="3" name="Espaço Reservado para Conteúdo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4"/>
                <a:stretch>
                  <a:fillRect l="-963" t="-1078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771045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Juros Simples</a:t>
            </a:r>
            <a:br>
              <a:rPr lang="pt-BR" dirty="0"/>
            </a:br>
            <a:r>
              <a:rPr lang="pt-BR" dirty="0"/>
              <a:t>Juros de Conta Corrente – Resolução do Caso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Calcule o valor dos juros referente ao uso do limite de cheque especial constante no extrato abaixo:</a:t>
            </a:r>
          </a:p>
          <a:p>
            <a:r>
              <a:rPr lang="pt-BR" dirty="0" smtClean="0"/>
              <a:t>A taxa de juros do cheque especial é de 8% a.m.</a:t>
            </a:r>
            <a:endParaRPr lang="pt-BR" dirty="0"/>
          </a:p>
        </p:txBody>
      </p:sp>
      <p:graphicFrame>
        <p:nvGraphicFramePr>
          <p:cNvPr id="4" name="Objeto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748701343"/>
              </p:ext>
            </p:extLst>
          </p:nvPr>
        </p:nvGraphicFramePr>
        <p:xfrm>
          <a:off x="656674" y="2767481"/>
          <a:ext cx="8352928" cy="3958607"/>
        </p:xfrm>
        <a:graphic>
          <a:graphicData uri="http://schemas.openxmlformats.org/presentationml/2006/ole">
            <p:oleObj spid="_x0000_s4098" name="Planilha" r:id="rId3" imgW="6343610" imgH="2486088" progId="Excel.Sheet.12">
              <p:embed/>
            </p:oleObj>
          </a:graphicData>
        </a:graphic>
      </p:graphicFrame>
      <p:sp>
        <p:nvSpPr>
          <p:cNvPr id="5" name="Retângulo 4"/>
          <p:cNvSpPr/>
          <p:nvPr/>
        </p:nvSpPr>
        <p:spPr>
          <a:xfrm>
            <a:off x="670121" y="2767482"/>
            <a:ext cx="8313004" cy="2880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dirty="0"/>
          </a:p>
        </p:txBody>
      </p:sp>
      <p:sp>
        <p:nvSpPr>
          <p:cNvPr id="7" name="Retângulo 6"/>
          <p:cNvSpPr/>
          <p:nvPr/>
        </p:nvSpPr>
        <p:spPr>
          <a:xfrm>
            <a:off x="6032918" y="3984448"/>
            <a:ext cx="2936760" cy="271657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3549395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Capitalização Composta - Juros Compostos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São aqueles nos quais os juros de um período são somados ao principal, para o cálculo dos juros do período seguinte.</a:t>
            </a:r>
          </a:p>
          <a:p>
            <a:r>
              <a:rPr lang="pt-BR" dirty="0" smtClean="0"/>
              <a:t>A HP é especialista neste tipo de cálculo e por essa razão se torna muito fácil, bastando para isso conhecer as variáveis financeiras:</a:t>
            </a:r>
          </a:p>
        </p:txBody>
      </p:sp>
      <p:grpSp>
        <p:nvGrpSpPr>
          <p:cNvPr id="4" name="Grupo 3"/>
          <p:cNvGrpSpPr/>
          <p:nvPr/>
        </p:nvGrpSpPr>
        <p:grpSpPr>
          <a:xfrm>
            <a:off x="802033" y="5972800"/>
            <a:ext cx="490028" cy="530218"/>
            <a:chOff x="539552" y="4040880"/>
            <a:chExt cx="346362" cy="374769"/>
          </a:xfrm>
        </p:grpSpPr>
        <p:sp>
          <p:nvSpPr>
            <p:cNvPr id="5" name="Retângulo de cantos arredondados 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IRR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6" name="Grupo 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7" name="Retângulo de cantos arredondados 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Nj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8" name="Retângulo de cantos arredondados 7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FV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9" name="Grupo 8"/>
          <p:cNvGrpSpPr/>
          <p:nvPr/>
        </p:nvGrpSpPr>
        <p:grpSpPr>
          <a:xfrm>
            <a:off x="809872" y="5371411"/>
            <a:ext cx="490029" cy="530218"/>
            <a:chOff x="539552" y="4040880"/>
            <a:chExt cx="346363" cy="374769"/>
          </a:xfrm>
        </p:grpSpPr>
        <p:sp>
          <p:nvSpPr>
            <p:cNvPr id="10" name="Retângulo de cantos arredondados 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RND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11" name="Grupo 10"/>
            <p:cNvGrpSpPr/>
            <p:nvPr/>
          </p:nvGrpSpPr>
          <p:grpSpPr>
            <a:xfrm>
              <a:off x="539552" y="4127617"/>
              <a:ext cx="346363" cy="288032"/>
              <a:chOff x="1042702" y="3861048"/>
              <a:chExt cx="432954" cy="360040"/>
            </a:xfrm>
          </p:grpSpPr>
          <p:sp>
            <p:nvSpPr>
              <p:cNvPr id="12" name="Retângulo de cantos arredondados 1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CFj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3" name="Retângulo de cantos arredondados 12"/>
              <p:cNvSpPr/>
              <p:nvPr/>
            </p:nvSpPr>
            <p:spPr>
              <a:xfrm>
                <a:off x="1044159" y="3887817"/>
                <a:ext cx="431497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PMT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14" name="Grupo 13"/>
          <p:cNvGrpSpPr/>
          <p:nvPr/>
        </p:nvGrpSpPr>
        <p:grpSpPr>
          <a:xfrm>
            <a:off x="809873" y="4779651"/>
            <a:ext cx="490028" cy="530218"/>
            <a:chOff x="539552" y="4040880"/>
            <a:chExt cx="346362" cy="374769"/>
          </a:xfrm>
        </p:grpSpPr>
        <p:sp>
          <p:nvSpPr>
            <p:cNvPr id="15" name="Retângulo de cantos arredondados 1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NPV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16" name="Grupo 1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7" name="Retângulo de cantos arredondados 1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CFo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8" name="Retângulo de cantos arredondados 17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PV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19" name="Grupo 18"/>
          <p:cNvGrpSpPr/>
          <p:nvPr/>
        </p:nvGrpSpPr>
        <p:grpSpPr>
          <a:xfrm>
            <a:off x="809873" y="4203933"/>
            <a:ext cx="490028" cy="530218"/>
            <a:chOff x="539552" y="4040880"/>
            <a:chExt cx="346362" cy="374769"/>
          </a:xfrm>
        </p:grpSpPr>
        <p:sp>
          <p:nvSpPr>
            <p:cNvPr id="20" name="Retângulo de cantos arredondados 1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INT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1" name="Grupo 2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22" name="Retângulo de cantos arredondados 2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12÷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23" name="Retângulo de cantos arredondados 2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i</a:t>
                </a:r>
              </a:p>
            </p:txBody>
          </p:sp>
        </p:grpSp>
      </p:grpSp>
      <p:grpSp>
        <p:nvGrpSpPr>
          <p:cNvPr id="24" name="Grupo 23"/>
          <p:cNvGrpSpPr/>
          <p:nvPr/>
        </p:nvGrpSpPr>
        <p:grpSpPr>
          <a:xfrm>
            <a:off x="825915" y="3615169"/>
            <a:ext cx="490028" cy="530218"/>
            <a:chOff x="539552" y="4040880"/>
            <a:chExt cx="346362" cy="374769"/>
          </a:xfrm>
        </p:grpSpPr>
        <p:sp>
          <p:nvSpPr>
            <p:cNvPr id="25" name="Retângulo de cantos arredondados 2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AMORT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6" name="Grupo 2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27" name="Retângulo de cantos arredondados 2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12X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28" name="Retângulo de cantos arredondados 27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n</a:t>
                </a:r>
              </a:p>
            </p:txBody>
          </p:sp>
        </p:grpSp>
      </p:grpSp>
      <p:sp>
        <p:nvSpPr>
          <p:cNvPr id="29" name="Seta para a esquerda 28"/>
          <p:cNvSpPr/>
          <p:nvPr/>
        </p:nvSpPr>
        <p:spPr>
          <a:xfrm>
            <a:off x="1403648" y="3615169"/>
            <a:ext cx="2232248" cy="58876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>
                <a:latin typeface="Tw Cen MT" pitchFamily="34" charset="0"/>
              </a:rPr>
              <a:t>Número de Períodos</a:t>
            </a:r>
            <a:endParaRPr lang="pt-BR" dirty="0">
              <a:latin typeface="Tw Cen MT" pitchFamily="34" charset="0"/>
            </a:endParaRPr>
          </a:p>
        </p:txBody>
      </p:sp>
      <p:sp>
        <p:nvSpPr>
          <p:cNvPr id="30" name="Seta para a esquerda 29"/>
          <p:cNvSpPr/>
          <p:nvPr/>
        </p:nvSpPr>
        <p:spPr>
          <a:xfrm>
            <a:off x="1403648" y="4162331"/>
            <a:ext cx="2232248" cy="58876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>
                <a:latin typeface="Tw Cen MT" pitchFamily="34" charset="0"/>
              </a:rPr>
              <a:t>Taxa de Juros</a:t>
            </a:r>
            <a:endParaRPr lang="pt-BR" dirty="0">
              <a:latin typeface="Tw Cen MT" pitchFamily="34" charset="0"/>
            </a:endParaRPr>
          </a:p>
        </p:txBody>
      </p:sp>
      <p:sp>
        <p:nvSpPr>
          <p:cNvPr id="31" name="Seta para a esquerda 30"/>
          <p:cNvSpPr/>
          <p:nvPr/>
        </p:nvSpPr>
        <p:spPr>
          <a:xfrm>
            <a:off x="1403648" y="4721105"/>
            <a:ext cx="2232248" cy="58876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>
                <a:latin typeface="Tw Cen MT" pitchFamily="34" charset="0"/>
              </a:rPr>
              <a:t>Valor Presente</a:t>
            </a:r>
            <a:endParaRPr lang="pt-BR" dirty="0">
              <a:latin typeface="Tw Cen MT" pitchFamily="34" charset="0"/>
            </a:endParaRPr>
          </a:p>
        </p:txBody>
      </p:sp>
      <p:sp>
        <p:nvSpPr>
          <p:cNvPr id="32" name="Seta para a esquerda 31"/>
          <p:cNvSpPr/>
          <p:nvPr/>
        </p:nvSpPr>
        <p:spPr>
          <a:xfrm>
            <a:off x="1403648" y="5304329"/>
            <a:ext cx="2232248" cy="58876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>
                <a:latin typeface="Tw Cen MT" pitchFamily="34" charset="0"/>
              </a:rPr>
              <a:t>Valor da Parcela</a:t>
            </a:r>
            <a:endParaRPr lang="pt-BR" dirty="0">
              <a:latin typeface="Tw Cen MT" pitchFamily="34" charset="0"/>
            </a:endParaRPr>
          </a:p>
        </p:txBody>
      </p:sp>
      <p:sp>
        <p:nvSpPr>
          <p:cNvPr id="33" name="Seta para a esquerda 32"/>
          <p:cNvSpPr/>
          <p:nvPr/>
        </p:nvSpPr>
        <p:spPr>
          <a:xfrm>
            <a:off x="1401979" y="5914254"/>
            <a:ext cx="2232248" cy="58876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>
                <a:latin typeface="Tw Cen MT" pitchFamily="34" charset="0"/>
              </a:rPr>
              <a:t>Valor Futuro</a:t>
            </a:r>
            <a:endParaRPr lang="pt-BR" dirty="0">
              <a:latin typeface="Tw Cen MT" pitchFamily="34" charset="0"/>
            </a:endParaRPr>
          </a:p>
        </p:txBody>
      </p:sp>
      <p:cxnSp>
        <p:nvCxnSpPr>
          <p:cNvPr id="34" name="Conector reto 33"/>
          <p:cNvCxnSpPr/>
          <p:nvPr/>
        </p:nvCxnSpPr>
        <p:spPr>
          <a:xfrm>
            <a:off x="4517181" y="4922525"/>
            <a:ext cx="3759200" cy="1587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5" name="Conector de seta reta 34"/>
          <p:cNvCxnSpPr/>
          <p:nvPr/>
        </p:nvCxnSpPr>
        <p:spPr>
          <a:xfrm rot="5400000">
            <a:off x="3932187" y="5507519"/>
            <a:ext cx="1171575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6" name="Conector de seta reta 35"/>
          <p:cNvCxnSpPr/>
          <p:nvPr/>
        </p:nvCxnSpPr>
        <p:spPr>
          <a:xfrm flipH="1" flipV="1">
            <a:off x="5681136" y="4431665"/>
            <a:ext cx="2" cy="50356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7" name="Conector de seta reta 36"/>
          <p:cNvCxnSpPr/>
          <p:nvPr/>
        </p:nvCxnSpPr>
        <p:spPr>
          <a:xfrm flipV="1">
            <a:off x="6977282" y="4431665"/>
            <a:ext cx="0" cy="50356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8" name="Conector de seta reta 37"/>
          <p:cNvCxnSpPr/>
          <p:nvPr/>
        </p:nvCxnSpPr>
        <p:spPr>
          <a:xfrm flipH="1" flipV="1">
            <a:off x="8172400" y="4431665"/>
            <a:ext cx="14288" cy="50356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9" name="Conector de seta reta 38"/>
          <p:cNvCxnSpPr/>
          <p:nvPr/>
        </p:nvCxnSpPr>
        <p:spPr>
          <a:xfrm flipH="1" flipV="1">
            <a:off x="8242250" y="3665225"/>
            <a:ext cx="34132" cy="12700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2" name="CaixaDeTexto 20"/>
          <p:cNvSpPr txBox="1">
            <a:spLocks noChangeArrowheads="1"/>
          </p:cNvSpPr>
          <p:nvPr/>
        </p:nvSpPr>
        <p:spPr bwMode="auto">
          <a:xfrm>
            <a:off x="4401125" y="4505012"/>
            <a:ext cx="31290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0</a:t>
            </a:r>
          </a:p>
        </p:txBody>
      </p:sp>
      <p:sp>
        <p:nvSpPr>
          <p:cNvPr id="43" name="CaixaDeTexto 21"/>
          <p:cNvSpPr txBox="1">
            <a:spLocks noChangeArrowheads="1"/>
          </p:cNvSpPr>
          <p:nvPr/>
        </p:nvSpPr>
        <p:spPr bwMode="auto">
          <a:xfrm>
            <a:off x="5512248" y="4997137"/>
            <a:ext cx="31290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1</a:t>
            </a:r>
          </a:p>
        </p:txBody>
      </p:sp>
      <p:sp>
        <p:nvSpPr>
          <p:cNvPr id="44" name="CaixaDeTexto 22"/>
          <p:cNvSpPr txBox="1">
            <a:spLocks noChangeArrowheads="1"/>
          </p:cNvSpPr>
          <p:nvPr/>
        </p:nvSpPr>
        <p:spPr bwMode="auto">
          <a:xfrm>
            <a:off x="6808392" y="4975266"/>
            <a:ext cx="31290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2</a:t>
            </a:r>
          </a:p>
        </p:txBody>
      </p:sp>
      <p:sp>
        <p:nvSpPr>
          <p:cNvPr id="45" name="CaixaDeTexto 23"/>
          <p:cNvSpPr txBox="1">
            <a:spLocks noChangeArrowheads="1"/>
          </p:cNvSpPr>
          <p:nvPr/>
        </p:nvSpPr>
        <p:spPr bwMode="auto">
          <a:xfrm>
            <a:off x="8123644" y="4997137"/>
            <a:ext cx="31290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3</a:t>
            </a:r>
          </a:p>
        </p:txBody>
      </p:sp>
      <p:sp>
        <p:nvSpPr>
          <p:cNvPr id="47" name="CaixaDeTexto 25"/>
          <p:cNvSpPr txBox="1">
            <a:spLocks noChangeArrowheads="1"/>
          </p:cNvSpPr>
          <p:nvPr/>
        </p:nvSpPr>
        <p:spPr bwMode="auto">
          <a:xfrm>
            <a:off x="6497275" y="5716620"/>
            <a:ext cx="104868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n (tempo)</a:t>
            </a:r>
          </a:p>
        </p:txBody>
      </p:sp>
      <p:sp>
        <p:nvSpPr>
          <p:cNvPr id="48" name="CaixaDeTexto 26"/>
          <p:cNvSpPr txBox="1">
            <a:spLocks noChangeArrowheads="1"/>
          </p:cNvSpPr>
          <p:nvPr/>
        </p:nvSpPr>
        <p:spPr bwMode="auto">
          <a:xfrm>
            <a:off x="4117084" y="6156012"/>
            <a:ext cx="89639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pt-BR" dirty="0" smtClean="0">
                <a:solidFill>
                  <a:srgbClr val="FF0000"/>
                </a:solidFill>
                <a:latin typeface="Tw Cen MT" pitchFamily="34" charset="0"/>
              </a:rPr>
              <a:t>PV</a:t>
            </a:r>
            <a:r>
              <a:rPr lang="pt-BR" baseline="-25000" dirty="0" smtClean="0">
                <a:solidFill>
                  <a:srgbClr val="FF0000"/>
                </a:solidFill>
                <a:latin typeface="Tw Cen MT" pitchFamily="34" charset="0"/>
              </a:rPr>
              <a:t>0 </a:t>
            </a:r>
            <a:r>
              <a:rPr lang="pt-BR" dirty="0" smtClean="0">
                <a:solidFill>
                  <a:srgbClr val="FF0000"/>
                </a:solidFill>
                <a:latin typeface="Tw Cen MT" pitchFamily="34" charset="0"/>
              </a:rPr>
              <a:t>( </a:t>
            </a:r>
            <a:r>
              <a:rPr lang="pt-BR" dirty="0">
                <a:solidFill>
                  <a:srgbClr val="FF0000"/>
                </a:solidFill>
                <a:latin typeface="Tw Cen MT" pitchFamily="34" charset="0"/>
              </a:rPr>
              <a:t>- )</a:t>
            </a:r>
          </a:p>
        </p:txBody>
      </p:sp>
      <p:sp>
        <p:nvSpPr>
          <p:cNvPr id="49" name="CaixaDeTexto 27"/>
          <p:cNvSpPr txBox="1">
            <a:spLocks noChangeArrowheads="1"/>
          </p:cNvSpPr>
          <p:nvPr/>
        </p:nvSpPr>
        <p:spPr bwMode="auto">
          <a:xfrm>
            <a:off x="5371268" y="3816142"/>
            <a:ext cx="67775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pt-BR" dirty="0" smtClean="0">
                <a:solidFill>
                  <a:srgbClr val="0000FF"/>
                </a:solidFill>
                <a:latin typeface="Tw Cen MT" pitchFamily="34" charset="0"/>
              </a:rPr>
              <a:t>PMT</a:t>
            </a:r>
            <a:r>
              <a:rPr lang="pt-BR" baseline="-25000" dirty="0" smtClean="0">
                <a:solidFill>
                  <a:srgbClr val="0000FF"/>
                </a:solidFill>
                <a:latin typeface="Tw Cen MT" pitchFamily="34" charset="0"/>
              </a:rPr>
              <a:t>1</a:t>
            </a:r>
          </a:p>
          <a:p>
            <a:pPr algn="ctr"/>
            <a:r>
              <a:rPr lang="pt-BR" dirty="0" smtClean="0">
                <a:solidFill>
                  <a:srgbClr val="0000FF"/>
                </a:solidFill>
                <a:latin typeface="Tw Cen MT" pitchFamily="34" charset="0"/>
              </a:rPr>
              <a:t>( </a:t>
            </a:r>
            <a:r>
              <a:rPr lang="pt-BR" dirty="0">
                <a:solidFill>
                  <a:srgbClr val="0000FF"/>
                </a:solidFill>
                <a:latin typeface="Tw Cen MT" pitchFamily="34" charset="0"/>
              </a:rPr>
              <a:t>+ )</a:t>
            </a:r>
          </a:p>
        </p:txBody>
      </p:sp>
      <p:sp>
        <p:nvSpPr>
          <p:cNvPr id="54" name="CaixaDeTexto 26"/>
          <p:cNvSpPr txBox="1">
            <a:spLocks noChangeArrowheads="1"/>
          </p:cNvSpPr>
          <p:nvPr/>
        </p:nvSpPr>
        <p:spPr bwMode="auto">
          <a:xfrm>
            <a:off x="6704154" y="6128306"/>
            <a:ext cx="196573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pt-BR" sz="1400" b="1" dirty="0">
                <a:solidFill>
                  <a:srgbClr val="0000FF"/>
                </a:solidFill>
                <a:latin typeface="Tw Cen MT" pitchFamily="34" charset="0"/>
              </a:rPr>
              <a:t>( + ) Entradas de Caixa;</a:t>
            </a:r>
          </a:p>
          <a:p>
            <a:r>
              <a:rPr lang="pt-BR" sz="1400" b="1" dirty="0">
                <a:solidFill>
                  <a:srgbClr val="FF0000"/>
                </a:solidFill>
                <a:latin typeface="Tw Cen MT" pitchFamily="34" charset="0"/>
              </a:rPr>
              <a:t>( - ) Saídas de Caixa.</a:t>
            </a:r>
          </a:p>
        </p:txBody>
      </p:sp>
      <p:sp>
        <p:nvSpPr>
          <p:cNvPr id="78" name="CaixaDeTexto 27"/>
          <p:cNvSpPr txBox="1">
            <a:spLocks noChangeArrowheads="1"/>
          </p:cNvSpPr>
          <p:nvPr/>
        </p:nvSpPr>
        <p:spPr bwMode="auto">
          <a:xfrm>
            <a:off x="7852065" y="3254315"/>
            <a:ext cx="89639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pt-BR" dirty="0" smtClean="0">
                <a:solidFill>
                  <a:srgbClr val="0000FF"/>
                </a:solidFill>
                <a:latin typeface="Tw Cen MT" pitchFamily="34" charset="0"/>
              </a:rPr>
              <a:t>FV ( </a:t>
            </a:r>
            <a:r>
              <a:rPr lang="pt-BR" dirty="0">
                <a:solidFill>
                  <a:srgbClr val="0000FF"/>
                </a:solidFill>
                <a:latin typeface="Tw Cen MT" pitchFamily="34" charset="0"/>
              </a:rPr>
              <a:t>+ )</a:t>
            </a:r>
          </a:p>
        </p:txBody>
      </p:sp>
      <p:sp>
        <p:nvSpPr>
          <p:cNvPr id="79" name="CaixaDeTexto 27"/>
          <p:cNvSpPr txBox="1">
            <a:spLocks noChangeArrowheads="1"/>
          </p:cNvSpPr>
          <p:nvPr/>
        </p:nvSpPr>
        <p:spPr bwMode="auto">
          <a:xfrm>
            <a:off x="6691656" y="3828779"/>
            <a:ext cx="67775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pt-BR" dirty="0" smtClean="0">
                <a:solidFill>
                  <a:srgbClr val="0000FF"/>
                </a:solidFill>
                <a:latin typeface="Tw Cen MT" pitchFamily="34" charset="0"/>
              </a:rPr>
              <a:t>PMT</a:t>
            </a:r>
            <a:r>
              <a:rPr lang="pt-BR" baseline="-25000" dirty="0" smtClean="0">
                <a:solidFill>
                  <a:srgbClr val="0000FF"/>
                </a:solidFill>
                <a:latin typeface="Tw Cen MT" pitchFamily="34" charset="0"/>
              </a:rPr>
              <a:t>2</a:t>
            </a:r>
          </a:p>
          <a:p>
            <a:pPr algn="ctr"/>
            <a:r>
              <a:rPr lang="pt-BR" dirty="0" smtClean="0">
                <a:solidFill>
                  <a:srgbClr val="0000FF"/>
                </a:solidFill>
                <a:latin typeface="Tw Cen MT" pitchFamily="34" charset="0"/>
              </a:rPr>
              <a:t>( </a:t>
            </a:r>
            <a:r>
              <a:rPr lang="pt-BR" dirty="0">
                <a:solidFill>
                  <a:srgbClr val="0000FF"/>
                </a:solidFill>
                <a:latin typeface="Tw Cen MT" pitchFamily="34" charset="0"/>
              </a:rPr>
              <a:t>+ )</a:t>
            </a:r>
          </a:p>
        </p:txBody>
      </p:sp>
      <p:sp>
        <p:nvSpPr>
          <p:cNvPr id="80" name="CaixaDeTexto 27"/>
          <p:cNvSpPr txBox="1">
            <a:spLocks noChangeArrowheads="1"/>
          </p:cNvSpPr>
          <p:nvPr/>
        </p:nvSpPr>
        <p:spPr bwMode="auto">
          <a:xfrm>
            <a:off x="7589148" y="3858681"/>
            <a:ext cx="67775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pt-BR" dirty="0" smtClean="0">
                <a:solidFill>
                  <a:srgbClr val="0000FF"/>
                </a:solidFill>
                <a:latin typeface="Tw Cen MT" pitchFamily="34" charset="0"/>
              </a:rPr>
              <a:t>PMT</a:t>
            </a:r>
            <a:r>
              <a:rPr lang="pt-BR" baseline="-25000" dirty="0" smtClean="0">
                <a:solidFill>
                  <a:srgbClr val="0000FF"/>
                </a:solidFill>
                <a:latin typeface="Tw Cen MT" pitchFamily="34" charset="0"/>
              </a:rPr>
              <a:t>3</a:t>
            </a:r>
          </a:p>
          <a:p>
            <a:pPr algn="ctr"/>
            <a:r>
              <a:rPr lang="pt-BR" dirty="0" smtClean="0">
                <a:solidFill>
                  <a:srgbClr val="0000FF"/>
                </a:solidFill>
                <a:latin typeface="Tw Cen MT" pitchFamily="34" charset="0"/>
              </a:rPr>
              <a:t>( </a:t>
            </a:r>
            <a:r>
              <a:rPr lang="pt-BR" dirty="0">
                <a:solidFill>
                  <a:srgbClr val="0000FF"/>
                </a:solidFill>
                <a:latin typeface="Tw Cen MT" pitchFamily="34" charset="0"/>
              </a:rPr>
              <a:t>+ )</a:t>
            </a:r>
          </a:p>
        </p:txBody>
      </p:sp>
      <p:sp>
        <p:nvSpPr>
          <p:cNvPr id="81" name="Chave direita 80"/>
          <p:cNvSpPr/>
          <p:nvPr/>
        </p:nvSpPr>
        <p:spPr>
          <a:xfrm rot="5400000">
            <a:off x="6236871" y="3695769"/>
            <a:ext cx="373616" cy="3671274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 dirty="0">
              <a:latin typeface="Tw Cen MT" pitchFamily="34" charset="0"/>
            </a:endParaRPr>
          </a:p>
        </p:txBody>
      </p:sp>
      <p:sp>
        <p:nvSpPr>
          <p:cNvPr id="82" name="CaixaDeTexto 25"/>
          <p:cNvSpPr txBox="1">
            <a:spLocks noChangeArrowheads="1"/>
          </p:cNvSpPr>
          <p:nvPr/>
        </p:nvSpPr>
        <p:spPr bwMode="auto">
          <a:xfrm>
            <a:off x="4472740" y="3501008"/>
            <a:ext cx="92365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pt-BR" b="1" dirty="0" smtClean="0">
                <a:solidFill>
                  <a:srgbClr val="008000"/>
                </a:solidFill>
                <a:latin typeface="Tw Cen MT" pitchFamily="34" charset="0"/>
              </a:rPr>
              <a:t>i  = 5%</a:t>
            </a:r>
            <a:endParaRPr lang="pt-BR" b="1" dirty="0">
              <a:solidFill>
                <a:srgbClr val="008000"/>
              </a:solidFill>
              <a:latin typeface="Tw Cen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22033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Série de Pagamentos - Juros Compostos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Embora sejam 5 as variáveis financeiras, basta conhecermos 3 para que a HP encontre o valor da 4ª variável.</a:t>
            </a:r>
          </a:p>
          <a:p>
            <a:r>
              <a:rPr lang="pt-BR" dirty="0" smtClean="0"/>
              <a:t>Exemplo: Qual o valor da parcela de um financiamento de R$10.000,00 a uma taxa de 1,5% a.m. em 24 parcelas?</a:t>
            </a:r>
            <a:endParaRPr lang="pt-BR" dirty="0"/>
          </a:p>
        </p:txBody>
      </p:sp>
      <p:grpSp>
        <p:nvGrpSpPr>
          <p:cNvPr id="4" name="Grupo 3"/>
          <p:cNvGrpSpPr/>
          <p:nvPr/>
        </p:nvGrpSpPr>
        <p:grpSpPr>
          <a:xfrm>
            <a:off x="768967" y="4681228"/>
            <a:ext cx="490028" cy="530218"/>
            <a:chOff x="539552" y="4040880"/>
            <a:chExt cx="346362" cy="374769"/>
          </a:xfrm>
        </p:grpSpPr>
        <p:sp>
          <p:nvSpPr>
            <p:cNvPr id="5" name="Retângulo de cantos arredondados 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6" name="Grupo 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7" name="Retângulo de cantos arredondados 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𝑥, r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8" name="Retângulo de cantos arredondados 7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1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9" name="Grupo 13"/>
          <p:cNvGrpSpPr/>
          <p:nvPr/>
        </p:nvGrpSpPr>
        <p:grpSpPr>
          <a:xfrm>
            <a:off x="2379133" y="4003308"/>
            <a:ext cx="490028" cy="530218"/>
            <a:chOff x="539552" y="4040880"/>
            <a:chExt cx="346362" cy="374769"/>
          </a:xfrm>
        </p:grpSpPr>
        <p:sp>
          <p:nvSpPr>
            <p:cNvPr id="15" name="Retângulo de cantos arredondados 1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10" name="Grupo 1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7" name="Retângulo de cantos arredondados 1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S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8" name="Retângulo de cantos arredondados 17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.</a:t>
                </a:r>
              </a:p>
            </p:txBody>
          </p:sp>
        </p:grpSp>
      </p:grpSp>
      <p:grpSp>
        <p:nvGrpSpPr>
          <p:cNvPr id="11" name="Grupo 18"/>
          <p:cNvGrpSpPr/>
          <p:nvPr/>
        </p:nvGrpSpPr>
        <p:grpSpPr>
          <a:xfrm>
            <a:off x="1313970" y="4691730"/>
            <a:ext cx="490028" cy="530218"/>
            <a:chOff x="539552" y="4040880"/>
            <a:chExt cx="346362" cy="374769"/>
          </a:xfrm>
        </p:grpSpPr>
        <p:sp>
          <p:nvSpPr>
            <p:cNvPr id="20" name="Retângulo de cantos arredondados 1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12" name="Grupo 2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22" name="Retângulo de cantos arredondados 2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23" name="Retângulo de cantos arredondados 2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0</a:t>
                </a:r>
              </a:p>
            </p:txBody>
          </p:sp>
        </p:grpSp>
      </p:grpSp>
      <p:grpSp>
        <p:nvGrpSpPr>
          <p:cNvPr id="13" name="Grupo 23"/>
          <p:cNvGrpSpPr/>
          <p:nvPr/>
        </p:nvGrpSpPr>
        <p:grpSpPr>
          <a:xfrm>
            <a:off x="3488038" y="5362356"/>
            <a:ext cx="490029" cy="530218"/>
            <a:chOff x="539552" y="4040880"/>
            <a:chExt cx="346363" cy="374769"/>
          </a:xfrm>
        </p:grpSpPr>
        <p:sp>
          <p:nvSpPr>
            <p:cNvPr id="25" name="Retângulo de cantos arredondados 2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RND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14" name="Grupo 25"/>
            <p:cNvGrpSpPr/>
            <p:nvPr/>
          </p:nvGrpSpPr>
          <p:grpSpPr>
            <a:xfrm>
              <a:off x="539552" y="4127617"/>
              <a:ext cx="346363" cy="288032"/>
              <a:chOff x="1042702" y="3861048"/>
              <a:chExt cx="432954" cy="360040"/>
            </a:xfrm>
          </p:grpSpPr>
          <p:sp>
            <p:nvSpPr>
              <p:cNvPr id="27" name="Retângulo de cantos arredondados 2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CFj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28" name="Retângulo de cantos arredondados 27"/>
              <p:cNvSpPr/>
              <p:nvPr/>
            </p:nvSpPr>
            <p:spPr>
              <a:xfrm>
                <a:off x="1044159" y="3887817"/>
                <a:ext cx="431497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PMT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16" name="Grupo 33"/>
          <p:cNvGrpSpPr/>
          <p:nvPr/>
        </p:nvGrpSpPr>
        <p:grpSpPr>
          <a:xfrm>
            <a:off x="3487215" y="4013462"/>
            <a:ext cx="490028" cy="530218"/>
            <a:chOff x="539552" y="4040880"/>
            <a:chExt cx="346362" cy="374769"/>
          </a:xfrm>
        </p:grpSpPr>
        <p:sp>
          <p:nvSpPr>
            <p:cNvPr id="35" name="Retângulo de cantos arredondados 3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INT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19" name="Grupo 3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37" name="Retângulo de cantos arredondados 3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12÷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38" name="Retângulo de cantos arredondados 37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i</a:t>
                </a:r>
              </a:p>
            </p:txBody>
          </p:sp>
        </p:grpSp>
      </p:grpSp>
      <p:sp>
        <p:nvSpPr>
          <p:cNvPr id="44" name="Retângulo de cantos arredondados 43"/>
          <p:cNvSpPr/>
          <p:nvPr/>
        </p:nvSpPr>
        <p:spPr>
          <a:xfrm>
            <a:off x="4151782" y="5333438"/>
            <a:ext cx="2017424" cy="62330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pt-BR" sz="3200" b="1" dirty="0" smtClean="0">
                <a:latin typeface="Tw Cen MT" pitchFamily="34" charset="0"/>
                <a:cs typeface="Courier New" pitchFamily="49" charset="0"/>
              </a:rPr>
              <a:t>-499,24</a:t>
            </a:r>
            <a:endParaRPr lang="pt-BR" sz="3200" b="1" dirty="0">
              <a:latin typeface="Tw Cen MT" pitchFamily="34" charset="0"/>
              <a:cs typeface="Courier New" pitchFamily="49" charset="0"/>
            </a:endParaRPr>
          </a:p>
        </p:txBody>
      </p:sp>
      <p:grpSp>
        <p:nvGrpSpPr>
          <p:cNvPr id="21" name="Grupo 44"/>
          <p:cNvGrpSpPr/>
          <p:nvPr/>
        </p:nvGrpSpPr>
        <p:grpSpPr>
          <a:xfrm>
            <a:off x="2928478" y="4007574"/>
            <a:ext cx="490028" cy="530218"/>
            <a:chOff x="539552" y="4040880"/>
            <a:chExt cx="346362" cy="374769"/>
          </a:xfrm>
        </p:grpSpPr>
        <p:sp>
          <p:nvSpPr>
            <p:cNvPr id="46" name="Retângulo de cantos arredondados 45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4" name="Grupo 46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48" name="Retângulo de cantos arredondados 47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M.DY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49" name="Retângulo de cantos arredondados 48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5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26" name="Grupo 54"/>
          <p:cNvGrpSpPr/>
          <p:nvPr/>
        </p:nvGrpSpPr>
        <p:grpSpPr>
          <a:xfrm>
            <a:off x="1859659" y="4685944"/>
            <a:ext cx="490028" cy="530218"/>
            <a:chOff x="539552" y="4040880"/>
            <a:chExt cx="346362" cy="374769"/>
          </a:xfrm>
        </p:grpSpPr>
        <p:sp>
          <p:nvSpPr>
            <p:cNvPr id="56" name="Retângulo de cantos arredondados 55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9" name="Grupo 56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58" name="Retângulo de cantos arredondados 57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59" name="Retângulo de cantos arredondados 58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0</a:t>
                </a:r>
              </a:p>
            </p:txBody>
          </p:sp>
        </p:grpSp>
      </p:grpSp>
      <p:grpSp>
        <p:nvGrpSpPr>
          <p:cNvPr id="30" name="Grupo 59"/>
          <p:cNvGrpSpPr/>
          <p:nvPr/>
        </p:nvGrpSpPr>
        <p:grpSpPr>
          <a:xfrm>
            <a:off x="2405617" y="4685944"/>
            <a:ext cx="490028" cy="530218"/>
            <a:chOff x="539552" y="4040880"/>
            <a:chExt cx="346362" cy="374769"/>
          </a:xfrm>
        </p:grpSpPr>
        <p:sp>
          <p:nvSpPr>
            <p:cNvPr id="61" name="Retângulo de cantos arredondados 60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31" name="Grupo 61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63" name="Retângulo de cantos arredondados 62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64" name="Retângulo de cantos arredondados 63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0</a:t>
                </a:r>
              </a:p>
            </p:txBody>
          </p:sp>
        </p:grpSp>
      </p:grpSp>
      <p:grpSp>
        <p:nvGrpSpPr>
          <p:cNvPr id="32" name="Grupo 64"/>
          <p:cNvGrpSpPr/>
          <p:nvPr/>
        </p:nvGrpSpPr>
        <p:grpSpPr>
          <a:xfrm>
            <a:off x="2941982" y="4690963"/>
            <a:ext cx="490028" cy="530218"/>
            <a:chOff x="539552" y="4040880"/>
            <a:chExt cx="346362" cy="374769"/>
          </a:xfrm>
        </p:grpSpPr>
        <p:sp>
          <p:nvSpPr>
            <p:cNvPr id="66" name="Retângulo de cantos arredondados 65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33" name="Grupo 66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68" name="Retângulo de cantos arredondados 67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69" name="Retângulo de cantos arredondados 68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0</a:t>
                </a:r>
              </a:p>
            </p:txBody>
          </p:sp>
        </p:grpSp>
      </p:grpSp>
      <p:grpSp>
        <p:nvGrpSpPr>
          <p:cNvPr id="34" name="Grupo 69"/>
          <p:cNvGrpSpPr/>
          <p:nvPr/>
        </p:nvGrpSpPr>
        <p:grpSpPr>
          <a:xfrm>
            <a:off x="3481615" y="4682714"/>
            <a:ext cx="490028" cy="530218"/>
            <a:chOff x="539552" y="4040880"/>
            <a:chExt cx="346362" cy="374769"/>
          </a:xfrm>
        </p:grpSpPr>
        <p:sp>
          <p:nvSpPr>
            <p:cNvPr id="71" name="Retângulo de cantos arredondados 70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NPV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36" name="Grupo 71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73" name="Retângulo de cantos arredondados 72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CFo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74" name="Retângulo de cantos arredondados 73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PV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39" name="Grupo 74"/>
          <p:cNvGrpSpPr/>
          <p:nvPr/>
        </p:nvGrpSpPr>
        <p:grpSpPr>
          <a:xfrm>
            <a:off x="1832083" y="3997768"/>
            <a:ext cx="490028" cy="530218"/>
            <a:chOff x="539552" y="4040880"/>
            <a:chExt cx="346362" cy="374769"/>
          </a:xfrm>
        </p:grpSpPr>
        <p:sp>
          <p:nvSpPr>
            <p:cNvPr id="76" name="Retângulo de cantos arredondados 75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40" name="Grupo 76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78" name="Retângulo de cantos arredondados 77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𝑥, r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79" name="Retângulo de cantos arredondados 78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1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41" name="Grupo 84"/>
          <p:cNvGrpSpPr/>
          <p:nvPr/>
        </p:nvGrpSpPr>
        <p:grpSpPr>
          <a:xfrm>
            <a:off x="2401184" y="3362880"/>
            <a:ext cx="490028" cy="530218"/>
            <a:chOff x="539552" y="4040880"/>
            <a:chExt cx="346362" cy="374769"/>
          </a:xfrm>
        </p:grpSpPr>
        <p:sp>
          <p:nvSpPr>
            <p:cNvPr id="86" name="Retângulo de cantos arredondados 85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42" name="Grupo 86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88" name="Retângulo de cantos arredondados 87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y, r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89" name="Retângulo de cantos arredondados 88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2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43" name="Grupo 89"/>
          <p:cNvGrpSpPr/>
          <p:nvPr/>
        </p:nvGrpSpPr>
        <p:grpSpPr>
          <a:xfrm>
            <a:off x="3489441" y="3371352"/>
            <a:ext cx="490028" cy="530218"/>
            <a:chOff x="539552" y="4040880"/>
            <a:chExt cx="346362" cy="374769"/>
          </a:xfrm>
        </p:grpSpPr>
        <p:sp>
          <p:nvSpPr>
            <p:cNvPr id="91" name="Retângulo de cantos arredondados 90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AMORT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45" name="Grupo 91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93" name="Retângulo de cantos arredondados 92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12X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94" name="Retângulo de cantos arredondados 93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n</a:t>
                </a:r>
              </a:p>
            </p:txBody>
          </p:sp>
        </p:grpSp>
      </p:grpSp>
      <p:grpSp>
        <p:nvGrpSpPr>
          <p:cNvPr id="47" name="Grupo 94"/>
          <p:cNvGrpSpPr/>
          <p:nvPr/>
        </p:nvGrpSpPr>
        <p:grpSpPr>
          <a:xfrm>
            <a:off x="2943377" y="3356992"/>
            <a:ext cx="490028" cy="530218"/>
            <a:chOff x="539552" y="4040880"/>
            <a:chExt cx="346362" cy="374769"/>
          </a:xfrm>
        </p:grpSpPr>
        <p:sp>
          <p:nvSpPr>
            <p:cNvPr id="96" name="Retângulo de cantos arredondados 95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50" name="Grupo 96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98" name="Retângulo de cantos arredondados 97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D.MY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99" name="Retângulo de cantos arredondados 98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4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sp>
        <p:nvSpPr>
          <p:cNvPr id="100" name="Seta para a esquerda 99"/>
          <p:cNvSpPr/>
          <p:nvPr/>
        </p:nvSpPr>
        <p:spPr>
          <a:xfrm>
            <a:off x="4044370" y="3362880"/>
            <a:ext cx="4488070" cy="58876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>
                <a:latin typeface="Tw Cen MT" pitchFamily="34" charset="0"/>
              </a:rPr>
              <a:t>Número de Períodos (Número de Parcelas)</a:t>
            </a:r>
            <a:endParaRPr lang="pt-BR" dirty="0">
              <a:latin typeface="Tw Cen MT" pitchFamily="34" charset="0"/>
            </a:endParaRPr>
          </a:p>
        </p:txBody>
      </p:sp>
      <p:sp>
        <p:nvSpPr>
          <p:cNvPr id="101" name="Seta para a esquerda 100"/>
          <p:cNvSpPr/>
          <p:nvPr/>
        </p:nvSpPr>
        <p:spPr>
          <a:xfrm>
            <a:off x="4044370" y="3976611"/>
            <a:ext cx="4488070" cy="58876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>
                <a:latin typeface="Tw Cen MT" pitchFamily="34" charset="0"/>
              </a:rPr>
              <a:t>Taxa de Juros</a:t>
            </a:r>
            <a:endParaRPr lang="pt-BR" dirty="0">
              <a:latin typeface="Tw Cen MT" pitchFamily="34" charset="0"/>
            </a:endParaRPr>
          </a:p>
        </p:txBody>
      </p:sp>
      <p:sp>
        <p:nvSpPr>
          <p:cNvPr id="102" name="Seta para a esquerda 101"/>
          <p:cNvSpPr/>
          <p:nvPr/>
        </p:nvSpPr>
        <p:spPr>
          <a:xfrm>
            <a:off x="4044370" y="4607393"/>
            <a:ext cx="4488070" cy="58876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>
                <a:latin typeface="Tw Cen MT" pitchFamily="34" charset="0"/>
              </a:rPr>
              <a:t>Valor Presente (Valor do Empréstimo)</a:t>
            </a:r>
            <a:endParaRPr lang="pt-BR" dirty="0">
              <a:latin typeface="Tw Cen MT" pitchFamily="34" charset="0"/>
            </a:endParaRPr>
          </a:p>
        </p:txBody>
      </p:sp>
      <p:sp>
        <p:nvSpPr>
          <p:cNvPr id="103" name="Seta para a esquerda 102"/>
          <p:cNvSpPr/>
          <p:nvPr/>
        </p:nvSpPr>
        <p:spPr>
          <a:xfrm>
            <a:off x="6300192" y="5381257"/>
            <a:ext cx="2232248" cy="58876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>
                <a:latin typeface="Tw Cen MT" pitchFamily="34" charset="0"/>
              </a:rPr>
              <a:t>Valor da Parcela</a:t>
            </a:r>
            <a:endParaRPr lang="pt-BR" dirty="0">
              <a:latin typeface="Tw Cen MT" pitchFamily="34" charset="0"/>
            </a:endParaRPr>
          </a:p>
        </p:txBody>
      </p:sp>
      <p:sp>
        <p:nvSpPr>
          <p:cNvPr id="104" name="CaixaDeTexto 103"/>
          <p:cNvSpPr txBox="1"/>
          <p:nvPr/>
        </p:nvSpPr>
        <p:spPr>
          <a:xfrm>
            <a:off x="214481" y="6021831"/>
            <a:ext cx="87500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>
                <a:solidFill>
                  <a:srgbClr val="FF0000"/>
                </a:solidFill>
                <a:latin typeface="Tw Cen MT" pitchFamily="34" charset="0"/>
              </a:rPr>
              <a:t>Não importa a ordem de digitação das variáveis, bastando apenas que estejam em equivalência de tempo. Por exemplo: taxa a.m. – períodos em meses</a:t>
            </a:r>
            <a:endParaRPr lang="pt-BR" dirty="0">
              <a:solidFill>
                <a:srgbClr val="FF0000"/>
              </a:solidFill>
              <a:latin typeface="Tw Cen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33844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Juros Compostos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Se no mesmo exemplo anterior já tivéssemos o valor da parcela e quiséssemos saber o valor da taxa de juros?</a:t>
            </a:r>
          </a:p>
          <a:p>
            <a:r>
              <a:rPr lang="pt-BR" dirty="0" smtClean="0"/>
              <a:t>Exemplo: Qual a taxa de juros do financiamento no valor de R$10.000,00 em 24 parcelas de R$499,24?</a:t>
            </a:r>
            <a:endParaRPr lang="pt-BR" dirty="0"/>
          </a:p>
        </p:txBody>
      </p:sp>
      <p:grpSp>
        <p:nvGrpSpPr>
          <p:cNvPr id="4" name="Grupo 3"/>
          <p:cNvGrpSpPr/>
          <p:nvPr/>
        </p:nvGrpSpPr>
        <p:grpSpPr>
          <a:xfrm>
            <a:off x="1720631" y="4009763"/>
            <a:ext cx="490028" cy="530218"/>
            <a:chOff x="539552" y="4040880"/>
            <a:chExt cx="346362" cy="374769"/>
          </a:xfrm>
        </p:grpSpPr>
        <p:sp>
          <p:nvSpPr>
            <p:cNvPr id="5" name="Retângulo de cantos arredondados 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6" name="Grupo 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7" name="Retângulo de cantos arredondados 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𝑥, r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8" name="Retângulo de cantos arredondados 7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1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9" name="Grupo 18"/>
          <p:cNvGrpSpPr/>
          <p:nvPr/>
        </p:nvGrpSpPr>
        <p:grpSpPr>
          <a:xfrm>
            <a:off x="2265634" y="4020265"/>
            <a:ext cx="490028" cy="530218"/>
            <a:chOff x="539552" y="4040880"/>
            <a:chExt cx="346362" cy="374769"/>
          </a:xfrm>
        </p:grpSpPr>
        <p:sp>
          <p:nvSpPr>
            <p:cNvPr id="20" name="Retângulo de cantos arredondados 1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10" name="Grupo 2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22" name="Retângulo de cantos arredondados 2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23" name="Retângulo de cantos arredondados 2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0</a:t>
                </a:r>
              </a:p>
            </p:txBody>
          </p:sp>
        </p:grpSp>
      </p:grpSp>
      <p:grpSp>
        <p:nvGrpSpPr>
          <p:cNvPr id="11" name="Grupo 23"/>
          <p:cNvGrpSpPr/>
          <p:nvPr/>
        </p:nvGrpSpPr>
        <p:grpSpPr>
          <a:xfrm>
            <a:off x="4423660" y="4663757"/>
            <a:ext cx="490029" cy="530218"/>
            <a:chOff x="539552" y="4040880"/>
            <a:chExt cx="346363" cy="374769"/>
          </a:xfrm>
        </p:grpSpPr>
        <p:sp>
          <p:nvSpPr>
            <p:cNvPr id="25" name="Retângulo de cantos arredondados 2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RND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12" name="Grupo 25"/>
            <p:cNvGrpSpPr/>
            <p:nvPr/>
          </p:nvGrpSpPr>
          <p:grpSpPr>
            <a:xfrm>
              <a:off x="539552" y="4127617"/>
              <a:ext cx="346363" cy="288032"/>
              <a:chOff x="1042702" y="3861048"/>
              <a:chExt cx="432954" cy="360040"/>
            </a:xfrm>
          </p:grpSpPr>
          <p:sp>
            <p:nvSpPr>
              <p:cNvPr id="27" name="Retângulo de cantos arredondados 2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CFj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28" name="Retângulo de cantos arredondados 27"/>
              <p:cNvSpPr/>
              <p:nvPr/>
            </p:nvSpPr>
            <p:spPr>
              <a:xfrm>
                <a:off x="1044159" y="3887817"/>
                <a:ext cx="431497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PMT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13" name="Grupo 33"/>
          <p:cNvGrpSpPr/>
          <p:nvPr/>
        </p:nvGrpSpPr>
        <p:grpSpPr>
          <a:xfrm>
            <a:off x="4446785" y="5377211"/>
            <a:ext cx="490028" cy="530218"/>
            <a:chOff x="539552" y="4040880"/>
            <a:chExt cx="346362" cy="374769"/>
          </a:xfrm>
        </p:grpSpPr>
        <p:sp>
          <p:nvSpPr>
            <p:cNvPr id="35" name="Retângulo de cantos arredondados 3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INT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14" name="Grupo 3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37" name="Retângulo de cantos arredondados 3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12÷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38" name="Retângulo de cantos arredondados 37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i</a:t>
                </a:r>
              </a:p>
            </p:txBody>
          </p:sp>
        </p:grpSp>
      </p:grpSp>
      <p:sp>
        <p:nvSpPr>
          <p:cNvPr id="44" name="Retângulo de cantos arredondados 43"/>
          <p:cNvSpPr/>
          <p:nvPr/>
        </p:nvSpPr>
        <p:spPr>
          <a:xfrm>
            <a:off x="5087108" y="5333438"/>
            <a:ext cx="2017424" cy="62330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pt-BR" sz="3200" b="1" dirty="0" smtClean="0">
                <a:latin typeface="Tw Cen MT" pitchFamily="34" charset="0"/>
                <a:cs typeface="Courier New" pitchFamily="49" charset="0"/>
              </a:rPr>
              <a:t>1,50</a:t>
            </a:r>
            <a:endParaRPr lang="pt-BR" sz="3200" b="1" dirty="0">
              <a:latin typeface="Tw Cen MT" pitchFamily="34" charset="0"/>
              <a:cs typeface="Courier New" pitchFamily="49" charset="0"/>
            </a:endParaRPr>
          </a:p>
        </p:txBody>
      </p:sp>
      <p:grpSp>
        <p:nvGrpSpPr>
          <p:cNvPr id="15" name="Grupo 54"/>
          <p:cNvGrpSpPr/>
          <p:nvPr/>
        </p:nvGrpSpPr>
        <p:grpSpPr>
          <a:xfrm>
            <a:off x="2811323" y="4014479"/>
            <a:ext cx="490028" cy="530218"/>
            <a:chOff x="539552" y="4040880"/>
            <a:chExt cx="346362" cy="374769"/>
          </a:xfrm>
        </p:grpSpPr>
        <p:sp>
          <p:nvSpPr>
            <p:cNvPr id="56" name="Retângulo de cantos arredondados 55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16" name="Grupo 56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58" name="Retângulo de cantos arredondados 57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59" name="Retângulo de cantos arredondados 58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0</a:t>
                </a:r>
              </a:p>
            </p:txBody>
          </p:sp>
        </p:grpSp>
      </p:grpSp>
      <p:grpSp>
        <p:nvGrpSpPr>
          <p:cNvPr id="17" name="Grupo 59"/>
          <p:cNvGrpSpPr/>
          <p:nvPr/>
        </p:nvGrpSpPr>
        <p:grpSpPr>
          <a:xfrm>
            <a:off x="3357281" y="4014479"/>
            <a:ext cx="490028" cy="530218"/>
            <a:chOff x="539552" y="4040880"/>
            <a:chExt cx="346362" cy="374769"/>
          </a:xfrm>
        </p:grpSpPr>
        <p:sp>
          <p:nvSpPr>
            <p:cNvPr id="61" name="Retângulo de cantos arredondados 60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18" name="Grupo 61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63" name="Retângulo de cantos arredondados 62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64" name="Retângulo de cantos arredondados 63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0</a:t>
                </a:r>
              </a:p>
            </p:txBody>
          </p:sp>
        </p:grpSp>
      </p:grpSp>
      <p:grpSp>
        <p:nvGrpSpPr>
          <p:cNvPr id="19" name="Grupo 64"/>
          <p:cNvGrpSpPr/>
          <p:nvPr/>
        </p:nvGrpSpPr>
        <p:grpSpPr>
          <a:xfrm>
            <a:off x="3893646" y="4019498"/>
            <a:ext cx="490028" cy="530218"/>
            <a:chOff x="539552" y="4040880"/>
            <a:chExt cx="346362" cy="374769"/>
          </a:xfrm>
        </p:grpSpPr>
        <p:sp>
          <p:nvSpPr>
            <p:cNvPr id="66" name="Retângulo de cantos arredondados 65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1" name="Grupo 66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68" name="Retângulo de cantos arredondados 67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69" name="Retângulo de cantos arredondados 68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0</a:t>
                </a:r>
              </a:p>
            </p:txBody>
          </p:sp>
        </p:grpSp>
      </p:grpSp>
      <p:grpSp>
        <p:nvGrpSpPr>
          <p:cNvPr id="24" name="Grupo 69"/>
          <p:cNvGrpSpPr/>
          <p:nvPr/>
        </p:nvGrpSpPr>
        <p:grpSpPr>
          <a:xfrm>
            <a:off x="4433279" y="4011249"/>
            <a:ext cx="490028" cy="530218"/>
            <a:chOff x="539552" y="4040880"/>
            <a:chExt cx="346362" cy="374769"/>
          </a:xfrm>
        </p:grpSpPr>
        <p:sp>
          <p:nvSpPr>
            <p:cNvPr id="71" name="Retângulo de cantos arredondados 70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NPV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6" name="Grupo 71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73" name="Retângulo de cantos arredondados 72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CFo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74" name="Retângulo de cantos arredondados 73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PV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29" name="Grupo 84"/>
          <p:cNvGrpSpPr/>
          <p:nvPr/>
        </p:nvGrpSpPr>
        <p:grpSpPr>
          <a:xfrm>
            <a:off x="3336806" y="3362880"/>
            <a:ext cx="490028" cy="530218"/>
            <a:chOff x="539552" y="4040880"/>
            <a:chExt cx="346362" cy="374769"/>
          </a:xfrm>
        </p:grpSpPr>
        <p:sp>
          <p:nvSpPr>
            <p:cNvPr id="86" name="Retângulo de cantos arredondados 85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30" name="Grupo 86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88" name="Retângulo de cantos arredondados 87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y, r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89" name="Retângulo de cantos arredondados 88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2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31" name="Grupo 89"/>
          <p:cNvGrpSpPr/>
          <p:nvPr/>
        </p:nvGrpSpPr>
        <p:grpSpPr>
          <a:xfrm>
            <a:off x="4425063" y="3371352"/>
            <a:ext cx="490028" cy="530218"/>
            <a:chOff x="539552" y="4040880"/>
            <a:chExt cx="346362" cy="374769"/>
          </a:xfrm>
        </p:grpSpPr>
        <p:sp>
          <p:nvSpPr>
            <p:cNvPr id="91" name="Retângulo de cantos arredondados 90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AMORT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32" name="Grupo 91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93" name="Retângulo de cantos arredondados 92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12X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94" name="Retângulo de cantos arredondados 93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n</a:t>
                </a:r>
              </a:p>
            </p:txBody>
          </p:sp>
        </p:grpSp>
      </p:grpSp>
      <p:grpSp>
        <p:nvGrpSpPr>
          <p:cNvPr id="33" name="Grupo 94"/>
          <p:cNvGrpSpPr/>
          <p:nvPr/>
        </p:nvGrpSpPr>
        <p:grpSpPr>
          <a:xfrm>
            <a:off x="3878999" y="3356992"/>
            <a:ext cx="490028" cy="530218"/>
            <a:chOff x="539552" y="4040880"/>
            <a:chExt cx="346362" cy="374769"/>
          </a:xfrm>
        </p:grpSpPr>
        <p:sp>
          <p:nvSpPr>
            <p:cNvPr id="96" name="Retângulo de cantos arredondados 95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34" name="Grupo 96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98" name="Retângulo de cantos arredondados 97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D.MY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99" name="Retângulo de cantos arredondados 98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4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sp>
        <p:nvSpPr>
          <p:cNvPr id="100" name="Seta para a esquerda 99"/>
          <p:cNvSpPr/>
          <p:nvPr/>
        </p:nvSpPr>
        <p:spPr>
          <a:xfrm>
            <a:off x="4979697" y="3362880"/>
            <a:ext cx="3984792" cy="58876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>
                <a:latin typeface="Tw Cen MT" pitchFamily="34" charset="0"/>
              </a:rPr>
              <a:t>Número de Períodos (Parcelas)</a:t>
            </a:r>
            <a:endParaRPr lang="pt-BR" dirty="0">
              <a:latin typeface="Tw Cen MT" pitchFamily="34" charset="0"/>
            </a:endParaRPr>
          </a:p>
        </p:txBody>
      </p:sp>
      <p:sp>
        <p:nvSpPr>
          <p:cNvPr id="101" name="Seta para a esquerda 100"/>
          <p:cNvSpPr/>
          <p:nvPr/>
        </p:nvSpPr>
        <p:spPr>
          <a:xfrm>
            <a:off x="4979697" y="3976611"/>
            <a:ext cx="3984792" cy="58876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latin typeface="Tw Cen MT" pitchFamily="34" charset="0"/>
              </a:rPr>
              <a:t>Valor Presente (Valor do </a:t>
            </a:r>
            <a:r>
              <a:rPr lang="pt-BR" dirty="0" smtClean="0">
                <a:latin typeface="Tw Cen MT" pitchFamily="34" charset="0"/>
              </a:rPr>
              <a:t>Empréstimo)</a:t>
            </a:r>
            <a:endParaRPr lang="pt-BR" dirty="0">
              <a:latin typeface="Tw Cen MT" pitchFamily="34" charset="0"/>
            </a:endParaRPr>
          </a:p>
        </p:txBody>
      </p:sp>
      <p:sp>
        <p:nvSpPr>
          <p:cNvPr id="102" name="Seta para a esquerda 101"/>
          <p:cNvSpPr/>
          <p:nvPr/>
        </p:nvSpPr>
        <p:spPr>
          <a:xfrm>
            <a:off x="4979697" y="4607393"/>
            <a:ext cx="3984792" cy="58876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>
                <a:latin typeface="Tw Cen MT" pitchFamily="34" charset="0"/>
              </a:rPr>
              <a:t>Valor da Parcela (Sinal Negativo)</a:t>
            </a:r>
            <a:endParaRPr lang="pt-BR" dirty="0">
              <a:latin typeface="Tw Cen MT" pitchFamily="34" charset="0"/>
            </a:endParaRPr>
          </a:p>
        </p:txBody>
      </p:sp>
      <p:sp>
        <p:nvSpPr>
          <p:cNvPr id="103" name="Seta para a esquerda 102"/>
          <p:cNvSpPr/>
          <p:nvPr/>
        </p:nvSpPr>
        <p:spPr>
          <a:xfrm>
            <a:off x="7164288" y="5381257"/>
            <a:ext cx="1800201" cy="58876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>
                <a:latin typeface="Tw Cen MT" pitchFamily="34" charset="0"/>
              </a:rPr>
              <a:t>Valor da Taxa</a:t>
            </a:r>
            <a:endParaRPr lang="pt-BR" dirty="0">
              <a:latin typeface="Tw Cen MT" pitchFamily="34" charset="0"/>
            </a:endParaRPr>
          </a:p>
        </p:txBody>
      </p:sp>
      <p:grpSp>
        <p:nvGrpSpPr>
          <p:cNvPr id="36" name="Grupo 108"/>
          <p:cNvGrpSpPr/>
          <p:nvPr/>
        </p:nvGrpSpPr>
        <p:grpSpPr>
          <a:xfrm>
            <a:off x="1188526" y="4633953"/>
            <a:ext cx="490028" cy="530218"/>
            <a:chOff x="539552" y="4040880"/>
            <a:chExt cx="346362" cy="374769"/>
          </a:xfrm>
        </p:grpSpPr>
        <p:sp>
          <p:nvSpPr>
            <p:cNvPr id="110" name="Retângulo de cantos arredondados 10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39" name="Grupo 11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12" name="Retângulo de cantos arredondados 11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MEM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13" name="Retângulo de cantos arredondados 11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9</a:t>
                </a:r>
              </a:p>
            </p:txBody>
          </p:sp>
        </p:grpSp>
      </p:grpSp>
      <p:grpSp>
        <p:nvGrpSpPr>
          <p:cNvPr id="40" name="Grupo 113"/>
          <p:cNvGrpSpPr/>
          <p:nvPr/>
        </p:nvGrpSpPr>
        <p:grpSpPr>
          <a:xfrm>
            <a:off x="656970" y="4636761"/>
            <a:ext cx="490028" cy="530218"/>
            <a:chOff x="539552" y="4040880"/>
            <a:chExt cx="346362" cy="374769"/>
          </a:xfrm>
        </p:grpSpPr>
        <p:sp>
          <p:nvSpPr>
            <p:cNvPr id="115" name="Retângulo de cantos arredondados 11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41" name="Grupo 11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17" name="Retângulo de cantos arredondados 11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D.MY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18" name="Retângulo de cantos arredondados 117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4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42" name="Grupo 118"/>
          <p:cNvGrpSpPr/>
          <p:nvPr/>
        </p:nvGrpSpPr>
        <p:grpSpPr>
          <a:xfrm>
            <a:off x="3894203" y="4650754"/>
            <a:ext cx="490028" cy="530218"/>
            <a:chOff x="539552" y="4040880"/>
            <a:chExt cx="346362" cy="374769"/>
          </a:xfrm>
        </p:grpSpPr>
        <p:sp>
          <p:nvSpPr>
            <p:cNvPr id="120" name="Retângulo de cantos arredondados 11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RPN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43" name="Grupo 12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22" name="Retângulo de cantos arredondados 12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DATE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23" name="Retângulo de cantos arredondados 12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CHS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45" name="Grupo 123"/>
          <p:cNvGrpSpPr/>
          <p:nvPr/>
        </p:nvGrpSpPr>
        <p:grpSpPr>
          <a:xfrm>
            <a:off x="1726607" y="4646915"/>
            <a:ext cx="490028" cy="530218"/>
            <a:chOff x="539552" y="4040880"/>
            <a:chExt cx="346362" cy="374769"/>
          </a:xfrm>
        </p:grpSpPr>
        <p:sp>
          <p:nvSpPr>
            <p:cNvPr id="125" name="Retângulo de cantos arredondados 12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46" name="Grupo 12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27" name="Retângulo de cantos arredondados 12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MEM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28" name="Retângulo de cantos arredondados 127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9</a:t>
                </a:r>
              </a:p>
            </p:txBody>
          </p:sp>
        </p:grpSp>
      </p:grpSp>
      <p:grpSp>
        <p:nvGrpSpPr>
          <p:cNvPr id="47" name="Grupo 128"/>
          <p:cNvGrpSpPr/>
          <p:nvPr/>
        </p:nvGrpSpPr>
        <p:grpSpPr>
          <a:xfrm>
            <a:off x="2265980" y="4641027"/>
            <a:ext cx="490028" cy="530218"/>
            <a:chOff x="539552" y="4040880"/>
            <a:chExt cx="346362" cy="374769"/>
          </a:xfrm>
        </p:grpSpPr>
        <p:sp>
          <p:nvSpPr>
            <p:cNvPr id="130" name="Retângulo de cantos arredondados 12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48" name="Grupo 13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32" name="Retângulo de cantos arredondados 13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S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33" name="Retângulo de cantos arredondados 13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.</a:t>
                </a:r>
              </a:p>
            </p:txBody>
          </p:sp>
        </p:grpSp>
      </p:grpSp>
      <p:grpSp>
        <p:nvGrpSpPr>
          <p:cNvPr id="49" name="Grupo 133"/>
          <p:cNvGrpSpPr/>
          <p:nvPr/>
        </p:nvGrpSpPr>
        <p:grpSpPr>
          <a:xfrm>
            <a:off x="2815945" y="4646915"/>
            <a:ext cx="490028" cy="530218"/>
            <a:chOff x="539552" y="4040880"/>
            <a:chExt cx="346362" cy="374769"/>
          </a:xfrm>
        </p:grpSpPr>
        <p:sp>
          <p:nvSpPr>
            <p:cNvPr id="135" name="Retângulo de cantos arredondados 13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50" name="Grupo 13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37" name="Retângulo de cantos arredondados 13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y, r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38" name="Retângulo de cantos arredondados 137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2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51" name="Grupo 138"/>
          <p:cNvGrpSpPr/>
          <p:nvPr/>
        </p:nvGrpSpPr>
        <p:grpSpPr>
          <a:xfrm>
            <a:off x="3358759" y="4652803"/>
            <a:ext cx="490028" cy="530218"/>
            <a:chOff x="539552" y="4040880"/>
            <a:chExt cx="346362" cy="374769"/>
          </a:xfrm>
        </p:grpSpPr>
        <p:sp>
          <p:nvSpPr>
            <p:cNvPr id="140" name="Retângulo de cantos arredondados 13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52" name="Grupo 14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42" name="Retângulo de cantos arredondados 14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D.MY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43" name="Retângulo de cantos arredondados 14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4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sp>
        <p:nvSpPr>
          <p:cNvPr id="144" name="CaixaDeTexto 143"/>
          <p:cNvSpPr txBox="1"/>
          <p:nvPr/>
        </p:nvSpPr>
        <p:spPr>
          <a:xfrm>
            <a:off x="214481" y="6021831"/>
            <a:ext cx="87500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>
                <a:solidFill>
                  <a:srgbClr val="FF0000"/>
                </a:solidFill>
                <a:latin typeface="Tw Cen MT" pitchFamily="34" charset="0"/>
              </a:rPr>
              <a:t>Não importa a ordem de digitação das variáveis, bastando apenas que estejam em equivalência de tempo. Por exemplo: taxa a.m. – períodos em meses</a:t>
            </a:r>
            <a:endParaRPr lang="pt-BR" dirty="0">
              <a:solidFill>
                <a:srgbClr val="FF0000"/>
              </a:solidFill>
              <a:latin typeface="Tw Cen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09776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Juros Compostos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Exemplo: Se hoje tenho 25 anos e quero me aposentar com 60 anos, com uma poupança de R$ 1.000.000,00, quanto devo aplicar mensalmente? Considere a taxa de 0,55% a.m.</a:t>
            </a:r>
            <a:endParaRPr lang="pt-BR" dirty="0"/>
          </a:p>
        </p:txBody>
      </p:sp>
      <p:grpSp>
        <p:nvGrpSpPr>
          <p:cNvPr id="4" name="Grupo 18"/>
          <p:cNvGrpSpPr/>
          <p:nvPr/>
        </p:nvGrpSpPr>
        <p:grpSpPr>
          <a:xfrm>
            <a:off x="2300378" y="5091564"/>
            <a:ext cx="490028" cy="530218"/>
            <a:chOff x="539552" y="4040880"/>
            <a:chExt cx="346362" cy="374769"/>
          </a:xfrm>
        </p:grpSpPr>
        <p:sp>
          <p:nvSpPr>
            <p:cNvPr id="20" name="Retângulo de cantos arredondados 1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5" name="Grupo 2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22" name="Retângulo de cantos arredondados 2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23" name="Retângulo de cantos arredondados 2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0</a:t>
                </a:r>
              </a:p>
            </p:txBody>
          </p:sp>
        </p:grpSp>
      </p:grpSp>
      <p:grpSp>
        <p:nvGrpSpPr>
          <p:cNvPr id="6" name="Grupo 23"/>
          <p:cNvGrpSpPr/>
          <p:nvPr/>
        </p:nvGrpSpPr>
        <p:grpSpPr>
          <a:xfrm>
            <a:off x="4418063" y="5879072"/>
            <a:ext cx="490029" cy="530218"/>
            <a:chOff x="539552" y="4040880"/>
            <a:chExt cx="346363" cy="374769"/>
          </a:xfrm>
        </p:grpSpPr>
        <p:sp>
          <p:nvSpPr>
            <p:cNvPr id="25" name="Retângulo de cantos arredondados 2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RND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7" name="Grupo 25"/>
            <p:cNvGrpSpPr/>
            <p:nvPr/>
          </p:nvGrpSpPr>
          <p:grpSpPr>
            <a:xfrm>
              <a:off x="539552" y="4127617"/>
              <a:ext cx="346363" cy="288032"/>
              <a:chOff x="1042702" y="3861048"/>
              <a:chExt cx="432954" cy="360040"/>
            </a:xfrm>
          </p:grpSpPr>
          <p:sp>
            <p:nvSpPr>
              <p:cNvPr id="27" name="Retângulo de cantos arredondados 2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CFj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28" name="Retângulo de cantos arredondados 27"/>
              <p:cNvSpPr/>
              <p:nvPr/>
            </p:nvSpPr>
            <p:spPr>
              <a:xfrm>
                <a:off x="1044159" y="3887817"/>
                <a:ext cx="431497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PMT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sp>
        <p:nvSpPr>
          <p:cNvPr id="44" name="Retângulo de cantos arredondados 43"/>
          <p:cNvSpPr/>
          <p:nvPr/>
        </p:nvSpPr>
        <p:spPr>
          <a:xfrm>
            <a:off x="5004049" y="5842683"/>
            <a:ext cx="1765720" cy="62330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pt-BR" sz="2800" b="1" dirty="0" smtClean="0">
                <a:latin typeface="Tw Cen MT" pitchFamily="34" charset="0"/>
                <a:cs typeface="Courier New" pitchFamily="49" charset="0"/>
              </a:rPr>
              <a:t>-610,37</a:t>
            </a:r>
            <a:endParaRPr lang="pt-BR" sz="2800" b="1" dirty="0">
              <a:latin typeface="Tw Cen MT" pitchFamily="34" charset="0"/>
              <a:cs typeface="Courier New" pitchFamily="49" charset="0"/>
            </a:endParaRPr>
          </a:p>
        </p:txBody>
      </p:sp>
      <p:grpSp>
        <p:nvGrpSpPr>
          <p:cNvPr id="8" name="Grupo 54"/>
          <p:cNvGrpSpPr/>
          <p:nvPr/>
        </p:nvGrpSpPr>
        <p:grpSpPr>
          <a:xfrm>
            <a:off x="2832620" y="5085778"/>
            <a:ext cx="490028" cy="530218"/>
            <a:chOff x="539552" y="4040880"/>
            <a:chExt cx="346362" cy="374769"/>
          </a:xfrm>
        </p:grpSpPr>
        <p:sp>
          <p:nvSpPr>
            <p:cNvPr id="56" name="Retângulo de cantos arredondados 55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9" name="Grupo 56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58" name="Retângulo de cantos arredondados 57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59" name="Retângulo de cantos arredondados 58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0</a:t>
                </a:r>
              </a:p>
            </p:txBody>
          </p:sp>
        </p:grpSp>
      </p:grpSp>
      <p:grpSp>
        <p:nvGrpSpPr>
          <p:cNvPr id="10" name="Grupo 59"/>
          <p:cNvGrpSpPr/>
          <p:nvPr/>
        </p:nvGrpSpPr>
        <p:grpSpPr>
          <a:xfrm>
            <a:off x="3365131" y="5085778"/>
            <a:ext cx="490028" cy="530218"/>
            <a:chOff x="539552" y="4040880"/>
            <a:chExt cx="346362" cy="374769"/>
          </a:xfrm>
        </p:grpSpPr>
        <p:sp>
          <p:nvSpPr>
            <p:cNvPr id="61" name="Retângulo de cantos arredondados 60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11" name="Grupo 61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63" name="Retângulo de cantos arredondados 62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64" name="Retângulo de cantos arredondados 63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0</a:t>
                </a:r>
              </a:p>
            </p:txBody>
          </p:sp>
        </p:grpSp>
      </p:grpSp>
      <p:grpSp>
        <p:nvGrpSpPr>
          <p:cNvPr id="12" name="Grupo 64"/>
          <p:cNvGrpSpPr/>
          <p:nvPr/>
        </p:nvGrpSpPr>
        <p:grpSpPr>
          <a:xfrm>
            <a:off x="3901496" y="5090797"/>
            <a:ext cx="490028" cy="530218"/>
            <a:chOff x="539552" y="4040880"/>
            <a:chExt cx="346362" cy="374769"/>
          </a:xfrm>
        </p:grpSpPr>
        <p:sp>
          <p:nvSpPr>
            <p:cNvPr id="66" name="Retângulo de cantos arredondados 65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13" name="Grupo 66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68" name="Retângulo de cantos arredondados 67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69" name="Retângulo de cantos arredondados 68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0</a:t>
                </a:r>
              </a:p>
            </p:txBody>
          </p:sp>
        </p:grpSp>
      </p:grpSp>
      <p:grpSp>
        <p:nvGrpSpPr>
          <p:cNvPr id="14" name="Grupo 89"/>
          <p:cNvGrpSpPr/>
          <p:nvPr/>
        </p:nvGrpSpPr>
        <p:grpSpPr>
          <a:xfrm>
            <a:off x="4419466" y="3164847"/>
            <a:ext cx="490028" cy="530218"/>
            <a:chOff x="539552" y="4040880"/>
            <a:chExt cx="346362" cy="374769"/>
          </a:xfrm>
        </p:grpSpPr>
        <p:sp>
          <p:nvSpPr>
            <p:cNvPr id="91" name="Retângulo de cantos arredondados 90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AMORT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15" name="Grupo 91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93" name="Retângulo de cantos arredondados 92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12X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94" name="Retângulo de cantos arredondados 93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n</a:t>
                </a:r>
              </a:p>
            </p:txBody>
          </p:sp>
        </p:grpSp>
      </p:grpSp>
      <p:sp>
        <p:nvSpPr>
          <p:cNvPr id="100" name="Seta para a esquerda 99"/>
          <p:cNvSpPr/>
          <p:nvPr/>
        </p:nvSpPr>
        <p:spPr>
          <a:xfrm>
            <a:off x="5004048" y="3122270"/>
            <a:ext cx="3888434" cy="58876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>
                <a:latin typeface="Tw Cen MT" pitchFamily="34" charset="0"/>
              </a:rPr>
              <a:t>Número de Parcelas (Aplicações)</a:t>
            </a:r>
            <a:endParaRPr lang="pt-BR" dirty="0">
              <a:latin typeface="Tw Cen MT" pitchFamily="34" charset="0"/>
            </a:endParaRPr>
          </a:p>
        </p:txBody>
      </p:sp>
      <p:sp>
        <p:nvSpPr>
          <p:cNvPr id="101" name="Seta para a esquerda 100"/>
          <p:cNvSpPr/>
          <p:nvPr/>
        </p:nvSpPr>
        <p:spPr>
          <a:xfrm>
            <a:off x="5004049" y="4169487"/>
            <a:ext cx="3888432" cy="58876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>
                <a:latin typeface="Tw Cen MT" pitchFamily="34" charset="0"/>
              </a:rPr>
              <a:t>Taxa de Rendimento da Poupança</a:t>
            </a:r>
            <a:endParaRPr lang="pt-BR" dirty="0">
              <a:latin typeface="Tw Cen MT" pitchFamily="34" charset="0"/>
            </a:endParaRPr>
          </a:p>
        </p:txBody>
      </p:sp>
      <p:sp>
        <p:nvSpPr>
          <p:cNvPr id="102" name="Seta para a esquerda 101"/>
          <p:cNvSpPr/>
          <p:nvPr/>
        </p:nvSpPr>
        <p:spPr>
          <a:xfrm>
            <a:off x="5004048" y="5047575"/>
            <a:ext cx="3888433" cy="58876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>
                <a:latin typeface="Tw Cen MT" pitchFamily="34" charset="0"/>
              </a:rPr>
              <a:t>Valor Futuro na Poupança</a:t>
            </a:r>
            <a:endParaRPr lang="pt-BR" dirty="0">
              <a:latin typeface="Tw Cen MT" pitchFamily="34" charset="0"/>
            </a:endParaRPr>
          </a:p>
        </p:txBody>
      </p:sp>
      <p:sp>
        <p:nvSpPr>
          <p:cNvPr id="103" name="Seta para a esquerda 102"/>
          <p:cNvSpPr/>
          <p:nvPr/>
        </p:nvSpPr>
        <p:spPr>
          <a:xfrm>
            <a:off x="6876257" y="5879072"/>
            <a:ext cx="2016224" cy="58876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>
                <a:latin typeface="Tw Cen MT" pitchFamily="34" charset="0"/>
              </a:rPr>
              <a:t>Aplicação Mensal</a:t>
            </a:r>
            <a:endParaRPr lang="pt-BR" dirty="0">
              <a:latin typeface="Tw Cen MT" pitchFamily="34" charset="0"/>
            </a:endParaRPr>
          </a:p>
        </p:txBody>
      </p:sp>
      <p:grpSp>
        <p:nvGrpSpPr>
          <p:cNvPr id="16" name="Grupo 103"/>
          <p:cNvGrpSpPr/>
          <p:nvPr/>
        </p:nvGrpSpPr>
        <p:grpSpPr>
          <a:xfrm>
            <a:off x="1736458" y="2790927"/>
            <a:ext cx="490028" cy="1245789"/>
            <a:chOff x="949316" y="2188411"/>
            <a:chExt cx="346362" cy="880549"/>
          </a:xfrm>
        </p:grpSpPr>
        <p:sp>
          <p:nvSpPr>
            <p:cNvPr id="105" name="Retângulo de cantos arredondados 104"/>
            <p:cNvSpPr/>
            <p:nvPr/>
          </p:nvSpPr>
          <p:spPr>
            <a:xfrm>
              <a:off x="949316" y="2188411"/>
              <a:ext cx="346362" cy="880549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PREFIX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17" name="Grupo 105"/>
            <p:cNvGrpSpPr/>
            <p:nvPr/>
          </p:nvGrpSpPr>
          <p:grpSpPr>
            <a:xfrm>
              <a:off x="949316" y="2275148"/>
              <a:ext cx="346362" cy="793812"/>
              <a:chOff x="1259632" y="4219364"/>
              <a:chExt cx="346362" cy="793812"/>
            </a:xfrm>
          </p:grpSpPr>
          <p:sp>
            <p:nvSpPr>
              <p:cNvPr id="107" name="Retângulo de cantos arredondados 106"/>
              <p:cNvSpPr/>
              <p:nvPr/>
            </p:nvSpPr>
            <p:spPr>
              <a:xfrm>
                <a:off x="1259632" y="4219364"/>
                <a:ext cx="346362" cy="793812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=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08" name="Retângulo de cantos arredondados 107"/>
              <p:cNvSpPr/>
              <p:nvPr/>
            </p:nvSpPr>
            <p:spPr>
              <a:xfrm>
                <a:off x="1283082" y="4240780"/>
                <a:ext cx="300628" cy="700388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vert="wordArtVert" lIns="0" tIns="0" rIns="0" bIns="0" rtlCol="0" anchor="ctr">
                <a:noAutofit/>
              </a:bodyPr>
              <a:lstStyle/>
              <a:p>
                <a:pPr algn="ctr"/>
                <a:r>
                  <a:rPr lang="pt-BR" sz="1050" b="1" dirty="0" smtClean="0">
                    <a:solidFill>
                      <a:schemeClr val="bg1"/>
                    </a:solidFill>
                    <a:latin typeface="Tw Cen MT" pitchFamily="34" charset="0"/>
                  </a:rPr>
                  <a:t>ENTER</a:t>
                </a:r>
                <a:endParaRPr lang="pt-BR" sz="105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18" name="Grupo 144"/>
          <p:cNvGrpSpPr/>
          <p:nvPr/>
        </p:nvGrpSpPr>
        <p:grpSpPr>
          <a:xfrm>
            <a:off x="2282722" y="3148712"/>
            <a:ext cx="490028" cy="530218"/>
            <a:chOff x="539552" y="4040880"/>
            <a:chExt cx="346362" cy="374769"/>
          </a:xfrm>
        </p:grpSpPr>
        <p:sp>
          <p:nvSpPr>
            <p:cNvPr id="146" name="Retângulo de cantos arredondados 145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19" name="Grupo 146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48" name="Retângulo de cantos arredondados 147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y, r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49" name="Retângulo de cantos arredondados 148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2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21" name="Grupo 149"/>
          <p:cNvGrpSpPr/>
          <p:nvPr/>
        </p:nvGrpSpPr>
        <p:grpSpPr>
          <a:xfrm>
            <a:off x="1205177" y="3127982"/>
            <a:ext cx="490028" cy="530218"/>
            <a:chOff x="539552" y="4040880"/>
            <a:chExt cx="346362" cy="374769"/>
          </a:xfrm>
        </p:grpSpPr>
        <p:sp>
          <p:nvSpPr>
            <p:cNvPr id="151" name="Retângulo de cantos arredondados 150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4" name="Grupo 151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53" name="Retângulo de cantos arredondados 152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54" name="Retângulo de cantos arredondados 153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0</a:t>
                </a:r>
              </a:p>
            </p:txBody>
          </p:sp>
        </p:grpSp>
      </p:grpSp>
      <p:grpSp>
        <p:nvGrpSpPr>
          <p:cNvPr id="26" name="Grupo 154"/>
          <p:cNvGrpSpPr/>
          <p:nvPr/>
        </p:nvGrpSpPr>
        <p:grpSpPr>
          <a:xfrm>
            <a:off x="664073" y="3123144"/>
            <a:ext cx="490028" cy="530218"/>
            <a:chOff x="539552" y="4040880"/>
            <a:chExt cx="346362" cy="374769"/>
          </a:xfrm>
        </p:grpSpPr>
        <p:sp>
          <p:nvSpPr>
            <p:cNvPr id="156" name="Retângulo de cantos arredondados 155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9" name="Grupo 156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58" name="Retângulo de cantos arredondados 157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 w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59" name="Retângulo de cantos arredondados 158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6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30" name="Grupo 159"/>
          <p:cNvGrpSpPr/>
          <p:nvPr/>
        </p:nvGrpSpPr>
        <p:grpSpPr>
          <a:xfrm>
            <a:off x="3356247" y="3156096"/>
            <a:ext cx="490028" cy="530218"/>
            <a:chOff x="539552" y="4040880"/>
            <a:chExt cx="346362" cy="374769"/>
          </a:xfrm>
        </p:grpSpPr>
        <p:sp>
          <p:nvSpPr>
            <p:cNvPr id="161" name="Retângulo de cantos arredondados 160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31" name="Grupo 161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63" name="Retângulo de cantos arredondados 162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  <a:sym typeface="Wingdings 3"/>
                  </a:rPr>
                  <a:t>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64" name="Retângulo de cantos arredondados 163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−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225" name="Grupo 164"/>
          <p:cNvGrpSpPr/>
          <p:nvPr/>
        </p:nvGrpSpPr>
        <p:grpSpPr>
          <a:xfrm>
            <a:off x="3899758" y="3151251"/>
            <a:ext cx="490028" cy="530218"/>
            <a:chOff x="539552" y="4040880"/>
            <a:chExt cx="346362" cy="374769"/>
          </a:xfrm>
        </p:grpSpPr>
        <p:sp>
          <p:nvSpPr>
            <p:cNvPr id="166" name="Retângulo de cantos arredondados 165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20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27" name="Grupo 166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68" name="Retângulo de cantos arredondados 167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endParaRPr lang="pt-BR" sz="20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69" name="Retângulo de cantos arredondados 168"/>
              <p:cNvSpPr/>
              <p:nvPr/>
            </p:nvSpPr>
            <p:spPr>
              <a:xfrm>
                <a:off x="1072015" y="3887817"/>
                <a:ext cx="375785" cy="288736"/>
              </a:xfrm>
              <a:prstGeom prst="roundRect">
                <a:avLst/>
              </a:prstGeom>
              <a:ln>
                <a:noFill/>
              </a:ln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sz="2000" b="1" dirty="0">
                    <a:solidFill>
                      <a:schemeClr val="tx1"/>
                    </a:solidFill>
                    <a:latin typeface="Tw Cen MT" pitchFamily="34" charset="0"/>
                  </a:rPr>
                  <a:t>g</a:t>
                </a:r>
              </a:p>
            </p:txBody>
          </p:sp>
        </p:grpSp>
      </p:grpSp>
      <p:grpSp>
        <p:nvGrpSpPr>
          <p:cNvPr id="230" name="Grupo 174"/>
          <p:cNvGrpSpPr/>
          <p:nvPr/>
        </p:nvGrpSpPr>
        <p:grpSpPr>
          <a:xfrm>
            <a:off x="2816822" y="3158866"/>
            <a:ext cx="490028" cy="530218"/>
            <a:chOff x="539552" y="4040880"/>
            <a:chExt cx="346362" cy="374769"/>
          </a:xfrm>
        </p:grpSpPr>
        <p:sp>
          <p:nvSpPr>
            <p:cNvPr id="176" name="Retângulo de cantos arredondados 175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31" name="Grupo 176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78" name="Retângulo de cantos arredondados 177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M.DY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79" name="Retângulo de cantos arredondados 178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5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232" name="Grupo 179"/>
          <p:cNvGrpSpPr/>
          <p:nvPr/>
        </p:nvGrpSpPr>
        <p:grpSpPr>
          <a:xfrm>
            <a:off x="2804581" y="4184340"/>
            <a:ext cx="490028" cy="530218"/>
            <a:chOff x="539552" y="4040880"/>
            <a:chExt cx="346362" cy="374769"/>
          </a:xfrm>
        </p:grpSpPr>
        <p:sp>
          <p:nvSpPr>
            <p:cNvPr id="181" name="Retângulo de cantos arredondados 180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33" name="Grupo 181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83" name="Retângulo de cantos arredondados 182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S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84" name="Retângulo de cantos arredondados 183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.</a:t>
                </a:r>
              </a:p>
            </p:txBody>
          </p:sp>
        </p:grpSp>
      </p:grpSp>
      <p:grpSp>
        <p:nvGrpSpPr>
          <p:cNvPr id="234" name="Grupo 184"/>
          <p:cNvGrpSpPr/>
          <p:nvPr/>
        </p:nvGrpSpPr>
        <p:grpSpPr>
          <a:xfrm>
            <a:off x="4425442" y="4194494"/>
            <a:ext cx="490028" cy="530218"/>
            <a:chOff x="539552" y="4040880"/>
            <a:chExt cx="346362" cy="374769"/>
          </a:xfrm>
        </p:grpSpPr>
        <p:sp>
          <p:nvSpPr>
            <p:cNvPr id="186" name="Retângulo de cantos arredondados 185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INT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35" name="Grupo 186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88" name="Retângulo de cantos arredondados 187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12÷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89" name="Retângulo de cantos arredondados 188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i</a:t>
                </a:r>
              </a:p>
            </p:txBody>
          </p:sp>
        </p:grpSp>
      </p:grpSp>
      <p:grpSp>
        <p:nvGrpSpPr>
          <p:cNvPr id="236" name="Grupo 189"/>
          <p:cNvGrpSpPr/>
          <p:nvPr/>
        </p:nvGrpSpPr>
        <p:grpSpPr>
          <a:xfrm>
            <a:off x="3880152" y="4188606"/>
            <a:ext cx="490028" cy="530218"/>
            <a:chOff x="539552" y="4040880"/>
            <a:chExt cx="346362" cy="374769"/>
          </a:xfrm>
        </p:grpSpPr>
        <p:sp>
          <p:nvSpPr>
            <p:cNvPr id="191" name="Retângulo de cantos arredondados 190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37" name="Grupo 191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93" name="Retângulo de cantos arredondados 192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M.DY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94" name="Retângulo de cantos arredondados 193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5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238" name="Grupo 199"/>
          <p:cNvGrpSpPr/>
          <p:nvPr/>
        </p:nvGrpSpPr>
        <p:grpSpPr>
          <a:xfrm>
            <a:off x="2277706" y="4180802"/>
            <a:ext cx="490028" cy="530218"/>
            <a:chOff x="539552" y="4040880"/>
            <a:chExt cx="346362" cy="374769"/>
          </a:xfrm>
        </p:grpSpPr>
        <p:sp>
          <p:nvSpPr>
            <p:cNvPr id="201" name="Retângulo de cantos arredondados 200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39" name="Grupo 201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203" name="Retângulo de cantos arredondados 202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204" name="Retângulo de cantos arredondados 203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0</a:t>
                </a:r>
              </a:p>
            </p:txBody>
          </p:sp>
        </p:grpSp>
      </p:grpSp>
      <p:grpSp>
        <p:nvGrpSpPr>
          <p:cNvPr id="240" name="Grupo 204"/>
          <p:cNvGrpSpPr/>
          <p:nvPr/>
        </p:nvGrpSpPr>
        <p:grpSpPr>
          <a:xfrm>
            <a:off x="3334525" y="4188606"/>
            <a:ext cx="490028" cy="530218"/>
            <a:chOff x="539552" y="4040880"/>
            <a:chExt cx="346362" cy="374769"/>
          </a:xfrm>
        </p:grpSpPr>
        <p:sp>
          <p:nvSpPr>
            <p:cNvPr id="206" name="Retângulo de cantos arredondados 205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41" name="Grupo 206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208" name="Retângulo de cantos arredondados 207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M.DY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209" name="Retângulo de cantos arredondados 208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5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242" name="Grupo 209"/>
          <p:cNvGrpSpPr/>
          <p:nvPr/>
        </p:nvGrpSpPr>
        <p:grpSpPr>
          <a:xfrm>
            <a:off x="664897" y="5081062"/>
            <a:ext cx="490028" cy="530218"/>
            <a:chOff x="539552" y="4040880"/>
            <a:chExt cx="346362" cy="374769"/>
          </a:xfrm>
        </p:grpSpPr>
        <p:sp>
          <p:nvSpPr>
            <p:cNvPr id="211" name="Retângulo de cantos arredondados 210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43" name="Grupo 211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213" name="Retângulo de cantos arredondados 212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𝑥, r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214" name="Retângulo de cantos arredondados 213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1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244" name="Grupo 214"/>
          <p:cNvGrpSpPr/>
          <p:nvPr/>
        </p:nvGrpSpPr>
        <p:grpSpPr>
          <a:xfrm>
            <a:off x="1238353" y="5091564"/>
            <a:ext cx="490028" cy="530218"/>
            <a:chOff x="539552" y="4040880"/>
            <a:chExt cx="346362" cy="374769"/>
          </a:xfrm>
        </p:grpSpPr>
        <p:sp>
          <p:nvSpPr>
            <p:cNvPr id="216" name="Retângulo de cantos arredondados 215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45" name="Grupo 216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218" name="Retângulo de cantos arredondados 217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219" name="Retângulo de cantos arredondados 218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0</a:t>
                </a:r>
              </a:p>
            </p:txBody>
          </p:sp>
        </p:grpSp>
      </p:grpSp>
      <p:grpSp>
        <p:nvGrpSpPr>
          <p:cNvPr id="246" name="Grupo 219"/>
          <p:cNvGrpSpPr/>
          <p:nvPr/>
        </p:nvGrpSpPr>
        <p:grpSpPr>
          <a:xfrm>
            <a:off x="1754153" y="5091564"/>
            <a:ext cx="490028" cy="530218"/>
            <a:chOff x="539552" y="4040880"/>
            <a:chExt cx="346362" cy="374769"/>
          </a:xfrm>
        </p:grpSpPr>
        <p:sp>
          <p:nvSpPr>
            <p:cNvPr id="221" name="Retângulo de cantos arredondados 220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47" name="Grupo 221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223" name="Retângulo de cantos arredondados 222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224" name="Retângulo de cantos arredondados 223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0</a:t>
                </a:r>
              </a:p>
            </p:txBody>
          </p:sp>
        </p:grpSp>
      </p:grpSp>
      <p:grpSp>
        <p:nvGrpSpPr>
          <p:cNvPr id="248" name="Grupo 224"/>
          <p:cNvGrpSpPr/>
          <p:nvPr/>
        </p:nvGrpSpPr>
        <p:grpSpPr>
          <a:xfrm>
            <a:off x="4442012" y="5087239"/>
            <a:ext cx="490028" cy="530218"/>
            <a:chOff x="539552" y="4040880"/>
            <a:chExt cx="346362" cy="374769"/>
          </a:xfrm>
        </p:grpSpPr>
        <p:sp>
          <p:nvSpPr>
            <p:cNvPr id="226" name="Retângulo de cantos arredondados 225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IRR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49" name="Grupo 226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228" name="Retângulo de cantos arredondados 227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Nj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229" name="Retângulo de cantos arredondados 228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FV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3752162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Juros Compostos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Exemplo: Se hoje tenho 25 anos e quero me aposentar com 60 anos, tendo juntado um valor de R$ 1.000.000,00, quanto devo aplicar mensalmente? Considere a taxa de 1% a.m.</a:t>
            </a:r>
            <a:endParaRPr lang="pt-BR" dirty="0"/>
          </a:p>
        </p:txBody>
      </p:sp>
      <p:grpSp>
        <p:nvGrpSpPr>
          <p:cNvPr id="4" name="Grupo 18"/>
          <p:cNvGrpSpPr/>
          <p:nvPr/>
        </p:nvGrpSpPr>
        <p:grpSpPr>
          <a:xfrm>
            <a:off x="2286931" y="5091564"/>
            <a:ext cx="490028" cy="530218"/>
            <a:chOff x="539552" y="4040880"/>
            <a:chExt cx="346362" cy="374769"/>
          </a:xfrm>
        </p:grpSpPr>
        <p:sp>
          <p:nvSpPr>
            <p:cNvPr id="20" name="Retângulo de cantos arredondados 1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5" name="Grupo 2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22" name="Retângulo de cantos arredondados 2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23" name="Retângulo de cantos arredondados 2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0</a:t>
                </a:r>
              </a:p>
            </p:txBody>
          </p:sp>
        </p:grpSp>
      </p:grpSp>
      <p:grpSp>
        <p:nvGrpSpPr>
          <p:cNvPr id="6" name="Grupo 23"/>
          <p:cNvGrpSpPr/>
          <p:nvPr/>
        </p:nvGrpSpPr>
        <p:grpSpPr>
          <a:xfrm>
            <a:off x="4444957" y="5879072"/>
            <a:ext cx="490029" cy="530218"/>
            <a:chOff x="539552" y="4040880"/>
            <a:chExt cx="346363" cy="374769"/>
          </a:xfrm>
        </p:grpSpPr>
        <p:sp>
          <p:nvSpPr>
            <p:cNvPr id="25" name="Retângulo de cantos arredondados 2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RND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7" name="Grupo 25"/>
            <p:cNvGrpSpPr/>
            <p:nvPr/>
          </p:nvGrpSpPr>
          <p:grpSpPr>
            <a:xfrm>
              <a:off x="539552" y="4127617"/>
              <a:ext cx="346363" cy="288032"/>
              <a:chOff x="1042702" y="3861048"/>
              <a:chExt cx="432954" cy="360040"/>
            </a:xfrm>
          </p:grpSpPr>
          <p:sp>
            <p:nvSpPr>
              <p:cNvPr id="27" name="Retângulo de cantos arredondados 2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CFj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28" name="Retângulo de cantos arredondados 27"/>
              <p:cNvSpPr/>
              <p:nvPr/>
            </p:nvSpPr>
            <p:spPr>
              <a:xfrm>
                <a:off x="1044159" y="3887817"/>
                <a:ext cx="431497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PMT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sp>
        <p:nvSpPr>
          <p:cNvPr id="44" name="Retângulo de cantos arredondados 43"/>
          <p:cNvSpPr/>
          <p:nvPr/>
        </p:nvSpPr>
        <p:spPr>
          <a:xfrm>
            <a:off x="5038528" y="5842683"/>
            <a:ext cx="1765720" cy="62330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pt-BR" sz="2800" b="1" dirty="0" smtClean="0">
                <a:latin typeface="Tw Cen MT" pitchFamily="34" charset="0"/>
                <a:cs typeface="Courier New" pitchFamily="49" charset="0"/>
              </a:rPr>
              <a:t>-155,50</a:t>
            </a:r>
            <a:endParaRPr lang="pt-BR" sz="2800" b="1" dirty="0">
              <a:latin typeface="Tw Cen MT" pitchFamily="34" charset="0"/>
              <a:cs typeface="Courier New" pitchFamily="49" charset="0"/>
            </a:endParaRPr>
          </a:p>
        </p:txBody>
      </p:sp>
      <p:grpSp>
        <p:nvGrpSpPr>
          <p:cNvPr id="8" name="Grupo 54"/>
          <p:cNvGrpSpPr/>
          <p:nvPr/>
        </p:nvGrpSpPr>
        <p:grpSpPr>
          <a:xfrm>
            <a:off x="2832620" y="5085778"/>
            <a:ext cx="490028" cy="530218"/>
            <a:chOff x="539552" y="4040880"/>
            <a:chExt cx="346362" cy="374769"/>
          </a:xfrm>
        </p:grpSpPr>
        <p:sp>
          <p:nvSpPr>
            <p:cNvPr id="56" name="Retângulo de cantos arredondados 55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9" name="Grupo 56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58" name="Retângulo de cantos arredondados 57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59" name="Retângulo de cantos arredondados 58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0</a:t>
                </a:r>
              </a:p>
            </p:txBody>
          </p:sp>
        </p:grpSp>
      </p:grpSp>
      <p:grpSp>
        <p:nvGrpSpPr>
          <p:cNvPr id="10" name="Grupo 59"/>
          <p:cNvGrpSpPr/>
          <p:nvPr/>
        </p:nvGrpSpPr>
        <p:grpSpPr>
          <a:xfrm>
            <a:off x="3378578" y="5085778"/>
            <a:ext cx="490028" cy="530218"/>
            <a:chOff x="539552" y="4040880"/>
            <a:chExt cx="346362" cy="374769"/>
          </a:xfrm>
        </p:grpSpPr>
        <p:sp>
          <p:nvSpPr>
            <p:cNvPr id="61" name="Retângulo de cantos arredondados 60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11" name="Grupo 61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63" name="Retângulo de cantos arredondados 62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64" name="Retângulo de cantos arredondados 63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0</a:t>
                </a:r>
              </a:p>
            </p:txBody>
          </p:sp>
        </p:grpSp>
      </p:grpSp>
      <p:grpSp>
        <p:nvGrpSpPr>
          <p:cNvPr id="12" name="Grupo 64"/>
          <p:cNvGrpSpPr/>
          <p:nvPr/>
        </p:nvGrpSpPr>
        <p:grpSpPr>
          <a:xfrm>
            <a:off x="3914943" y="5090797"/>
            <a:ext cx="490028" cy="530218"/>
            <a:chOff x="539552" y="4040880"/>
            <a:chExt cx="346362" cy="374769"/>
          </a:xfrm>
        </p:grpSpPr>
        <p:sp>
          <p:nvSpPr>
            <p:cNvPr id="66" name="Retângulo de cantos arredondados 65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13" name="Grupo 66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68" name="Retângulo de cantos arredondados 67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69" name="Retângulo de cantos arredondados 68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0</a:t>
                </a:r>
              </a:p>
            </p:txBody>
          </p:sp>
        </p:grpSp>
      </p:grpSp>
      <p:grpSp>
        <p:nvGrpSpPr>
          <p:cNvPr id="14" name="Grupo 89"/>
          <p:cNvGrpSpPr/>
          <p:nvPr/>
        </p:nvGrpSpPr>
        <p:grpSpPr>
          <a:xfrm>
            <a:off x="4446360" y="3164847"/>
            <a:ext cx="490028" cy="530218"/>
            <a:chOff x="539552" y="4040880"/>
            <a:chExt cx="346362" cy="374769"/>
          </a:xfrm>
        </p:grpSpPr>
        <p:sp>
          <p:nvSpPr>
            <p:cNvPr id="91" name="Retângulo de cantos arredondados 90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AMORT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15" name="Grupo 91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93" name="Retângulo de cantos arredondados 92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12X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94" name="Retângulo de cantos arredondados 93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n</a:t>
                </a:r>
              </a:p>
            </p:txBody>
          </p:sp>
        </p:grpSp>
      </p:grpSp>
      <p:sp>
        <p:nvSpPr>
          <p:cNvPr id="100" name="Seta para a esquerda 99"/>
          <p:cNvSpPr/>
          <p:nvPr/>
        </p:nvSpPr>
        <p:spPr>
          <a:xfrm>
            <a:off x="5004048" y="3122270"/>
            <a:ext cx="3888434" cy="58876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>
                <a:latin typeface="Tw Cen MT" pitchFamily="34" charset="0"/>
              </a:rPr>
              <a:t>Número de Parcelas (Aplicações)</a:t>
            </a:r>
            <a:endParaRPr lang="pt-BR" dirty="0">
              <a:latin typeface="Tw Cen MT" pitchFamily="34" charset="0"/>
            </a:endParaRPr>
          </a:p>
        </p:txBody>
      </p:sp>
      <p:sp>
        <p:nvSpPr>
          <p:cNvPr id="101" name="Seta para a esquerda 100"/>
          <p:cNvSpPr/>
          <p:nvPr/>
        </p:nvSpPr>
        <p:spPr>
          <a:xfrm>
            <a:off x="5004049" y="4172962"/>
            <a:ext cx="3888432" cy="58876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>
                <a:latin typeface="Tw Cen MT" pitchFamily="34" charset="0"/>
              </a:rPr>
              <a:t>Taxa de Rendimento da Aplicação</a:t>
            </a:r>
            <a:endParaRPr lang="pt-BR" dirty="0">
              <a:latin typeface="Tw Cen MT" pitchFamily="34" charset="0"/>
            </a:endParaRPr>
          </a:p>
        </p:txBody>
      </p:sp>
      <p:sp>
        <p:nvSpPr>
          <p:cNvPr id="102" name="Seta para a esquerda 101"/>
          <p:cNvSpPr/>
          <p:nvPr/>
        </p:nvSpPr>
        <p:spPr>
          <a:xfrm>
            <a:off x="5004048" y="5047575"/>
            <a:ext cx="3888433" cy="58876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>
                <a:latin typeface="Tw Cen MT" pitchFamily="34" charset="0"/>
              </a:rPr>
              <a:t>Valor Futuro na Poupança</a:t>
            </a:r>
            <a:endParaRPr lang="pt-BR" dirty="0">
              <a:latin typeface="Tw Cen MT" pitchFamily="34" charset="0"/>
            </a:endParaRPr>
          </a:p>
        </p:txBody>
      </p:sp>
      <p:sp>
        <p:nvSpPr>
          <p:cNvPr id="103" name="Seta para a esquerda 102"/>
          <p:cNvSpPr/>
          <p:nvPr/>
        </p:nvSpPr>
        <p:spPr>
          <a:xfrm>
            <a:off x="6876257" y="5879072"/>
            <a:ext cx="2016224" cy="58876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>
                <a:latin typeface="Tw Cen MT" pitchFamily="34" charset="0"/>
              </a:rPr>
              <a:t>Aplicação Mensal</a:t>
            </a:r>
            <a:endParaRPr lang="pt-BR" dirty="0">
              <a:latin typeface="Tw Cen MT" pitchFamily="34" charset="0"/>
            </a:endParaRPr>
          </a:p>
        </p:txBody>
      </p:sp>
      <p:grpSp>
        <p:nvGrpSpPr>
          <p:cNvPr id="16" name="Grupo 103"/>
          <p:cNvGrpSpPr/>
          <p:nvPr/>
        </p:nvGrpSpPr>
        <p:grpSpPr>
          <a:xfrm>
            <a:off x="1723011" y="2790927"/>
            <a:ext cx="490028" cy="1245789"/>
            <a:chOff x="949316" y="2188411"/>
            <a:chExt cx="346362" cy="880549"/>
          </a:xfrm>
        </p:grpSpPr>
        <p:sp>
          <p:nvSpPr>
            <p:cNvPr id="105" name="Retângulo de cantos arredondados 104"/>
            <p:cNvSpPr/>
            <p:nvPr/>
          </p:nvSpPr>
          <p:spPr>
            <a:xfrm>
              <a:off x="949316" y="2188411"/>
              <a:ext cx="346362" cy="880549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PREFIX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17" name="Grupo 105"/>
            <p:cNvGrpSpPr/>
            <p:nvPr/>
          </p:nvGrpSpPr>
          <p:grpSpPr>
            <a:xfrm>
              <a:off x="949316" y="2275148"/>
              <a:ext cx="346362" cy="793812"/>
              <a:chOff x="1259632" y="4219364"/>
              <a:chExt cx="346362" cy="793812"/>
            </a:xfrm>
          </p:grpSpPr>
          <p:sp>
            <p:nvSpPr>
              <p:cNvPr id="107" name="Retângulo de cantos arredondados 106"/>
              <p:cNvSpPr/>
              <p:nvPr/>
            </p:nvSpPr>
            <p:spPr>
              <a:xfrm>
                <a:off x="1259632" y="4219364"/>
                <a:ext cx="346362" cy="793812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=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08" name="Retângulo de cantos arredondados 107"/>
              <p:cNvSpPr/>
              <p:nvPr/>
            </p:nvSpPr>
            <p:spPr>
              <a:xfrm>
                <a:off x="1283082" y="4240780"/>
                <a:ext cx="300628" cy="700388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vert="wordArtVert" lIns="0" tIns="0" rIns="0" bIns="0" rtlCol="0" anchor="ctr">
                <a:noAutofit/>
              </a:bodyPr>
              <a:lstStyle/>
              <a:p>
                <a:pPr algn="ctr"/>
                <a:r>
                  <a:rPr lang="pt-BR" sz="1050" b="1" dirty="0" smtClean="0">
                    <a:solidFill>
                      <a:schemeClr val="bg1"/>
                    </a:solidFill>
                    <a:latin typeface="Tw Cen MT" pitchFamily="34" charset="0"/>
                  </a:rPr>
                  <a:t>ENTER</a:t>
                </a:r>
                <a:endParaRPr lang="pt-BR" sz="105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18" name="Grupo 144"/>
          <p:cNvGrpSpPr/>
          <p:nvPr/>
        </p:nvGrpSpPr>
        <p:grpSpPr>
          <a:xfrm>
            <a:off x="2269275" y="3148712"/>
            <a:ext cx="490028" cy="530218"/>
            <a:chOff x="539552" y="4040880"/>
            <a:chExt cx="346362" cy="374769"/>
          </a:xfrm>
        </p:grpSpPr>
        <p:sp>
          <p:nvSpPr>
            <p:cNvPr id="146" name="Retângulo de cantos arredondados 145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19" name="Grupo 146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48" name="Retângulo de cantos arredondados 147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y, r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49" name="Retângulo de cantos arredondados 148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2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21" name="Grupo 149"/>
          <p:cNvGrpSpPr/>
          <p:nvPr/>
        </p:nvGrpSpPr>
        <p:grpSpPr>
          <a:xfrm>
            <a:off x="1191730" y="3127982"/>
            <a:ext cx="490028" cy="530218"/>
            <a:chOff x="539552" y="4040880"/>
            <a:chExt cx="346362" cy="374769"/>
          </a:xfrm>
        </p:grpSpPr>
        <p:sp>
          <p:nvSpPr>
            <p:cNvPr id="151" name="Retângulo de cantos arredondados 150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4" name="Grupo 151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53" name="Retângulo de cantos arredondados 152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54" name="Retângulo de cantos arredondados 153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0</a:t>
                </a:r>
              </a:p>
            </p:txBody>
          </p:sp>
        </p:grpSp>
      </p:grpSp>
      <p:grpSp>
        <p:nvGrpSpPr>
          <p:cNvPr id="26" name="Grupo 154"/>
          <p:cNvGrpSpPr/>
          <p:nvPr/>
        </p:nvGrpSpPr>
        <p:grpSpPr>
          <a:xfrm>
            <a:off x="664073" y="3123144"/>
            <a:ext cx="490028" cy="530218"/>
            <a:chOff x="539552" y="4040880"/>
            <a:chExt cx="346362" cy="374769"/>
          </a:xfrm>
        </p:grpSpPr>
        <p:sp>
          <p:nvSpPr>
            <p:cNvPr id="156" name="Retângulo de cantos arredondados 155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9" name="Grupo 156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58" name="Retângulo de cantos arredondados 157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 w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59" name="Retângulo de cantos arredondados 158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6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30" name="Grupo 159"/>
          <p:cNvGrpSpPr/>
          <p:nvPr/>
        </p:nvGrpSpPr>
        <p:grpSpPr>
          <a:xfrm>
            <a:off x="3369694" y="3156096"/>
            <a:ext cx="490028" cy="530218"/>
            <a:chOff x="539552" y="4040880"/>
            <a:chExt cx="346362" cy="374769"/>
          </a:xfrm>
        </p:grpSpPr>
        <p:sp>
          <p:nvSpPr>
            <p:cNvPr id="161" name="Retângulo de cantos arredondados 160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31" name="Grupo 161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63" name="Retângulo de cantos arredondados 162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  <a:sym typeface="Wingdings 3"/>
                  </a:rPr>
                  <a:t>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64" name="Retângulo de cantos arredondados 163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−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225" name="Grupo 164"/>
          <p:cNvGrpSpPr/>
          <p:nvPr/>
        </p:nvGrpSpPr>
        <p:grpSpPr>
          <a:xfrm>
            <a:off x="3913205" y="3151251"/>
            <a:ext cx="490028" cy="530218"/>
            <a:chOff x="539552" y="4040880"/>
            <a:chExt cx="346362" cy="374769"/>
          </a:xfrm>
        </p:grpSpPr>
        <p:sp>
          <p:nvSpPr>
            <p:cNvPr id="166" name="Retângulo de cantos arredondados 165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20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27" name="Grupo 166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68" name="Retângulo de cantos arredondados 167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endParaRPr lang="pt-BR" sz="20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69" name="Retângulo de cantos arredondados 168"/>
              <p:cNvSpPr/>
              <p:nvPr/>
            </p:nvSpPr>
            <p:spPr>
              <a:xfrm>
                <a:off x="1072015" y="3887817"/>
                <a:ext cx="375785" cy="288736"/>
              </a:xfrm>
              <a:prstGeom prst="roundRect">
                <a:avLst/>
              </a:prstGeom>
              <a:ln>
                <a:noFill/>
              </a:ln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sz="2000" b="1" dirty="0">
                    <a:solidFill>
                      <a:schemeClr val="tx1"/>
                    </a:solidFill>
                    <a:latin typeface="Tw Cen MT" pitchFamily="34" charset="0"/>
                  </a:rPr>
                  <a:t>g</a:t>
                </a:r>
              </a:p>
            </p:txBody>
          </p:sp>
        </p:grpSp>
      </p:grpSp>
      <p:grpSp>
        <p:nvGrpSpPr>
          <p:cNvPr id="230" name="Grupo 174"/>
          <p:cNvGrpSpPr/>
          <p:nvPr/>
        </p:nvGrpSpPr>
        <p:grpSpPr>
          <a:xfrm>
            <a:off x="2816822" y="3158866"/>
            <a:ext cx="490028" cy="530218"/>
            <a:chOff x="539552" y="4040880"/>
            <a:chExt cx="346362" cy="374769"/>
          </a:xfrm>
        </p:grpSpPr>
        <p:sp>
          <p:nvSpPr>
            <p:cNvPr id="176" name="Retângulo de cantos arredondados 175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31" name="Grupo 176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78" name="Retângulo de cantos arredondados 177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M.DY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79" name="Retângulo de cantos arredondados 178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5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232" name="Grupo 184"/>
          <p:cNvGrpSpPr/>
          <p:nvPr/>
        </p:nvGrpSpPr>
        <p:grpSpPr>
          <a:xfrm>
            <a:off x="4452336" y="4197969"/>
            <a:ext cx="490028" cy="530218"/>
            <a:chOff x="539552" y="4040880"/>
            <a:chExt cx="346362" cy="374769"/>
          </a:xfrm>
        </p:grpSpPr>
        <p:sp>
          <p:nvSpPr>
            <p:cNvPr id="186" name="Retângulo de cantos arredondados 185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INT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33" name="Grupo 186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88" name="Retângulo de cantos arredondados 187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12÷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89" name="Retângulo de cantos arredondados 188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i</a:t>
                </a:r>
              </a:p>
            </p:txBody>
          </p:sp>
        </p:grpSp>
      </p:grpSp>
      <p:grpSp>
        <p:nvGrpSpPr>
          <p:cNvPr id="234" name="Grupo 209"/>
          <p:cNvGrpSpPr/>
          <p:nvPr/>
        </p:nvGrpSpPr>
        <p:grpSpPr>
          <a:xfrm>
            <a:off x="664897" y="5081062"/>
            <a:ext cx="490028" cy="530218"/>
            <a:chOff x="539552" y="4040880"/>
            <a:chExt cx="346362" cy="374769"/>
          </a:xfrm>
        </p:grpSpPr>
        <p:sp>
          <p:nvSpPr>
            <p:cNvPr id="211" name="Retângulo de cantos arredondados 210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35" name="Grupo 211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213" name="Retângulo de cantos arredondados 212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𝑥, r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214" name="Retângulo de cantos arredondados 213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1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236" name="Grupo 214"/>
          <p:cNvGrpSpPr/>
          <p:nvPr/>
        </p:nvGrpSpPr>
        <p:grpSpPr>
          <a:xfrm>
            <a:off x="1224906" y="5091564"/>
            <a:ext cx="490028" cy="530218"/>
            <a:chOff x="539552" y="4040880"/>
            <a:chExt cx="346362" cy="374769"/>
          </a:xfrm>
        </p:grpSpPr>
        <p:sp>
          <p:nvSpPr>
            <p:cNvPr id="216" name="Retângulo de cantos arredondados 215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37" name="Grupo 216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218" name="Retângulo de cantos arredondados 217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219" name="Retângulo de cantos arredondados 218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0</a:t>
                </a:r>
              </a:p>
            </p:txBody>
          </p:sp>
        </p:grpSp>
      </p:grpSp>
      <p:grpSp>
        <p:nvGrpSpPr>
          <p:cNvPr id="238" name="Grupo 219"/>
          <p:cNvGrpSpPr/>
          <p:nvPr/>
        </p:nvGrpSpPr>
        <p:grpSpPr>
          <a:xfrm>
            <a:off x="1740706" y="5091564"/>
            <a:ext cx="490028" cy="530218"/>
            <a:chOff x="539552" y="4040880"/>
            <a:chExt cx="346362" cy="374769"/>
          </a:xfrm>
        </p:grpSpPr>
        <p:sp>
          <p:nvSpPr>
            <p:cNvPr id="221" name="Retângulo de cantos arredondados 220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39" name="Grupo 221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223" name="Retângulo de cantos arredondados 222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224" name="Retângulo de cantos arredondados 223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0</a:t>
                </a:r>
              </a:p>
            </p:txBody>
          </p:sp>
        </p:grpSp>
      </p:grpSp>
      <p:grpSp>
        <p:nvGrpSpPr>
          <p:cNvPr id="240" name="Grupo 224"/>
          <p:cNvGrpSpPr/>
          <p:nvPr/>
        </p:nvGrpSpPr>
        <p:grpSpPr>
          <a:xfrm>
            <a:off x="4468906" y="5087239"/>
            <a:ext cx="490028" cy="530218"/>
            <a:chOff x="539552" y="4040880"/>
            <a:chExt cx="346362" cy="374769"/>
          </a:xfrm>
        </p:grpSpPr>
        <p:sp>
          <p:nvSpPr>
            <p:cNvPr id="226" name="Retângulo de cantos arredondados 225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IRR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41" name="Grupo 226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228" name="Retângulo de cantos arredondados 227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Nj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229" name="Retângulo de cantos arredondados 228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FV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242" name="Grupo 118"/>
          <p:cNvGrpSpPr/>
          <p:nvPr/>
        </p:nvGrpSpPr>
        <p:grpSpPr>
          <a:xfrm>
            <a:off x="3915767" y="4192256"/>
            <a:ext cx="490028" cy="530218"/>
            <a:chOff x="539552" y="4040880"/>
            <a:chExt cx="346362" cy="374769"/>
          </a:xfrm>
        </p:grpSpPr>
        <p:sp>
          <p:nvSpPr>
            <p:cNvPr id="120" name="Retângulo de cantos arredondados 11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43" name="Grupo 12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22" name="Retângulo de cantos arredondados 12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𝑥, r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23" name="Retângulo de cantos arredondados 12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1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3180853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Juros Compostos</a:t>
            </a:r>
            <a:br>
              <a:rPr lang="pt-BR" dirty="0" smtClean="0"/>
            </a:br>
            <a:r>
              <a:rPr lang="pt-BR" dirty="0" smtClean="0"/>
              <a:t>Exercício de Fixação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João atualmente tem 30 anos e aos 65 anos deseja ter uma valor acumulado de R$ 300.000,00. Qual o valor que João deverá depositar na poupança hoje para que daqui 35 anos ele tenha o valo desejado? Considere a taxa de rendimento da poupança de 0,55% a.m.</a:t>
            </a:r>
          </a:p>
          <a:p>
            <a:endParaRPr lang="pt-BR" dirty="0"/>
          </a:p>
        </p:txBody>
      </p:sp>
      <p:grpSp>
        <p:nvGrpSpPr>
          <p:cNvPr id="4" name="Grupo 8"/>
          <p:cNvGrpSpPr/>
          <p:nvPr/>
        </p:nvGrpSpPr>
        <p:grpSpPr>
          <a:xfrm>
            <a:off x="4087888" y="3573016"/>
            <a:ext cx="490028" cy="530218"/>
            <a:chOff x="539552" y="4040880"/>
            <a:chExt cx="346362" cy="374769"/>
          </a:xfrm>
        </p:grpSpPr>
        <p:sp>
          <p:nvSpPr>
            <p:cNvPr id="10" name="Retângulo de cantos arredondados 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REG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5" name="Grupo 1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2" name="Retângulo de cantos arredondados 1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 =0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3" name="Retângulo de cantos arredondados 1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CL𝑥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6" name="Grupo 13"/>
          <p:cNvGrpSpPr/>
          <p:nvPr/>
        </p:nvGrpSpPr>
        <p:grpSpPr>
          <a:xfrm>
            <a:off x="4073860" y="4203179"/>
            <a:ext cx="490028" cy="530218"/>
            <a:chOff x="539552" y="4040880"/>
            <a:chExt cx="346362" cy="374769"/>
          </a:xfrm>
        </p:grpSpPr>
        <p:sp>
          <p:nvSpPr>
            <p:cNvPr id="15" name="Retângulo de cantos arredondados 1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IRR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7" name="Grupo 1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7" name="Retângulo de cantos arredondados 1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Nj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8" name="Retângulo de cantos arredondados 17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FV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8" name="Grupo 23"/>
          <p:cNvGrpSpPr/>
          <p:nvPr/>
        </p:nvGrpSpPr>
        <p:grpSpPr>
          <a:xfrm>
            <a:off x="1440736" y="4184857"/>
            <a:ext cx="490028" cy="530218"/>
            <a:chOff x="539552" y="4040880"/>
            <a:chExt cx="346362" cy="374769"/>
          </a:xfrm>
        </p:grpSpPr>
        <p:sp>
          <p:nvSpPr>
            <p:cNvPr id="25" name="Retângulo de cantos arredondados 2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9" name="Grupo 2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27" name="Retângulo de cantos arredondados 2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28" name="Retângulo de cantos arredondados 27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0</a:t>
                </a:r>
              </a:p>
            </p:txBody>
          </p:sp>
        </p:grpSp>
      </p:grpSp>
      <p:grpSp>
        <p:nvGrpSpPr>
          <p:cNvPr id="11" name="Grupo 28"/>
          <p:cNvGrpSpPr/>
          <p:nvPr/>
        </p:nvGrpSpPr>
        <p:grpSpPr>
          <a:xfrm>
            <a:off x="892676" y="4184857"/>
            <a:ext cx="490028" cy="530218"/>
            <a:chOff x="539552" y="4040880"/>
            <a:chExt cx="346362" cy="374769"/>
          </a:xfrm>
        </p:grpSpPr>
        <p:sp>
          <p:nvSpPr>
            <p:cNvPr id="30" name="Retângulo de cantos arredondados 2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14" name="Grupo 3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32" name="Retângulo de cantos arredondados 3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n!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33" name="Retângulo de cantos arredondados 3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3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16" name="Grupo 38"/>
          <p:cNvGrpSpPr/>
          <p:nvPr/>
        </p:nvGrpSpPr>
        <p:grpSpPr>
          <a:xfrm>
            <a:off x="4073860" y="6011219"/>
            <a:ext cx="490028" cy="530218"/>
            <a:chOff x="539552" y="4040880"/>
            <a:chExt cx="346362" cy="374769"/>
          </a:xfrm>
        </p:grpSpPr>
        <p:sp>
          <p:nvSpPr>
            <p:cNvPr id="40" name="Retângulo de cantos arredondados 3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NPV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19" name="Grupo 4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42" name="Retângulo de cantos arredondados 4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CFo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43" name="Retângulo de cantos arredondados 4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PV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20" name="Grupo 43"/>
          <p:cNvGrpSpPr/>
          <p:nvPr/>
        </p:nvGrpSpPr>
        <p:grpSpPr>
          <a:xfrm>
            <a:off x="4089902" y="4841131"/>
            <a:ext cx="490028" cy="530218"/>
            <a:chOff x="539552" y="4040880"/>
            <a:chExt cx="346362" cy="374769"/>
          </a:xfrm>
        </p:grpSpPr>
        <p:sp>
          <p:nvSpPr>
            <p:cNvPr id="45" name="Retângulo de cantos arredondados 4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INT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1" name="Grupo 4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47" name="Retângulo de cantos arredondados 4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12÷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48" name="Retângulo de cantos arredondados 47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i</a:t>
                </a:r>
              </a:p>
            </p:txBody>
          </p:sp>
        </p:grpSp>
      </p:grpSp>
      <p:grpSp>
        <p:nvGrpSpPr>
          <p:cNvPr id="22" name="Grupo 53"/>
          <p:cNvGrpSpPr/>
          <p:nvPr/>
        </p:nvGrpSpPr>
        <p:grpSpPr>
          <a:xfrm>
            <a:off x="3551283" y="3573016"/>
            <a:ext cx="490028" cy="530218"/>
            <a:chOff x="539552" y="4040880"/>
            <a:chExt cx="346362" cy="374769"/>
          </a:xfrm>
        </p:grpSpPr>
        <p:sp>
          <p:nvSpPr>
            <p:cNvPr id="55" name="Retângulo de cantos arredondados 5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20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3" name="Grupo 5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57" name="Retângulo de cantos arredondados 5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endParaRPr lang="pt-BR" sz="20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58" name="Retângulo de cantos arredondados 57"/>
              <p:cNvSpPr/>
              <p:nvPr/>
            </p:nvSpPr>
            <p:spPr>
              <a:xfrm>
                <a:off x="1072015" y="3887817"/>
                <a:ext cx="375785" cy="293631"/>
              </a:xfrm>
              <a:prstGeom prst="roundRect">
                <a:avLst/>
              </a:prstGeom>
              <a:ln/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  <a:latin typeface="Tw Cen MT" pitchFamily="34" charset="0"/>
                  </a:rPr>
                  <a:t>f</a:t>
                </a:r>
                <a:endParaRPr lang="pt-BR" sz="2000" b="1" dirty="0">
                  <a:solidFill>
                    <a:schemeClr val="tx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24" name="Grupo 63"/>
          <p:cNvGrpSpPr/>
          <p:nvPr/>
        </p:nvGrpSpPr>
        <p:grpSpPr>
          <a:xfrm>
            <a:off x="1972647" y="4184857"/>
            <a:ext cx="490028" cy="530218"/>
            <a:chOff x="539552" y="4040880"/>
            <a:chExt cx="346362" cy="374769"/>
          </a:xfrm>
        </p:grpSpPr>
        <p:sp>
          <p:nvSpPr>
            <p:cNvPr id="65" name="Retângulo de cantos arredondados 6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6" name="Grupo 6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67" name="Retângulo de cantos arredondados 6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68" name="Retângulo de cantos arredondados 67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0</a:t>
                </a:r>
              </a:p>
            </p:txBody>
          </p:sp>
        </p:grpSp>
      </p:grpSp>
      <p:grpSp>
        <p:nvGrpSpPr>
          <p:cNvPr id="29" name="Grupo 68"/>
          <p:cNvGrpSpPr/>
          <p:nvPr/>
        </p:nvGrpSpPr>
        <p:grpSpPr>
          <a:xfrm>
            <a:off x="2503712" y="4181645"/>
            <a:ext cx="490028" cy="530218"/>
            <a:chOff x="539552" y="4040880"/>
            <a:chExt cx="346362" cy="374769"/>
          </a:xfrm>
        </p:grpSpPr>
        <p:sp>
          <p:nvSpPr>
            <p:cNvPr id="70" name="Retângulo de cantos arredondados 6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31" name="Grupo 7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72" name="Retângulo de cantos arredondados 7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73" name="Retângulo de cantos arredondados 7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0</a:t>
                </a:r>
              </a:p>
            </p:txBody>
          </p:sp>
        </p:grpSp>
      </p:grpSp>
      <p:grpSp>
        <p:nvGrpSpPr>
          <p:cNvPr id="34" name="Grupo 73"/>
          <p:cNvGrpSpPr/>
          <p:nvPr/>
        </p:nvGrpSpPr>
        <p:grpSpPr>
          <a:xfrm>
            <a:off x="3029862" y="4199521"/>
            <a:ext cx="490028" cy="530218"/>
            <a:chOff x="539552" y="4040880"/>
            <a:chExt cx="346362" cy="374769"/>
          </a:xfrm>
        </p:grpSpPr>
        <p:sp>
          <p:nvSpPr>
            <p:cNvPr id="75" name="Retângulo de cantos arredondados 7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35" name="Grupo 7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77" name="Retângulo de cantos arredondados 7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78" name="Retângulo de cantos arredondados 77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0</a:t>
                </a:r>
              </a:p>
            </p:txBody>
          </p:sp>
        </p:grpSp>
      </p:grpSp>
      <p:grpSp>
        <p:nvGrpSpPr>
          <p:cNvPr id="36" name="Grupo 78"/>
          <p:cNvGrpSpPr/>
          <p:nvPr/>
        </p:nvGrpSpPr>
        <p:grpSpPr>
          <a:xfrm>
            <a:off x="3551417" y="4199521"/>
            <a:ext cx="490028" cy="530218"/>
            <a:chOff x="539552" y="4040880"/>
            <a:chExt cx="346362" cy="374769"/>
          </a:xfrm>
        </p:grpSpPr>
        <p:sp>
          <p:nvSpPr>
            <p:cNvPr id="80" name="Retângulo de cantos arredondados 7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37" name="Grupo 8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82" name="Retângulo de cantos arredondados 8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83" name="Retângulo de cantos arredondados 8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0</a:t>
                </a:r>
              </a:p>
            </p:txBody>
          </p:sp>
        </p:grpSp>
      </p:grpSp>
      <p:grpSp>
        <p:nvGrpSpPr>
          <p:cNvPr id="38" name="Grupo 83"/>
          <p:cNvGrpSpPr/>
          <p:nvPr/>
        </p:nvGrpSpPr>
        <p:grpSpPr>
          <a:xfrm>
            <a:off x="1979891" y="4821537"/>
            <a:ext cx="490028" cy="530218"/>
            <a:chOff x="539552" y="4040880"/>
            <a:chExt cx="346362" cy="374769"/>
          </a:xfrm>
        </p:grpSpPr>
        <p:sp>
          <p:nvSpPr>
            <p:cNvPr id="85" name="Retângulo de cantos arredondados 8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39" name="Grupo 8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87" name="Retângulo de cantos arredondados 8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88" name="Retângulo de cantos arredondados 87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0</a:t>
                </a:r>
              </a:p>
            </p:txBody>
          </p:sp>
        </p:grpSp>
      </p:grpSp>
      <p:grpSp>
        <p:nvGrpSpPr>
          <p:cNvPr id="41" name="Grupo 88"/>
          <p:cNvGrpSpPr/>
          <p:nvPr/>
        </p:nvGrpSpPr>
        <p:grpSpPr>
          <a:xfrm>
            <a:off x="2515557" y="4815649"/>
            <a:ext cx="490028" cy="530218"/>
            <a:chOff x="539552" y="4040880"/>
            <a:chExt cx="346362" cy="374769"/>
          </a:xfrm>
        </p:grpSpPr>
        <p:sp>
          <p:nvSpPr>
            <p:cNvPr id="90" name="Retângulo de cantos arredondados 8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44" name="Grupo 9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92" name="Retângulo de cantos arredondados 9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S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93" name="Retângulo de cantos arredondados 9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.</a:t>
                </a:r>
              </a:p>
            </p:txBody>
          </p:sp>
        </p:grpSp>
      </p:grpSp>
      <p:grpSp>
        <p:nvGrpSpPr>
          <p:cNvPr id="46" name="Grupo 93"/>
          <p:cNvGrpSpPr/>
          <p:nvPr/>
        </p:nvGrpSpPr>
        <p:grpSpPr>
          <a:xfrm>
            <a:off x="3039628" y="4825803"/>
            <a:ext cx="490028" cy="530218"/>
            <a:chOff x="539552" y="4040880"/>
            <a:chExt cx="346362" cy="374769"/>
          </a:xfrm>
        </p:grpSpPr>
        <p:sp>
          <p:nvSpPr>
            <p:cNvPr id="95" name="Retângulo de cantos arredondados 9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49" name="Grupo 9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97" name="Retângulo de cantos arredondados 9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M.DY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98" name="Retângulo de cantos arredondados 97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5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50" name="Grupo 98"/>
          <p:cNvGrpSpPr/>
          <p:nvPr/>
        </p:nvGrpSpPr>
        <p:grpSpPr>
          <a:xfrm>
            <a:off x="3567790" y="4826151"/>
            <a:ext cx="490028" cy="530218"/>
            <a:chOff x="539552" y="4040880"/>
            <a:chExt cx="346362" cy="374769"/>
          </a:xfrm>
        </p:grpSpPr>
        <p:sp>
          <p:nvSpPr>
            <p:cNvPr id="100" name="Retângulo de cantos arredondados 9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51" name="Grupo 10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02" name="Retângulo de cantos arredondados 10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M.DY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03" name="Retângulo de cantos arredondados 10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5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52" name="Grupo 103"/>
          <p:cNvGrpSpPr/>
          <p:nvPr/>
        </p:nvGrpSpPr>
        <p:grpSpPr>
          <a:xfrm>
            <a:off x="2509879" y="5403071"/>
            <a:ext cx="490028" cy="530218"/>
            <a:chOff x="539552" y="4040880"/>
            <a:chExt cx="346362" cy="374769"/>
          </a:xfrm>
        </p:grpSpPr>
        <p:sp>
          <p:nvSpPr>
            <p:cNvPr id="105" name="Retângulo de cantos arredondados 10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53" name="Grupo 10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07" name="Retângulo de cantos arredondados 10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n!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08" name="Retângulo de cantos arredondados 107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3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54" name="Grupo 108"/>
          <p:cNvGrpSpPr/>
          <p:nvPr/>
        </p:nvGrpSpPr>
        <p:grpSpPr>
          <a:xfrm>
            <a:off x="3027848" y="5410535"/>
            <a:ext cx="490028" cy="530218"/>
            <a:chOff x="539552" y="4040880"/>
            <a:chExt cx="346362" cy="374769"/>
          </a:xfrm>
        </p:grpSpPr>
        <p:sp>
          <p:nvSpPr>
            <p:cNvPr id="110" name="Retângulo de cantos arredondados 10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56" name="Grupo 11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12" name="Retângulo de cantos arredondados 11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M.DY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13" name="Retângulo de cantos arredondados 11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5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59" name="Grupo 113"/>
          <p:cNvGrpSpPr/>
          <p:nvPr/>
        </p:nvGrpSpPr>
        <p:grpSpPr>
          <a:xfrm>
            <a:off x="3565445" y="5420689"/>
            <a:ext cx="490028" cy="530218"/>
            <a:chOff x="539552" y="4040880"/>
            <a:chExt cx="346362" cy="374769"/>
          </a:xfrm>
        </p:grpSpPr>
        <p:sp>
          <p:nvSpPr>
            <p:cNvPr id="115" name="Retângulo de cantos arredondados 11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20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60" name="Grupo 11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17" name="Retângulo de cantos arredondados 11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endParaRPr lang="pt-BR" sz="20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18" name="Retângulo de cantos arredondados 117"/>
              <p:cNvSpPr/>
              <p:nvPr/>
            </p:nvSpPr>
            <p:spPr>
              <a:xfrm>
                <a:off x="1072015" y="3887817"/>
                <a:ext cx="375785" cy="288736"/>
              </a:xfrm>
              <a:prstGeom prst="roundRect">
                <a:avLst/>
              </a:prstGeom>
              <a:ln>
                <a:noFill/>
              </a:ln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sz="2000" b="1" dirty="0">
                    <a:solidFill>
                      <a:schemeClr val="tx1"/>
                    </a:solidFill>
                    <a:latin typeface="Tw Cen MT" pitchFamily="34" charset="0"/>
                  </a:rPr>
                  <a:t>g</a:t>
                </a:r>
              </a:p>
            </p:txBody>
          </p:sp>
        </p:grpSp>
      </p:grpSp>
      <p:grpSp>
        <p:nvGrpSpPr>
          <p:cNvPr id="61" name="Grupo 118"/>
          <p:cNvGrpSpPr/>
          <p:nvPr/>
        </p:nvGrpSpPr>
        <p:grpSpPr>
          <a:xfrm>
            <a:off x="4087888" y="5420689"/>
            <a:ext cx="490028" cy="530218"/>
            <a:chOff x="539552" y="4040880"/>
            <a:chExt cx="346362" cy="374769"/>
          </a:xfrm>
        </p:grpSpPr>
        <p:sp>
          <p:nvSpPr>
            <p:cNvPr id="120" name="Retângulo de cantos arredondados 11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AMORT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62" name="Grupo 12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22" name="Retângulo de cantos arredondados 12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12X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23" name="Retângulo de cantos arredondados 12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n</a:t>
                </a:r>
              </a:p>
            </p:txBody>
          </p:sp>
        </p:grpSp>
      </p:grpSp>
      <p:sp>
        <p:nvSpPr>
          <p:cNvPr id="124" name="Retângulo de cantos arredondados 123"/>
          <p:cNvSpPr/>
          <p:nvPr/>
        </p:nvSpPr>
        <p:spPr>
          <a:xfrm>
            <a:off x="5300010" y="5842683"/>
            <a:ext cx="2592287" cy="62330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pt-BR" sz="2800" b="1" dirty="0" smtClean="0">
                <a:latin typeface="Tw Cen MT" pitchFamily="34" charset="0"/>
                <a:cs typeface="Courier New" pitchFamily="49" charset="0"/>
              </a:rPr>
              <a:t>-29.967,45</a:t>
            </a:r>
            <a:endParaRPr lang="pt-BR" sz="2800" b="1" dirty="0">
              <a:latin typeface="Tw Cen MT" pitchFamily="34" charset="0"/>
              <a:cs typeface="Courier New" pitchFamily="49" charset="0"/>
            </a:endParaRPr>
          </a:p>
        </p:txBody>
      </p:sp>
      <p:sp>
        <p:nvSpPr>
          <p:cNvPr id="125" name="CaixaDeTexto 124"/>
          <p:cNvSpPr txBox="1"/>
          <p:nvPr/>
        </p:nvSpPr>
        <p:spPr>
          <a:xfrm>
            <a:off x="4933486" y="5342674"/>
            <a:ext cx="3325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>
                <a:latin typeface="Tw Cen MT" pitchFamily="34" charset="0"/>
              </a:rPr>
              <a:t>Deverá depositar hoje o valor de </a:t>
            </a:r>
            <a:endParaRPr lang="pt-BR" dirty="0">
              <a:latin typeface="Tw Cen MT" pitchFamily="34" charset="0"/>
            </a:endParaRPr>
          </a:p>
        </p:txBody>
      </p:sp>
      <p:sp>
        <p:nvSpPr>
          <p:cNvPr id="127" name="Retângulo 126"/>
          <p:cNvSpPr/>
          <p:nvPr/>
        </p:nvSpPr>
        <p:spPr>
          <a:xfrm>
            <a:off x="691498" y="3556978"/>
            <a:ext cx="8272990" cy="311238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dirty="0">
              <a:latin typeface="Tw Cen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94891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Juros Compostos</a:t>
            </a:r>
            <a:br>
              <a:rPr lang="pt-BR" dirty="0"/>
            </a:br>
            <a:r>
              <a:rPr lang="pt-BR" dirty="0"/>
              <a:t>Exercício de </a:t>
            </a:r>
            <a:r>
              <a:rPr lang="pt-BR" dirty="0" smtClean="0"/>
              <a:t>Fixação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Joaquim começou a trabalhar com 18 anos e decidiu que o seu primeiro salário, que foi de R$ 600,00, seria aplicado e só retiraria quando estivesse aposentado aos 65 anos de idade. Qual o valor que Joaquim terá na aplicação aos 65 anos? Considere a taxa de rendimento de 1,0% a.m.</a:t>
            </a:r>
            <a:endParaRPr lang="pt-BR" dirty="0"/>
          </a:p>
        </p:txBody>
      </p:sp>
      <p:grpSp>
        <p:nvGrpSpPr>
          <p:cNvPr id="4" name="Grupo 8"/>
          <p:cNvGrpSpPr/>
          <p:nvPr/>
        </p:nvGrpSpPr>
        <p:grpSpPr>
          <a:xfrm>
            <a:off x="4422547" y="3573016"/>
            <a:ext cx="490028" cy="530218"/>
            <a:chOff x="539552" y="4040880"/>
            <a:chExt cx="346362" cy="374769"/>
          </a:xfrm>
        </p:grpSpPr>
        <p:sp>
          <p:nvSpPr>
            <p:cNvPr id="10" name="Retângulo de cantos arredondados 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REG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5" name="Grupo 1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2" name="Retângulo de cantos arredondados 1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 =0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3" name="Retângulo de cantos arredondados 1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CL𝑥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6" name="Grupo 13"/>
          <p:cNvGrpSpPr/>
          <p:nvPr/>
        </p:nvGrpSpPr>
        <p:grpSpPr>
          <a:xfrm>
            <a:off x="4428565" y="5990299"/>
            <a:ext cx="490028" cy="530218"/>
            <a:chOff x="539552" y="4040880"/>
            <a:chExt cx="346362" cy="374769"/>
          </a:xfrm>
        </p:grpSpPr>
        <p:sp>
          <p:nvSpPr>
            <p:cNvPr id="15" name="Retângulo de cantos arredondados 1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IRR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7" name="Grupo 1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7" name="Retângulo de cantos arredondados 1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Nj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8" name="Retângulo de cantos arredondados 17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FV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8" name="Grupo 38"/>
          <p:cNvGrpSpPr/>
          <p:nvPr/>
        </p:nvGrpSpPr>
        <p:grpSpPr>
          <a:xfrm>
            <a:off x="4424487" y="4198662"/>
            <a:ext cx="490028" cy="530218"/>
            <a:chOff x="539552" y="4040880"/>
            <a:chExt cx="346362" cy="374769"/>
          </a:xfrm>
        </p:grpSpPr>
        <p:sp>
          <p:nvSpPr>
            <p:cNvPr id="40" name="Retângulo de cantos arredondados 3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NPV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9" name="Grupo 4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42" name="Retângulo de cantos arredondados 4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CFo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43" name="Retângulo de cantos arredondados 4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PV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11" name="Grupo 43"/>
          <p:cNvGrpSpPr/>
          <p:nvPr/>
        </p:nvGrpSpPr>
        <p:grpSpPr>
          <a:xfrm>
            <a:off x="4424561" y="4841131"/>
            <a:ext cx="490028" cy="530218"/>
            <a:chOff x="539552" y="4040880"/>
            <a:chExt cx="346362" cy="374769"/>
          </a:xfrm>
        </p:grpSpPr>
        <p:sp>
          <p:nvSpPr>
            <p:cNvPr id="45" name="Retângulo de cantos arredondados 4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INT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14" name="Grupo 4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47" name="Retângulo de cantos arredondados 4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12÷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48" name="Retângulo de cantos arredondados 47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i</a:t>
                </a:r>
              </a:p>
            </p:txBody>
          </p:sp>
        </p:grpSp>
      </p:grpSp>
      <p:grpSp>
        <p:nvGrpSpPr>
          <p:cNvPr id="16" name="Grupo 53"/>
          <p:cNvGrpSpPr/>
          <p:nvPr/>
        </p:nvGrpSpPr>
        <p:grpSpPr>
          <a:xfrm>
            <a:off x="3885942" y="3573016"/>
            <a:ext cx="490028" cy="530218"/>
            <a:chOff x="539552" y="4040880"/>
            <a:chExt cx="346362" cy="374769"/>
          </a:xfrm>
        </p:grpSpPr>
        <p:sp>
          <p:nvSpPr>
            <p:cNvPr id="55" name="Retângulo de cantos arredondados 5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20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19" name="Grupo 5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57" name="Retângulo de cantos arredondados 5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endParaRPr lang="pt-BR" sz="20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58" name="Retângulo de cantos arredondados 57"/>
              <p:cNvSpPr/>
              <p:nvPr/>
            </p:nvSpPr>
            <p:spPr>
              <a:xfrm>
                <a:off x="1072015" y="3887817"/>
                <a:ext cx="375785" cy="293631"/>
              </a:xfrm>
              <a:prstGeom prst="roundRect">
                <a:avLst/>
              </a:prstGeom>
              <a:ln/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  <a:latin typeface="Tw Cen MT" pitchFamily="34" charset="0"/>
                  </a:rPr>
                  <a:t>f</a:t>
                </a:r>
                <a:endParaRPr lang="pt-BR" sz="2000" b="1" dirty="0">
                  <a:solidFill>
                    <a:schemeClr val="tx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20" name="Grupo 73"/>
          <p:cNvGrpSpPr/>
          <p:nvPr/>
        </p:nvGrpSpPr>
        <p:grpSpPr>
          <a:xfrm>
            <a:off x="2839511" y="4199521"/>
            <a:ext cx="490028" cy="530218"/>
            <a:chOff x="539552" y="4040880"/>
            <a:chExt cx="346362" cy="374769"/>
          </a:xfrm>
        </p:grpSpPr>
        <p:sp>
          <p:nvSpPr>
            <p:cNvPr id="75" name="Retângulo de cantos arredondados 7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1" name="Grupo 7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77" name="Retângulo de cantos arredondados 7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78" name="Retângulo de cantos arredondados 77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0</a:t>
                </a:r>
              </a:p>
            </p:txBody>
          </p:sp>
        </p:grpSp>
      </p:grpSp>
      <p:grpSp>
        <p:nvGrpSpPr>
          <p:cNvPr id="22" name="Grupo 78"/>
          <p:cNvGrpSpPr/>
          <p:nvPr/>
        </p:nvGrpSpPr>
        <p:grpSpPr>
          <a:xfrm>
            <a:off x="3361066" y="4199521"/>
            <a:ext cx="490028" cy="530218"/>
            <a:chOff x="539552" y="4040880"/>
            <a:chExt cx="346362" cy="374769"/>
          </a:xfrm>
        </p:grpSpPr>
        <p:sp>
          <p:nvSpPr>
            <p:cNvPr id="80" name="Retângulo de cantos arredondados 7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3" name="Grupo 8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82" name="Retângulo de cantos arredondados 8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83" name="Retângulo de cantos arredondados 8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0</a:t>
                </a:r>
              </a:p>
            </p:txBody>
          </p:sp>
        </p:grpSp>
      </p:grpSp>
      <p:grpSp>
        <p:nvGrpSpPr>
          <p:cNvPr id="24" name="Grupo 113"/>
          <p:cNvGrpSpPr/>
          <p:nvPr/>
        </p:nvGrpSpPr>
        <p:grpSpPr>
          <a:xfrm>
            <a:off x="3900104" y="5420689"/>
            <a:ext cx="490028" cy="530218"/>
            <a:chOff x="539552" y="4040880"/>
            <a:chExt cx="346362" cy="374769"/>
          </a:xfrm>
        </p:grpSpPr>
        <p:sp>
          <p:nvSpPr>
            <p:cNvPr id="115" name="Retângulo de cantos arredondados 11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20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5" name="Grupo 11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17" name="Retângulo de cantos arredondados 11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endParaRPr lang="pt-BR" sz="20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18" name="Retângulo de cantos arredondados 117"/>
              <p:cNvSpPr/>
              <p:nvPr/>
            </p:nvSpPr>
            <p:spPr>
              <a:xfrm>
                <a:off x="1072015" y="3887817"/>
                <a:ext cx="375785" cy="288736"/>
              </a:xfrm>
              <a:prstGeom prst="roundRect">
                <a:avLst/>
              </a:prstGeom>
              <a:ln>
                <a:noFill/>
              </a:ln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sz="2000" b="1" dirty="0">
                    <a:solidFill>
                      <a:schemeClr val="tx1"/>
                    </a:solidFill>
                    <a:latin typeface="Tw Cen MT" pitchFamily="34" charset="0"/>
                  </a:rPr>
                  <a:t>g</a:t>
                </a:r>
              </a:p>
            </p:txBody>
          </p:sp>
        </p:grpSp>
      </p:grpSp>
      <p:grpSp>
        <p:nvGrpSpPr>
          <p:cNvPr id="26" name="Grupo 118"/>
          <p:cNvGrpSpPr/>
          <p:nvPr/>
        </p:nvGrpSpPr>
        <p:grpSpPr>
          <a:xfrm>
            <a:off x="4422547" y="5420689"/>
            <a:ext cx="490028" cy="530218"/>
            <a:chOff x="539552" y="4040880"/>
            <a:chExt cx="346362" cy="374769"/>
          </a:xfrm>
        </p:grpSpPr>
        <p:sp>
          <p:nvSpPr>
            <p:cNvPr id="120" name="Retângulo de cantos arredondados 11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AMORT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7" name="Grupo 12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22" name="Retângulo de cantos arredondados 12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12X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23" name="Retângulo de cantos arredondados 12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n</a:t>
                </a:r>
              </a:p>
            </p:txBody>
          </p:sp>
        </p:grpSp>
      </p:grpSp>
      <p:sp>
        <p:nvSpPr>
          <p:cNvPr id="124" name="Retângulo de cantos arredondados 123"/>
          <p:cNvSpPr/>
          <p:nvPr/>
        </p:nvSpPr>
        <p:spPr>
          <a:xfrm>
            <a:off x="5331006" y="5842683"/>
            <a:ext cx="2592287" cy="62330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pt-BR" sz="2800" b="1" dirty="0" smtClean="0">
                <a:latin typeface="Tw Cen MT" pitchFamily="34" charset="0"/>
                <a:cs typeface="Courier New" pitchFamily="49" charset="0"/>
              </a:rPr>
              <a:t>164.212,44</a:t>
            </a:r>
            <a:endParaRPr lang="pt-BR" sz="2800" b="1" dirty="0">
              <a:latin typeface="Tw Cen MT" pitchFamily="34" charset="0"/>
              <a:cs typeface="Courier New" pitchFamily="49" charset="0"/>
            </a:endParaRPr>
          </a:p>
        </p:txBody>
      </p:sp>
      <p:sp>
        <p:nvSpPr>
          <p:cNvPr id="125" name="CaixaDeTexto 124"/>
          <p:cNvSpPr txBox="1"/>
          <p:nvPr/>
        </p:nvSpPr>
        <p:spPr>
          <a:xfrm>
            <a:off x="4964482" y="5342674"/>
            <a:ext cx="40000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>
                <a:latin typeface="Tw Cen MT" pitchFamily="34" charset="0"/>
              </a:rPr>
              <a:t>O Saldo projetado da Aplicação será de</a:t>
            </a:r>
            <a:endParaRPr lang="pt-BR" dirty="0">
              <a:latin typeface="Tw Cen MT" pitchFamily="34" charset="0"/>
            </a:endParaRPr>
          </a:p>
        </p:txBody>
      </p:sp>
      <p:grpSp>
        <p:nvGrpSpPr>
          <p:cNvPr id="28" name="Grupo 125"/>
          <p:cNvGrpSpPr/>
          <p:nvPr/>
        </p:nvGrpSpPr>
        <p:grpSpPr>
          <a:xfrm>
            <a:off x="3880940" y="4201238"/>
            <a:ext cx="490028" cy="530218"/>
            <a:chOff x="539552" y="4040880"/>
            <a:chExt cx="346362" cy="374769"/>
          </a:xfrm>
        </p:grpSpPr>
        <p:sp>
          <p:nvSpPr>
            <p:cNvPr id="128" name="Retângulo de cantos arredondados 127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RPN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9" name="Grupo 128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30" name="Retângulo de cantos arredondados 129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DATE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31" name="Retângulo de cantos arredondados 130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CHS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30" name="Grupo 131"/>
          <p:cNvGrpSpPr/>
          <p:nvPr/>
        </p:nvGrpSpPr>
        <p:grpSpPr>
          <a:xfrm>
            <a:off x="721230" y="5394810"/>
            <a:ext cx="490028" cy="530218"/>
            <a:chOff x="539552" y="4040880"/>
            <a:chExt cx="346362" cy="374769"/>
          </a:xfrm>
        </p:grpSpPr>
        <p:sp>
          <p:nvSpPr>
            <p:cNvPr id="133" name="Retângulo de cantos arredondados 132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31" name="Grupo 133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35" name="Retângulo de cantos arredondados 134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 w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36" name="Retângulo de cantos arredondados 135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6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32" name="Grupo 136"/>
          <p:cNvGrpSpPr/>
          <p:nvPr/>
        </p:nvGrpSpPr>
        <p:grpSpPr>
          <a:xfrm>
            <a:off x="2286278" y="4213315"/>
            <a:ext cx="490028" cy="530218"/>
            <a:chOff x="539552" y="4040880"/>
            <a:chExt cx="346362" cy="374769"/>
          </a:xfrm>
        </p:grpSpPr>
        <p:sp>
          <p:nvSpPr>
            <p:cNvPr id="138" name="Retângulo de cantos arredondados 137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33" name="Grupo 138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40" name="Retângulo de cantos arredondados 139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 w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41" name="Retângulo de cantos arredondados 140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6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34" name="Grupo 141"/>
          <p:cNvGrpSpPr/>
          <p:nvPr/>
        </p:nvGrpSpPr>
        <p:grpSpPr>
          <a:xfrm>
            <a:off x="3881747" y="4842998"/>
            <a:ext cx="490028" cy="530218"/>
            <a:chOff x="539552" y="4040880"/>
            <a:chExt cx="346362" cy="374769"/>
          </a:xfrm>
        </p:grpSpPr>
        <p:sp>
          <p:nvSpPr>
            <p:cNvPr id="143" name="Retângulo de cantos arredondados 142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35" name="Grupo 143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45" name="Retângulo de cantos arredondados 144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𝑥, r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46" name="Retângulo de cantos arredondados 145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1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36" name="Grupo 146"/>
          <p:cNvGrpSpPr/>
          <p:nvPr/>
        </p:nvGrpSpPr>
        <p:grpSpPr>
          <a:xfrm>
            <a:off x="1257993" y="5404964"/>
            <a:ext cx="490028" cy="530218"/>
            <a:chOff x="539552" y="4040880"/>
            <a:chExt cx="346362" cy="374769"/>
          </a:xfrm>
        </p:grpSpPr>
        <p:sp>
          <p:nvSpPr>
            <p:cNvPr id="148" name="Retângulo de cantos arredondados 147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37" name="Grupo 148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50" name="Retângulo de cantos arredondados 149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M.DY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51" name="Retângulo de cantos arredondados 150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5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38" name="Grupo 151"/>
          <p:cNvGrpSpPr/>
          <p:nvPr/>
        </p:nvGrpSpPr>
        <p:grpSpPr>
          <a:xfrm>
            <a:off x="1785408" y="4971885"/>
            <a:ext cx="490028" cy="1245789"/>
            <a:chOff x="949316" y="2188411"/>
            <a:chExt cx="346362" cy="880549"/>
          </a:xfrm>
        </p:grpSpPr>
        <p:sp>
          <p:nvSpPr>
            <p:cNvPr id="153" name="Retângulo de cantos arredondados 152"/>
            <p:cNvSpPr/>
            <p:nvPr/>
          </p:nvSpPr>
          <p:spPr>
            <a:xfrm>
              <a:off x="949316" y="2188411"/>
              <a:ext cx="346362" cy="880549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PREFIX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39" name="Grupo 153"/>
            <p:cNvGrpSpPr/>
            <p:nvPr/>
          </p:nvGrpSpPr>
          <p:grpSpPr>
            <a:xfrm>
              <a:off x="949316" y="2275148"/>
              <a:ext cx="346362" cy="793812"/>
              <a:chOff x="1259632" y="4219364"/>
              <a:chExt cx="346362" cy="793812"/>
            </a:xfrm>
          </p:grpSpPr>
          <p:sp>
            <p:nvSpPr>
              <p:cNvPr id="155" name="Retângulo de cantos arredondados 154"/>
              <p:cNvSpPr/>
              <p:nvPr/>
            </p:nvSpPr>
            <p:spPr>
              <a:xfrm>
                <a:off x="1259632" y="4219364"/>
                <a:ext cx="346362" cy="793812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=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56" name="Retângulo de cantos arredondados 155"/>
              <p:cNvSpPr/>
              <p:nvPr/>
            </p:nvSpPr>
            <p:spPr>
              <a:xfrm>
                <a:off x="1283082" y="4240780"/>
                <a:ext cx="300628" cy="700388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vert="wordArtVert" lIns="0" tIns="0" rIns="0" bIns="0" rtlCol="0" anchor="ctr">
                <a:noAutofit/>
              </a:bodyPr>
              <a:lstStyle/>
              <a:p>
                <a:pPr algn="ctr"/>
                <a:r>
                  <a:rPr lang="pt-BR" sz="1050" b="1" dirty="0" smtClean="0">
                    <a:solidFill>
                      <a:schemeClr val="bg1"/>
                    </a:solidFill>
                    <a:latin typeface="Tw Cen MT" pitchFamily="34" charset="0"/>
                  </a:rPr>
                  <a:t>ENTER</a:t>
                </a:r>
                <a:endParaRPr lang="pt-BR" sz="105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41" name="Grupo 156"/>
          <p:cNvGrpSpPr/>
          <p:nvPr/>
        </p:nvGrpSpPr>
        <p:grpSpPr>
          <a:xfrm>
            <a:off x="2845091" y="5425272"/>
            <a:ext cx="490028" cy="530218"/>
            <a:chOff x="539552" y="4040880"/>
            <a:chExt cx="346362" cy="374769"/>
          </a:xfrm>
        </p:grpSpPr>
        <p:sp>
          <p:nvSpPr>
            <p:cNvPr id="158" name="Retângulo de cantos arredondados 157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44" name="Grupo 158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60" name="Retângulo de cantos arredondados 159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END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61" name="Retângulo de cantos arredondados 160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8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46" name="Grupo 161"/>
          <p:cNvGrpSpPr/>
          <p:nvPr/>
        </p:nvGrpSpPr>
        <p:grpSpPr>
          <a:xfrm>
            <a:off x="2308249" y="5415118"/>
            <a:ext cx="490028" cy="530218"/>
            <a:chOff x="539552" y="4040880"/>
            <a:chExt cx="346362" cy="374769"/>
          </a:xfrm>
        </p:grpSpPr>
        <p:sp>
          <p:nvSpPr>
            <p:cNvPr id="163" name="Retângulo de cantos arredondados 162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49" name="Grupo 163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65" name="Retângulo de cantos arredondados 164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𝑥, r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66" name="Retângulo de cantos arredondados 165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1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50" name="Grupo 166"/>
          <p:cNvGrpSpPr/>
          <p:nvPr/>
        </p:nvGrpSpPr>
        <p:grpSpPr>
          <a:xfrm>
            <a:off x="3387389" y="5426831"/>
            <a:ext cx="490028" cy="530218"/>
            <a:chOff x="539552" y="4040880"/>
            <a:chExt cx="346362" cy="374769"/>
          </a:xfrm>
        </p:grpSpPr>
        <p:sp>
          <p:nvSpPr>
            <p:cNvPr id="168" name="Retângulo de cantos arredondados 167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51" name="Grupo 168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70" name="Retângulo de cantos arredondados 169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  <a:sym typeface="Wingdings 3"/>
                  </a:rPr>
                  <a:t>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71" name="Retângulo de cantos arredondados 170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−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sp>
        <p:nvSpPr>
          <p:cNvPr id="97" name="Retângulo 96"/>
          <p:cNvSpPr/>
          <p:nvPr/>
        </p:nvSpPr>
        <p:spPr>
          <a:xfrm>
            <a:off x="663404" y="3538408"/>
            <a:ext cx="8301083" cy="311238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dirty="0">
              <a:latin typeface="Tw Cen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39974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Juros Compostos</a:t>
            </a:r>
            <a:br>
              <a:rPr lang="pt-BR" dirty="0"/>
            </a:br>
            <a:r>
              <a:rPr lang="pt-BR" dirty="0"/>
              <a:t>Exercício de </a:t>
            </a:r>
            <a:r>
              <a:rPr lang="pt-BR" dirty="0" smtClean="0"/>
              <a:t>Fixação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Uma Aplicação inicial de R$ 10.000 acumulou o montante de R$ 20.000 ao final de 36 meses. Qual a taxa equivalente de rendimento ao Mês?</a:t>
            </a:r>
          </a:p>
          <a:p>
            <a:endParaRPr lang="pt-BR" dirty="0"/>
          </a:p>
        </p:txBody>
      </p:sp>
      <p:grpSp>
        <p:nvGrpSpPr>
          <p:cNvPr id="4" name="Grupo 8"/>
          <p:cNvGrpSpPr/>
          <p:nvPr/>
        </p:nvGrpSpPr>
        <p:grpSpPr>
          <a:xfrm>
            <a:off x="4118884" y="3140968"/>
            <a:ext cx="490028" cy="530218"/>
            <a:chOff x="539552" y="4040880"/>
            <a:chExt cx="346362" cy="374769"/>
          </a:xfrm>
        </p:grpSpPr>
        <p:sp>
          <p:nvSpPr>
            <p:cNvPr id="10" name="Retângulo de cantos arredondados 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REG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5" name="Grupo 1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2" name="Retângulo de cantos arredondados 1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 =0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3" name="Retângulo de cantos arredondados 1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CL𝑥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6" name="Grupo 13"/>
          <p:cNvGrpSpPr/>
          <p:nvPr/>
        </p:nvGrpSpPr>
        <p:grpSpPr>
          <a:xfrm>
            <a:off x="4113588" y="4294288"/>
            <a:ext cx="490028" cy="530218"/>
            <a:chOff x="539552" y="4040880"/>
            <a:chExt cx="346362" cy="374769"/>
          </a:xfrm>
        </p:grpSpPr>
        <p:sp>
          <p:nvSpPr>
            <p:cNvPr id="15" name="Retângulo de cantos arredondados 1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IRR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7" name="Grupo 1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7" name="Retângulo de cantos arredondados 1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Nj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8" name="Retângulo de cantos arredondados 17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FV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8" name="Grupo 38"/>
          <p:cNvGrpSpPr/>
          <p:nvPr/>
        </p:nvGrpSpPr>
        <p:grpSpPr>
          <a:xfrm>
            <a:off x="4120824" y="3720162"/>
            <a:ext cx="490028" cy="530218"/>
            <a:chOff x="539552" y="4040880"/>
            <a:chExt cx="346362" cy="374769"/>
          </a:xfrm>
        </p:grpSpPr>
        <p:sp>
          <p:nvSpPr>
            <p:cNvPr id="40" name="Retângulo de cantos arredondados 3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NPV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9" name="Grupo 4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42" name="Retângulo de cantos arredondados 4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CFo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43" name="Retângulo de cantos arredondados 4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PV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11" name="Grupo 43"/>
          <p:cNvGrpSpPr/>
          <p:nvPr/>
        </p:nvGrpSpPr>
        <p:grpSpPr>
          <a:xfrm>
            <a:off x="4116046" y="5445224"/>
            <a:ext cx="490028" cy="530218"/>
            <a:chOff x="539552" y="4040880"/>
            <a:chExt cx="346362" cy="374769"/>
          </a:xfrm>
        </p:grpSpPr>
        <p:sp>
          <p:nvSpPr>
            <p:cNvPr id="45" name="Retângulo de cantos arredondados 4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INT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14" name="Grupo 4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47" name="Retângulo de cantos arredondados 4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12÷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48" name="Retângulo de cantos arredondados 47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i</a:t>
                </a:r>
              </a:p>
            </p:txBody>
          </p:sp>
        </p:grpSp>
      </p:grpSp>
      <p:grpSp>
        <p:nvGrpSpPr>
          <p:cNvPr id="16" name="Grupo 53"/>
          <p:cNvGrpSpPr/>
          <p:nvPr/>
        </p:nvGrpSpPr>
        <p:grpSpPr>
          <a:xfrm>
            <a:off x="3582279" y="3140968"/>
            <a:ext cx="490028" cy="530218"/>
            <a:chOff x="539552" y="4040880"/>
            <a:chExt cx="346362" cy="374769"/>
          </a:xfrm>
        </p:grpSpPr>
        <p:sp>
          <p:nvSpPr>
            <p:cNvPr id="55" name="Retângulo de cantos arredondados 5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20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19" name="Grupo 5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57" name="Retângulo de cantos arredondados 5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endParaRPr lang="pt-BR" sz="20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58" name="Retângulo de cantos arredondados 57"/>
              <p:cNvSpPr/>
              <p:nvPr/>
            </p:nvSpPr>
            <p:spPr>
              <a:xfrm>
                <a:off x="1072015" y="3887817"/>
                <a:ext cx="375785" cy="293631"/>
              </a:xfrm>
              <a:prstGeom prst="roundRect">
                <a:avLst/>
              </a:prstGeom>
              <a:ln/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  <a:latin typeface="Tw Cen MT" pitchFamily="34" charset="0"/>
                  </a:rPr>
                  <a:t>f</a:t>
                </a:r>
                <a:endParaRPr lang="pt-BR" sz="2000" b="1" dirty="0">
                  <a:solidFill>
                    <a:schemeClr val="tx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20" name="Grupo 73"/>
          <p:cNvGrpSpPr/>
          <p:nvPr/>
        </p:nvGrpSpPr>
        <p:grpSpPr>
          <a:xfrm>
            <a:off x="1478569" y="3721021"/>
            <a:ext cx="490028" cy="530218"/>
            <a:chOff x="539552" y="4040880"/>
            <a:chExt cx="346362" cy="374769"/>
          </a:xfrm>
        </p:grpSpPr>
        <p:sp>
          <p:nvSpPr>
            <p:cNvPr id="75" name="Retângulo de cantos arredondados 7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1" name="Grupo 7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77" name="Retângulo de cantos arredondados 7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78" name="Retângulo de cantos arredondados 77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0</a:t>
                </a:r>
              </a:p>
            </p:txBody>
          </p:sp>
        </p:grpSp>
      </p:grpSp>
      <p:grpSp>
        <p:nvGrpSpPr>
          <p:cNvPr id="22" name="Grupo 78"/>
          <p:cNvGrpSpPr/>
          <p:nvPr/>
        </p:nvGrpSpPr>
        <p:grpSpPr>
          <a:xfrm>
            <a:off x="3057403" y="3721021"/>
            <a:ext cx="490028" cy="530218"/>
            <a:chOff x="539552" y="4040880"/>
            <a:chExt cx="346362" cy="374769"/>
          </a:xfrm>
        </p:grpSpPr>
        <p:sp>
          <p:nvSpPr>
            <p:cNvPr id="80" name="Retângulo de cantos arredondados 7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3" name="Grupo 8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82" name="Retângulo de cantos arredondados 8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83" name="Retângulo de cantos arredondados 8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0</a:t>
                </a:r>
              </a:p>
            </p:txBody>
          </p:sp>
        </p:grpSp>
      </p:grpSp>
      <p:grpSp>
        <p:nvGrpSpPr>
          <p:cNvPr id="24" name="Grupo 118"/>
          <p:cNvGrpSpPr/>
          <p:nvPr/>
        </p:nvGrpSpPr>
        <p:grpSpPr>
          <a:xfrm>
            <a:off x="4115222" y="4870787"/>
            <a:ext cx="490028" cy="530218"/>
            <a:chOff x="539552" y="4040880"/>
            <a:chExt cx="346362" cy="374769"/>
          </a:xfrm>
        </p:grpSpPr>
        <p:sp>
          <p:nvSpPr>
            <p:cNvPr id="120" name="Retângulo de cantos arredondados 11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AMORT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5" name="Grupo 12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22" name="Retângulo de cantos arredondados 12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12X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23" name="Retângulo de cantos arredondados 12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n</a:t>
                </a:r>
              </a:p>
            </p:txBody>
          </p:sp>
        </p:grpSp>
      </p:grpSp>
      <p:sp>
        <p:nvSpPr>
          <p:cNvPr id="124" name="Retângulo de cantos arredondados 123"/>
          <p:cNvSpPr/>
          <p:nvPr/>
        </p:nvSpPr>
        <p:spPr>
          <a:xfrm>
            <a:off x="5115623" y="5445224"/>
            <a:ext cx="2592287" cy="62330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pt-BR" sz="2800" b="1" dirty="0" smtClean="0">
                <a:latin typeface="Tw Cen MT" pitchFamily="34" charset="0"/>
                <a:cs typeface="Courier New" pitchFamily="49" charset="0"/>
              </a:rPr>
              <a:t>1,9441</a:t>
            </a:r>
            <a:endParaRPr lang="pt-BR" sz="2800" b="1" dirty="0">
              <a:latin typeface="Tw Cen MT" pitchFamily="34" charset="0"/>
              <a:cs typeface="Courier New" pitchFamily="49" charset="0"/>
            </a:endParaRPr>
          </a:p>
        </p:txBody>
      </p:sp>
      <p:sp>
        <p:nvSpPr>
          <p:cNvPr id="125" name="CaixaDeTexto 124"/>
          <p:cNvSpPr txBox="1"/>
          <p:nvPr/>
        </p:nvSpPr>
        <p:spPr>
          <a:xfrm>
            <a:off x="4716016" y="4941168"/>
            <a:ext cx="41009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>
                <a:latin typeface="Tw Cen MT" pitchFamily="34" charset="0"/>
              </a:rPr>
              <a:t>A taxa de rendimento da aplicação foi de</a:t>
            </a:r>
            <a:endParaRPr lang="pt-BR" dirty="0">
              <a:latin typeface="Tw Cen MT" pitchFamily="34" charset="0"/>
            </a:endParaRPr>
          </a:p>
        </p:txBody>
      </p:sp>
      <p:grpSp>
        <p:nvGrpSpPr>
          <p:cNvPr id="26" name="Grupo 125"/>
          <p:cNvGrpSpPr/>
          <p:nvPr/>
        </p:nvGrpSpPr>
        <p:grpSpPr>
          <a:xfrm>
            <a:off x="3577277" y="3722738"/>
            <a:ext cx="490028" cy="530218"/>
            <a:chOff x="539552" y="4040880"/>
            <a:chExt cx="346362" cy="374769"/>
          </a:xfrm>
        </p:grpSpPr>
        <p:sp>
          <p:nvSpPr>
            <p:cNvPr id="128" name="Retângulo de cantos arredondados 127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RPN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7" name="Grupo 128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30" name="Retângulo de cantos arredondados 129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DATE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31" name="Retângulo de cantos arredondados 130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CHS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28" name="Grupo 131"/>
          <p:cNvGrpSpPr/>
          <p:nvPr/>
        </p:nvGrpSpPr>
        <p:grpSpPr>
          <a:xfrm>
            <a:off x="3574254" y="4861533"/>
            <a:ext cx="490028" cy="530218"/>
            <a:chOff x="539552" y="4040880"/>
            <a:chExt cx="346362" cy="374769"/>
          </a:xfrm>
        </p:grpSpPr>
        <p:sp>
          <p:nvSpPr>
            <p:cNvPr id="133" name="Retângulo de cantos arredondados 132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9" name="Grupo 133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35" name="Retângulo de cantos arredondados 134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 w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36" name="Retângulo de cantos arredondados 135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6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30" name="Grupo 96"/>
          <p:cNvGrpSpPr/>
          <p:nvPr/>
        </p:nvGrpSpPr>
        <p:grpSpPr>
          <a:xfrm>
            <a:off x="949467" y="3716267"/>
            <a:ext cx="490028" cy="530218"/>
            <a:chOff x="539552" y="4040880"/>
            <a:chExt cx="346362" cy="374769"/>
          </a:xfrm>
        </p:grpSpPr>
        <p:sp>
          <p:nvSpPr>
            <p:cNvPr id="98" name="Retângulo de cantos arredondados 97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31" name="Grupo 98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00" name="Retângulo de cantos arredondados 99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𝑥, r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01" name="Retângulo de cantos arredondados 100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1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32" name="Grupo 101"/>
          <p:cNvGrpSpPr/>
          <p:nvPr/>
        </p:nvGrpSpPr>
        <p:grpSpPr>
          <a:xfrm>
            <a:off x="2512962" y="3729628"/>
            <a:ext cx="490028" cy="530218"/>
            <a:chOff x="539552" y="4040880"/>
            <a:chExt cx="346362" cy="374769"/>
          </a:xfrm>
        </p:grpSpPr>
        <p:sp>
          <p:nvSpPr>
            <p:cNvPr id="103" name="Retângulo de cantos arredondados 102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33" name="Grupo 103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05" name="Retângulo de cantos arredondados 104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06" name="Retângulo de cantos arredondados 105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0</a:t>
                </a:r>
              </a:p>
            </p:txBody>
          </p:sp>
        </p:grpSp>
      </p:grpSp>
      <p:grpSp>
        <p:nvGrpSpPr>
          <p:cNvPr id="34" name="Grupo 106"/>
          <p:cNvGrpSpPr/>
          <p:nvPr/>
        </p:nvGrpSpPr>
        <p:grpSpPr>
          <a:xfrm>
            <a:off x="1987780" y="3737170"/>
            <a:ext cx="490028" cy="530218"/>
            <a:chOff x="539552" y="4040880"/>
            <a:chExt cx="346362" cy="374769"/>
          </a:xfrm>
        </p:grpSpPr>
        <p:sp>
          <p:nvSpPr>
            <p:cNvPr id="108" name="Retângulo de cantos arredondados 107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35" name="Grupo 108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10" name="Retângulo de cantos arredondados 109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11" name="Retângulo de cantos arredondados 110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0</a:t>
                </a:r>
              </a:p>
            </p:txBody>
          </p:sp>
        </p:grpSp>
      </p:grpSp>
      <p:grpSp>
        <p:nvGrpSpPr>
          <p:cNvPr id="36" name="Grupo 174"/>
          <p:cNvGrpSpPr/>
          <p:nvPr/>
        </p:nvGrpSpPr>
        <p:grpSpPr>
          <a:xfrm>
            <a:off x="2004691" y="4285681"/>
            <a:ext cx="490028" cy="530218"/>
            <a:chOff x="539552" y="4040880"/>
            <a:chExt cx="346362" cy="374769"/>
          </a:xfrm>
        </p:grpSpPr>
        <p:sp>
          <p:nvSpPr>
            <p:cNvPr id="176" name="Retângulo de cantos arredondados 175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37" name="Grupo 176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78" name="Retângulo de cantos arredondados 177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79" name="Retângulo de cantos arredondados 178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0</a:t>
                </a:r>
              </a:p>
            </p:txBody>
          </p:sp>
        </p:grpSp>
      </p:grpSp>
      <p:grpSp>
        <p:nvGrpSpPr>
          <p:cNvPr id="38" name="Grupo 179"/>
          <p:cNvGrpSpPr/>
          <p:nvPr/>
        </p:nvGrpSpPr>
        <p:grpSpPr>
          <a:xfrm>
            <a:off x="3583525" y="4285681"/>
            <a:ext cx="490028" cy="530218"/>
            <a:chOff x="539552" y="4040880"/>
            <a:chExt cx="346362" cy="374769"/>
          </a:xfrm>
        </p:grpSpPr>
        <p:sp>
          <p:nvSpPr>
            <p:cNvPr id="181" name="Retângulo de cantos arredondados 180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39" name="Grupo 181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83" name="Retângulo de cantos arredondados 182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84" name="Retângulo de cantos arredondados 183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0</a:t>
                </a:r>
              </a:p>
            </p:txBody>
          </p:sp>
        </p:grpSp>
      </p:grpSp>
      <p:grpSp>
        <p:nvGrpSpPr>
          <p:cNvPr id="41" name="Grupo 194"/>
          <p:cNvGrpSpPr/>
          <p:nvPr/>
        </p:nvGrpSpPr>
        <p:grpSpPr>
          <a:xfrm>
            <a:off x="3055709" y="4294288"/>
            <a:ext cx="490028" cy="530218"/>
            <a:chOff x="539552" y="4040880"/>
            <a:chExt cx="346362" cy="374769"/>
          </a:xfrm>
        </p:grpSpPr>
        <p:sp>
          <p:nvSpPr>
            <p:cNvPr id="196" name="Retângulo de cantos arredondados 195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44" name="Grupo 196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98" name="Retângulo de cantos arredondados 197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99" name="Retângulo de cantos arredondados 198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0</a:t>
                </a:r>
              </a:p>
            </p:txBody>
          </p:sp>
        </p:grpSp>
      </p:grpSp>
      <p:grpSp>
        <p:nvGrpSpPr>
          <p:cNvPr id="46" name="Grupo 199"/>
          <p:cNvGrpSpPr/>
          <p:nvPr/>
        </p:nvGrpSpPr>
        <p:grpSpPr>
          <a:xfrm>
            <a:off x="2530527" y="4301830"/>
            <a:ext cx="490028" cy="530218"/>
            <a:chOff x="539552" y="4040880"/>
            <a:chExt cx="346362" cy="374769"/>
          </a:xfrm>
        </p:grpSpPr>
        <p:sp>
          <p:nvSpPr>
            <p:cNvPr id="201" name="Retângulo de cantos arredondados 200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49" name="Grupo 201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203" name="Retângulo de cantos arredondados 202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204" name="Retângulo de cantos arredondados 203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0</a:t>
                </a:r>
              </a:p>
            </p:txBody>
          </p:sp>
        </p:grpSp>
      </p:grpSp>
      <p:grpSp>
        <p:nvGrpSpPr>
          <p:cNvPr id="50" name="Grupo 204"/>
          <p:cNvGrpSpPr/>
          <p:nvPr/>
        </p:nvGrpSpPr>
        <p:grpSpPr>
          <a:xfrm>
            <a:off x="1477312" y="4295359"/>
            <a:ext cx="490028" cy="530218"/>
            <a:chOff x="539552" y="4040880"/>
            <a:chExt cx="346362" cy="374769"/>
          </a:xfrm>
        </p:grpSpPr>
        <p:sp>
          <p:nvSpPr>
            <p:cNvPr id="206" name="Retângulo de cantos arredondados 205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51" name="Grupo 206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208" name="Retângulo de cantos arredondados 207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y, r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209" name="Retângulo de cantos arredondados 208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2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52" name="Grupo 209"/>
          <p:cNvGrpSpPr/>
          <p:nvPr/>
        </p:nvGrpSpPr>
        <p:grpSpPr>
          <a:xfrm>
            <a:off x="3048167" y="4852535"/>
            <a:ext cx="490028" cy="530218"/>
            <a:chOff x="539552" y="4040880"/>
            <a:chExt cx="346362" cy="374769"/>
          </a:xfrm>
        </p:grpSpPr>
        <p:sp>
          <p:nvSpPr>
            <p:cNvPr id="211" name="Retângulo de cantos arredondados 210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53" name="Grupo 211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213" name="Retângulo de cantos arredondados 212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n!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214" name="Retângulo de cantos arredondados 213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3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sp>
        <p:nvSpPr>
          <p:cNvPr id="127" name="Retângulo 126"/>
          <p:cNvSpPr/>
          <p:nvPr/>
        </p:nvSpPr>
        <p:spPr>
          <a:xfrm>
            <a:off x="683568" y="2708921"/>
            <a:ext cx="8288760" cy="396044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dirty="0">
              <a:latin typeface="Tw Cen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46765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animBg="1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>
                <a:latin typeface="Tw Cen MT" pitchFamily="34" charset="0"/>
              </a:rPr>
              <a:t>Cálculo com Períodos Não Inteiros</a:t>
            </a:r>
            <a:endParaRPr lang="pt-BR" dirty="0">
              <a:latin typeface="Tw Cen MT" pitchFamily="34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pt-BR" dirty="0" smtClean="0"/>
              <a:t>A HP realiza também o cálculo quando o        não for um valor inteiro, mas para isso existe duas formas:</a:t>
            </a:r>
          </a:p>
          <a:p>
            <a:r>
              <a:rPr lang="pt-BR" dirty="0" smtClean="0"/>
              <a:t>Aplicação de Juros Compostos na parte fracionária;</a:t>
            </a:r>
          </a:p>
          <a:p>
            <a:pPr lvl="1"/>
            <a:r>
              <a:rPr lang="pt-BR" dirty="0" smtClean="0"/>
              <a:t>Neste caso no visor deverá estar aparecendo um </a:t>
            </a:r>
            <a:r>
              <a:rPr lang="pt-BR" b="1" dirty="0" smtClean="0">
                <a:solidFill>
                  <a:srgbClr val="FF0000"/>
                </a:solidFill>
              </a:rPr>
              <a:t>“C” </a:t>
            </a:r>
            <a:r>
              <a:rPr lang="pt-BR" dirty="0" smtClean="0"/>
              <a:t>no canto inferior.</a:t>
            </a:r>
          </a:p>
          <a:p>
            <a:pPr lvl="1"/>
            <a:endParaRPr lang="pt-BR" dirty="0" smtClean="0"/>
          </a:p>
          <a:p>
            <a:pPr lvl="1"/>
            <a:endParaRPr lang="pt-BR" dirty="0" smtClean="0"/>
          </a:p>
          <a:p>
            <a:endParaRPr lang="pt-BR" dirty="0" smtClean="0"/>
          </a:p>
          <a:p>
            <a:r>
              <a:rPr lang="pt-BR" dirty="0" smtClean="0"/>
              <a:t>Aplicação de Juros Simples na parte fracionária:</a:t>
            </a:r>
          </a:p>
          <a:p>
            <a:pPr lvl="1"/>
            <a:r>
              <a:rPr lang="pt-BR" dirty="0" smtClean="0"/>
              <a:t>Neste caso no visor não deverá estar aparecendo um </a:t>
            </a:r>
            <a:r>
              <a:rPr lang="pt-BR" b="1" dirty="0" smtClean="0">
                <a:solidFill>
                  <a:srgbClr val="FF0000"/>
                </a:solidFill>
              </a:rPr>
              <a:t>“C”</a:t>
            </a:r>
            <a:r>
              <a:rPr lang="pt-BR" dirty="0" smtClean="0"/>
              <a:t>.</a:t>
            </a:r>
            <a:endParaRPr lang="pt-BR" dirty="0"/>
          </a:p>
        </p:txBody>
      </p:sp>
      <p:sp>
        <p:nvSpPr>
          <p:cNvPr id="4" name="Retângulo de cantos arredondados 3"/>
          <p:cNvSpPr/>
          <p:nvPr/>
        </p:nvSpPr>
        <p:spPr>
          <a:xfrm>
            <a:off x="1115616" y="3356992"/>
            <a:ext cx="4032448" cy="864096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bIns="0" rtlCol="0" anchor="b"/>
          <a:lstStyle/>
          <a:p>
            <a:endParaRPr lang="pt-BR" sz="3200" b="1" baseline="-25000" dirty="0" smtClean="0">
              <a:latin typeface="Tw Cen MT" pitchFamily="34" charset="0"/>
              <a:cs typeface="Courier New" pitchFamily="49" charset="0"/>
            </a:endParaRPr>
          </a:p>
          <a:p>
            <a:endParaRPr lang="pt-BR" sz="3200" b="1" baseline="-25000" dirty="0" smtClean="0">
              <a:latin typeface="Tw Cen MT" pitchFamily="34" charset="0"/>
              <a:cs typeface="Courier New" pitchFamily="49" charset="0"/>
            </a:endParaRPr>
          </a:p>
          <a:p>
            <a:r>
              <a:rPr lang="pt-BR" sz="3200" b="1" baseline="-25000" dirty="0" smtClean="0">
                <a:latin typeface="Tw Cen MT" pitchFamily="34" charset="0"/>
                <a:cs typeface="Courier New" pitchFamily="49" charset="0"/>
              </a:rPr>
              <a:t>RPN		D.MY	C</a:t>
            </a:r>
            <a:endParaRPr lang="pt-BR" sz="3200" b="1" baseline="-25000" dirty="0">
              <a:latin typeface="Tw Cen MT" pitchFamily="34" charset="0"/>
              <a:cs typeface="Courier New" pitchFamily="49" charset="0"/>
            </a:endParaRPr>
          </a:p>
        </p:txBody>
      </p:sp>
      <p:sp>
        <p:nvSpPr>
          <p:cNvPr id="7" name="Retângulo de cantos arredondados 6"/>
          <p:cNvSpPr/>
          <p:nvPr/>
        </p:nvSpPr>
        <p:spPr>
          <a:xfrm>
            <a:off x="1115616" y="5373216"/>
            <a:ext cx="4032448" cy="864096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bIns="0" rtlCol="0" anchor="b"/>
          <a:lstStyle/>
          <a:p>
            <a:r>
              <a:rPr lang="pt-BR" sz="3200" b="1" baseline="-25000" dirty="0">
                <a:latin typeface="Tw Cen MT" pitchFamily="34" charset="0"/>
                <a:cs typeface="Courier New" pitchFamily="49" charset="0"/>
              </a:rPr>
              <a:t>RPN		D.MY	</a:t>
            </a:r>
          </a:p>
        </p:txBody>
      </p:sp>
      <p:grpSp>
        <p:nvGrpSpPr>
          <p:cNvPr id="5" name="Grupo 7"/>
          <p:cNvGrpSpPr/>
          <p:nvPr/>
        </p:nvGrpSpPr>
        <p:grpSpPr>
          <a:xfrm>
            <a:off x="6183070" y="1556792"/>
            <a:ext cx="490028" cy="530218"/>
            <a:chOff x="539552" y="4040880"/>
            <a:chExt cx="346362" cy="374769"/>
          </a:xfrm>
        </p:grpSpPr>
        <p:sp>
          <p:nvSpPr>
            <p:cNvPr id="9" name="Retângulo de cantos arredondados 8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AMORT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6" name="Grupo 9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1" name="Retângulo de cantos arredondados 10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12X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2" name="Retângulo de cantos arredondados 11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n</a:t>
                </a:r>
              </a:p>
            </p:txBody>
          </p:sp>
        </p:grpSp>
      </p:grpSp>
      <p:sp>
        <p:nvSpPr>
          <p:cNvPr id="13" name="CaixaDeTexto 12"/>
          <p:cNvSpPr txBox="1"/>
          <p:nvPr/>
        </p:nvSpPr>
        <p:spPr>
          <a:xfrm>
            <a:off x="7375539" y="3429000"/>
            <a:ext cx="1584176" cy="2862322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15000"/>
                  <a:satMod val="180000"/>
                </a:schemeClr>
              </a:gs>
              <a:gs pos="50000">
                <a:schemeClr val="accent1">
                  <a:shade val="45000"/>
                  <a:satMod val="170000"/>
                </a:schemeClr>
              </a:gs>
              <a:gs pos="70000">
                <a:schemeClr val="accent1">
                  <a:tint val="99000"/>
                  <a:shade val="65000"/>
                  <a:satMod val="155000"/>
                </a:schemeClr>
              </a:gs>
              <a:gs pos="100000">
                <a:schemeClr val="accent1">
                  <a:tint val="95500"/>
                  <a:shade val="100000"/>
                  <a:satMod val="155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pt-BR" sz="2000" dirty="0" smtClean="0">
                <a:latin typeface="Tw Cen MT" pitchFamily="34" charset="0"/>
              </a:rPr>
              <a:t>Para alternar entre as duas formas basta apertar as teclas:</a:t>
            </a:r>
          </a:p>
          <a:p>
            <a:endParaRPr lang="pt-BR" sz="2000" dirty="0">
              <a:latin typeface="Tw Cen MT" pitchFamily="34" charset="0"/>
            </a:endParaRPr>
          </a:p>
          <a:p>
            <a:endParaRPr lang="pt-BR" sz="2000" dirty="0" smtClean="0">
              <a:latin typeface="Tw Cen MT" pitchFamily="34" charset="0"/>
            </a:endParaRPr>
          </a:p>
          <a:p>
            <a:endParaRPr lang="pt-BR" sz="2000" dirty="0">
              <a:latin typeface="Tw Cen MT" pitchFamily="34" charset="0"/>
            </a:endParaRPr>
          </a:p>
          <a:p>
            <a:endParaRPr lang="pt-BR" sz="2000" dirty="0">
              <a:latin typeface="Tw Cen MT" pitchFamily="34" charset="0"/>
            </a:endParaRPr>
          </a:p>
        </p:txBody>
      </p:sp>
      <p:grpSp>
        <p:nvGrpSpPr>
          <p:cNvPr id="8" name="Grupo 13"/>
          <p:cNvGrpSpPr/>
          <p:nvPr/>
        </p:nvGrpSpPr>
        <p:grpSpPr>
          <a:xfrm>
            <a:off x="8222189" y="5261284"/>
            <a:ext cx="490028" cy="530218"/>
            <a:chOff x="539552" y="4040880"/>
            <a:chExt cx="346362" cy="374769"/>
          </a:xfrm>
        </p:grpSpPr>
        <p:sp>
          <p:nvSpPr>
            <p:cNvPr id="15" name="Retângulo de cantos arredondados 1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ALG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10" name="Grupo 1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7" name="Retângulo de cantos arredondados 1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∆DYS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8" name="Retângulo de cantos arredondados 17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EEX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14" name="Grupo 18"/>
          <p:cNvGrpSpPr/>
          <p:nvPr/>
        </p:nvGrpSpPr>
        <p:grpSpPr>
          <a:xfrm>
            <a:off x="7662234" y="5266824"/>
            <a:ext cx="490028" cy="530218"/>
            <a:chOff x="539552" y="4040880"/>
            <a:chExt cx="346362" cy="374769"/>
          </a:xfrm>
        </p:grpSpPr>
        <p:sp>
          <p:nvSpPr>
            <p:cNvPr id="20" name="Retângulo de cantos arredondados 1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16" name="Grupo 2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22" name="Retângulo de cantos arredondados 2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(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23" name="Retângulo de cantos arredondados 2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STO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1639543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>
                <a:latin typeface="Tw Cen MT" pitchFamily="34" charset="0"/>
              </a:rPr>
              <a:t>Cálculo com Períodos Não Inteiros</a:t>
            </a:r>
            <a:endParaRPr lang="pt-BR" dirty="0">
              <a:latin typeface="Tw Cen MT" pitchFamily="34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t-BR" dirty="0" smtClean="0"/>
              <a:t>Exemplo: Qual o Valor que deverá ser pago por um empréstimo de R$ 1.000,00 a um a taxa de 5% por um período de 5 meses e 15 dias (5,5 meses)?</a:t>
            </a:r>
          </a:p>
          <a:p>
            <a:endParaRPr lang="pt-BR" dirty="0" smtClean="0"/>
          </a:p>
          <a:p>
            <a:pPr marL="0" indent="0">
              <a:buNone/>
            </a:pPr>
            <a:r>
              <a:rPr lang="pt-BR" dirty="0" smtClean="0"/>
              <a:t>                                            Com “C”:</a:t>
            </a:r>
          </a:p>
          <a:p>
            <a:pPr marL="0" indent="0">
              <a:buNone/>
            </a:pPr>
            <a:endParaRPr lang="pt-BR" dirty="0" smtClean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 smtClean="0"/>
              <a:t>                                            Sem </a:t>
            </a:r>
            <a:r>
              <a:rPr lang="pt-BR" dirty="0"/>
              <a:t>“C”:</a:t>
            </a:r>
          </a:p>
        </p:txBody>
      </p:sp>
      <p:grpSp>
        <p:nvGrpSpPr>
          <p:cNvPr id="4" name="Grupo 23"/>
          <p:cNvGrpSpPr/>
          <p:nvPr/>
        </p:nvGrpSpPr>
        <p:grpSpPr>
          <a:xfrm>
            <a:off x="953544" y="3525252"/>
            <a:ext cx="490028" cy="530218"/>
            <a:chOff x="539552" y="4040880"/>
            <a:chExt cx="346362" cy="374769"/>
          </a:xfrm>
        </p:grpSpPr>
        <p:sp>
          <p:nvSpPr>
            <p:cNvPr id="25" name="Retângulo de cantos arredondados 2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5" name="Grupo 2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27" name="Retângulo de cantos arredondados 2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𝑥, r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28" name="Retângulo de cantos arredondados 27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1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6" name="Grupo 28"/>
          <p:cNvGrpSpPr/>
          <p:nvPr/>
        </p:nvGrpSpPr>
        <p:grpSpPr>
          <a:xfrm>
            <a:off x="1498547" y="3535754"/>
            <a:ext cx="490028" cy="530218"/>
            <a:chOff x="539552" y="4040880"/>
            <a:chExt cx="346362" cy="374769"/>
          </a:xfrm>
        </p:grpSpPr>
        <p:sp>
          <p:nvSpPr>
            <p:cNvPr id="30" name="Retângulo de cantos arredondados 2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7" name="Grupo 3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32" name="Retângulo de cantos arredondados 3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33" name="Retângulo de cantos arredondados 3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0</a:t>
                </a:r>
              </a:p>
            </p:txBody>
          </p:sp>
        </p:grpSp>
      </p:grpSp>
      <p:grpSp>
        <p:nvGrpSpPr>
          <p:cNvPr id="8" name="Grupo 33"/>
          <p:cNvGrpSpPr/>
          <p:nvPr/>
        </p:nvGrpSpPr>
        <p:grpSpPr>
          <a:xfrm>
            <a:off x="2044236" y="3529968"/>
            <a:ext cx="490028" cy="530218"/>
            <a:chOff x="539552" y="4040880"/>
            <a:chExt cx="346362" cy="374769"/>
          </a:xfrm>
        </p:grpSpPr>
        <p:sp>
          <p:nvSpPr>
            <p:cNvPr id="35" name="Retângulo de cantos arredondados 3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9" name="Grupo 3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37" name="Retângulo de cantos arredondados 3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38" name="Retângulo de cantos arredondados 37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0</a:t>
                </a:r>
              </a:p>
            </p:txBody>
          </p:sp>
        </p:grpSp>
      </p:grpSp>
      <p:grpSp>
        <p:nvGrpSpPr>
          <p:cNvPr id="10" name="Grupo 38"/>
          <p:cNvGrpSpPr/>
          <p:nvPr/>
        </p:nvGrpSpPr>
        <p:grpSpPr>
          <a:xfrm>
            <a:off x="2590194" y="3529968"/>
            <a:ext cx="490028" cy="530218"/>
            <a:chOff x="539552" y="4040880"/>
            <a:chExt cx="346362" cy="374769"/>
          </a:xfrm>
        </p:grpSpPr>
        <p:sp>
          <p:nvSpPr>
            <p:cNvPr id="40" name="Retângulo de cantos arredondados 3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11" name="Grupo 4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42" name="Retângulo de cantos arredondados 4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43" name="Retângulo de cantos arredondados 4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0</a:t>
                </a:r>
              </a:p>
            </p:txBody>
          </p:sp>
        </p:grpSp>
      </p:grpSp>
      <p:grpSp>
        <p:nvGrpSpPr>
          <p:cNvPr id="12" name="Grupo 43"/>
          <p:cNvGrpSpPr/>
          <p:nvPr/>
        </p:nvGrpSpPr>
        <p:grpSpPr>
          <a:xfrm>
            <a:off x="3145868" y="3526738"/>
            <a:ext cx="490028" cy="530218"/>
            <a:chOff x="539552" y="4040880"/>
            <a:chExt cx="346362" cy="374769"/>
          </a:xfrm>
        </p:grpSpPr>
        <p:sp>
          <p:nvSpPr>
            <p:cNvPr id="45" name="Retângulo de cantos arredondados 4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NPV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13" name="Grupo 4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47" name="Retângulo de cantos arredondados 4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CFo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48" name="Retângulo de cantos arredondados 47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PV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14" name="Grupo 48"/>
          <p:cNvGrpSpPr/>
          <p:nvPr/>
        </p:nvGrpSpPr>
        <p:grpSpPr>
          <a:xfrm>
            <a:off x="3127812" y="4147162"/>
            <a:ext cx="490028" cy="530218"/>
            <a:chOff x="539552" y="4040880"/>
            <a:chExt cx="346362" cy="374769"/>
          </a:xfrm>
        </p:grpSpPr>
        <p:sp>
          <p:nvSpPr>
            <p:cNvPr id="50" name="Retângulo de cantos arredondados 4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INT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15" name="Grupo 5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52" name="Retângulo de cantos arredondados 5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12÷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53" name="Retângulo de cantos arredondados 5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i</a:t>
                </a:r>
              </a:p>
            </p:txBody>
          </p:sp>
        </p:grpSp>
      </p:grpSp>
      <p:grpSp>
        <p:nvGrpSpPr>
          <p:cNvPr id="16" name="Grupo 53"/>
          <p:cNvGrpSpPr/>
          <p:nvPr/>
        </p:nvGrpSpPr>
        <p:grpSpPr>
          <a:xfrm>
            <a:off x="2593686" y="4157282"/>
            <a:ext cx="490028" cy="530218"/>
            <a:chOff x="539552" y="4040880"/>
            <a:chExt cx="346362" cy="374769"/>
          </a:xfrm>
        </p:grpSpPr>
        <p:sp>
          <p:nvSpPr>
            <p:cNvPr id="55" name="Retângulo de cantos arredondados 5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17" name="Grupo 5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57" name="Retângulo de cantos arredondados 5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M.DY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58" name="Retângulo de cantos arredondados 57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5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18" name="Grupo 58"/>
          <p:cNvGrpSpPr/>
          <p:nvPr/>
        </p:nvGrpSpPr>
        <p:grpSpPr>
          <a:xfrm>
            <a:off x="2591672" y="4755310"/>
            <a:ext cx="490028" cy="530218"/>
            <a:chOff x="539552" y="4040880"/>
            <a:chExt cx="346362" cy="374769"/>
          </a:xfrm>
        </p:grpSpPr>
        <p:sp>
          <p:nvSpPr>
            <p:cNvPr id="60" name="Retângulo de cantos arredondados 5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19" name="Grupo 6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62" name="Retângulo de cantos arredondados 6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M.DY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63" name="Retângulo de cantos arredondados 6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5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20" name="Grupo 63"/>
          <p:cNvGrpSpPr/>
          <p:nvPr/>
        </p:nvGrpSpPr>
        <p:grpSpPr>
          <a:xfrm>
            <a:off x="1521768" y="4749388"/>
            <a:ext cx="490028" cy="530218"/>
            <a:chOff x="539552" y="4040880"/>
            <a:chExt cx="346362" cy="374769"/>
          </a:xfrm>
        </p:grpSpPr>
        <p:sp>
          <p:nvSpPr>
            <p:cNvPr id="65" name="Retângulo de cantos arredondados 6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1" name="Grupo 6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67" name="Retângulo de cantos arredondados 6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M.DY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68" name="Retângulo de cantos arredondados 67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5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22" name="Grupo 68"/>
          <p:cNvGrpSpPr/>
          <p:nvPr/>
        </p:nvGrpSpPr>
        <p:grpSpPr>
          <a:xfrm>
            <a:off x="2065748" y="4741186"/>
            <a:ext cx="490028" cy="530218"/>
            <a:chOff x="539552" y="4040880"/>
            <a:chExt cx="346362" cy="374769"/>
          </a:xfrm>
        </p:grpSpPr>
        <p:sp>
          <p:nvSpPr>
            <p:cNvPr id="70" name="Retângulo de cantos arredondados 6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3" name="Grupo 7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72" name="Retângulo de cantos arredondados 7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S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73" name="Retângulo de cantos arredondados 7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.</a:t>
                </a:r>
              </a:p>
            </p:txBody>
          </p:sp>
        </p:grpSp>
      </p:grpSp>
      <p:grpSp>
        <p:nvGrpSpPr>
          <p:cNvPr id="24" name="Grupo 73"/>
          <p:cNvGrpSpPr/>
          <p:nvPr/>
        </p:nvGrpSpPr>
        <p:grpSpPr>
          <a:xfrm>
            <a:off x="3119972" y="4747108"/>
            <a:ext cx="490028" cy="530218"/>
            <a:chOff x="539552" y="4040880"/>
            <a:chExt cx="346362" cy="374769"/>
          </a:xfrm>
        </p:grpSpPr>
        <p:sp>
          <p:nvSpPr>
            <p:cNvPr id="75" name="Retângulo de cantos arredondados 7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AMORT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6" name="Grupo 7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77" name="Retângulo de cantos arredondados 7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12X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78" name="Retângulo de cantos arredondados 77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n</a:t>
                </a:r>
              </a:p>
            </p:txBody>
          </p:sp>
        </p:grpSp>
      </p:grpSp>
      <p:grpSp>
        <p:nvGrpSpPr>
          <p:cNvPr id="29" name="Grupo 78"/>
          <p:cNvGrpSpPr/>
          <p:nvPr/>
        </p:nvGrpSpPr>
        <p:grpSpPr>
          <a:xfrm>
            <a:off x="3113784" y="5347054"/>
            <a:ext cx="490028" cy="530218"/>
            <a:chOff x="539552" y="4040880"/>
            <a:chExt cx="346362" cy="374769"/>
          </a:xfrm>
        </p:grpSpPr>
        <p:sp>
          <p:nvSpPr>
            <p:cNvPr id="80" name="Retângulo de cantos arredondados 7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IRR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31" name="Grupo 8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82" name="Retângulo de cantos arredondados 8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Nj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83" name="Retângulo de cantos arredondados 8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FV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sp>
        <p:nvSpPr>
          <p:cNvPr id="84" name="Retângulo de cantos arredondados 83"/>
          <p:cNvSpPr/>
          <p:nvPr/>
        </p:nvSpPr>
        <p:spPr>
          <a:xfrm>
            <a:off x="4499992" y="3652864"/>
            <a:ext cx="4032448" cy="864096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bIns="0" rtlCol="0" anchor="b"/>
          <a:lstStyle/>
          <a:p>
            <a:endParaRPr lang="pt-BR" sz="3200" b="1" baseline="-25000" dirty="0" smtClean="0">
              <a:latin typeface="Tw Cen MT" pitchFamily="34" charset="0"/>
              <a:cs typeface="Courier New" pitchFamily="49" charset="0"/>
            </a:endParaRPr>
          </a:p>
          <a:p>
            <a:r>
              <a:rPr lang="pt-BR" sz="3200" b="1" dirty="0" smtClean="0">
                <a:latin typeface="Tw Cen MT" pitchFamily="34" charset="0"/>
                <a:cs typeface="Courier New" pitchFamily="49" charset="0"/>
              </a:rPr>
              <a:t>-1.307,80</a:t>
            </a:r>
          </a:p>
          <a:p>
            <a:r>
              <a:rPr lang="pt-BR" sz="3200" b="1" baseline="-25000" dirty="0" smtClean="0">
                <a:latin typeface="Tw Cen MT" pitchFamily="34" charset="0"/>
                <a:cs typeface="Courier New" pitchFamily="49" charset="0"/>
              </a:rPr>
              <a:t>RPN		D.MY	C</a:t>
            </a:r>
            <a:endParaRPr lang="pt-BR" sz="3200" b="1" baseline="-25000" dirty="0">
              <a:latin typeface="Tw Cen MT" pitchFamily="34" charset="0"/>
              <a:cs typeface="Courier New" pitchFamily="49" charset="0"/>
            </a:endParaRPr>
          </a:p>
        </p:txBody>
      </p:sp>
      <p:sp>
        <p:nvSpPr>
          <p:cNvPr id="85" name="Retângulo de cantos arredondados 84"/>
          <p:cNvSpPr/>
          <p:nvPr/>
        </p:nvSpPr>
        <p:spPr>
          <a:xfrm>
            <a:off x="4499992" y="4997134"/>
            <a:ext cx="4032448" cy="864096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bIns="0" rtlCol="0" anchor="b"/>
          <a:lstStyle/>
          <a:p>
            <a:r>
              <a:rPr lang="pt-BR" sz="3200" b="1" dirty="0">
                <a:latin typeface="Tw Cen MT" pitchFamily="34" charset="0"/>
                <a:cs typeface="Courier New" pitchFamily="49" charset="0"/>
              </a:rPr>
              <a:t>-</a:t>
            </a:r>
            <a:r>
              <a:rPr lang="pt-BR" sz="3200" b="1" dirty="0" smtClean="0">
                <a:latin typeface="Tw Cen MT" pitchFamily="34" charset="0"/>
                <a:cs typeface="Courier New" pitchFamily="49" charset="0"/>
              </a:rPr>
              <a:t>1.308,19</a:t>
            </a:r>
            <a:endParaRPr lang="pt-BR" sz="3200" b="1" dirty="0">
              <a:latin typeface="Tw Cen MT" pitchFamily="34" charset="0"/>
              <a:cs typeface="Courier New" pitchFamily="49" charset="0"/>
            </a:endParaRPr>
          </a:p>
          <a:p>
            <a:r>
              <a:rPr lang="pt-BR" sz="3200" b="1" baseline="-25000" dirty="0" smtClean="0">
                <a:latin typeface="Tw Cen MT" pitchFamily="34" charset="0"/>
                <a:cs typeface="Courier New" pitchFamily="49" charset="0"/>
              </a:rPr>
              <a:t>RPN</a:t>
            </a:r>
            <a:r>
              <a:rPr lang="pt-BR" sz="3200" b="1" baseline="-25000" dirty="0">
                <a:latin typeface="Tw Cen MT" pitchFamily="34" charset="0"/>
                <a:cs typeface="Courier New" pitchFamily="49" charset="0"/>
              </a:rPr>
              <a:t>		D.MY	</a:t>
            </a:r>
          </a:p>
        </p:txBody>
      </p:sp>
    </p:spTree>
    <p:extLst>
      <p:ext uri="{BB962C8B-B14F-4D97-AF65-F5344CB8AC3E}">
        <p14:creationId xmlns:p14="http://schemas.microsoft.com/office/powerpoint/2010/main" xmlns="" val="3809848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Taxas Equivalentes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t-BR" dirty="0" smtClean="0"/>
              <a:t>São as taxas </a:t>
            </a:r>
            <a:r>
              <a:rPr lang="pt-BR" dirty="0"/>
              <a:t>equivalentes são as taxas que quando aplicadas a um determinado capital, produzirão o mesmo montante  ao final do mesmo prazo.</a:t>
            </a:r>
          </a:p>
          <a:p>
            <a:endParaRPr lang="pt-BR" dirty="0" smtClean="0"/>
          </a:p>
          <a:p>
            <a:r>
              <a:rPr lang="pt-BR" dirty="0" smtClean="0"/>
              <a:t>Quando se trata de juros simples basta multiplicar ou dividir:</a:t>
            </a:r>
          </a:p>
          <a:p>
            <a:pPr lvl="1"/>
            <a:r>
              <a:rPr lang="pt-BR" dirty="0" smtClean="0"/>
              <a:t>2% a.m. = 24% a.a. | 12% a.a. = 1%a.m.</a:t>
            </a:r>
          </a:p>
          <a:p>
            <a:endParaRPr lang="pt-BR" dirty="0" smtClean="0"/>
          </a:p>
          <a:p>
            <a:r>
              <a:rPr lang="pt-BR" dirty="0" smtClean="0"/>
              <a:t>Quando se trata de juros compostos, já se faz necessário efetuar alguns cálculos.</a:t>
            </a:r>
          </a:p>
        </p:txBody>
      </p:sp>
    </p:spTree>
    <p:extLst>
      <p:ext uri="{BB962C8B-B14F-4D97-AF65-F5344CB8AC3E}">
        <p14:creationId xmlns:p14="http://schemas.microsoft.com/office/powerpoint/2010/main" xmlns="" val="2231470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Seta para a esquerda 196"/>
          <p:cNvSpPr/>
          <p:nvPr/>
        </p:nvSpPr>
        <p:spPr>
          <a:xfrm>
            <a:off x="4589484" y="4852141"/>
            <a:ext cx="4375004" cy="691187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>
                <a:latin typeface="Tw Cen MT" pitchFamily="34" charset="0"/>
              </a:rPr>
              <a:t>Coloca-se a taxa conhecida somada a 100</a:t>
            </a:r>
            <a:endParaRPr lang="pt-BR" dirty="0">
              <a:latin typeface="Tw Cen MT" pitchFamily="34" charset="0"/>
            </a:endParaRPr>
          </a:p>
        </p:txBody>
      </p:sp>
      <p:sp>
        <p:nvSpPr>
          <p:cNvPr id="4" name="Seta para a esquerda 3"/>
          <p:cNvSpPr/>
          <p:nvPr/>
        </p:nvSpPr>
        <p:spPr>
          <a:xfrm>
            <a:off x="4589484" y="2548758"/>
            <a:ext cx="4375004" cy="691187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>
                <a:latin typeface="Tw Cen MT" pitchFamily="34" charset="0"/>
              </a:rPr>
              <a:t>Coloca-se a taxa conhecida somada a 100</a:t>
            </a:r>
            <a:endParaRPr lang="pt-BR" dirty="0">
              <a:latin typeface="Tw Cen MT" pitchFamily="34" charset="0"/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Taxas Equivalentes </a:t>
            </a:r>
            <a:br>
              <a:rPr lang="pt-BR" dirty="0" smtClean="0"/>
            </a:br>
            <a:r>
              <a:rPr lang="pt-BR" dirty="0" smtClean="0"/>
              <a:t>Juros Compostos – Método 1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Por exemplo: determine a taxa anual equivalente a 8% a.m.:</a:t>
            </a:r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r>
              <a:rPr lang="pt-BR" dirty="0" smtClean="0"/>
              <a:t>Determine </a:t>
            </a:r>
            <a:r>
              <a:rPr lang="pt-BR" dirty="0"/>
              <a:t>a taxa </a:t>
            </a:r>
            <a:r>
              <a:rPr lang="pt-BR" dirty="0" smtClean="0"/>
              <a:t>mensal </a:t>
            </a:r>
            <a:r>
              <a:rPr lang="pt-BR" dirty="0"/>
              <a:t>equivalente a </a:t>
            </a:r>
            <a:r>
              <a:rPr lang="pt-BR" dirty="0" smtClean="0"/>
              <a:t>151,82% a.a.:</a:t>
            </a:r>
            <a:endParaRPr lang="pt-BR" dirty="0"/>
          </a:p>
          <a:p>
            <a:endParaRPr lang="pt-BR" dirty="0" smtClean="0"/>
          </a:p>
          <a:p>
            <a:endParaRPr lang="pt-BR" dirty="0"/>
          </a:p>
        </p:txBody>
      </p:sp>
      <p:grpSp>
        <p:nvGrpSpPr>
          <p:cNvPr id="5" name="Grupo 8"/>
          <p:cNvGrpSpPr/>
          <p:nvPr/>
        </p:nvGrpSpPr>
        <p:grpSpPr>
          <a:xfrm>
            <a:off x="3633705" y="2610492"/>
            <a:ext cx="490028" cy="530218"/>
            <a:chOff x="539552" y="4040880"/>
            <a:chExt cx="346362" cy="374769"/>
          </a:xfrm>
        </p:grpSpPr>
        <p:sp>
          <p:nvSpPr>
            <p:cNvPr id="10" name="Retângulo de cantos arredondados 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IRR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6" name="Grupo 1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2" name="Retângulo de cantos arredondados 1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Nj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3" name="Retângulo de cantos arredondados 1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FV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7" name="Grupo 13"/>
          <p:cNvGrpSpPr/>
          <p:nvPr/>
        </p:nvGrpSpPr>
        <p:grpSpPr>
          <a:xfrm>
            <a:off x="1426115" y="2028764"/>
            <a:ext cx="490028" cy="530218"/>
            <a:chOff x="539552" y="4040880"/>
            <a:chExt cx="346362" cy="374769"/>
          </a:xfrm>
        </p:grpSpPr>
        <p:sp>
          <p:nvSpPr>
            <p:cNvPr id="15" name="Retângulo de cantos arredondados 1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8" name="Grupo 1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7" name="Retângulo de cantos arredondados 1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𝑥, r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8" name="Retângulo de cantos arredondados 17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1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9" name="Grupo 18"/>
          <p:cNvGrpSpPr/>
          <p:nvPr/>
        </p:nvGrpSpPr>
        <p:grpSpPr>
          <a:xfrm>
            <a:off x="1966736" y="2025658"/>
            <a:ext cx="490028" cy="530218"/>
            <a:chOff x="539552" y="4040880"/>
            <a:chExt cx="346362" cy="374769"/>
          </a:xfrm>
        </p:grpSpPr>
        <p:sp>
          <p:nvSpPr>
            <p:cNvPr id="20" name="Retângulo de cantos arredondados 1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11" name="Grupo 2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22" name="Retângulo de cantos arredondados 2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23" name="Retângulo de cantos arredondados 2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0</a:t>
                </a:r>
              </a:p>
            </p:txBody>
          </p:sp>
        </p:grpSp>
      </p:grpSp>
      <p:grpSp>
        <p:nvGrpSpPr>
          <p:cNvPr id="14" name="Grupo 28"/>
          <p:cNvGrpSpPr/>
          <p:nvPr/>
        </p:nvGrpSpPr>
        <p:grpSpPr>
          <a:xfrm>
            <a:off x="2528124" y="3181399"/>
            <a:ext cx="490028" cy="530218"/>
            <a:chOff x="539552" y="4040880"/>
            <a:chExt cx="346362" cy="374769"/>
          </a:xfrm>
        </p:grpSpPr>
        <p:sp>
          <p:nvSpPr>
            <p:cNvPr id="30" name="Retângulo de cantos arredondados 2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YTM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16" name="Grupo 3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32" name="Retângulo de cantos arredondados 3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e </a:t>
                </a:r>
                <a:r>
                  <a:rPr lang="pt-BR" sz="900" b="1" baseline="30000" dirty="0" smtClean="0">
                    <a:solidFill>
                      <a:srgbClr val="00B0F0"/>
                    </a:solidFill>
                    <a:latin typeface="Tw Cen MT" pitchFamily="34" charset="0"/>
                  </a:rPr>
                  <a:t>𝑥</a:t>
                </a:r>
                <a:endParaRPr lang="pt-BR" sz="900" b="1" baseline="30000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33" name="Retângulo de cantos arredondados 3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1/𝑥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19" name="Grupo 33"/>
          <p:cNvGrpSpPr/>
          <p:nvPr/>
        </p:nvGrpSpPr>
        <p:grpSpPr>
          <a:xfrm>
            <a:off x="3642321" y="3198593"/>
            <a:ext cx="490028" cy="530218"/>
            <a:chOff x="539552" y="4040880"/>
            <a:chExt cx="346362" cy="374769"/>
          </a:xfrm>
        </p:grpSpPr>
        <p:sp>
          <p:nvSpPr>
            <p:cNvPr id="35" name="Retângulo de cantos arredondados 3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INT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1" name="Grupo 3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37" name="Retângulo de cantos arredondados 3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12÷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38" name="Retângulo de cantos arredondados 37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i</a:t>
                </a:r>
              </a:p>
            </p:txBody>
          </p:sp>
        </p:grpSp>
      </p:grpSp>
      <p:grpSp>
        <p:nvGrpSpPr>
          <p:cNvPr id="24" name="Grupo 38"/>
          <p:cNvGrpSpPr/>
          <p:nvPr/>
        </p:nvGrpSpPr>
        <p:grpSpPr>
          <a:xfrm>
            <a:off x="3080413" y="3195595"/>
            <a:ext cx="490028" cy="530218"/>
            <a:chOff x="539552" y="4040880"/>
            <a:chExt cx="346362" cy="374769"/>
          </a:xfrm>
        </p:grpSpPr>
        <p:sp>
          <p:nvSpPr>
            <p:cNvPr id="40" name="Retângulo de cantos arredondados 3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AMORT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5" name="Grupo 4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42" name="Retângulo de cantos arredondados 4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12X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43" name="Retângulo de cantos arredondados 4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n</a:t>
                </a:r>
              </a:p>
            </p:txBody>
          </p:sp>
        </p:grpSp>
      </p:grpSp>
      <p:grpSp>
        <p:nvGrpSpPr>
          <p:cNvPr id="26" name="Grupo 43"/>
          <p:cNvGrpSpPr/>
          <p:nvPr/>
        </p:nvGrpSpPr>
        <p:grpSpPr>
          <a:xfrm>
            <a:off x="2529216" y="2026612"/>
            <a:ext cx="490028" cy="530218"/>
            <a:chOff x="539552" y="4040880"/>
            <a:chExt cx="346362" cy="374769"/>
          </a:xfrm>
        </p:grpSpPr>
        <p:sp>
          <p:nvSpPr>
            <p:cNvPr id="45" name="Retângulo de cantos arredondados 4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7" name="Grupo 4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47" name="Retângulo de cantos arredondados 4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48" name="Retângulo de cantos arredondados 47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0</a:t>
                </a:r>
              </a:p>
            </p:txBody>
          </p:sp>
        </p:grpSp>
      </p:grpSp>
      <p:grpSp>
        <p:nvGrpSpPr>
          <p:cNvPr id="28" name="Grupo 48"/>
          <p:cNvGrpSpPr/>
          <p:nvPr/>
        </p:nvGrpSpPr>
        <p:grpSpPr>
          <a:xfrm>
            <a:off x="3083412" y="2035812"/>
            <a:ext cx="490028" cy="530218"/>
            <a:chOff x="539552" y="4040880"/>
            <a:chExt cx="346362" cy="374769"/>
          </a:xfrm>
        </p:grpSpPr>
        <p:sp>
          <p:nvSpPr>
            <p:cNvPr id="50" name="Retângulo de cantos arredondados 4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RPN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9" name="Grupo 5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52" name="Retângulo de cantos arredondados 5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DATE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53" name="Retângulo de cantos arredondados 5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CHS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31" name="Grupo 53"/>
          <p:cNvGrpSpPr/>
          <p:nvPr/>
        </p:nvGrpSpPr>
        <p:grpSpPr>
          <a:xfrm>
            <a:off x="3639087" y="2045966"/>
            <a:ext cx="490028" cy="530218"/>
            <a:chOff x="539552" y="4040880"/>
            <a:chExt cx="346362" cy="374769"/>
          </a:xfrm>
        </p:grpSpPr>
        <p:sp>
          <p:nvSpPr>
            <p:cNvPr id="55" name="Retângulo de cantos arredondados 5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NPV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34" name="Grupo 5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57" name="Retângulo de cantos arredondados 5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CFo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58" name="Retângulo de cantos arredondados 57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PV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36" name="Grupo 58"/>
          <p:cNvGrpSpPr/>
          <p:nvPr/>
        </p:nvGrpSpPr>
        <p:grpSpPr>
          <a:xfrm>
            <a:off x="1970095" y="2599990"/>
            <a:ext cx="490028" cy="530218"/>
            <a:chOff x="539552" y="4040880"/>
            <a:chExt cx="346362" cy="374769"/>
          </a:xfrm>
        </p:grpSpPr>
        <p:sp>
          <p:nvSpPr>
            <p:cNvPr id="60" name="Retângulo de cantos arredondados 5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39" name="Grupo 6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62" name="Retângulo de cantos arredondados 6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𝑥, r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63" name="Retângulo de cantos arredondados 6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1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41" name="Grupo 63"/>
          <p:cNvGrpSpPr/>
          <p:nvPr/>
        </p:nvGrpSpPr>
        <p:grpSpPr>
          <a:xfrm>
            <a:off x="2510716" y="2612926"/>
            <a:ext cx="490028" cy="530218"/>
            <a:chOff x="539552" y="4040880"/>
            <a:chExt cx="346362" cy="374769"/>
          </a:xfrm>
        </p:grpSpPr>
        <p:sp>
          <p:nvSpPr>
            <p:cNvPr id="65" name="Retângulo de cantos arredondados 6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44" name="Grupo 6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67" name="Retângulo de cantos arredondados 6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68" name="Retângulo de cantos arredondados 67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0</a:t>
                </a:r>
              </a:p>
            </p:txBody>
          </p:sp>
        </p:grpSp>
      </p:grpSp>
      <p:grpSp>
        <p:nvGrpSpPr>
          <p:cNvPr id="46" name="Grupo 83"/>
          <p:cNvGrpSpPr/>
          <p:nvPr/>
        </p:nvGrpSpPr>
        <p:grpSpPr>
          <a:xfrm>
            <a:off x="3072104" y="2609260"/>
            <a:ext cx="490028" cy="530218"/>
            <a:chOff x="539552" y="4040880"/>
            <a:chExt cx="346362" cy="374769"/>
          </a:xfrm>
        </p:grpSpPr>
        <p:sp>
          <p:nvSpPr>
            <p:cNvPr id="85" name="Retângulo de cantos arredondados 8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49" name="Grupo 8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87" name="Retângulo de cantos arredondados 8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END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88" name="Retângulo de cantos arredondados 87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8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51" name="Grupo 88"/>
          <p:cNvGrpSpPr/>
          <p:nvPr/>
        </p:nvGrpSpPr>
        <p:grpSpPr>
          <a:xfrm>
            <a:off x="1423520" y="3175859"/>
            <a:ext cx="490028" cy="530218"/>
            <a:chOff x="539552" y="4040880"/>
            <a:chExt cx="346362" cy="374769"/>
          </a:xfrm>
        </p:grpSpPr>
        <p:sp>
          <p:nvSpPr>
            <p:cNvPr id="90" name="Retângulo de cantos arredondados 8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54" name="Grupo 9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92" name="Retângulo de cantos arredondados 9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𝑥, r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93" name="Retângulo de cantos arredondados 9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1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56" name="Grupo 93"/>
          <p:cNvGrpSpPr/>
          <p:nvPr/>
        </p:nvGrpSpPr>
        <p:grpSpPr>
          <a:xfrm>
            <a:off x="1967752" y="3181399"/>
            <a:ext cx="490028" cy="530218"/>
            <a:chOff x="539552" y="4040880"/>
            <a:chExt cx="346362" cy="374769"/>
          </a:xfrm>
        </p:grpSpPr>
        <p:sp>
          <p:nvSpPr>
            <p:cNvPr id="95" name="Retângulo de cantos arredondados 9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59" name="Grupo 9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97" name="Retângulo de cantos arredondados 9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y, r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98" name="Retângulo de cantos arredondados 97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2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sp>
        <p:nvSpPr>
          <p:cNvPr id="119" name="Retângulo de cantos arredondados 118"/>
          <p:cNvSpPr/>
          <p:nvPr/>
        </p:nvSpPr>
        <p:spPr>
          <a:xfrm>
            <a:off x="4548203" y="3188836"/>
            <a:ext cx="3408173" cy="63228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bIns="0" rtlCol="0" anchor="b"/>
          <a:lstStyle/>
          <a:p>
            <a:endParaRPr lang="pt-BR" sz="2400" b="1" baseline="-25000" dirty="0" smtClean="0">
              <a:latin typeface="Tw Cen MT" pitchFamily="34" charset="0"/>
              <a:cs typeface="Courier New" pitchFamily="49" charset="0"/>
            </a:endParaRPr>
          </a:p>
          <a:p>
            <a:r>
              <a:rPr lang="pt-BR" sz="2400" b="1" dirty="0" smtClean="0">
                <a:latin typeface="Tw Cen MT" pitchFamily="34" charset="0"/>
                <a:cs typeface="Courier New" pitchFamily="49" charset="0"/>
              </a:rPr>
              <a:t>151,82</a:t>
            </a:r>
          </a:p>
          <a:p>
            <a:r>
              <a:rPr lang="pt-BR" sz="2400" b="1" baseline="-25000" dirty="0" smtClean="0">
                <a:latin typeface="Tw Cen MT" pitchFamily="34" charset="0"/>
                <a:cs typeface="Courier New" pitchFamily="49" charset="0"/>
              </a:rPr>
              <a:t>RPN		D.MY	C</a:t>
            </a:r>
            <a:endParaRPr lang="pt-BR" sz="2400" b="1" baseline="-25000" dirty="0">
              <a:latin typeface="Tw Cen MT" pitchFamily="34" charset="0"/>
              <a:cs typeface="Courier New" pitchFamily="49" charset="0"/>
            </a:endParaRPr>
          </a:p>
        </p:txBody>
      </p:sp>
      <p:grpSp>
        <p:nvGrpSpPr>
          <p:cNvPr id="61" name="Grupo 74"/>
          <p:cNvGrpSpPr/>
          <p:nvPr/>
        </p:nvGrpSpPr>
        <p:grpSpPr>
          <a:xfrm>
            <a:off x="1751054" y="4268697"/>
            <a:ext cx="490028" cy="530218"/>
            <a:chOff x="539552" y="4040880"/>
            <a:chExt cx="346362" cy="374769"/>
          </a:xfrm>
        </p:grpSpPr>
        <p:sp>
          <p:nvSpPr>
            <p:cNvPr id="76" name="Retângulo de cantos arredondados 75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64" name="Grupo 76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78" name="Retângulo de cantos arredondados 77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𝑥, r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79" name="Retângulo de cantos arredondados 78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1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66" name="Grupo 79"/>
          <p:cNvGrpSpPr/>
          <p:nvPr/>
        </p:nvGrpSpPr>
        <p:grpSpPr>
          <a:xfrm>
            <a:off x="2305122" y="4265591"/>
            <a:ext cx="490028" cy="530218"/>
            <a:chOff x="539552" y="4040880"/>
            <a:chExt cx="346362" cy="374769"/>
          </a:xfrm>
        </p:grpSpPr>
        <p:sp>
          <p:nvSpPr>
            <p:cNvPr id="81" name="Retângulo de cantos arredondados 80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69" name="Grupo 81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83" name="Retângulo de cantos arredondados 82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99" name="Retângulo de cantos arredondados 98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0</a:t>
                </a:r>
              </a:p>
            </p:txBody>
          </p:sp>
        </p:grpSp>
      </p:grpSp>
      <p:grpSp>
        <p:nvGrpSpPr>
          <p:cNvPr id="70" name="Grupo 99"/>
          <p:cNvGrpSpPr/>
          <p:nvPr/>
        </p:nvGrpSpPr>
        <p:grpSpPr>
          <a:xfrm>
            <a:off x="2854155" y="4266545"/>
            <a:ext cx="490028" cy="530218"/>
            <a:chOff x="539552" y="4040880"/>
            <a:chExt cx="346362" cy="374769"/>
          </a:xfrm>
        </p:grpSpPr>
        <p:sp>
          <p:nvSpPr>
            <p:cNvPr id="101" name="Retângulo de cantos arredondados 100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71" name="Grupo 101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03" name="Retângulo de cantos arredondados 102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04" name="Retângulo de cantos arredondados 103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0</a:t>
                </a:r>
              </a:p>
            </p:txBody>
          </p:sp>
        </p:grpSp>
      </p:grpSp>
      <p:grpSp>
        <p:nvGrpSpPr>
          <p:cNvPr id="72" name="Grupo 104"/>
          <p:cNvGrpSpPr/>
          <p:nvPr/>
        </p:nvGrpSpPr>
        <p:grpSpPr>
          <a:xfrm>
            <a:off x="3394904" y="4275745"/>
            <a:ext cx="490028" cy="530218"/>
            <a:chOff x="539552" y="4040880"/>
            <a:chExt cx="346362" cy="374769"/>
          </a:xfrm>
        </p:grpSpPr>
        <p:sp>
          <p:nvSpPr>
            <p:cNvPr id="106" name="Retângulo de cantos arredondados 105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RPN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73" name="Grupo 106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08" name="Retângulo de cantos arredondados 107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DATE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09" name="Retângulo de cantos arredondados 108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CHS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74" name="Grupo 109"/>
          <p:cNvGrpSpPr/>
          <p:nvPr/>
        </p:nvGrpSpPr>
        <p:grpSpPr>
          <a:xfrm>
            <a:off x="3937132" y="4285899"/>
            <a:ext cx="490028" cy="530218"/>
            <a:chOff x="539552" y="4040880"/>
            <a:chExt cx="346362" cy="374769"/>
          </a:xfrm>
        </p:grpSpPr>
        <p:sp>
          <p:nvSpPr>
            <p:cNvPr id="111" name="Retângulo de cantos arredondados 110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NPV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75" name="Grupo 111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13" name="Retângulo de cantos arredondados 112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CFo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14" name="Retângulo de cantos arredondados 113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PV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77" name="Grupo 114"/>
          <p:cNvGrpSpPr/>
          <p:nvPr/>
        </p:nvGrpSpPr>
        <p:grpSpPr>
          <a:xfrm>
            <a:off x="684349" y="4865224"/>
            <a:ext cx="490028" cy="530218"/>
            <a:chOff x="539552" y="4040880"/>
            <a:chExt cx="346362" cy="374769"/>
          </a:xfrm>
        </p:grpSpPr>
        <p:sp>
          <p:nvSpPr>
            <p:cNvPr id="116" name="Retângulo de cantos arredondados 115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80" name="Grupo 116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18" name="Retângulo de cantos arredondados 117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y, r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20" name="Retângulo de cantos arredondados 119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2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82" name="Grupo 120"/>
          <p:cNvGrpSpPr/>
          <p:nvPr/>
        </p:nvGrpSpPr>
        <p:grpSpPr>
          <a:xfrm>
            <a:off x="2847018" y="4883768"/>
            <a:ext cx="490028" cy="530218"/>
            <a:chOff x="539552" y="4040880"/>
            <a:chExt cx="346362" cy="374769"/>
          </a:xfrm>
        </p:grpSpPr>
        <p:sp>
          <p:nvSpPr>
            <p:cNvPr id="122" name="Retângulo de cantos arredondados 121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84" name="Grupo 122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24" name="Retângulo de cantos arredondados 123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END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25" name="Retângulo de cantos arredondados 124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8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86" name="Grupo 125"/>
          <p:cNvGrpSpPr/>
          <p:nvPr/>
        </p:nvGrpSpPr>
        <p:grpSpPr>
          <a:xfrm>
            <a:off x="1756412" y="4874171"/>
            <a:ext cx="490028" cy="530218"/>
            <a:chOff x="539552" y="4040880"/>
            <a:chExt cx="346362" cy="374769"/>
          </a:xfrm>
        </p:grpSpPr>
        <p:sp>
          <p:nvSpPr>
            <p:cNvPr id="127" name="Retângulo de cantos arredondados 126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89" name="Grupo 127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29" name="Retângulo de cantos arredondados 128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𝑥, r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30" name="Retângulo de cantos arredondados 129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1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91" name="Grupo 130"/>
          <p:cNvGrpSpPr/>
          <p:nvPr/>
        </p:nvGrpSpPr>
        <p:grpSpPr>
          <a:xfrm>
            <a:off x="3393321" y="4878455"/>
            <a:ext cx="490028" cy="530218"/>
            <a:chOff x="539552" y="4040880"/>
            <a:chExt cx="346362" cy="374769"/>
          </a:xfrm>
        </p:grpSpPr>
        <p:sp>
          <p:nvSpPr>
            <p:cNvPr id="132" name="Retângulo de cantos arredondados 131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94" name="Grupo 132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34" name="Retângulo de cantos arredondados 133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y, r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35" name="Retângulo de cantos arredondados 134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2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96" name="Grupo 135"/>
          <p:cNvGrpSpPr/>
          <p:nvPr/>
        </p:nvGrpSpPr>
        <p:grpSpPr>
          <a:xfrm>
            <a:off x="2305953" y="4878455"/>
            <a:ext cx="490028" cy="530218"/>
            <a:chOff x="539552" y="4040880"/>
            <a:chExt cx="346362" cy="374769"/>
          </a:xfrm>
        </p:grpSpPr>
        <p:sp>
          <p:nvSpPr>
            <p:cNvPr id="137" name="Retângulo de cantos arredondados 136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100" name="Grupo 137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39" name="Retângulo de cantos arredondados 138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S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40" name="Retângulo de cantos arredondados 139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.</a:t>
                </a:r>
              </a:p>
            </p:txBody>
          </p:sp>
        </p:grpSp>
      </p:grpSp>
      <p:grpSp>
        <p:nvGrpSpPr>
          <p:cNvPr id="102" name="Grupo 140"/>
          <p:cNvGrpSpPr/>
          <p:nvPr/>
        </p:nvGrpSpPr>
        <p:grpSpPr>
          <a:xfrm>
            <a:off x="1220390" y="4871269"/>
            <a:ext cx="490028" cy="530218"/>
            <a:chOff x="539552" y="4040880"/>
            <a:chExt cx="346362" cy="374769"/>
          </a:xfrm>
        </p:grpSpPr>
        <p:sp>
          <p:nvSpPr>
            <p:cNvPr id="142" name="Retângulo de cantos arredondados 141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105" name="Grupo 142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44" name="Retângulo de cantos arredondados 143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M.DY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45" name="Retângulo de cantos arredondados 144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5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107" name="Grupo 145"/>
          <p:cNvGrpSpPr/>
          <p:nvPr/>
        </p:nvGrpSpPr>
        <p:grpSpPr>
          <a:xfrm>
            <a:off x="3926432" y="4877880"/>
            <a:ext cx="490028" cy="530218"/>
            <a:chOff x="539552" y="4040880"/>
            <a:chExt cx="346362" cy="374769"/>
          </a:xfrm>
        </p:grpSpPr>
        <p:sp>
          <p:nvSpPr>
            <p:cNvPr id="147" name="Retângulo de cantos arredondados 146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IRR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110" name="Grupo 147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49" name="Retângulo de cantos arredondados 148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Nj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50" name="Retângulo de cantos arredondados 149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FV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112" name="Grupo 150"/>
          <p:cNvGrpSpPr/>
          <p:nvPr/>
        </p:nvGrpSpPr>
        <p:grpSpPr>
          <a:xfrm>
            <a:off x="3397284" y="5455352"/>
            <a:ext cx="490028" cy="530218"/>
            <a:chOff x="539552" y="4040880"/>
            <a:chExt cx="346362" cy="374769"/>
          </a:xfrm>
        </p:grpSpPr>
        <p:sp>
          <p:nvSpPr>
            <p:cNvPr id="152" name="Retângulo de cantos arredondados 151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AMORT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115" name="Grupo 152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54" name="Retângulo de cantos arredondados 153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12X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55" name="Retângulo de cantos arredondados 154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n</a:t>
                </a:r>
              </a:p>
            </p:txBody>
          </p:sp>
        </p:grpSp>
      </p:grpSp>
      <p:grpSp>
        <p:nvGrpSpPr>
          <p:cNvPr id="117" name="Grupo 155"/>
          <p:cNvGrpSpPr/>
          <p:nvPr/>
        </p:nvGrpSpPr>
        <p:grpSpPr>
          <a:xfrm>
            <a:off x="2320048" y="5451658"/>
            <a:ext cx="490028" cy="530218"/>
            <a:chOff x="539552" y="4040880"/>
            <a:chExt cx="346362" cy="374769"/>
          </a:xfrm>
        </p:grpSpPr>
        <p:sp>
          <p:nvSpPr>
            <p:cNvPr id="157" name="Retângulo de cantos arredondados 156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121" name="Grupo 157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59" name="Retângulo de cantos arredondados 158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𝑥, r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60" name="Retângulo de cantos arredondados 159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1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123" name="Grupo 160"/>
          <p:cNvGrpSpPr/>
          <p:nvPr/>
        </p:nvGrpSpPr>
        <p:grpSpPr>
          <a:xfrm>
            <a:off x="2864280" y="5457198"/>
            <a:ext cx="490028" cy="530218"/>
            <a:chOff x="539552" y="4040880"/>
            <a:chExt cx="346362" cy="374769"/>
          </a:xfrm>
        </p:grpSpPr>
        <p:sp>
          <p:nvSpPr>
            <p:cNvPr id="162" name="Retângulo de cantos arredondados 161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126" name="Grupo 162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64" name="Retângulo de cantos arredondados 163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y, r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65" name="Retângulo de cantos arredondados 164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2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128" name="Grupo 170"/>
          <p:cNvGrpSpPr/>
          <p:nvPr/>
        </p:nvGrpSpPr>
        <p:grpSpPr>
          <a:xfrm>
            <a:off x="3937956" y="5467352"/>
            <a:ext cx="490028" cy="530218"/>
            <a:chOff x="539552" y="4040880"/>
            <a:chExt cx="346362" cy="374769"/>
          </a:xfrm>
        </p:grpSpPr>
        <p:sp>
          <p:nvSpPr>
            <p:cNvPr id="172" name="Retângulo de cantos arredondados 171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INT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131" name="Grupo 172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74" name="Retângulo de cantos arredondados 173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12÷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75" name="Retângulo de cantos arredondados 174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i</a:t>
                </a:r>
              </a:p>
            </p:txBody>
          </p:sp>
        </p:grpSp>
      </p:grpSp>
      <p:sp>
        <p:nvSpPr>
          <p:cNvPr id="176" name="Retângulo de cantos arredondados 175"/>
          <p:cNvSpPr/>
          <p:nvPr/>
        </p:nvSpPr>
        <p:spPr>
          <a:xfrm>
            <a:off x="4548203" y="5517232"/>
            <a:ext cx="3408173" cy="609191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bIns="0" rtlCol="0" anchor="b"/>
          <a:lstStyle/>
          <a:p>
            <a:endParaRPr lang="pt-BR" sz="2400" b="1" baseline="-25000" dirty="0" smtClean="0">
              <a:latin typeface="Tw Cen MT" pitchFamily="34" charset="0"/>
              <a:cs typeface="Courier New" pitchFamily="49" charset="0"/>
            </a:endParaRPr>
          </a:p>
          <a:p>
            <a:r>
              <a:rPr lang="pt-BR" sz="2400" b="1" dirty="0" smtClean="0">
                <a:latin typeface="Tw Cen MT" pitchFamily="34" charset="0"/>
                <a:cs typeface="Courier New" pitchFamily="49" charset="0"/>
              </a:rPr>
              <a:t>8,00</a:t>
            </a:r>
          </a:p>
          <a:p>
            <a:r>
              <a:rPr lang="pt-BR" sz="2400" b="1" baseline="-25000" dirty="0" smtClean="0">
                <a:latin typeface="Tw Cen MT" pitchFamily="34" charset="0"/>
                <a:cs typeface="Courier New" pitchFamily="49" charset="0"/>
              </a:rPr>
              <a:t>RPN		D.MY	C</a:t>
            </a:r>
            <a:endParaRPr lang="pt-BR" sz="2400" b="1" baseline="-25000" dirty="0">
              <a:latin typeface="Tw Cen MT" pitchFamily="34" charset="0"/>
              <a:cs typeface="Courier New" pitchFamily="49" charset="0"/>
            </a:endParaRPr>
          </a:p>
        </p:txBody>
      </p:sp>
      <p:sp>
        <p:nvSpPr>
          <p:cNvPr id="198" name="CaixaDeTexto 197"/>
          <p:cNvSpPr txBox="1"/>
          <p:nvPr/>
        </p:nvSpPr>
        <p:spPr>
          <a:xfrm>
            <a:off x="214481" y="6300028"/>
            <a:ext cx="87500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>
                <a:solidFill>
                  <a:srgbClr val="FF0000"/>
                </a:solidFill>
                <a:latin typeface="Tw Cen MT" pitchFamily="34" charset="0"/>
              </a:rPr>
              <a:t>Perceba que para o calculo funcionar deve estar aparecendo o “C” no canto do visor</a:t>
            </a:r>
            <a:endParaRPr lang="pt-BR" dirty="0">
              <a:solidFill>
                <a:srgbClr val="FF0000"/>
              </a:solidFill>
              <a:latin typeface="Tw Cen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99419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Taxas Equivalentes – Método 2</a:t>
            </a:r>
            <a:br>
              <a:rPr lang="pt-BR" dirty="0" smtClean="0"/>
            </a:br>
            <a:r>
              <a:rPr lang="pt-BR" dirty="0" smtClean="0"/>
              <a:t>Juros Compostos - Capitalização da Taxa</a:t>
            </a:r>
            <a:endParaRPr lang="pt-BR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Espaço Reservado para Conteúdo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pt-BR" dirty="0" smtClean="0"/>
                  <a:t>Capitalização da Taxa: (do período menor para um maior)</a:t>
                </a:r>
              </a:p>
              <a:p>
                <a:endParaRPr lang="pt-BR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pt-BR" sz="2800" b="0" i="1" smtClean="0">
                          <a:latin typeface="Cambria Math"/>
                        </a:rPr>
                        <m:t>𝐼</m:t>
                      </m:r>
                      <m:r>
                        <a:rPr lang="pt-BR" sz="2800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pt-BR" sz="2800" b="0" i="1" smtClean="0">
                              <a:latin typeface="Cambria Math"/>
                            </a:rPr>
                          </m:ctrlPr>
                        </m:d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pt-BR" sz="2800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d>
                                <m:dPr>
                                  <m:ctrlPr>
                                    <a:rPr lang="pt-BR" sz="2800" b="0" i="1" smtClean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pt-BR" sz="2800" b="0" i="1" smtClean="0">
                                      <a:latin typeface="Cambria Math"/>
                                    </a:rPr>
                                    <m:t>1+</m:t>
                                  </m:r>
                                  <m:r>
                                    <a:rPr lang="pt-BR" sz="2800" b="0" i="1" smtClean="0">
                                      <a:latin typeface="Cambria Math"/>
                                    </a:rPr>
                                    <m:t>𝑖</m:t>
                                  </m:r>
                                </m:e>
                              </m:d>
                              <m:r>
                                <a:rPr lang="pt-BR" sz="2800" b="0" i="1" baseline="30000" smtClean="0">
                                  <a:latin typeface="Cambria Math"/>
                                </a:rPr>
                                <m:t>𝑛</m:t>
                              </m:r>
                            </m:e>
                          </m:d>
                          <m:r>
                            <a:rPr lang="pt-BR" sz="2800" b="0" i="1" smtClean="0">
                              <a:latin typeface="Cambria Math"/>
                            </a:rPr>
                            <m:t>−1</m:t>
                          </m:r>
                        </m:e>
                      </m:d>
                      <m:r>
                        <a:rPr lang="pt-BR" sz="2800" b="0" i="1" smtClean="0">
                          <a:latin typeface="Cambria Math"/>
                          <a:ea typeface="Cambria Math"/>
                        </a:rPr>
                        <m:t>×100</m:t>
                      </m:r>
                    </m:oMath>
                  </m:oMathPara>
                </a14:m>
                <a:endParaRPr lang="pt-BR" sz="2800" dirty="0"/>
              </a:p>
              <a:p>
                <a:r>
                  <a:rPr lang="pt-BR" dirty="0" smtClean="0"/>
                  <a:t>Onde: 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pt-BR" sz="2400" i="1">
                        <a:latin typeface="Cambria Math"/>
                      </a:rPr>
                      <m:t>𝐼</m:t>
                    </m:r>
                  </m:oMath>
                </a14:m>
                <a:r>
                  <a:rPr lang="pt-BR" sz="2400" dirty="0" smtClean="0"/>
                  <a:t> = Taxa de Juros Capitalizada (do período maior)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pt-BR" sz="2400" i="1">
                        <a:latin typeface="Cambria Math"/>
                      </a:rPr>
                      <m:t>𝑖</m:t>
                    </m:r>
                  </m:oMath>
                </a14:m>
                <a:r>
                  <a:rPr lang="pt-BR" sz="2400" dirty="0" smtClean="0"/>
                  <a:t> = Taxa de Juros (expresso de forma unitária)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pt-BR" sz="2400" i="1">
                        <a:latin typeface="Cambria Math"/>
                      </a:rPr>
                      <m:t>𝑛</m:t>
                    </m:r>
                  </m:oMath>
                </a14:m>
                <a:r>
                  <a:rPr lang="pt-BR" sz="2400" dirty="0" smtClean="0"/>
                  <a:t> = Número de períodos a serem capitalizados</a:t>
                </a:r>
              </a:p>
              <a:p>
                <a:r>
                  <a:rPr lang="pt-BR" dirty="0"/>
                  <a:t>Por exemplo: determine a taxa anual equivalente a 8% a.m.:</a:t>
                </a:r>
              </a:p>
              <a:p>
                <a:endParaRPr lang="pt-BR" dirty="0" smtClean="0"/>
              </a:p>
            </p:txBody>
          </p:sp>
        </mc:Choice>
        <mc:Fallback>
          <p:sp>
            <p:nvSpPr>
              <p:cNvPr id="3" name="Espaço Reservado para Conteúdo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t="-1039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upo 165"/>
          <p:cNvGrpSpPr/>
          <p:nvPr/>
        </p:nvGrpSpPr>
        <p:grpSpPr>
          <a:xfrm>
            <a:off x="2779697" y="5448048"/>
            <a:ext cx="490028" cy="530218"/>
            <a:chOff x="539552" y="4040880"/>
            <a:chExt cx="346362" cy="374769"/>
          </a:xfrm>
        </p:grpSpPr>
        <p:sp>
          <p:nvSpPr>
            <p:cNvPr id="167" name="Retângulo de cantos arredondados 166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5" name="Grupo 167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69" name="Retângulo de cantos arredondados 168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END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70" name="Retângulo de cantos arredondados 169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8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6" name="Grupo 176"/>
          <p:cNvGrpSpPr/>
          <p:nvPr/>
        </p:nvGrpSpPr>
        <p:grpSpPr>
          <a:xfrm>
            <a:off x="666199" y="5452026"/>
            <a:ext cx="490028" cy="530218"/>
            <a:chOff x="539552" y="4040880"/>
            <a:chExt cx="346362" cy="374769"/>
          </a:xfrm>
        </p:grpSpPr>
        <p:sp>
          <p:nvSpPr>
            <p:cNvPr id="178" name="Retângulo de cantos arredondados 177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7" name="Grupo 178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80" name="Retângulo de cantos arredondados 179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𝑥, r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81" name="Retângulo de cantos arredondados 180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1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8" name="Grupo 181"/>
          <p:cNvGrpSpPr/>
          <p:nvPr/>
        </p:nvGrpSpPr>
        <p:grpSpPr>
          <a:xfrm>
            <a:off x="1725272" y="5456763"/>
            <a:ext cx="490028" cy="530218"/>
            <a:chOff x="539552" y="4040880"/>
            <a:chExt cx="346362" cy="374769"/>
          </a:xfrm>
        </p:grpSpPr>
        <p:sp>
          <p:nvSpPr>
            <p:cNvPr id="183" name="Retângulo de cantos arredondados 182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9" name="Grupo 183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85" name="Retângulo de cantos arredondados 184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S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86" name="Retângulo de cantos arredondados 185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.</a:t>
                </a:r>
              </a:p>
            </p:txBody>
          </p:sp>
        </p:grpSp>
      </p:grpSp>
      <p:grpSp>
        <p:nvGrpSpPr>
          <p:cNvPr id="10" name="Grupo 186"/>
          <p:cNvGrpSpPr/>
          <p:nvPr/>
        </p:nvGrpSpPr>
        <p:grpSpPr>
          <a:xfrm>
            <a:off x="2256493" y="5458202"/>
            <a:ext cx="490028" cy="530218"/>
            <a:chOff x="539552" y="4040880"/>
            <a:chExt cx="346362" cy="374769"/>
          </a:xfrm>
        </p:grpSpPr>
        <p:sp>
          <p:nvSpPr>
            <p:cNvPr id="188" name="Retângulo de cantos arredondados 187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11" name="Grupo 188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90" name="Retângulo de cantos arredondados 189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91" name="Retângulo de cantos arredondados 190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0</a:t>
                </a:r>
              </a:p>
            </p:txBody>
          </p:sp>
        </p:grpSp>
      </p:grpSp>
      <p:grpSp>
        <p:nvGrpSpPr>
          <p:cNvPr id="12" name="Grupo 191"/>
          <p:cNvGrpSpPr/>
          <p:nvPr/>
        </p:nvGrpSpPr>
        <p:grpSpPr>
          <a:xfrm>
            <a:off x="6138954" y="5434833"/>
            <a:ext cx="490028" cy="530218"/>
            <a:chOff x="539552" y="4040880"/>
            <a:chExt cx="346362" cy="374769"/>
          </a:xfrm>
        </p:grpSpPr>
        <p:sp>
          <p:nvSpPr>
            <p:cNvPr id="193" name="Retângulo de cantos arredondados 192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13" name="Grupo 193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95" name="Retângulo de cantos arredondados 194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  <a:sym typeface="Wingdings 3"/>
                  </a:rPr>
                  <a:t>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96" name="Retângulo de cantos arredondados 195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−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14" name="Grupo 203"/>
          <p:cNvGrpSpPr/>
          <p:nvPr/>
        </p:nvGrpSpPr>
        <p:grpSpPr>
          <a:xfrm>
            <a:off x="4949722" y="5424679"/>
            <a:ext cx="490028" cy="530218"/>
            <a:chOff x="539552" y="4040880"/>
            <a:chExt cx="346362" cy="374769"/>
          </a:xfrm>
        </p:grpSpPr>
        <p:sp>
          <p:nvSpPr>
            <p:cNvPr id="205" name="Retângulo de cantos arredondados 20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PRICE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15" name="Grupo 20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207" name="Retângulo de cantos arredondados 20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√ 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208" name="Retângulo de cantos arredondados 207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y</a:t>
                </a:r>
                <a:r>
                  <a:rPr lang="pt-BR" b="1" baseline="30000" dirty="0" smtClean="0">
                    <a:solidFill>
                      <a:schemeClr val="bg1"/>
                    </a:solidFill>
                    <a:latin typeface="Tw Cen MT" pitchFamily="34" charset="0"/>
                  </a:rPr>
                  <a:t>𝑥</a:t>
                </a:r>
                <a:endParaRPr lang="pt-BR" sz="900" b="1" baseline="30000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16" name="Grupo 208"/>
          <p:cNvGrpSpPr/>
          <p:nvPr/>
        </p:nvGrpSpPr>
        <p:grpSpPr>
          <a:xfrm>
            <a:off x="1194718" y="5085184"/>
            <a:ext cx="490028" cy="1245789"/>
            <a:chOff x="949316" y="2188411"/>
            <a:chExt cx="346362" cy="880549"/>
          </a:xfrm>
        </p:grpSpPr>
        <p:sp>
          <p:nvSpPr>
            <p:cNvPr id="210" name="Retângulo de cantos arredondados 209"/>
            <p:cNvSpPr/>
            <p:nvPr/>
          </p:nvSpPr>
          <p:spPr>
            <a:xfrm>
              <a:off x="949316" y="2188411"/>
              <a:ext cx="346362" cy="880549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PREFIX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17" name="Grupo 210"/>
            <p:cNvGrpSpPr/>
            <p:nvPr/>
          </p:nvGrpSpPr>
          <p:grpSpPr>
            <a:xfrm>
              <a:off x="949316" y="2275148"/>
              <a:ext cx="346362" cy="793812"/>
              <a:chOff x="1259632" y="4219364"/>
              <a:chExt cx="346362" cy="793812"/>
            </a:xfrm>
          </p:grpSpPr>
          <p:sp>
            <p:nvSpPr>
              <p:cNvPr id="212" name="Retângulo de cantos arredondados 211"/>
              <p:cNvSpPr/>
              <p:nvPr/>
            </p:nvSpPr>
            <p:spPr>
              <a:xfrm>
                <a:off x="1259632" y="4219364"/>
                <a:ext cx="346362" cy="793812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=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213" name="Retângulo de cantos arredondados 212"/>
              <p:cNvSpPr/>
              <p:nvPr/>
            </p:nvSpPr>
            <p:spPr>
              <a:xfrm>
                <a:off x="1283082" y="4240780"/>
                <a:ext cx="300628" cy="700388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vert="wordArtVert" lIns="0" tIns="0" rIns="0" bIns="0" rtlCol="0" anchor="ctr">
                <a:noAutofit/>
              </a:bodyPr>
              <a:lstStyle/>
              <a:p>
                <a:pPr algn="ctr"/>
                <a:r>
                  <a:rPr lang="pt-BR" sz="1050" b="1" dirty="0" smtClean="0">
                    <a:solidFill>
                      <a:schemeClr val="bg1"/>
                    </a:solidFill>
                    <a:latin typeface="Tw Cen MT" pitchFamily="34" charset="0"/>
                  </a:rPr>
                  <a:t>ENTER</a:t>
                </a:r>
                <a:endParaRPr lang="pt-BR" sz="105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18" name="Grupo 213"/>
          <p:cNvGrpSpPr/>
          <p:nvPr/>
        </p:nvGrpSpPr>
        <p:grpSpPr>
          <a:xfrm>
            <a:off x="3893901" y="5434793"/>
            <a:ext cx="490028" cy="530218"/>
            <a:chOff x="539552" y="4040880"/>
            <a:chExt cx="346362" cy="374769"/>
          </a:xfrm>
        </p:grpSpPr>
        <p:sp>
          <p:nvSpPr>
            <p:cNvPr id="215" name="Retângulo de cantos arredondados 21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19" name="Grupo 21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217" name="Retângulo de cantos arredondados 21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𝑥, r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218" name="Retângulo de cantos arredondados 217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1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20" name="Grupo 218"/>
          <p:cNvGrpSpPr/>
          <p:nvPr/>
        </p:nvGrpSpPr>
        <p:grpSpPr>
          <a:xfrm>
            <a:off x="4417892" y="5424291"/>
            <a:ext cx="490028" cy="530218"/>
            <a:chOff x="539552" y="4040880"/>
            <a:chExt cx="346362" cy="374769"/>
          </a:xfrm>
        </p:grpSpPr>
        <p:sp>
          <p:nvSpPr>
            <p:cNvPr id="220" name="Retângulo de cantos arredondados 21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1" name="Grupo 22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222" name="Retângulo de cantos arredondados 22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y, r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223" name="Retângulo de cantos arredondados 22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2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22" name="Grupo 223"/>
          <p:cNvGrpSpPr/>
          <p:nvPr/>
        </p:nvGrpSpPr>
        <p:grpSpPr>
          <a:xfrm>
            <a:off x="3295399" y="5434668"/>
            <a:ext cx="490028" cy="530218"/>
            <a:chOff x="539552" y="4040880"/>
            <a:chExt cx="346362" cy="374769"/>
          </a:xfrm>
        </p:grpSpPr>
        <p:sp>
          <p:nvSpPr>
            <p:cNvPr id="225" name="Retângulo de cantos arredondados 22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3" name="Grupo 22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227" name="Retângulo de cantos arredondados 22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LST 𝑥 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228" name="Retângulo de cantos arredondados 227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+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24" name="Grupo 228"/>
          <p:cNvGrpSpPr/>
          <p:nvPr/>
        </p:nvGrpSpPr>
        <p:grpSpPr>
          <a:xfrm>
            <a:off x="5604593" y="5434833"/>
            <a:ext cx="490028" cy="530218"/>
            <a:chOff x="539552" y="4040880"/>
            <a:chExt cx="346362" cy="374769"/>
          </a:xfrm>
        </p:grpSpPr>
        <p:sp>
          <p:nvSpPr>
            <p:cNvPr id="230" name="Retângulo de cantos arredondados 22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5" name="Grupo 23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232" name="Retângulo de cantos arredondados 23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𝑥, r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233" name="Retângulo de cantos arredondados 23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1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26" name="Grupo 233"/>
          <p:cNvGrpSpPr/>
          <p:nvPr/>
        </p:nvGrpSpPr>
        <p:grpSpPr>
          <a:xfrm>
            <a:off x="6831935" y="5436272"/>
            <a:ext cx="490028" cy="530218"/>
            <a:chOff x="539552" y="4040880"/>
            <a:chExt cx="346362" cy="374769"/>
          </a:xfrm>
        </p:grpSpPr>
        <p:sp>
          <p:nvSpPr>
            <p:cNvPr id="235" name="Retângulo de cantos arredondados 23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7" name="Grupo 23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237" name="Retângulo de cantos arredondados 23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𝑥, r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238" name="Retângulo de cantos arredondados 237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1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28" name="Grupo 238"/>
          <p:cNvGrpSpPr/>
          <p:nvPr/>
        </p:nvGrpSpPr>
        <p:grpSpPr>
          <a:xfrm>
            <a:off x="7379995" y="5426118"/>
            <a:ext cx="490028" cy="530218"/>
            <a:chOff x="539552" y="4040880"/>
            <a:chExt cx="346362" cy="374769"/>
          </a:xfrm>
        </p:grpSpPr>
        <p:sp>
          <p:nvSpPr>
            <p:cNvPr id="240" name="Retângulo de cantos arredondados 23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9" name="Grupo 24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242" name="Retângulo de cantos arredondados 24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243" name="Retângulo de cantos arredondados 24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0</a:t>
                </a:r>
              </a:p>
            </p:txBody>
          </p:sp>
        </p:grpSp>
      </p:grpSp>
      <p:grpSp>
        <p:nvGrpSpPr>
          <p:cNvPr id="30" name="Grupo 243"/>
          <p:cNvGrpSpPr/>
          <p:nvPr/>
        </p:nvGrpSpPr>
        <p:grpSpPr>
          <a:xfrm>
            <a:off x="7919266" y="5418581"/>
            <a:ext cx="490028" cy="530218"/>
            <a:chOff x="539552" y="4040880"/>
            <a:chExt cx="346362" cy="374769"/>
          </a:xfrm>
        </p:grpSpPr>
        <p:sp>
          <p:nvSpPr>
            <p:cNvPr id="245" name="Retângulo de cantos arredondados 24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31" name="Grupo 24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247" name="Retângulo de cantos arredondados 24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248" name="Retângulo de cantos arredondados 247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0</a:t>
                </a:r>
              </a:p>
            </p:txBody>
          </p:sp>
        </p:grpSp>
      </p:grpSp>
      <p:grpSp>
        <p:nvGrpSpPr>
          <p:cNvPr id="224" name="Grupo 248"/>
          <p:cNvGrpSpPr/>
          <p:nvPr/>
        </p:nvGrpSpPr>
        <p:grpSpPr>
          <a:xfrm>
            <a:off x="8455406" y="5414402"/>
            <a:ext cx="490028" cy="530218"/>
            <a:chOff x="7266099" y="3837234"/>
            <a:chExt cx="490028" cy="530218"/>
          </a:xfrm>
        </p:grpSpPr>
        <p:sp>
          <p:nvSpPr>
            <p:cNvPr id="250" name="Retângulo de cantos arredondados 249"/>
            <p:cNvSpPr/>
            <p:nvPr/>
          </p:nvSpPr>
          <p:spPr>
            <a:xfrm>
              <a:off x="7266099" y="3837234"/>
              <a:ext cx="490028" cy="524678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26" name="Grupo 250"/>
            <p:cNvGrpSpPr/>
            <p:nvPr/>
          </p:nvGrpSpPr>
          <p:grpSpPr>
            <a:xfrm>
              <a:off x="7266099" y="3959948"/>
              <a:ext cx="490028" cy="407504"/>
              <a:chOff x="1042702" y="3861048"/>
              <a:chExt cx="432953" cy="360040"/>
            </a:xfrm>
          </p:grpSpPr>
          <p:sp>
            <p:nvSpPr>
              <p:cNvPr id="252" name="Retângulo de cantos arredondados 25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𝑥²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253" name="Retângulo de cantos arredondados 25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×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sp>
        <p:nvSpPr>
          <p:cNvPr id="254" name="Retângulo de cantos arredondados 253"/>
          <p:cNvSpPr/>
          <p:nvPr/>
        </p:nvSpPr>
        <p:spPr>
          <a:xfrm>
            <a:off x="5511392" y="6062955"/>
            <a:ext cx="3456384" cy="63228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bIns="0" rtlCol="0" anchor="b"/>
          <a:lstStyle/>
          <a:p>
            <a:endParaRPr lang="pt-BR" sz="2400" b="1" baseline="-25000" dirty="0" smtClean="0">
              <a:latin typeface="Tw Cen MT" pitchFamily="34" charset="0"/>
              <a:cs typeface="Courier New" pitchFamily="49" charset="0"/>
            </a:endParaRPr>
          </a:p>
          <a:p>
            <a:r>
              <a:rPr lang="pt-BR" sz="2400" b="1" dirty="0" smtClean="0">
                <a:latin typeface="Tw Cen MT" pitchFamily="34" charset="0"/>
                <a:cs typeface="Courier New" pitchFamily="49" charset="0"/>
              </a:rPr>
              <a:t>151,82</a:t>
            </a:r>
          </a:p>
          <a:p>
            <a:r>
              <a:rPr lang="pt-BR" sz="2400" b="1" baseline="-25000" dirty="0" smtClean="0">
                <a:latin typeface="Tw Cen MT" pitchFamily="34" charset="0"/>
                <a:cs typeface="Courier New" pitchFamily="49" charset="0"/>
              </a:rPr>
              <a:t>RPN		D.MY	C</a:t>
            </a:r>
            <a:endParaRPr lang="pt-BR" sz="2400" b="1" baseline="-25000" dirty="0">
              <a:latin typeface="Tw Cen MT" pitchFamily="34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11661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Taxas Equivalentes – Método 2</a:t>
            </a:r>
            <a:br>
              <a:rPr lang="pt-BR" dirty="0" smtClean="0"/>
            </a:br>
            <a:r>
              <a:rPr lang="pt-BR" dirty="0" smtClean="0"/>
              <a:t>Juros Compostos - Descapitalização da Taxa</a:t>
            </a:r>
            <a:endParaRPr lang="pt-BR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Espaço Reservado para Conteúdo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pt-BR" dirty="0" smtClean="0"/>
                  <a:t>Descapitalização da Taxa: (do período maior para um menor)</a:t>
                </a:r>
              </a:p>
              <a:p>
                <a:endParaRPr lang="pt-BR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pt-BR" sz="2800" b="0" i="1" smtClean="0">
                          <a:latin typeface="Cambria Math"/>
                        </a:rPr>
                        <m:t>𝑖</m:t>
                      </m:r>
                      <m:r>
                        <a:rPr lang="pt-BR" sz="2800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pt-BR" sz="2800" b="0" i="1" smtClean="0">
                              <a:latin typeface="Cambria Math"/>
                            </a:rPr>
                          </m:ctrlPr>
                        </m:d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pt-BR" sz="2800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pt-BR" sz="2800" b="0" i="1" smtClean="0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pt-BR" sz="2800" b="0" i="1" smtClean="0">
                                      <a:latin typeface="Cambria Math"/>
                                    </a:rPr>
                                    <m:t>(1+</m:t>
                                  </m:r>
                                  <m:r>
                                    <a:rPr lang="pt-BR" sz="2800" b="0" i="1" smtClean="0">
                                      <a:latin typeface="Cambria Math"/>
                                    </a:rPr>
                                    <m:t>𝐼</m:t>
                                  </m:r>
                                  <m:r>
                                    <a:rPr lang="pt-BR" sz="2800" b="0" i="1" smtClean="0">
                                      <a:latin typeface="Cambria Math"/>
                                    </a:rPr>
                                    <m:t>)</m:t>
                                  </m:r>
                                </m:e>
                                <m:sup>
                                  <m:f>
                                    <m:fPr>
                                      <m:ctrlPr>
                                        <a:rPr lang="pt-BR" sz="2800" b="0" i="1" smtClean="0">
                                          <a:latin typeface="Cambria Math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pt-BR" sz="2800" b="0" i="1" smtClean="0">
                                          <a:latin typeface="Cambria Math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pt-BR" sz="2800" b="0" i="1" smtClean="0">
                                          <a:latin typeface="Cambria Math"/>
                                        </a:rPr>
                                        <m:t>𝑛</m:t>
                                      </m:r>
                                    </m:den>
                                  </m:f>
                                </m:sup>
                              </m:sSup>
                            </m:e>
                          </m:d>
                          <m:r>
                            <a:rPr lang="pt-BR" sz="2800" b="0" i="1" smtClean="0">
                              <a:latin typeface="Cambria Math"/>
                            </a:rPr>
                            <m:t>−1</m:t>
                          </m:r>
                        </m:e>
                      </m:d>
                      <m:r>
                        <a:rPr lang="pt-BR" sz="2800" b="0" i="1" smtClean="0">
                          <a:latin typeface="Cambria Math"/>
                          <a:ea typeface="Cambria Math"/>
                        </a:rPr>
                        <m:t>×100</m:t>
                      </m:r>
                    </m:oMath>
                  </m:oMathPara>
                </a14:m>
                <a:endParaRPr lang="pt-BR" sz="2800" dirty="0"/>
              </a:p>
              <a:p>
                <a:r>
                  <a:rPr lang="pt-BR" dirty="0" smtClean="0"/>
                  <a:t>Onde: 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pt-BR" sz="2400" i="1">
                        <a:latin typeface="Cambria Math"/>
                      </a:rPr>
                      <m:t>𝐼</m:t>
                    </m:r>
                  </m:oMath>
                </a14:m>
                <a:r>
                  <a:rPr lang="pt-BR" sz="2400" dirty="0" smtClean="0"/>
                  <a:t> = Taxa de Juros (expresso de forma unitária)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pt-BR" sz="2400" i="1">
                        <a:latin typeface="Cambria Math"/>
                      </a:rPr>
                      <m:t>𝑖</m:t>
                    </m:r>
                  </m:oMath>
                </a14:m>
                <a:r>
                  <a:rPr lang="pt-BR" sz="2400" dirty="0" smtClean="0"/>
                  <a:t> = Taxa de Juros Descapitalizada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pt-BR" sz="2400" i="1">
                        <a:latin typeface="Cambria Math"/>
                      </a:rPr>
                      <m:t>𝑛</m:t>
                    </m:r>
                  </m:oMath>
                </a14:m>
                <a:r>
                  <a:rPr lang="pt-BR" sz="2400" dirty="0" smtClean="0"/>
                  <a:t> = Número de períodos a serem Descapitalizados</a:t>
                </a:r>
              </a:p>
              <a:p>
                <a:r>
                  <a:rPr lang="pt-BR" dirty="0"/>
                  <a:t>Determine a taxa mensal equivalente a 151,82% a.a.:</a:t>
                </a:r>
              </a:p>
              <a:p>
                <a:endParaRPr lang="pt-BR" dirty="0" smtClean="0"/>
              </a:p>
            </p:txBody>
          </p:sp>
        </mc:Choice>
        <mc:Fallback>
          <p:sp>
            <p:nvSpPr>
              <p:cNvPr id="3" name="Espaço Reservado para Conteúdo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t="-1039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upo 176"/>
          <p:cNvGrpSpPr/>
          <p:nvPr/>
        </p:nvGrpSpPr>
        <p:grpSpPr>
          <a:xfrm>
            <a:off x="683568" y="5384428"/>
            <a:ext cx="490028" cy="530218"/>
            <a:chOff x="539552" y="4040880"/>
            <a:chExt cx="346362" cy="374769"/>
          </a:xfrm>
        </p:grpSpPr>
        <p:sp>
          <p:nvSpPr>
            <p:cNvPr id="178" name="Retângulo de cantos arredondados 177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5" name="Grupo 178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80" name="Retângulo de cantos arredondados 179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𝑥, r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81" name="Retângulo de cantos arredondados 180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1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6" name="Grupo 191"/>
          <p:cNvGrpSpPr/>
          <p:nvPr/>
        </p:nvGrpSpPr>
        <p:grpSpPr>
          <a:xfrm>
            <a:off x="3586118" y="6113821"/>
            <a:ext cx="490028" cy="530218"/>
            <a:chOff x="539552" y="4040880"/>
            <a:chExt cx="346362" cy="374769"/>
          </a:xfrm>
        </p:grpSpPr>
        <p:sp>
          <p:nvSpPr>
            <p:cNvPr id="193" name="Retângulo de cantos arredondados 192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7" name="Grupo 193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95" name="Retângulo de cantos arredondados 194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  <a:sym typeface="Wingdings 3"/>
                  </a:rPr>
                  <a:t>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96" name="Retângulo de cantos arredondados 195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−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8" name="Grupo 203"/>
          <p:cNvGrpSpPr/>
          <p:nvPr/>
        </p:nvGrpSpPr>
        <p:grpSpPr>
          <a:xfrm>
            <a:off x="2248969" y="6103667"/>
            <a:ext cx="490028" cy="530218"/>
            <a:chOff x="539552" y="4040880"/>
            <a:chExt cx="346362" cy="374769"/>
          </a:xfrm>
        </p:grpSpPr>
        <p:sp>
          <p:nvSpPr>
            <p:cNvPr id="205" name="Retângulo de cantos arredondados 20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PRICE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9" name="Grupo 20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207" name="Retângulo de cantos arredondados 20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√ 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208" name="Retângulo de cantos arredondados 207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y</a:t>
                </a:r>
                <a:r>
                  <a:rPr lang="pt-BR" b="1" baseline="30000" dirty="0" smtClean="0">
                    <a:solidFill>
                      <a:schemeClr val="bg1"/>
                    </a:solidFill>
                    <a:latin typeface="Tw Cen MT" pitchFamily="34" charset="0"/>
                  </a:rPr>
                  <a:t>𝑥</a:t>
                </a:r>
                <a:endParaRPr lang="pt-BR" sz="900" b="1" baseline="30000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10" name="Grupo 208"/>
          <p:cNvGrpSpPr/>
          <p:nvPr/>
        </p:nvGrpSpPr>
        <p:grpSpPr>
          <a:xfrm rot="16200000">
            <a:off x="1599817" y="5017586"/>
            <a:ext cx="490028" cy="1245789"/>
            <a:chOff x="949316" y="2188411"/>
            <a:chExt cx="346362" cy="880549"/>
          </a:xfrm>
        </p:grpSpPr>
        <p:sp>
          <p:nvSpPr>
            <p:cNvPr id="210" name="Retângulo de cantos arredondados 209"/>
            <p:cNvSpPr/>
            <p:nvPr/>
          </p:nvSpPr>
          <p:spPr>
            <a:xfrm>
              <a:off x="949316" y="2188411"/>
              <a:ext cx="346362" cy="880549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PREFIX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11" name="Grupo 210"/>
            <p:cNvGrpSpPr/>
            <p:nvPr/>
          </p:nvGrpSpPr>
          <p:grpSpPr>
            <a:xfrm>
              <a:off x="949316" y="2275148"/>
              <a:ext cx="346362" cy="793812"/>
              <a:chOff x="1259632" y="4219364"/>
              <a:chExt cx="346362" cy="793812"/>
            </a:xfrm>
          </p:grpSpPr>
          <p:sp>
            <p:nvSpPr>
              <p:cNvPr id="212" name="Retângulo de cantos arredondados 211"/>
              <p:cNvSpPr/>
              <p:nvPr/>
            </p:nvSpPr>
            <p:spPr>
              <a:xfrm>
                <a:off x="1259632" y="4219364"/>
                <a:ext cx="346362" cy="793812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=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213" name="Retângulo de cantos arredondados 212"/>
              <p:cNvSpPr/>
              <p:nvPr/>
            </p:nvSpPr>
            <p:spPr>
              <a:xfrm>
                <a:off x="1283082" y="4240780"/>
                <a:ext cx="300628" cy="700388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vert="wordArtVert" lIns="0" tIns="0" rIns="0" bIns="0" rtlCol="0" anchor="ctr">
                <a:noAutofit/>
              </a:bodyPr>
              <a:lstStyle/>
              <a:p>
                <a:pPr algn="ctr"/>
                <a:r>
                  <a:rPr lang="pt-BR" sz="1050" b="1" dirty="0" smtClean="0">
                    <a:solidFill>
                      <a:schemeClr val="bg1"/>
                    </a:solidFill>
                    <a:latin typeface="Tw Cen MT" pitchFamily="34" charset="0"/>
                  </a:rPr>
                  <a:t>ENTER</a:t>
                </a:r>
                <a:endParaRPr lang="pt-BR" sz="105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12" name="Grupo 213"/>
          <p:cNvGrpSpPr/>
          <p:nvPr/>
        </p:nvGrpSpPr>
        <p:grpSpPr>
          <a:xfrm>
            <a:off x="683568" y="6113781"/>
            <a:ext cx="490028" cy="530218"/>
            <a:chOff x="539552" y="4040880"/>
            <a:chExt cx="346362" cy="374769"/>
          </a:xfrm>
        </p:grpSpPr>
        <p:sp>
          <p:nvSpPr>
            <p:cNvPr id="215" name="Retângulo de cantos arredondados 21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13" name="Grupo 21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217" name="Retângulo de cantos arredondados 21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𝑥, r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218" name="Retângulo de cantos arredondados 217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1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14" name="Grupo 218"/>
          <p:cNvGrpSpPr/>
          <p:nvPr/>
        </p:nvGrpSpPr>
        <p:grpSpPr>
          <a:xfrm>
            <a:off x="1188922" y="6103279"/>
            <a:ext cx="490028" cy="530218"/>
            <a:chOff x="539552" y="4040880"/>
            <a:chExt cx="346362" cy="374769"/>
          </a:xfrm>
        </p:grpSpPr>
        <p:sp>
          <p:nvSpPr>
            <p:cNvPr id="220" name="Retângulo de cantos arredondados 21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15" name="Grupo 22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222" name="Retângulo de cantos arredondados 22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y, r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223" name="Retângulo de cantos arredondados 22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2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16" name="Grupo 228"/>
          <p:cNvGrpSpPr/>
          <p:nvPr/>
        </p:nvGrpSpPr>
        <p:grpSpPr>
          <a:xfrm>
            <a:off x="3024863" y="6113821"/>
            <a:ext cx="490028" cy="530218"/>
            <a:chOff x="539552" y="4040880"/>
            <a:chExt cx="346362" cy="374769"/>
          </a:xfrm>
        </p:grpSpPr>
        <p:sp>
          <p:nvSpPr>
            <p:cNvPr id="230" name="Retângulo de cantos arredondados 22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17" name="Grupo 23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232" name="Retângulo de cantos arredondados 23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𝑥, r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233" name="Retângulo de cantos arredondados 23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1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18" name="Grupo 233"/>
          <p:cNvGrpSpPr/>
          <p:nvPr/>
        </p:nvGrpSpPr>
        <p:grpSpPr>
          <a:xfrm>
            <a:off x="4359781" y="6115260"/>
            <a:ext cx="490028" cy="530218"/>
            <a:chOff x="539552" y="4040880"/>
            <a:chExt cx="346362" cy="374769"/>
          </a:xfrm>
        </p:grpSpPr>
        <p:sp>
          <p:nvSpPr>
            <p:cNvPr id="235" name="Retângulo de cantos arredondados 23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19" name="Grupo 23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237" name="Retângulo de cantos arredondados 23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𝑥, r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238" name="Retângulo de cantos arredondados 237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1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20" name="Grupo 238"/>
          <p:cNvGrpSpPr/>
          <p:nvPr/>
        </p:nvGrpSpPr>
        <p:grpSpPr>
          <a:xfrm>
            <a:off x="4921288" y="6105106"/>
            <a:ext cx="490028" cy="530218"/>
            <a:chOff x="539552" y="4040880"/>
            <a:chExt cx="346362" cy="374769"/>
          </a:xfrm>
        </p:grpSpPr>
        <p:sp>
          <p:nvSpPr>
            <p:cNvPr id="240" name="Retângulo de cantos arredondados 23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1" name="Grupo 24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242" name="Retângulo de cantos arredondados 24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243" name="Retângulo de cantos arredondados 24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0</a:t>
                </a:r>
              </a:p>
            </p:txBody>
          </p:sp>
        </p:grpSp>
      </p:grpSp>
      <p:grpSp>
        <p:nvGrpSpPr>
          <p:cNvPr id="22" name="Grupo 243"/>
          <p:cNvGrpSpPr/>
          <p:nvPr/>
        </p:nvGrpSpPr>
        <p:grpSpPr>
          <a:xfrm>
            <a:off x="5474006" y="6097569"/>
            <a:ext cx="490028" cy="530218"/>
            <a:chOff x="539552" y="4040880"/>
            <a:chExt cx="346362" cy="374769"/>
          </a:xfrm>
        </p:grpSpPr>
        <p:sp>
          <p:nvSpPr>
            <p:cNvPr id="245" name="Retângulo de cantos arredondados 24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3" name="Grupo 24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247" name="Retângulo de cantos arredondados 24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248" name="Retângulo de cantos arredondados 247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0</a:t>
                </a:r>
              </a:p>
            </p:txBody>
          </p:sp>
        </p:grpSp>
      </p:grpSp>
      <p:grpSp>
        <p:nvGrpSpPr>
          <p:cNvPr id="24" name="Grupo 248"/>
          <p:cNvGrpSpPr/>
          <p:nvPr/>
        </p:nvGrpSpPr>
        <p:grpSpPr>
          <a:xfrm>
            <a:off x="6010146" y="6093390"/>
            <a:ext cx="490028" cy="530218"/>
            <a:chOff x="7266099" y="3837234"/>
            <a:chExt cx="490028" cy="530218"/>
          </a:xfrm>
        </p:grpSpPr>
        <p:sp>
          <p:nvSpPr>
            <p:cNvPr id="250" name="Retângulo de cantos arredondados 249"/>
            <p:cNvSpPr/>
            <p:nvPr/>
          </p:nvSpPr>
          <p:spPr>
            <a:xfrm>
              <a:off x="7266099" y="3837234"/>
              <a:ext cx="490028" cy="524678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5" name="Grupo 250"/>
            <p:cNvGrpSpPr/>
            <p:nvPr/>
          </p:nvGrpSpPr>
          <p:grpSpPr>
            <a:xfrm>
              <a:off x="7266099" y="3959948"/>
              <a:ext cx="490028" cy="407504"/>
              <a:chOff x="1042702" y="3861048"/>
              <a:chExt cx="432953" cy="360040"/>
            </a:xfrm>
          </p:grpSpPr>
          <p:sp>
            <p:nvSpPr>
              <p:cNvPr id="252" name="Retângulo de cantos arredondados 25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𝑥²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253" name="Retângulo de cantos arredondados 25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×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26" name="Grupo 83"/>
          <p:cNvGrpSpPr/>
          <p:nvPr/>
        </p:nvGrpSpPr>
        <p:grpSpPr>
          <a:xfrm>
            <a:off x="4596459" y="5379104"/>
            <a:ext cx="490028" cy="530218"/>
            <a:chOff x="539552" y="4040880"/>
            <a:chExt cx="346362" cy="374769"/>
          </a:xfrm>
        </p:grpSpPr>
        <p:sp>
          <p:nvSpPr>
            <p:cNvPr id="85" name="Retângulo de cantos arredondados 8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7" name="Grupo 8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87" name="Retângulo de cantos arredondados 8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END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88" name="Retângulo de cantos arredondados 87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8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28" name="Grupo 88"/>
          <p:cNvGrpSpPr/>
          <p:nvPr/>
        </p:nvGrpSpPr>
        <p:grpSpPr>
          <a:xfrm>
            <a:off x="4065930" y="5379138"/>
            <a:ext cx="490028" cy="530218"/>
            <a:chOff x="539552" y="4040880"/>
            <a:chExt cx="346362" cy="374769"/>
          </a:xfrm>
        </p:grpSpPr>
        <p:sp>
          <p:nvSpPr>
            <p:cNvPr id="90" name="Retângulo de cantos arredondados 8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9" name="Grupo 9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92" name="Retângulo de cantos arredondados 9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𝑥, r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93" name="Retângulo de cantos arredondados 9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1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30" name="Grupo 93"/>
          <p:cNvGrpSpPr/>
          <p:nvPr/>
        </p:nvGrpSpPr>
        <p:grpSpPr>
          <a:xfrm>
            <a:off x="5108083" y="5373791"/>
            <a:ext cx="490028" cy="530218"/>
            <a:chOff x="539552" y="4040880"/>
            <a:chExt cx="346362" cy="374769"/>
          </a:xfrm>
        </p:grpSpPr>
        <p:sp>
          <p:nvSpPr>
            <p:cNvPr id="95" name="Retângulo de cantos arredondados 9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31" name="Grupo 9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97" name="Retângulo de cantos arredondados 9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y, r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98" name="Retângulo de cantos arredondados 97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2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224" name="Grupo 98"/>
          <p:cNvGrpSpPr/>
          <p:nvPr/>
        </p:nvGrpSpPr>
        <p:grpSpPr>
          <a:xfrm>
            <a:off x="3027748" y="5373791"/>
            <a:ext cx="490028" cy="530218"/>
            <a:chOff x="539552" y="4040880"/>
            <a:chExt cx="346362" cy="374769"/>
          </a:xfrm>
        </p:grpSpPr>
        <p:sp>
          <p:nvSpPr>
            <p:cNvPr id="100" name="Retângulo de cantos arredondados 9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25" name="Grupo 10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02" name="Retângulo de cantos arredondados 10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S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03" name="Retângulo de cantos arredondados 10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.</a:t>
                </a:r>
              </a:p>
            </p:txBody>
          </p:sp>
        </p:grpSp>
      </p:grpSp>
      <p:grpSp>
        <p:nvGrpSpPr>
          <p:cNvPr id="226" name="Grupo 103"/>
          <p:cNvGrpSpPr/>
          <p:nvPr/>
        </p:nvGrpSpPr>
        <p:grpSpPr>
          <a:xfrm>
            <a:off x="3548545" y="5376236"/>
            <a:ext cx="490028" cy="530218"/>
            <a:chOff x="539552" y="4040880"/>
            <a:chExt cx="346362" cy="374769"/>
          </a:xfrm>
        </p:grpSpPr>
        <p:sp>
          <p:nvSpPr>
            <p:cNvPr id="105" name="Retângulo de cantos arredondados 10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27" name="Grupo 10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07" name="Retângulo de cantos arredondados 10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M.DY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08" name="Retângulo de cantos arredondados 107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5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228" name="Grupo 109"/>
          <p:cNvGrpSpPr/>
          <p:nvPr/>
        </p:nvGrpSpPr>
        <p:grpSpPr>
          <a:xfrm>
            <a:off x="2513064" y="5373216"/>
            <a:ext cx="490028" cy="530218"/>
            <a:chOff x="539552" y="4040880"/>
            <a:chExt cx="346362" cy="374769"/>
          </a:xfrm>
        </p:grpSpPr>
        <p:sp>
          <p:nvSpPr>
            <p:cNvPr id="111" name="Retângulo de cantos arredondados 110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29" name="Grupo 111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13" name="Retângulo de cantos arredondados 112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𝑥, r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14" name="Retângulo de cantos arredondados 113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1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231" name="Grupo 114"/>
          <p:cNvGrpSpPr/>
          <p:nvPr/>
        </p:nvGrpSpPr>
        <p:grpSpPr>
          <a:xfrm>
            <a:off x="5650106" y="5381658"/>
            <a:ext cx="490028" cy="530218"/>
            <a:chOff x="539552" y="4040880"/>
            <a:chExt cx="346362" cy="374769"/>
          </a:xfrm>
        </p:grpSpPr>
        <p:sp>
          <p:nvSpPr>
            <p:cNvPr id="116" name="Retângulo de cantos arredondados 115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34" name="Grupo 116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18" name="Retângulo de cantos arredondados 117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LST 𝑥 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19" name="Retângulo de cantos arredondados 118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+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236" name="Grupo 119"/>
          <p:cNvGrpSpPr/>
          <p:nvPr/>
        </p:nvGrpSpPr>
        <p:grpSpPr>
          <a:xfrm>
            <a:off x="1713890" y="6115260"/>
            <a:ext cx="490028" cy="530218"/>
            <a:chOff x="539552" y="4040880"/>
            <a:chExt cx="346362" cy="374769"/>
          </a:xfrm>
        </p:grpSpPr>
        <p:sp>
          <p:nvSpPr>
            <p:cNvPr id="121" name="Retângulo de cantos arredondados 120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YTM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39" name="Grupo 121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23" name="Retângulo de cantos arredondados 122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e </a:t>
                </a:r>
                <a:r>
                  <a:rPr lang="pt-BR" sz="900" b="1" baseline="30000" dirty="0" smtClean="0">
                    <a:solidFill>
                      <a:srgbClr val="00B0F0"/>
                    </a:solidFill>
                    <a:latin typeface="Tw Cen MT" pitchFamily="34" charset="0"/>
                  </a:rPr>
                  <a:t>𝑥</a:t>
                </a:r>
                <a:endParaRPr lang="pt-BR" sz="900" b="1" baseline="30000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24" name="Retângulo de cantos arredondados 123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1/𝑥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sp>
        <p:nvSpPr>
          <p:cNvPr id="125" name="Retângulo de cantos arredondados 124"/>
          <p:cNvSpPr/>
          <p:nvPr/>
        </p:nvSpPr>
        <p:spPr>
          <a:xfrm>
            <a:off x="6588224" y="6051133"/>
            <a:ext cx="2376264" cy="609191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bIns="0" rtlCol="0" anchor="b"/>
          <a:lstStyle/>
          <a:p>
            <a:endParaRPr lang="pt-BR" sz="2400" b="1" baseline="-25000" dirty="0" smtClean="0">
              <a:latin typeface="Tw Cen MT" pitchFamily="34" charset="0"/>
              <a:cs typeface="Courier New" pitchFamily="49" charset="0"/>
            </a:endParaRPr>
          </a:p>
          <a:p>
            <a:r>
              <a:rPr lang="pt-BR" sz="2400" b="1" dirty="0" smtClean="0">
                <a:latin typeface="Tw Cen MT" pitchFamily="34" charset="0"/>
                <a:cs typeface="Courier New" pitchFamily="49" charset="0"/>
              </a:rPr>
              <a:t>8,00</a:t>
            </a:r>
          </a:p>
          <a:p>
            <a:r>
              <a:rPr lang="pt-BR" sz="2400" b="1" baseline="-25000" dirty="0" smtClean="0">
                <a:latin typeface="Tw Cen MT" pitchFamily="34" charset="0"/>
                <a:cs typeface="Courier New" pitchFamily="49" charset="0"/>
              </a:rPr>
              <a:t>RPN	  D.MY	C</a:t>
            </a:r>
            <a:endParaRPr lang="pt-BR" sz="2400" b="1" baseline="-25000" dirty="0">
              <a:latin typeface="Tw Cen MT" pitchFamily="34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76834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Taxas Equivalentes</a:t>
            </a:r>
            <a:br>
              <a:rPr lang="pt-BR" dirty="0" smtClean="0"/>
            </a:br>
            <a:r>
              <a:rPr lang="pt-BR" dirty="0" smtClean="0"/>
              <a:t>Exercício de Fixação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69160"/>
          </a:xfrm>
        </p:spPr>
        <p:txBody>
          <a:bodyPr>
            <a:normAutofit fontScale="77500" lnSpcReduction="20000"/>
          </a:bodyPr>
          <a:lstStyle/>
          <a:p>
            <a:r>
              <a:rPr lang="pt-BR" dirty="0" smtClean="0"/>
              <a:t>Atualmente a taxa de remuneração da poupança é de 0,55%a.m. Qual a Taxa de Rendimento anual equivalente?</a:t>
            </a:r>
          </a:p>
          <a:p>
            <a:pPr lvl="1"/>
            <a:r>
              <a:rPr lang="pt-BR" dirty="0" smtClean="0">
                <a:solidFill>
                  <a:srgbClr val="0000FF"/>
                </a:solidFill>
              </a:rPr>
              <a:t>6,80% a.a.</a:t>
            </a:r>
            <a:endParaRPr lang="pt-BR" dirty="0">
              <a:solidFill>
                <a:srgbClr val="0000FF"/>
              </a:solidFill>
            </a:endParaRPr>
          </a:p>
          <a:p>
            <a:r>
              <a:rPr lang="pt-BR" dirty="0" smtClean="0"/>
              <a:t>O limite de cartão de crédito cobra o juros de 13% a.m. Qual a taxa equivalente ao ano?</a:t>
            </a:r>
          </a:p>
          <a:p>
            <a:pPr lvl="1"/>
            <a:r>
              <a:rPr lang="pt-BR" dirty="0" smtClean="0">
                <a:solidFill>
                  <a:srgbClr val="0000FF"/>
                </a:solidFill>
              </a:rPr>
              <a:t>333,45% </a:t>
            </a:r>
            <a:r>
              <a:rPr lang="pt-BR" dirty="0">
                <a:solidFill>
                  <a:srgbClr val="0000FF"/>
                </a:solidFill>
              </a:rPr>
              <a:t>a.a</a:t>
            </a:r>
            <a:r>
              <a:rPr lang="pt-BR" dirty="0" smtClean="0">
                <a:solidFill>
                  <a:srgbClr val="0000FF"/>
                </a:solidFill>
              </a:rPr>
              <a:t>.</a:t>
            </a:r>
            <a:endParaRPr lang="pt-BR" dirty="0"/>
          </a:p>
          <a:p>
            <a:r>
              <a:rPr lang="pt-BR" dirty="0" smtClean="0"/>
              <a:t>O financiamento habitacional atualmente tem custo de 9,5% a.a.. Qual a taxa equivalente ao mês?</a:t>
            </a:r>
          </a:p>
          <a:p>
            <a:pPr lvl="1"/>
            <a:r>
              <a:rPr lang="pt-BR" dirty="0" smtClean="0">
                <a:solidFill>
                  <a:srgbClr val="0000FF"/>
                </a:solidFill>
              </a:rPr>
              <a:t>0,76% a.m.</a:t>
            </a:r>
            <a:endParaRPr lang="pt-BR" dirty="0"/>
          </a:p>
          <a:p>
            <a:r>
              <a:rPr lang="pt-BR" dirty="0" smtClean="0"/>
              <a:t>O Banco cobra o juros de 10% a.m. sobre o uso de limite de conta garantida. Qual a taxa equivalente ao dia?</a:t>
            </a:r>
          </a:p>
          <a:p>
            <a:pPr lvl="1"/>
            <a:r>
              <a:rPr lang="pt-BR" dirty="0" smtClean="0">
                <a:solidFill>
                  <a:srgbClr val="0000FF"/>
                </a:solidFill>
              </a:rPr>
              <a:t>0,32% a.d.</a:t>
            </a:r>
            <a:endParaRPr lang="pt-BR" dirty="0">
              <a:solidFill>
                <a:srgbClr val="0000FF"/>
              </a:solidFill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755576" y="2396299"/>
            <a:ext cx="8064896" cy="44059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>
              <a:latin typeface="Tw Cen MT" pitchFamily="34" charset="0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755576" y="3604393"/>
            <a:ext cx="8064896" cy="44059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>
              <a:latin typeface="Tw Cen MT" pitchFamily="34" charset="0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755576" y="4748681"/>
            <a:ext cx="8064896" cy="44059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>
              <a:latin typeface="Tw Cen MT" pitchFamily="34" charset="0"/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755576" y="5948935"/>
            <a:ext cx="8064896" cy="44059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>
              <a:latin typeface="Tw Cen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65013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Equivalência de Capitais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pt-BR" dirty="0" smtClean="0"/>
              <a:t>Dois ou mais capitais são ditos equivalentes quando, embora localizados em datas diferentes, aplicados a uma determinada taxa de juros, produzirão resultados iguais em uma determinada data focal.</a:t>
            </a:r>
          </a:p>
          <a:p>
            <a:r>
              <a:rPr lang="pt-BR" dirty="0"/>
              <a:t>Dois fluxos de caixa serão definidos como equivalentes quando os seus valores presentes, calculados para a mesma taxa de juros, forem iguais, ou seja: </a:t>
            </a:r>
            <a:endParaRPr lang="pt-BR" dirty="0" smtClean="0"/>
          </a:p>
          <a:p>
            <a:endParaRPr lang="pt-BR" dirty="0" smtClean="0"/>
          </a:p>
          <a:p>
            <a:pPr marL="82296" indent="0" algn="ctr">
              <a:buNone/>
            </a:pPr>
            <a:r>
              <a:rPr lang="pt-BR" dirty="0" smtClean="0"/>
              <a:t>se </a:t>
            </a:r>
            <a:r>
              <a:rPr lang="pt-BR" dirty="0"/>
              <a:t>Fluxo de caixa </a:t>
            </a:r>
            <a:r>
              <a:rPr lang="pt-BR" dirty="0" smtClean="0"/>
              <a:t>1≈ Fluxo </a:t>
            </a:r>
            <a:r>
              <a:rPr lang="pt-BR" dirty="0"/>
              <a:t>de caixa 2 então</a:t>
            </a:r>
            <a:r>
              <a:rPr lang="pt-BR" dirty="0" smtClean="0"/>
              <a:t>,</a:t>
            </a:r>
          </a:p>
          <a:p>
            <a:pPr marL="82296" indent="0" algn="ctr">
              <a:buNone/>
            </a:pPr>
            <a:endParaRPr lang="pt-BR" dirty="0" smtClean="0"/>
          </a:p>
          <a:p>
            <a:pPr marL="82296" indent="0" algn="ctr">
              <a:buNone/>
            </a:pPr>
            <a:r>
              <a:rPr lang="pt-BR" dirty="0" smtClean="0"/>
              <a:t>PV Fc¹= </a:t>
            </a:r>
            <a:r>
              <a:rPr lang="pt-BR" dirty="0"/>
              <a:t>PV </a:t>
            </a:r>
            <a:r>
              <a:rPr lang="pt-BR" dirty="0" smtClean="0"/>
              <a:t>Fc² </a:t>
            </a:r>
            <a:endParaRPr lang="pt-BR" dirty="0"/>
          </a:p>
          <a:p>
            <a:endParaRPr lang="pt-BR" dirty="0" smtClean="0"/>
          </a:p>
        </p:txBody>
      </p:sp>
    </p:spTree>
    <p:extLst>
      <p:ext uri="{BB962C8B-B14F-4D97-AF65-F5344CB8AC3E}">
        <p14:creationId xmlns:p14="http://schemas.microsoft.com/office/powerpoint/2010/main" xmlns="" val="4148353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Exercício Desafio !!!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sz="2000" dirty="0" smtClean="0"/>
              <a:t>Atualmente você possui um investimento que gerará de rendimento10 parcelas de R$ 1.000,00. Porém o seu assessor de investimento sugere migrar o seu investimento, sem a necessidade de aporte, para outro que promete pagar o rendimento de R$ 106.725,03  ao final de 12 meses por entender que o rendimento é maior. Considerando que existe um cenário de elevação do risco, pergunta-se: É interessante que o investidor migre o investimento? Considere a taxa de atratividade de 1% a.m. para ambos investimentos. </a:t>
            </a:r>
            <a:endParaRPr lang="pt-BR" sz="2000" dirty="0"/>
          </a:p>
        </p:txBody>
      </p:sp>
      <p:grpSp>
        <p:nvGrpSpPr>
          <p:cNvPr id="5" name="Grupo 4"/>
          <p:cNvGrpSpPr/>
          <p:nvPr/>
        </p:nvGrpSpPr>
        <p:grpSpPr>
          <a:xfrm>
            <a:off x="1677698" y="4804798"/>
            <a:ext cx="490028" cy="530218"/>
            <a:chOff x="539552" y="4040880"/>
            <a:chExt cx="346362" cy="374769"/>
          </a:xfrm>
        </p:grpSpPr>
        <p:sp>
          <p:nvSpPr>
            <p:cNvPr id="6" name="Retângulo de cantos arredondados 5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7" name="Grupo 6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8" name="Retângulo de cantos arredondados 7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𝑥, r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9" name="Retângulo de cantos arredondados 8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1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10" name="Grupo 14"/>
          <p:cNvGrpSpPr/>
          <p:nvPr/>
        </p:nvGrpSpPr>
        <p:grpSpPr>
          <a:xfrm>
            <a:off x="7955522" y="4305782"/>
            <a:ext cx="490028" cy="530218"/>
            <a:chOff x="539552" y="4040880"/>
            <a:chExt cx="346362" cy="374769"/>
          </a:xfrm>
        </p:grpSpPr>
        <p:sp>
          <p:nvSpPr>
            <p:cNvPr id="16" name="Retângulo de cantos arredondados 15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11" name="Grupo 16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8" name="Retângulo de cantos arredondados 17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n!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9" name="Retângulo de cantos arredondados 18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3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12" name="Grupo 19"/>
          <p:cNvGrpSpPr/>
          <p:nvPr/>
        </p:nvGrpSpPr>
        <p:grpSpPr>
          <a:xfrm>
            <a:off x="2744906" y="5398490"/>
            <a:ext cx="490028" cy="530218"/>
            <a:chOff x="539552" y="4040880"/>
            <a:chExt cx="346362" cy="374769"/>
          </a:xfrm>
        </p:grpSpPr>
        <p:sp>
          <p:nvSpPr>
            <p:cNvPr id="21" name="Retângulo de cantos arredondados 20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INT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13" name="Grupo 21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23" name="Retângulo de cantos arredondados 22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12÷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24" name="Retângulo de cantos arredondados 23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i</a:t>
                </a:r>
              </a:p>
            </p:txBody>
          </p:sp>
        </p:grpSp>
      </p:grpSp>
      <p:grpSp>
        <p:nvGrpSpPr>
          <p:cNvPr id="14" name="Grupo 24"/>
          <p:cNvGrpSpPr/>
          <p:nvPr/>
        </p:nvGrpSpPr>
        <p:grpSpPr>
          <a:xfrm>
            <a:off x="2750260" y="4808979"/>
            <a:ext cx="490028" cy="530218"/>
            <a:chOff x="539552" y="4040880"/>
            <a:chExt cx="346362" cy="374769"/>
          </a:xfrm>
        </p:grpSpPr>
        <p:sp>
          <p:nvSpPr>
            <p:cNvPr id="26" name="Retângulo de cantos arredondados 25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AMORT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15" name="Grupo 26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28" name="Retângulo de cantos arredondados 27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12X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29" name="Retângulo de cantos arredondados 28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n</a:t>
                </a:r>
              </a:p>
            </p:txBody>
          </p:sp>
        </p:grpSp>
      </p:grpSp>
      <p:grpSp>
        <p:nvGrpSpPr>
          <p:cNvPr id="17" name="Grupo 29"/>
          <p:cNvGrpSpPr/>
          <p:nvPr/>
        </p:nvGrpSpPr>
        <p:grpSpPr>
          <a:xfrm>
            <a:off x="1171816" y="4214311"/>
            <a:ext cx="490028" cy="530218"/>
            <a:chOff x="539552" y="4040880"/>
            <a:chExt cx="346362" cy="374769"/>
          </a:xfrm>
        </p:grpSpPr>
        <p:sp>
          <p:nvSpPr>
            <p:cNvPr id="31" name="Retângulo de cantos arredondados 30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0" name="Grupo 31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33" name="Retângulo de cantos arredondados 32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34" name="Retângulo de cantos arredondados 33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0</a:t>
                </a:r>
              </a:p>
            </p:txBody>
          </p:sp>
        </p:grpSp>
      </p:grpSp>
      <p:grpSp>
        <p:nvGrpSpPr>
          <p:cNvPr id="22" name="Grupo 34"/>
          <p:cNvGrpSpPr/>
          <p:nvPr/>
        </p:nvGrpSpPr>
        <p:grpSpPr>
          <a:xfrm>
            <a:off x="1689396" y="4213963"/>
            <a:ext cx="490028" cy="530218"/>
            <a:chOff x="539552" y="4040880"/>
            <a:chExt cx="346362" cy="374769"/>
          </a:xfrm>
        </p:grpSpPr>
        <p:sp>
          <p:nvSpPr>
            <p:cNvPr id="36" name="Retângulo de cantos arredondados 35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5" name="Grupo 36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38" name="Retângulo de cantos arredondados 37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39" name="Retângulo de cantos arredondados 38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0</a:t>
                </a:r>
              </a:p>
            </p:txBody>
          </p:sp>
        </p:grpSp>
      </p:grpSp>
      <p:grpSp>
        <p:nvGrpSpPr>
          <p:cNvPr id="27" name="Grupo 39"/>
          <p:cNvGrpSpPr/>
          <p:nvPr/>
        </p:nvGrpSpPr>
        <p:grpSpPr>
          <a:xfrm>
            <a:off x="2209135" y="4213963"/>
            <a:ext cx="490028" cy="530218"/>
            <a:chOff x="539552" y="4040880"/>
            <a:chExt cx="346362" cy="374769"/>
          </a:xfrm>
        </p:grpSpPr>
        <p:sp>
          <p:nvSpPr>
            <p:cNvPr id="41" name="Retângulo de cantos arredondados 40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30" name="Grupo 41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43" name="Retângulo de cantos arredondados 42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44" name="Retângulo de cantos arredondados 43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0</a:t>
                </a:r>
              </a:p>
            </p:txBody>
          </p:sp>
        </p:grpSp>
      </p:grpSp>
      <p:grpSp>
        <p:nvGrpSpPr>
          <p:cNvPr id="32" name="Grupo 44"/>
          <p:cNvGrpSpPr/>
          <p:nvPr/>
        </p:nvGrpSpPr>
        <p:grpSpPr>
          <a:xfrm>
            <a:off x="2736488" y="5995126"/>
            <a:ext cx="490028" cy="530218"/>
            <a:chOff x="539552" y="4040880"/>
            <a:chExt cx="346362" cy="374769"/>
          </a:xfrm>
        </p:grpSpPr>
        <p:sp>
          <p:nvSpPr>
            <p:cNvPr id="46" name="Retângulo de cantos arredondados 45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NPV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35" name="Grupo 46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48" name="Retângulo de cantos arredondados 47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CFo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49" name="Retângulo de cantos arredondados 48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PV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37" name="Grupo 49"/>
          <p:cNvGrpSpPr/>
          <p:nvPr/>
        </p:nvGrpSpPr>
        <p:grpSpPr>
          <a:xfrm>
            <a:off x="7940952" y="4876309"/>
            <a:ext cx="490028" cy="530218"/>
            <a:chOff x="539552" y="4040880"/>
            <a:chExt cx="346362" cy="374769"/>
          </a:xfrm>
        </p:grpSpPr>
        <p:sp>
          <p:nvSpPr>
            <p:cNvPr id="51" name="Retângulo de cantos arredondados 50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40" name="Grupo 51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53" name="Retângulo de cantos arredondados 52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y, r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54" name="Retângulo de cantos arredondados 53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2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42" name="Grupo 54"/>
          <p:cNvGrpSpPr/>
          <p:nvPr/>
        </p:nvGrpSpPr>
        <p:grpSpPr>
          <a:xfrm>
            <a:off x="6916224" y="4284732"/>
            <a:ext cx="490028" cy="530218"/>
            <a:chOff x="539552" y="4040880"/>
            <a:chExt cx="346362" cy="374769"/>
          </a:xfrm>
        </p:grpSpPr>
        <p:sp>
          <p:nvSpPr>
            <p:cNvPr id="56" name="Retângulo de cantos arredondados 55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45" name="Grupo 56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58" name="Retângulo de cantos arredondados 57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S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59" name="Retângulo de cantos arredondados 58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.</a:t>
                </a:r>
              </a:p>
            </p:txBody>
          </p:sp>
        </p:grpSp>
      </p:grpSp>
      <p:grpSp>
        <p:nvGrpSpPr>
          <p:cNvPr id="47" name="Grupo 70"/>
          <p:cNvGrpSpPr/>
          <p:nvPr/>
        </p:nvGrpSpPr>
        <p:grpSpPr>
          <a:xfrm>
            <a:off x="657255" y="4202868"/>
            <a:ext cx="490028" cy="530218"/>
            <a:chOff x="539552" y="4040880"/>
            <a:chExt cx="346362" cy="374769"/>
          </a:xfrm>
        </p:grpSpPr>
        <p:sp>
          <p:nvSpPr>
            <p:cNvPr id="72" name="Retângulo de cantos arredondados 71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50" name="Grupo 72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74" name="Retângulo de cantos arredondados 73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𝑥, r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75" name="Retângulo de cantos arredondados 74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1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52" name="Grupo 75"/>
          <p:cNvGrpSpPr/>
          <p:nvPr/>
        </p:nvGrpSpPr>
        <p:grpSpPr>
          <a:xfrm>
            <a:off x="2735869" y="4224117"/>
            <a:ext cx="490029" cy="530218"/>
            <a:chOff x="539552" y="4040880"/>
            <a:chExt cx="346363" cy="374769"/>
          </a:xfrm>
        </p:grpSpPr>
        <p:sp>
          <p:nvSpPr>
            <p:cNvPr id="77" name="Retângulo de cantos arredondados 76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RND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55" name="Grupo 77"/>
            <p:cNvGrpSpPr/>
            <p:nvPr/>
          </p:nvGrpSpPr>
          <p:grpSpPr>
            <a:xfrm>
              <a:off x="539552" y="4127617"/>
              <a:ext cx="346363" cy="288032"/>
              <a:chOff x="1042702" y="3861048"/>
              <a:chExt cx="432954" cy="360040"/>
            </a:xfrm>
          </p:grpSpPr>
          <p:sp>
            <p:nvSpPr>
              <p:cNvPr id="79" name="Retângulo de cantos arredondados 78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CFj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80" name="Retângulo de cantos arredondados 79"/>
              <p:cNvSpPr/>
              <p:nvPr/>
            </p:nvSpPr>
            <p:spPr>
              <a:xfrm>
                <a:off x="1044159" y="3887817"/>
                <a:ext cx="431497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PMT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57" name="Grupo 80"/>
          <p:cNvGrpSpPr/>
          <p:nvPr/>
        </p:nvGrpSpPr>
        <p:grpSpPr>
          <a:xfrm>
            <a:off x="2219566" y="4799258"/>
            <a:ext cx="490028" cy="530218"/>
            <a:chOff x="539552" y="4040880"/>
            <a:chExt cx="346362" cy="374769"/>
          </a:xfrm>
        </p:grpSpPr>
        <p:sp>
          <p:nvSpPr>
            <p:cNvPr id="82" name="Retângulo de cantos arredondados 81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60" name="Grupo 82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84" name="Retângulo de cantos arredondados 83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85" name="Retângulo de cantos arredondados 84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0</a:t>
                </a:r>
              </a:p>
            </p:txBody>
          </p:sp>
        </p:grpSp>
      </p:grpSp>
      <p:grpSp>
        <p:nvGrpSpPr>
          <p:cNvPr id="61" name="Grupo 85"/>
          <p:cNvGrpSpPr/>
          <p:nvPr/>
        </p:nvGrpSpPr>
        <p:grpSpPr>
          <a:xfrm>
            <a:off x="2201090" y="5379538"/>
            <a:ext cx="490028" cy="530218"/>
            <a:chOff x="539552" y="4040880"/>
            <a:chExt cx="346362" cy="374769"/>
          </a:xfrm>
        </p:grpSpPr>
        <p:sp>
          <p:nvSpPr>
            <p:cNvPr id="87" name="Retângulo de cantos arredondados 86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62" name="Grupo 87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89" name="Retângulo de cantos arredondados 88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𝑥, r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90" name="Retângulo de cantos arredondados 89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1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sp>
        <p:nvSpPr>
          <p:cNvPr id="91" name="Retângulo de cantos arredondados 90"/>
          <p:cNvSpPr/>
          <p:nvPr/>
        </p:nvSpPr>
        <p:spPr>
          <a:xfrm>
            <a:off x="725515" y="6034895"/>
            <a:ext cx="1739065" cy="49958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bIns="0" rtlCol="0" anchor="b"/>
          <a:lstStyle/>
          <a:p>
            <a:endParaRPr lang="pt-BR" sz="2000" b="1" baseline="-25000" dirty="0" smtClean="0">
              <a:latin typeface="Tw Cen MT" pitchFamily="34" charset="0"/>
              <a:cs typeface="Courier New" pitchFamily="49" charset="0"/>
            </a:endParaRPr>
          </a:p>
          <a:p>
            <a:r>
              <a:rPr lang="pt-BR" sz="2000" b="1" dirty="0" smtClean="0">
                <a:latin typeface="Tw Cen MT" pitchFamily="34" charset="0"/>
                <a:cs typeface="Courier New" pitchFamily="49" charset="0"/>
              </a:rPr>
              <a:t>-94.713,05</a:t>
            </a:r>
          </a:p>
          <a:p>
            <a:r>
              <a:rPr lang="pt-BR" sz="2000" b="1" baseline="-25000" dirty="0" smtClean="0">
                <a:latin typeface="Tw Cen MT" pitchFamily="34" charset="0"/>
                <a:cs typeface="Courier New" pitchFamily="49" charset="0"/>
              </a:rPr>
              <a:t>RPN	D.MY  C</a:t>
            </a:r>
            <a:endParaRPr lang="pt-BR" sz="2000" b="1" baseline="-25000" dirty="0">
              <a:latin typeface="Tw Cen MT" pitchFamily="34" charset="0"/>
              <a:cs typeface="Courier New" pitchFamily="49" charset="0"/>
            </a:endParaRPr>
          </a:p>
        </p:txBody>
      </p:sp>
      <p:grpSp>
        <p:nvGrpSpPr>
          <p:cNvPr id="63" name="Grupo 91"/>
          <p:cNvGrpSpPr/>
          <p:nvPr/>
        </p:nvGrpSpPr>
        <p:grpSpPr>
          <a:xfrm>
            <a:off x="7401898" y="4866155"/>
            <a:ext cx="490028" cy="530218"/>
            <a:chOff x="539552" y="4040880"/>
            <a:chExt cx="346362" cy="374769"/>
          </a:xfrm>
        </p:grpSpPr>
        <p:sp>
          <p:nvSpPr>
            <p:cNvPr id="93" name="Retângulo de cantos arredondados 92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64" name="Grupo 93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95" name="Retângulo de cantos arredondados 94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𝑥, r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96" name="Retângulo de cantos arredondados 95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1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65" name="Grupo 96"/>
          <p:cNvGrpSpPr/>
          <p:nvPr/>
        </p:nvGrpSpPr>
        <p:grpSpPr>
          <a:xfrm>
            <a:off x="8474460" y="5459847"/>
            <a:ext cx="490028" cy="530218"/>
            <a:chOff x="539552" y="4040880"/>
            <a:chExt cx="346362" cy="374769"/>
          </a:xfrm>
        </p:grpSpPr>
        <p:sp>
          <p:nvSpPr>
            <p:cNvPr id="98" name="Retângulo de cantos arredondados 97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INT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66" name="Grupo 98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00" name="Retângulo de cantos arredondados 99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12÷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01" name="Retângulo de cantos arredondados 100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i</a:t>
                </a:r>
              </a:p>
            </p:txBody>
          </p:sp>
        </p:grpSp>
      </p:grpSp>
      <p:grpSp>
        <p:nvGrpSpPr>
          <p:cNvPr id="67" name="Grupo 101"/>
          <p:cNvGrpSpPr/>
          <p:nvPr/>
        </p:nvGrpSpPr>
        <p:grpSpPr>
          <a:xfrm>
            <a:off x="8474460" y="4870336"/>
            <a:ext cx="490028" cy="530218"/>
            <a:chOff x="539552" y="4040880"/>
            <a:chExt cx="346362" cy="374769"/>
          </a:xfrm>
        </p:grpSpPr>
        <p:sp>
          <p:nvSpPr>
            <p:cNvPr id="103" name="Retângulo de cantos arredondados 102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AMORT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68" name="Grupo 103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05" name="Retângulo de cantos arredondados 104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12X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06" name="Retângulo de cantos arredondados 105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n</a:t>
                </a:r>
              </a:p>
            </p:txBody>
          </p:sp>
        </p:grpSp>
      </p:grpSp>
      <p:grpSp>
        <p:nvGrpSpPr>
          <p:cNvPr id="69" name="Grupo 121"/>
          <p:cNvGrpSpPr/>
          <p:nvPr/>
        </p:nvGrpSpPr>
        <p:grpSpPr>
          <a:xfrm>
            <a:off x="8474460" y="6056483"/>
            <a:ext cx="490028" cy="530218"/>
            <a:chOff x="539552" y="4040880"/>
            <a:chExt cx="346362" cy="374769"/>
          </a:xfrm>
        </p:grpSpPr>
        <p:sp>
          <p:nvSpPr>
            <p:cNvPr id="123" name="Retângulo de cantos arredondados 122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NPV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70" name="Grupo 123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25" name="Retângulo de cantos arredondados 124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CFo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26" name="Retângulo de cantos arredondados 125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PV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71" name="Grupo 126"/>
          <p:cNvGrpSpPr/>
          <p:nvPr/>
        </p:nvGrpSpPr>
        <p:grpSpPr>
          <a:xfrm>
            <a:off x="3799469" y="4264225"/>
            <a:ext cx="490028" cy="530218"/>
            <a:chOff x="539552" y="4040880"/>
            <a:chExt cx="346362" cy="374769"/>
          </a:xfrm>
        </p:grpSpPr>
        <p:sp>
          <p:nvSpPr>
            <p:cNvPr id="128" name="Retângulo de cantos arredondados 127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73" name="Grupo 128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30" name="Retângulo de cantos arredondados 129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𝑥, r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31" name="Retângulo de cantos arredondados 130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1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76" name="Grupo 136"/>
          <p:cNvGrpSpPr/>
          <p:nvPr/>
        </p:nvGrpSpPr>
        <p:grpSpPr>
          <a:xfrm>
            <a:off x="7433297" y="4292335"/>
            <a:ext cx="490028" cy="530218"/>
            <a:chOff x="539552" y="4040880"/>
            <a:chExt cx="346362" cy="374769"/>
          </a:xfrm>
        </p:grpSpPr>
        <p:sp>
          <p:nvSpPr>
            <p:cNvPr id="138" name="Retângulo de cantos arredondados 137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78" name="Grupo 138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40" name="Retângulo de cantos arredondados 139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41" name="Retângulo de cantos arredondados 140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0</a:t>
                </a:r>
              </a:p>
            </p:txBody>
          </p:sp>
        </p:grpSp>
      </p:grpSp>
      <p:grpSp>
        <p:nvGrpSpPr>
          <p:cNvPr id="81" name="Grupo 141"/>
          <p:cNvGrpSpPr/>
          <p:nvPr/>
        </p:nvGrpSpPr>
        <p:grpSpPr>
          <a:xfrm>
            <a:off x="7930644" y="5440895"/>
            <a:ext cx="490028" cy="530218"/>
            <a:chOff x="539552" y="4040880"/>
            <a:chExt cx="346362" cy="374769"/>
          </a:xfrm>
        </p:grpSpPr>
        <p:sp>
          <p:nvSpPr>
            <p:cNvPr id="143" name="Retângulo de cantos arredondados 142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83" name="Grupo 143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45" name="Retângulo de cantos arredondados 144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𝑥, r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46" name="Retângulo de cantos arredondados 145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1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sp>
        <p:nvSpPr>
          <p:cNvPr id="147" name="Retângulo de cantos arredondados 146"/>
          <p:cNvSpPr/>
          <p:nvPr/>
        </p:nvSpPr>
        <p:spPr>
          <a:xfrm>
            <a:off x="6676253" y="6107403"/>
            <a:ext cx="1739065" cy="49958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bIns="0" rtlCol="0" anchor="b"/>
          <a:lstStyle/>
          <a:p>
            <a:endParaRPr lang="pt-BR" sz="2000" b="1" baseline="-25000" dirty="0" smtClean="0">
              <a:latin typeface="Tw Cen MT" pitchFamily="34" charset="0"/>
              <a:cs typeface="Courier New" pitchFamily="49" charset="0"/>
            </a:endParaRPr>
          </a:p>
          <a:p>
            <a:r>
              <a:rPr lang="pt-BR" sz="2000" b="1" dirty="0" smtClean="0">
                <a:latin typeface="Tw Cen MT" pitchFamily="34" charset="0"/>
                <a:cs typeface="Courier New" pitchFamily="49" charset="0"/>
              </a:rPr>
              <a:t>-94.713,05</a:t>
            </a:r>
          </a:p>
          <a:p>
            <a:r>
              <a:rPr lang="pt-BR" sz="2000" b="1" baseline="-25000" dirty="0" smtClean="0">
                <a:latin typeface="Tw Cen MT" pitchFamily="34" charset="0"/>
                <a:cs typeface="Courier New" pitchFamily="49" charset="0"/>
              </a:rPr>
              <a:t>RPN	D.MY  C</a:t>
            </a:r>
            <a:endParaRPr lang="pt-BR" sz="2000" b="1" baseline="-25000" dirty="0">
              <a:latin typeface="Tw Cen MT" pitchFamily="34" charset="0"/>
              <a:cs typeface="Courier New" pitchFamily="49" charset="0"/>
            </a:endParaRPr>
          </a:p>
        </p:txBody>
      </p:sp>
      <p:grpSp>
        <p:nvGrpSpPr>
          <p:cNvPr id="86" name="Grupo 147"/>
          <p:cNvGrpSpPr/>
          <p:nvPr/>
        </p:nvGrpSpPr>
        <p:grpSpPr>
          <a:xfrm>
            <a:off x="8474460" y="4296813"/>
            <a:ext cx="490028" cy="530218"/>
            <a:chOff x="539552" y="4040880"/>
            <a:chExt cx="346362" cy="374769"/>
          </a:xfrm>
        </p:grpSpPr>
        <p:sp>
          <p:nvSpPr>
            <p:cNvPr id="149" name="Retângulo de cantos arredondados 148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IRR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88" name="Grupo 149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51" name="Retângulo de cantos arredondados 150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Nj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52" name="Retângulo de cantos arredondados 151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FV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92" name="Grupo 152"/>
          <p:cNvGrpSpPr/>
          <p:nvPr/>
        </p:nvGrpSpPr>
        <p:grpSpPr>
          <a:xfrm>
            <a:off x="5371361" y="4295628"/>
            <a:ext cx="490028" cy="530218"/>
            <a:chOff x="539552" y="4040880"/>
            <a:chExt cx="346362" cy="374769"/>
          </a:xfrm>
        </p:grpSpPr>
        <p:sp>
          <p:nvSpPr>
            <p:cNvPr id="154" name="Retângulo de cantos arredondados 153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94" name="Grupo 154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56" name="Retângulo de cantos arredondados 155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BEG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57" name="Retângulo de cantos arredondados 156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7</a:t>
                </a:r>
              </a:p>
            </p:txBody>
          </p:sp>
        </p:grpSp>
      </p:grpSp>
      <p:grpSp>
        <p:nvGrpSpPr>
          <p:cNvPr id="97" name="Grupo 167"/>
          <p:cNvGrpSpPr/>
          <p:nvPr/>
        </p:nvGrpSpPr>
        <p:grpSpPr>
          <a:xfrm>
            <a:off x="5889596" y="4292208"/>
            <a:ext cx="490028" cy="530218"/>
            <a:chOff x="539552" y="4040880"/>
            <a:chExt cx="346362" cy="374769"/>
          </a:xfrm>
        </p:grpSpPr>
        <p:sp>
          <p:nvSpPr>
            <p:cNvPr id="169" name="Retângulo de cantos arredondados 168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99" name="Grupo 169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71" name="Retângulo de cantos arredondados 170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y, r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72" name="Retângulo de cantos arredondados 171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2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102" name="Grupo 172"/>
          <p:cNvGrpSpPr/>
          <p:nvPr/>
        </p:nvGrpSpPr>
        <p:grpSpPr>
          <a:xfrm>
            <a:off x="4324953" y="4279649"/>
            <a:ext cx="490028" cy="530218"/>
            <a:chOff x="539552" y="4040880"/>
            <a:chExt cx="346362" cy="374769"/>
          </a:xfrm>
        </p:grpSpPr>
        <p:sp>
          <p:nvSpPr>
            <p:cNvPr id="174" name="Retângulo de cantos arredondados 173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104" name="Grupo 174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76" name="Retângulo de cantos arredondados 175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77" name="Retângulo de cantos arredondados 176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0</a:t>
                </a:r>
              </a:p>
            </p:txBody>
          </p:sp>
        </p:grpSp>
      </p:grpSp>
      <p:grpSp>
        <p:nvGrpSpPr>
          <p:cNvPr id="107" name="Grupo 182"/>
          <p:cNvGrpSpPr/>
          <p:nvPr/>
        </p:nvGrpSpPr>
        <p:grpSpPr>
          <a:xfrm>
            <a:off x="4853863" y="4281241"/>
            <a:ext cx="490028" cy="530218"/>
            <a:chOff x="539552" y="4040880"/>
            <a:chExt cx="346362" cy="374769"/>
          </a:xfrm>
        </p:grpSpPr>
        <p:sp>
          <p:nvSpPr>
            <p:cNvPr id="184" name="Retângulo de cantos arredondados 183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108" name="Grupo 184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86" name="Retângulo de cantos arredondados 185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 w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87" name="Retângulo de cantos arredondados 186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6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109" name="Grupo 187"/>
          <p:cNvGrpSpPr/>
          <p:nvPr/>
        </p:nvGrpSpPr>
        <p:grpSpPr>
          <a:xfrm>
            <a:off x="6406518" y="4295628"/>
            <a:ext cx="490028" cy="530218"/>
            <a:chOff x="539552" y="4040880"/>
            <a:chExt cx="346362" cy="374769"/>
          </a:xfrm>
        </p:grpSpPr>
        <p:sp>
          <p:nvSpPr>
            <p:cNvPr id="189" name="Retângulo de cantos arredondados 188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110" name="Grupo 189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91" name="Retângulo de cantos arredondados 190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M.DY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92" name="Retângulo de cantos arredondados 191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5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sp>
        <p:nvSpPr>
          <p:cNvPr id="4" name="CaixaDeTexto 3"/>
          <p:cNvSpPr txBox="1"/>
          <p:nvPr/>
        </p:nvSpPr>
        <p:spPr>
          <a:xfrm>
            <a:off x="902269" y="5229200"/>
            <a:ext cx="5100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 smtClean="0">
                <a:solidFill>
                  <a:srgbClr val="0000FF"/>
                </a:solidFill>
                <a:latin typeface="Tw Cen MT" pitchFamily="34" charset="0"/>
              </a:rPr>
              <a:t>Fc1</a:t>
            </a:r>
            <a:endParaRPr lang="pt-BR" b="1" dirty="0">
              <a:solidFill>
                <a:srgbClr val="0000FF"/>
              </a:solidFill>
              <a:latin typeface="Tw Cen MT" pitchFamily="34" charset="0"/>
            </a:endParaRPr>
          </a:p>
        </p:txBody>
      </p:sp>
      <p:sp>
        <p:nvSpPr>
          <p:cNvPr id="8192" name="CaixaDeTexto 8191"/>
          <p:cNvSpPr txBox="1"/>
          <p:nvPr/>
        </p:nvSpPr>
        <p:spPr>
          <a:xfrm>
            <a:off x="6598107" y="5277144"/>
            <a:ext cx="5661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 smtClean="0">
                <a:solidFill>
                  <a:srgbClr val="0000FF"/>
                </a:solidFill>
              </a:rPr>
              <a:t>Fc2</a:t>
            </a:r>
            <a:endParaRPr lang="pt-BR" b="1" dirty="0">
              <a:solidFill>
                <a:srgbClr val="0000FF"/>
              </a:solidFill>
            </a:endParaRPr>
          </a:p>
        </p:txBody>
      </p:sp>
      <p:sp>
        <p:nvSpPr>
          <p:cNvPr id="8193" name="CaixaDeTexto 8192"/>
          <p:cNvSpPr txBox="1"/>
          <p:nvPr/>
        </p:nvSpPr>
        <p:spPr>
          <a:xfrm>
            <a:off x="3275856" y="5345921"/>
            <a:ext cx="321437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dirty="0" smtClean="0">
                <a:solidFill>
                  <a:srgbClr val="FF0000"/>
                </a:solidFill>
              </a:rPr>
              <a:t>R% Fc1 = R% Fc2</a:t>
            </a:r>
          </a:p>
          <a:p>
            <a:pPr algn="ctr"/>
            <a:r>
              <a:rPr lang="pt-BR" sz="2000" dirty="0" smtClean="0">
                <a:solidFill>
                  <a:srgbClr val="FF0000"/>
                </a:solidFill>
              </a:rPr>
              <a:t>Não Trocaria em razão do Risco sem aumento de retorno</a:t>
            </a:r>
            <a:endParaRPr lang="pt-BR" sz="2000" dirty="0">
              <a:solidFill>
                <a:srgbClr val="FF0000"/>
              </a:solidFill>
            </a:endParaRPr>
          </a:p>
        </p:txBody>
      </p:sp>
      <p:sp>
        <p:nvSpPr>
          <p:cNvPr id="208" name="Retângulo 207"/>
          <p:cNvSpPr/>
          <p:nvPr/>
        </p:nvSpPr>
        <p:spPr>
          <a:xfrm>
            <a:off x="657255" y="4077072"/>
            <a:ext cx="3202416" cy="2648120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dirty="0">
              <a:latin typeface="Tw Cen MT" pitchFamily="34" charset="0"/>
            </a:endParaRPr>
          </a:p>
        </p:txBody>
      </p:sp>
      <p:sp>
        <p:nvSpPr>
          <p:cNvPr id="209" name="Retângulo 208"/>
          <p:cNvSpPr/>
          <p:nvPr/>
        </p:nvSpPr>
        <p:spPr>
          <a:xfrm>
            <a:off x="3707905" y="4077072"/>
            <a:ext cx="5283478" cy="2560270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dirty="0">
              <a:latin typeface="Tw Cen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82785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8" grpId="0" animBg="1"/>
      <p:bldP spid="209" grpId="0" animBg="1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>
                <a:effectLst/>
              </a:rPr>
              <a:t>Sistemas de</a:t>
            </a:r>
            <a:br>
              <a:rPr lang="pt-BR" dirty="0" smtClean="0">
                <a:effectLst/>
              </a:rPr>
            </a:br>
            <a:r>
              <a:rPr lang="pt-BR" dirty="0" smtClean="0">
                <a:effectLst/>
              </a:rPr>
              <a:t>Amortização de Financiamentos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t-BR" dirty="0" smtClean="0"/>
              <a:t>De forma geral, os planos de amortização se diferenciam na forma de restituição do principal (valor do empréstimo) e no pagamento dos juros. Mas ambos obedecem a seguinte regra:</a:t>
            </a:r>
          </a:p>
          <a:p>
            <a:endParaRPr lang="pt-BR" dirty="0" smtClean="0"/>
          </a:p>
          <a:p>
            <a:pPr marL="402336" lvl="1" indent="0" algn="ctr">
              <a:buNone/>
            </a:pPr>
            <a:r>
              <a:rPr lang="pt-BR" sz="3200" b="1" dirty="0" smtClean="0"/>
              <a:t>Prestação = Amortização + Juros</a:t>
            </a:r>
          </a:p>
          <a:p>
            <a:endParaRPr lang="pt-BR" dirty="0" smtClean="0"/>
          </a:p>
          <a:p>
            <a:r>
              <a:rPr lang="pt-BR" dirty="0" smtClean="0"/>
              <a:t>A parte dos juros representa o custo do principal que esta em poder do devedor, já a amortização representa a devolução total ou parcial do principal.</a:t>
            </a:r>
          </a:p>
          <a:p>
            <a:endParaRPr lang="pt-BR" dirty="0" smtClean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1538134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Sistemas de</a:t>
            </a:r>
            <a:br>
              <a:rPr lang="pt-BR" dirty="0"/>
            </a:br>
            <a:r>
              <a:rPr lang="pt-BR" dirty="0"/>
              <a:t>Amortização de Financiamentos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pt-BR" dirty="0"/>
              <a:t>A segunda regra importante é que o valor dos juros em cada prestação é obtido a partir de uma determinada taxa, e é calculado sobre o saldo devedor do empréstimo no início do período se se esta </a:t>
            </a:r>
            <a:r>
              <a:rPr lang="pt-BR" dirty="0" smtClean="0"/>
              <a:t>pagando.</a:t>
            </a:r>
          </a:p>
          <a:p>
            <a:endParaRPr lang="pt-BR" dirty="0"/>
          </a:p>
          <a:p>
            <a:r>
              <a:rPr lang="pt-BR" dirty="0" smtClean="0"/>
              <a:t>Isto </a:t>
            </a:r>
            <a:r>
              <a:rPr lang="pt-BR" dirty="0"/>
              <a:t>significa que o devedor, ao efetuar o pagamento de uma prestação, esta pagando os juros integrais sobre o valor do saldo devedor no início do período ao qual se refere o pagamento.</a:t>
            </a:r>
          </a:p>
          <a:p>
            <a:endParaRPr lang="pt-BR" dirty="0"/>
          </a:p>
          <a:p>
            <a:r>
              <a:rPr lang="pt-BR" dirty="0"/>
              <a:t>Portanto, imediatamente após o pagamento, deve apenas o principal que não foi amortizado. </a:t>
            </a:r>
          </a:p>
        </p:txBody>
      </p:sp>
    </p:spTree>
    <p:extLst>
      <p:ext uri="{BB962C8B-B14F-4D97-AF65-F5344CB8AC3E}">
        <p14:creationId xmlns:p14="http://schemas.microsoft.com/office/powerpoint/2010/main" xmlns="" val="587689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Sistemas de</a:t>
            </a:r>
            <a:br>
              <a:rPr lang="pt-BR" dirty="0" smtClean="0"/>
            </a:br>
            <a:r>
              <a:rPr lang="pt-BR" dirty="0" smtClean="0"/>
              <a:t>Amortização de Financiamentos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Observando a regra: (Prestação = Amortização + Juros) podemos passar para os sistemas de financiamentos:</a:t>
            </a:r>
          </a:p>
          <a:p>
            <a:pPr lvl="1"/>
            <a:endParaRPr lang="pt-BR" dirty="0" smtClean="0"/>
          </a:p>
          <a:p>
            <a:pPr lvl="1"/>
            <a:r>
              <a:rPr lang="pt-BR" dirty="0" smtClean="0"/>
              <a:t>Sistema de Financiamento Price:</a:t>
            </a:r>
          </a:p>
          <a:p>
            <a:pPr lvl="2"/>
            <a:r>
              <a:rPr lang="pt-BR" dirty="0" smtClean="0"/>
              <a:t>Caracterizado pela Prestação Constante;</a:t>
            </a:r>
          </a:p>
          <a:p>
            <a:pPr lvl="1"/>
            <a:endParaRPr lang="pt-BR" dirty="0" smtClean="0"/>
          </a:p>
          <a:p>
            <a:pPr lvl="1"/>
            <a:r>
              <a:rPr lang="pt-BR" dirty="0" smtClean="0"/>
              <a:t>Sistema de Financiamento SAC: </a:t>
            </a:r>
          </a:p>
          <a:p>
            <a:pPr lvl="2"/>
            <a:r>
              <a:rPr lang="pt-BR" dirty="0" smtClean="0"/>
              <a:t>Caracterizado pela Amortização Constante.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3566495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754176" cy="648072"/>
          </a:xfrm>
        </p:spPr>
        <p:txBody>
          <a:bodyPr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pt-BR" dirty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Exemplificando – Tabela </a:t>
            </a:r>
            <a:r>
              <a:rPr lang="pt-BR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Price</a:t>
            </a:r>
            <a:endParaRPr lang="pt-BR" dirty="0">
              <a:ln w="11430"/>
              <a:solidFill>
                <a:srgbClr val="00B05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79512" y="908720"/>
            <a:ext cx="8754176" cy="5339680"/>
          </a:xfrm>
        </p:spPr>
        <p:txBody>
          <a:bodyPr>
            <a:noAutofit/>
          </a:bodyPr>
          <a:lstStyle/>
          <a:p>
            <a:r>
              <a:rPr lang="pt-BR" sz="2200" dirty="0" smtClean="0"/>
              <a:t>A empresa fictícia realizou um empréstimo de $ 5.000 que será devolvido em 3 prestações mensais e sucessivas de $ 1.905,26. A taxa de juros fixada foi de 7% a.m..</a:t>
            </a:r>
          </a:p>
          <a:p>
            <a:pPr lvl="1"/>
            <a:r>
              <a:rPr lang="pt-BR" sz="2200" dirty="0" smtClean="0"/>
              <a:t>Calculando o valor da parcela:</a:t>
            </a:r>
          </a:p>
          <a:p>
            <a:endParaRPr lang="pt-BR" sz="2200" dirty="0" smtClean="0"/>
          </a:p>
          <a:p>
            <a:endParaRPr lang="pt-BR" sz="2200" dirty="0"/>
          </a:p>
          <a:p>
            <a:r>
              <a:rPr lang="pt-BR" sz="2200" dirty="0" smtClean="0"/>
              <a:t>Então o juros da primeira parcela passa ser:</a:t>
            </a:r>
          </a:p>
          <a:p>
            <a:pPr lvl="1"/>
            <a:r>
              <a:rPr lang="pt-BR" sz="2200" dirty="0" smtClean="0"/>
              <a:t>Saldo devedor: $5.000</a:t>
            </a:r>
          </a:p>
          <a:p>
            <a:pPr lvl="1"/>
            <a:r>
              <a:rPr lang="pt-BR" sz="2200" dirty="0" smtClean="0"/>
              <a:t>Taxa de Juros: 7%</a:t>
            </a:r>
          </a:p>
          <a:p>
            <a:pPr lvl="1"/>
            <a:r>
              <a:rPr lang="pt-BR" sz="2200" dirty="0" smtClean="0"/>
              <a:t>Juros: $5.000 X 7% = $ 350,00</a:t>
            </a:r>
          </a:p>
          <a:p>
            <a:r>
              <a:rPr lang="pt-BR" sz="2200" dirty="0" smtClean="0"/>
              <a:t>Logo, o valor da amortização passa a ser:</a:t>
            </a:r>
          </a:p>
          <a:p>
            <a:pPr lvl="1"/>
            <a:r>
              <a:rPr lang="pt-BR" sz="2200" dirty="0" smtClean="0"/>
              <a:t>Prestação: $ 1.905,26</a:t>
            </a:r>
          </a:p>
          <a:p>
            <a:pPr lvl="1"/>
            <a:r>
              <a:rPr lang="pt-BR" sz="2200" dirty="0" smtClean="0"/>
              <a:t>Juros: $ 350,00</a:t>
            </a:r>
          </a:p>
          <a:p>
            <a:pPr lvl="1"/>
            <a:r>
              <a:rPr lang="pt-BR" sz="2200" dirty="0" smtClean="0"/>
              <a:t>Amortização: $ 1.905,26 - $350,00 = 1.555,26</a:t>
            </a:r>
          </a:p>
          <a:p>
            <a:pPr lvl="1"/>
            <a:endParaRPr lang="pt-BR" sz="2200" dirty="0"/>
          </a:p>
        </p:txBody>
      </p:sp>
      <p:grpSp>
        <p:nvGrpSpPr>
          <p:cNvPr id="5" name="Grupo 6"/>
          <p:cNvGrpSpPr/>
          <p:nvPr/>
        </p:nvGrpSpPr>
        <p:grpSpPr>
          <a:xfrm>
            <a:off x="1728308" y="2496089"/>
            <a:ext cx="490028" cy="530218"/>
            <a:chOff x="539552" y="4040880"/>
            <a:chExt cx="346362" cy="374769"/>
          </a:xfrm>
        </p:grpSpPr>
        <p:sp>
          <p:nvSpPr>
            <p:cNvPr id="8" name="Retângulo de cantos arredondados 7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6" name="Grupo 8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0" name="Retângulo de cantos arredondados 9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BEG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1" name="Retângulo de cantos arredondados 10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7</a:t>
                </a:r>
              </a:p>
            </p:txBody>
          </p:sp>
        </p:grpSp>
      </p:grpSp>
      <p:grpSp>
        <p:nvGrpSpPr>
          <p:cNvPr id="7" name="Grupo 11"/>
          <p:cNvGrpSpPr/>
          <p:nvPr/>
        </p:nvGrpSpPr>
        <p:grpSpPr>
          <a:xfrm>
            <a:off x="3572993" y="2473050"/>
            <a:ext cx="490028" cy="530218"/>
            <a:chOff x="539552" y="4040880"/>
            <a:chExt cx="346362" cy="374769"/>
          </a:xfrm>
        </p:grpSpPr>
        <p:sp>
          <p:nvSpPr>
            <p:cNvPr id="13" name="Retângulo de cantos arredondados 12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9" name="Grupo 13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5" name="Retângulo de cantos arredondados 14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6" name="Retângulo de cantos arredondados 15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0</a:t>
                </a:r>
              </a:p>
            </p:txBody>
          </p:sp>
        </p:grpSp>
      </p:grpSp>
      <p:grpSp>
        <p:nvGrpSpPr>
          <p:cNvPr id="12" name="Grupo 16"/>
          <p:cNvGrpSpPr/>
          <p:nvPr/>
        </p:nvGrpSpPr>
        <p:grpSpPr>
          <a:xfrm>
            <a:off x="395536" y="2501629"/>
            <a:ext cx="490028" cy="530218"/>
            <a:chOff x="539552" y="4040880"/>
            <a:chExt cx="346362" cy="374769"/>
          </a:xfrm>
        </p:grpSpPr>
        <p:sp>
          <p:nvSpPr>
            <p:cNvPr id="18" name="Retângulo de cantos arredondados 17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14" name="Grupo 18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20" name="Retângulo de cantos arredondados 19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n!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21" name="Retângulo de cantos arredondados 20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3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17" name="Grupo 31"/>
          <p:cNvGrpSpPr/>
          <p:nvPr/>
        </p:nvGrpSpPr>
        <p:grpSpPr>
          <a:xfrm>
            <a:off x="2257731" y="2498818"/>
            <a:ext cx="490028" cy="530218"/>
            <a:chOff x="539552" y="4040880"/>
            <a:chExt cx="346362" cy="374769"/>
          </a:xfrm>
        </p:grpSpPr>
        <p:sp>
          <p:nvSpPr>
            <p:cNvPr id="33" name="Retângulo de cantos arredondados 32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INT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19" name="Grupo 33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35" name="Retângulo de cantos arredondados 34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12÷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36" name="Retângulo de cantos arredondados 35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i</a:t>
                </a:r>
              </a:p>
            </p:txBody>
          </p:sp>
        </p:grpSp>
      </p:grpSp>
      <p:grpSp>
        <p:nvGrpSpPr>
          <p:cNvPr id="22" name="Grupo 36"/>
          <p:cNvGrpSpPr/>
          <p:nvPr/>
        </p:nvGrpSpPr>
        <p:grpSpPr>
          <a:xfrm>
            <a:off x="907511" y="2497915"/>
            <a:ext cx="490028" cy="530218"/>
            <a:chOff x="539552" y="4040880"/>
            <a:chExt cx="346362" cy="374769"/>
          </a:xfrm>
        </p:grpSpPr>
        <p:sp>
          <p:nvSpPr>
            <p:cNvPr id="38" name="Retângulo de cantos arredondados 37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AMORT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3" name="Grupo 38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40" name="Retângulo de cantos arredondados 39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12X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41" name="Retângulo de cantos arredondados 40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n</a:t>
                </a:r>
              </a:p>
            </p:txBody>
          </p:sp>
        </p:grpSp>
      </p:grpSp>
      <p:grpSp>
        <p:nvGrpSpPr>
          <p:cNvPr id="24" name="Grupo 46"/>
          <p:cNvGrpSpPr/>
          <p:nvPr/>
        </p:nvGrpSpPr>
        <p:grpSpPr>
          <a:xfrm>
            <a:off x="4113374" y="2474159"/>
            <a:ext cx="490028" cy="530218"/>
            <a:chOff x="539552" y="4040880"/>
            <a:chExt cx="346362" cy="374769"/>
          </a:xfrm>
        </p:grpSpPr>
        <p:sp>
          <p:nvSpPr>
            <p:cNvPr id="48" name="Retângulo de cantos arredondados 47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5" name="Grupo 48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50" name="Retângulo de cantos arredondados 49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51" name="Retângulo de cantos arredondados 50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0</a:t>
                </a:r>
              </a:p>
            </p:txBody>
          </p:sp>
        </p:grpSp>
      </p:grpSp>
      <p:grpSp>
        <p:nvGrpSpPr>
          <p:cNvPr id="26" name="Grupo 51"/>
          <p:cNvGrpSpPr/>
          <p:nvPr/>
        </p:nvGrpSpPr>
        <p:grpSpPr>
          <a:xfrm>
            <a:off x="4653789" y="2469905"/>
            <a:ext cx="490028" cy="530218"/>
            <a:chOff x="539552" y="4040880"/>
            <a:chExt cx="346362" cy="374769"/>
          </a:xfrm>
        </p:grpSpPr>
        <p:sp>
          <p:nvSpPr>
            <p:cNvPr id="53" name="Retângulo de cantos arredondados 52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7" name="Grupo 53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55" name="Retângulo de cantos arredondados 54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56" name="Retângulo de cantos arredondados 55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0</a:t>
                </a:r>
              </a:p>
            </p:txBody>
          </p:sp>
        </p:grpSp>
      </p:grpSp>
      <p:grpSp>
        <p:nvGrpSpPr>
          <p:cNvPr id="28" name="Grupo 56"/>
          <p:cNvGrpSpPr/>
          <p:nvPr/>
        </p:nvGrpSpPr>
        <p:grpSpPr>
          <a:xfrm>
            <a:off x="5191943" y="2476046"/>
            <a:ext cx="490028" cy="530218"/>
            <a:chOff x="539552" y="4040880"/>
            <a:chExt cx="346362" cy="374769"/>
          </a:xfrm>
        </p:grpSpPr>
        <p:sp>
          <p:nvSpPr>
            <p:cNvPr id="58" name="Retângulo de cantos arredondados 57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NPV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9" name="Grupo 58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60" name="Retângulo de cantos arredondados 59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CFo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61" name="Retângulo de cantos arredondados 60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PV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sp>
        <p:nvSpPr>
          <p:cNvPr id="62" name="Retângulo de cantos arredondados 61"/>
          <p:cNvSpPr/>
          <p:nvPr/>
        </p:nvSpPr>
        <p:spPr>
          <a:xfrm>
            <a:off x="6691862" y="2482452"/>
            <a:ext cx="2120770" cy="49958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bIns="0" rtlCol="0" anchor="b"/>
          <a:lstStyle/>
          <a:p>
            <a:endParaRPr lang="pt-BR" sz="2000" b="1" baseline="-25000" dirty="0" smtClean="0">
              <a:latin typeface="Tw Cen MT" pitchFamily="34" charset="0"/>
              <a:cs typeface="Courier New" pitchFamily="49" charset="0"/>
            </a:endParaRPr>
          </a:p>
          <a:p>
            <a:r>
              <a:rPr lang="pt-BR" sz="2000" b="1" dirty="0" smtClean="0">
                <a:latin typeface="Tw Cen MT" pitchFamily="34" charset="0"/>
                <a:cs typeface="Courier New" pitchFamily="49" charset="0"/>
              </a:rPr>
              <a:t>-1.905,26</a:t>
            </a:r>
          </a:p>
          <a:p>
            <a:r>
              <a:rPr lang="pt-BR" sz="2000" b="1" baseline="-25000" dirty="0" smtClean="0">
                <a:latin typeface="Tw Cen MT" pitchFamily="34" charset="0"/>
                <a:cs typeface="Courier New" pitchFamily="49" charset="0"/>
              </a:rPr>
              <a:t>RPN	D.MY  C</a:t>
            </a:r>
            <a:endParaRPr lang="pt-BR" sz="2000" b="1" baseline="-25000" dirty="0">
              <a:latin typeface="Tw Cen MT" pitchFamily="34" charset="0"/>
              <a:cs typeface="Courier New" pitchFamily="49" charset="0"/>
            </a:endParaRPr>
          </a:p>
        </p:txBody>
      </p:sp>
      <p:grpSp>
        <p:nvGrpSpPr>
          <p:cNvPr id="30" name="Grupo 62"/>
          <p:cNvGrpSpPr/>
          <p:nvPr/>
        </p:nvGrpSpPr>
        <p:grpSpPr>
          <a:xfrm>
            <a:off x="5954179" y="2480059"/>
            <a:ext cx="490029" cy="530218"/>
            <a:chOff x="539552" y="4040880"/>
            <a:chExt cx="346363" cy="374769"/>
          </a:xfrm>
        </p:grpSpPr>
        <p:sp>
          <p:nvSpPr>
            <p:cNvPr id="64" name="Retângulo de cantos arredondados 63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RND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31" name="Grupo 64"/>
            <p:cNvGrpSpPr/>
            <p:nvPr/>
          </p:nvGrpSpPr>
          <p:grpSpPr>
            <a:xfrm>
              <a:off x="539552" y="4127617"/>
              <a:ext cx="346363" cy="288032"/>
              <a:chOff x="1042702" y="3861048"/>
              <a:chExt cx="432954" cy="360040"/>
            </a:xfrm>
          </p:grpSpPr>
          <p:sp>
            <p:nvSpPr>
              <p:cNvPr id="66" name="Retângulo de cantos arredondados 65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CFj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67" name="Retângulo de cantos arredondados 66"/>
              <p:cNvSpPr/>
              <p:nvPr/>
            </p:nvSpPr>
            <p:spPr>
              <a:xfrm>
                <a:off x="1044159" y="3887817"/>
                <a:ext cx="431497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PMT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32" name="Grupo 72"/>
          <p:cNvGrpSpPr/>
          <p:nvPr/>
        </p:nvGrpSpPr>
        <p:grpSpPr>
          <a:xfrm>
            <a:off x="3028110" y="2471310"/>
            <a:ext cx="490028" cy="530218"/>
            <a:chOff x="539552" y="4040880"/>
            <a:chExt cx="346362" cy="374769"/>
          </a:xfrm>
        </p:grpSpPr>
        <p:sp>
          <p:nvSpPr>
            <p:cNvPr id="74" name="Retângulo de cantos arredondados 73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34" name="Grupo 74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76" name="Retângulo de cantos arredondados 75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M.DY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77" name="Retângulo de cantos arredondados 76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5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1077599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500"/>
                            </p:stCondLst>
                            <p:childTnLst>
                              <p:par>
                                <p:cTn id="54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6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000"/>
                            </p:stCondLst>
                            <p:childTnLst>
                              <p:par>
                                <p:cTn id="5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 tmFilter="0, 0; .2, .5; .8, .5; 1, 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0" dur="250" autoRev="1" fill="hold"/>
                                        <p:tgtEl>
                                          <p:spTgt spid="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500"/>
                            </p:stCondLst>
                            <p:childTnLst>
                              <p:par>
                                <p:cTn id="62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4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000"/>
                            </p:stCondLst>
                            <p:childTnLst>
                              <p:par>
                                <p:cTn id="66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8" dur="25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500"/>
                            </p:stCondLst>
                            <p:childTnLst>
                              <p:par>
                                <p:cTn id="70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2" dur="25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4000"/>
                            </p:stCondLst>
                            <p:childTnLst>
                              <p:par>
                                <p:cTn id="74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 tmFilter="0, 0; .2, .5; .8, .5; 1, 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6" dur="250" autoRev="1" fill="hold"/>
                                        <p:tgtEl>
                                          <p:spTgt spid="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4500"/>
                            </p:stCondLst>
                            <p:childTnLst>
                              <p:par>
                                <p:cTn id="7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0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0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2" grpId="0" animBg="1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754176" cy="648072"/>
          </a:xfrm>
        </p:spPr>
        <p:txBody>
          <a:bodyPr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pt-BR" dirty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Exemplificando – Tabela Price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496" y="836712"/>
            <a:ext cx="8964488" cy="5339680"/>
          </a:xfrm>
        </p:spPr>
        <p:txBody>
          <a:bodyPr>
            <a:noAutofit/>
          </a:bodyPr>
          <a:lstStyle/>
          <a:p>
            <a:r>
              <a:rPr lang="pt-BR" sz="2200" dirty="0"/>
              <a:t>Uma vez sabendo o valor da amortização, podemos agora calcular o valor do saldo devedor imediatamente após o pagamento da primeira parcela:</a:t>
            </a:r>
          </a:p>
        </p:txBody>
      </p:sp>
      <p:pic>
        <p:nvPicPr>
          <p:cNvPr id="5" name="Imagem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2132856"/>
            <a:ext cx="8856984" cy="4392488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Elipse 5"/>
          <p:cNvSpPr/>
          <p:nvPr/>
        </p:nvSpPr>
        <p:spPr>
          <a:xfrm>
            <a:off x="6531982" y="5677014"/>
            <a:ext cx="1368152" cy="93610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latin typeface="Tw Cen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70765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animBg="1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754176" cy="648072"/>
          </a:xfrm>
        </p:spPr>
        <p:txBody>
          <a:bodyPr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pt-BR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Exemplificando – Tabela SAC</a:t>
            </a:r>
            <a:endParaRPr lang="pt-BR" dirty="0">
              <a:ln w="11430"/>
              <a:solidFill>
                <a:srgbClr val="00B05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79512" y="908720"/>
            <a:ext cx="8754176" cy="5339680"/>
          </a:xfrm>
        </p:spPr>
        <p:txBody>
          <a:bodyPr>
            <a:noAutofit/>
          </a:bodyPr>
          <a:lstStyle/>
          <a:p>
            <a:r>
              <a:rPr lang="pt-BR" sz="2200" dirty="0"/>
              <a:t>A empresa fictícia realizou um empréstimo de $ 5.000 que será devolvido em 3 prestações mensais e </a:t>
            </a:r>
            <a:r>
              <a:rPr lang="pt-BR" sz="2200" dirty="0" smtClean="0"/>
              <a:t>sucessivas. </a:t>
            </a:r>
            <a:r>
              <a:rPr lang="pt-BR" sz="2200" dirty="0"/>
              <a:t>A taxa de juros fixada foi de 7% </a:t>
            </a:r>
            <a:r>
              <a:rPr lang="pt-BR" sz="2200" dirty="0" smtClean="0"/>
              <a:t>a.m..</a:t>
            </a:r>
          </a:p>
          <a:p>
            <a:r>
              <a:rPr lang="pt-BR" sz="2200" dirty="0" smtClean="0"/>
              <a:t>O </a:t>
            </a:r>
            <a:r>
              <a:rPr lang="pt-BR" sz="2200" dirty="0"/>
              <a:t>juros da primeira parcela passa ser</a:t>
            </a:r>
            <a:r>
              <a:rPr lang="pt-BR" sz="2200" dirty="0" smtClean="0"/>
              <a:t>:</a:t>
            </a:r>
          </a:p>
          <a:p>
            <a:pPr lvl="1"/>
            <a:r>
              <a:rPr lang="pt-BR" sz="2200" dirty="0" smtClean="0"/>
              <a:t>Saldo </a:t>
            </a:r>
            <a:r>
              <a:rPr lang="pt-BR" sz="2200" dirty="0"/>
              <a:t>devedor: $5.000</a:t>
            </a:r>
          </a:p>
          <a:p>
            <a:pPr lvl="1"/>
            <a:r>
              <a:rPr lang="pt-BR" sz="2200" dirty="0"/>
              <a:t>Taxa de Juros: 7%</a:t>
            </a:r>
          </a:p>
          <a:p>
            <a:pPr lvl="1"/>
            <a:r>
              <a:rPr lang="pt-BR" sz="2200" dirty="0"/>
              <a:t>Juros: $5.000 X 7% = $ 350,00</a:t>
            </a:r>
          </a:p>
          <a:p>
            <a:r>
              <a:rPr lang="pt-BR" sz="2200" dirty="0" smtClean="0"/>
              <a:t>E em razão da amortização ser constante, a amortização é:</a:t>
            </a:r>
          </a:p>
          <a:p>
            <a:pPr lvl="1"/>
            <a:r>
              <a:rPr lang="pt-BR" sz="2200" dirty="0" smtClean="0"/>
              <a:t>Principal: </a:t>
            </a:r>
            <a:r>
              <a:rPr lang="pt-BR" sz="2200" dirty="0"/>
              <a:t>$ </a:t>
            </a:r>
            <a:r>
              <a:rPr lang="pt-BR" sz="2200" dirty="0" smtClean="0"/>
              <a:t>5.000,00</a:t>
            </a:r>
            <a:endParaRPr lang="pt-BR" sz="2200" dirty="0"/>
          </a:p>
          <a:p>
            <a:pPr lvl="1"/>
            <a:r>
              <a:rPr lang="pt-BR" sz="2200" dirty="0" smtClean="0"/>
              <a:t>Prestações:  3</a:t>
            </a:r>
            <a:endParaRPr lang="pt-BR" sz="2200" dirty="0"/>
          </a:p>
          <a:p>
            <a:pPr lvl="1"/>
            <a:r>
              <a:rPr lang="pt-BR" sz="2200" dirty="0" smtClean="0"/>
              <a:t>Amortização por prestação: </a:t>
            </a:r>
            <a:r>
              <a:rPr lang="pt-BR" sz="2200" dirty="0"/>
              <a:t>$ </a:t>
            </a:r>
            <a:r>
              <a:rPr lang="pt-BR" sz="2200" dirty="0" smtClean="0"/>
              <a:t>5.000,00 / 3 </a:t>
            </a:r>
            <a:r>
              <a:rPr lang="pt-BR" sz="2200" dirty="0"/>
              <a:t>= </a:t>
            </a:r>
            <a:r>
              <a:rPr lang="pt-BR" sz="2200" dirty="0" smtClean="0"/>
              <a:t>$1.666,67</a:t>
            </a:r>
          </a:p>
          <a:p>
            <a:r>
              <a:rPr lang="pt-BR" sz="2600" dirty="0" smtClean="0"/>
              <a:t>Logo, o valor da primeira prestação é:</a:t>
            </a:r>
          </a:p>
          <a:p>
            <a:pPr lvl="1"/>
            <a:r>
              <a:rPr lang="pt-BR" sz="2200" dirty="0" smtClean="0"/>
              <a:t>1ª Prestação = $1.666,67 + $350,00 = $2.016,67</a:t>
            </a:r>
            <a:endParaRPr lang="pt-BR" sz="2200" dirty="0"/>
          </a:p>
          <a:p>
            <a:pPr lvl="1"/>
            <a:endParaRPr lang="pt-BR" sz="2200" dirty="0"/>
          </a:p>
        </p:txBody>
      </p:sp>
    </p:spTree>
    <p:extLst>
      <p:ext uri="{BB962C8B-B14F-4D97-AF65-F5344CB8AC3E}">
        <p14:creationId xmlns:p14="http://schemas.microsoft.com/office/powerpoint/2010/main" xmlns="" val="1486255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754176" cy="648072"/>
          </a:xfrm>
        </p:spPr>
        <p:txBody>
          <a:bodyPr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pt-BR" dirty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Exemplificando – Tabela SAC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496" y="836712"/>
            <a:ext cx="8964488" cy="5339680"/>
          </a:xfrm>
        </p:spPr>
        <p:txBody>
          <a:bodyPr>
            <a:noAutofit/>
          </a:bodyPr>
          <a:lstStyle/>
          <a:p>
            <a:r>
              <a:rPr lang="pt-BR" sz="2200" dirty="0"/>
              <a:t>Uma vez sabendo o valor da amortização, podemos agora calcular o valor do saldo devedor imediatamente após o pagamento da primeira parcela:</a:t>
            </a:r>
          </a:p>
        </p:txBody>
      </p:sp>
      <p:pic>
        <p:nvPicPr>
          <p:cNvPr id="5121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3" y="2132856"/>
            <a:ext cx="8856985" cy="4415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Elipse 7"/>
          <p:cNvSpPr/>
          <p:nvPr/>
        </p:nvSpPr>
        <p:spPr>
          <a:xfrm>
            <a:off x="5163830" y="5677014"/>
            <a:ext cx="1368152" cy="93610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latin typeface="Tw Cen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63587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8" grpId="0" animBg="1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Séries Uniformes de Pagamento</a:t>
            </a:r>
            <a:br>
              <a:rPr lang="pt-BR" dirty="0" smtClean="0"/>
            </a:br>
            <a:r>
              <a:rPr lang="pt-BR" dirty="0" smtClean="0"/>
              <a:t>Tabela Price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t-BR" dirty="0" smtClean="0"/>
              <a:t>As séries uniformes de pagamentos, anuidades ou rendas são calculadas de forma que, por meio de prestações iguais, possa se chegar a um determinado montante, seja para investimentos ou financiamentos bancários ou comerciais.</a:t>
            </a:r>
          </a:p>
          <a:p>
            <a:r>
              <a:rPr lang="pt-BR" dirty="0" smtClean="0"/>
              <a:t>São os Tipos de Série Uniformes de Pagamento:</a:t>
            </a:r>
          </a:p>
          <a:p>
            <a:pPr lvl="1"/>
            <a:r>
              <a:rPr lang="pt-BR" dirty="0" smtClean="0"/>
              <a:t>Série Postecipada;</a:t>
            </a:r>
          </a:p>
          <a:p>
            <a:pPr lvl="1"/>
            <a:r>
              <a:rPr lang="pt-BR" dirty="0" smtClean="0"/>
              <a:t>Série Antecipada;</a:t>
            </a:r>
          </a:p>
          <a:p>
            <a:pPr lvl="1"/>
            <a:r>
              <a:rPr lang="pt-BR" dirty="0" smtClean="0"/>
              <a:t>Série Diferida;</a:t>
            </a:r>
          </a:p>
          <a:p>
            <a:pPr lvl="1"/>
            <a:r>
              <a:rPr lang="pt-BR" dirty="0" smtClean="0"/>
              <a:t>Série com Parcela Complementar.</a:t>
            </a:r>
          </a:p>
        </p:txBody>
      </p:sp>
    </p:spTree>
    <p:extLst>
      <p:ext uri="{BB962C8B-B14F-4D97-AF65-F5344CB8AC3E}">
        <p14:creationId xmlns:p14="http://schemas.microsoft.com/office/powerpoint/2010/main" xmlns="" val="3520635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Séries Uniformes de Pagamento</a:t>
            </a:r>
            <a:br>
              <a:rPr lang="pt-BR" dirty="0" smtClean="0"/>
            </a:br>
            <a:r>
              <a:rPr lang="pt-BR" dirty="0" smtClean="0"/>
              <a:t>Série Postecipada – Tabela Price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Exemplo: Qual o Valor da Prestação de um financiamento de R$ 3.000,00, no prazo de 12 meses, a uma taxa de 2,5%a.m.?</a:t>
            </a:r>
          </a:p>
          <a:p>
            <a:endParaRPr lang="pt-BR" dirty="0" smtClean="0"/>
          </a:p>
        </p:txBody>
      </p:sp>
      <p:grpSp>
        <p:nvGrpSpPr>
          <p:cNvPr id="4" name="Grupo 3"/>
          <p:cNvGrpSpPr/>
          <p:nvPr/>
        </p:nvGrpSpPr>
        <p:grpSpPr>
          <a:xfrm>
            <a:off x="3545133" y="3053104"/>
            <a:ext cx="490028" cy="530218"/>
            <a:chOff x="539552" y="4040880"/>
            <a:chExt cx="346362" cy="374769"/>
          </a:xfrm>
        </p:grpSpPr>
        <p:sp>
          <p:nvSpPr>
            <p:cNvPr id="5" name="Retângulo de cantos arredondados 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6" name="Grupo 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7" name="Retângulo de cantos arredondados 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𝑥, r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8" name="Retângulo de cantos arredondados 7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1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9" name="Grupo 8"/>
          <p:cNvGrpSpPr/>
          <p:nvPr/>
        </p:nvGrpSpPr>
        <p:grpSpPr>
          <a:xfrm>
            <a:off x="4082841" y="3058370"/>
            <a:ext cx="490028" cy="530218"/>
            <a:chOff x="539552" y="4040880"/>
            <a:chExt cx="346362" cy="374769"/>
          </a:xfrm>
        </p:grpSpPr>
        <p:sp>
          <p:nvSpPr>
            <p:cNvPr id="10" name="Retângulo de cantos arredondados 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11" name="Grupo 1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2" name="Retângulo de cantos arredondados 1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y, r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3" name="Retângulo de cantos arredondados 1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2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14" name="Grupo 23"/>
          <p:cNvGrpSpPr/>
          <p:nvPr/>
        </p:nvGrpSpPr>
        <p:grpSpPr>
          <a:xfrm>
            <a:off x="2555776" y="2477553"/>
            <a:ext cx="490028" cy="530218"/>
            <a:chOff x="539552" y="4040880"/>
            <a:chExt cx="346362" cy="374769"/>
          </a:xfrm>
        </p:grpSpPr>
        <p:sp>
          <p:nvSpPr>
            <p:cNvPr id="25" name="Retângulo de cantos arredondados 2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15" name="Grupo 2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27" name="Retângulo de cantos arredondados 2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n!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28" name="Retângulo de cantos arredondados 27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3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16" name="Grupo 33"/>
          <p:cNvGrpSpPr/>
          <p:nvPr/>
        </p:nvGrpSpPr>
        <p:grpSpPr>
          <a:xfrm>
            <a:off x="4657212" y="3629681"/>
            <a:ext cx="490028" cy="530218"/>
            <a:chOff x="539552" y="4040880"/>
            <a:chExt cx="346362" cy="374769"/>
          </a:xfrm>
        </p:grpSpPr>
        <p:sp>
          <p:nvSpPr>
            <p:cNvPr id="35" name="Retângulo de cantos arredondados 3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INT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17" name="Grupo 3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37" name="Retângulo de cantos arredondados 3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12÷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38" name="Retângulo de cantos arredondados 37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i</a:t>
                </a:r>
              </a:p>
            </p:txBody>
          </p:sp>
        </p:grpSp>
      </p:grpSp>
      <p:grpSp>
        <p:nvGrpSpPr>
          <p:cNvPr id="18" name="Grupo 38"/>
          <p:cNvGrpSpPr/>
          <p:nvPr/>
        </p:nvGrpSpPr>
        <p:grpSpPr>
          <a:xfrm>
            <a:off x="4658036" y="3057285"/>
            <a:ext cx="490028" cy="530218"/>
            <a:chOff x="539552" y="4040880"/>
            <a:chExt cx="346362" cy="374769"/>
          </a:xfrm>
        </p:grpSpPr>
        <p:sp>
          <p:nvSpPr>
            <p:cNvPr id="40" name="Retângulo de cantos arredondados 3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AMORT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19" name="Grupo 4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42" name="Retângulo de cantos arredondados 4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12X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43" name="Retângulo de cantos arredondados 4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n</a:t>
                </a:r>
              </a:p>
            </p:txBody>
          </p:sp>
        </p:grpSp>
      </p:grpSp>
      <p:grpSp>
        <p:nvGrpSpPr>
          <p:cNvPr id="20" name="Grupo 48"/>
          <p:cNvGrpSpPr/>
          <p:nvPr/>
        </p:nvGrpSpPr>
        <p:grpSpPr>
          <a:xfrm>
            <a:off x="3086818" y="2472013"/>
            <a:ext cx="490028" cy="530218"/>
            <a:chOff x="539552" y="4040880"/>
            <a:chExt cx="346362" cy="374769"/>
          </a:xfrm>
        </p:grpSpPr>
        <p:sp>
          <p:nvSpPr>
            <p:cNvPr id="50" name="Retângulo de cantos arredondados 4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1" name="Grupo 5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52" name="Retângulo de cantos arredondados 5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53" name="Retângulo de cantos arredondados 5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0</a:t>
                </a:r>
              </a:p>
            </p:txBody>
          </p:sp>
        </p:grpSp>
      </p:grpSp>
      <p:grpSp>
        <p:nvGrpSpPr>
          <p:cNvPr id="22" name="Grupo 53"/>
          <p:cNvGrpSpPr/>
          <p:nvPr/>
        </p:nvGrpSpPr>
        <p:grpSpPr>
          <a:xfrm>
            <a:off x="3617845" y="2471665"/>
            <a:ext cx="490028" cy="530218"/>
            <a:chOff x="539552" y="4040880"/>
            <a:chExt cx="346362" cy="374769"/>
          </a:xfrm>
        </p:grpSpPr>
        <p:sp>
          <p:nvSpPr>
            <p:cNvPr id="55" name="Retângulo de cantos arredondados 5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3" name="Grupo 5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57" name="Retângulo de cantos arredondados 5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58" name="Retângulo de cantos arredondados 57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0</a:t>
                </a:r>
              </a:p>
            </p:txBody>
          </p:sp>
        </p:grpSp>
      </p:grpSp>
      <p:grpSp>
        <p:nvGrpSpPr>
          <p:cNvPr id="24" name="Grupo 58"/>
          <p:cNvGrpSpPr/>
          <p:nvPr/>
        </p:nvGrpSpPr>
        <p:grpSpPr>
          <a:xfrm>
            <a:off x="4137584" y="2471665"/>
            <a:ext cx="490028" cy="530218"/>
            <a:chOff x="539552" y="4040880"/>
            <a:chExt cx="346362" cy="374769"/>
          </a:xfrm>
        </p:grpSpPr>
        <p:sp>
          <p:nvSpPr>
            <p:cNvPr id="60" name="Retângulo de cantos arredondados 5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6" name="Grupo 6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62" name="Retângulo de cantos arredondados 6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63" name="Retângulo de cantos arredondados 6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0</a:t>
                </a:r>
              </a:p>
            </p:txBody>
          </p:sp>
        </p:grpSp>
      </p:grpSp>
      <p:grpSp>
        <p:nvGrpSpPr>
          <p:cNvPr id="29" name="Grupo 63"/>
          <p:cNvGrpSpPr/>
          <p:nvPr/>
        </p:nvGrpSpPr>
        <p:grpSpPr>
          <a:xfrm>
            <a:off x="4670684" y="2482167"/>
            <a:ext cx="490028" cy="530218"/>
            <a:chOff x="539552" y="4040880"/>
            <a:chExt cx="346362" cy="374769"/>
          </a:xfrm>
        </p:grpSpPr>
        <p:sp>
          <p:nvSpPr>
            <p:cNvPr id="65" name="Retângulo de cantos arredondados 6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NPV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30" name="Grupo 6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67" name="Retângulo de cantos arredondados 6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CFo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68" name="Retângulo de cantos arredondados 67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PV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31" name="Grupo 68"/>
          <p:cNvGrpSpPr/>
          <p:nvPr/>
        </p:nvGrpSpPr>
        <p:grpSpPr>
          <a:xfrm>
            <a:off x="3012280" y="3628106"/>
            <a:ext cx="490028" cy="530218"/>
            <a:chOff x="539552" y="4040880"/>
            <a:chExt cx="346362" cy="374769"/>
          </a:xfrm>
        </p:grpSpPr>
        <p:sp>
          <p:nvSpPr>
            <p:cNvPr id="70" name="Retângulo de cantos arredondados 6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32" name="Grupo 7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72" name="Retângulo de cantos arredondados 7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y, r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73" name="Retângulo de cantos arredondados 7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2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33" name="Grupo 73"/>
          <p:cNvGrpSpPr/>
          <p:nvPr/>
        </p:nvGrpSpPr>
        <p:grpSpPr>
          <a:xfrm>
            <a:off x="3548880" y="3628106"/>
            <a:ext cx="490028" cy="530218"/>
            <a:chOff x="539552" y="4040880"/>
            <a:chExt cx="346362" cy="374769"/>
          </a:xfrm>
        </p:grpSpPr>
        <p:sp>
          <p:nvSpPr>
            <p:cNvPr id="75" name="Retângulo de cantos arredondados 7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34" name="Grupo 7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77" name="Retângulo de cantos arredondados 7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S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78" name="Retângulo de cantos arredondados 77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.</a:t>
                </a:r>
              </a:p>
            </p:txBody>
          </p:sp>
        </p:grpSp>
      </p:grpSp>
      <p:grpSp>
        <p:nvGrpSpPr>
          <p:cNvPr id="36" name="Grupo 78"/>
          <p:cNvGrpSpPr/>
          <p:nvPr/>
        </p:nvGrpSpPr>
        <p:grpSpPr>
          <a:xfrm>
            <a:off x="4113895" y="3638260"/>
            <a:ext cx="490028" cy="530218"/>
            <a:chOff x="539552" y="4040880"/>
            <a:chExt cx="346362" cy="374769"/>
          </a:xfrm>
        </p:grpSpPr>
        <p:sp>
          <p:nvSpPr>
            <p:cNvPr id="80" name="Retângulo de cantos arredondados 7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39" name="Grupo 8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82" name="Retângulo de cantos arredondados 8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M.DY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83" name="Retângulo de cantos arredondados 8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5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41" name="Grupo 83"/>
          <p:cNvGrpSpPr/>
          <p:nvPr/>
        </p:nvGrpSpPr>
        <p:grpSpPr>
          <a:xfrm>
            <a:off x="4658035" y="4197543"/>
            <a:ext cx="490029" cy="530218"/>
            <a:chOff x="539552" y="4040880"/>
            <a:chExt cx="346363" cy="374769"/>
          </a:xfrm>
        </p:grpSpPr>
        <p:sp>
          <p:nvSpPr>
            <p:cNvPr id="85" name="Retângulo de cantos arredondados 8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RND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44" name="Grupo 85"/>
            <p:cNvGrpSpPr/>
            <p:nvPr/>
          </p:nvGrpSpPr>
          <p:grpSpPr>
            <a:xfrm>
              <a:off x="539552" y="4127617"/>
              <a:ext cx="346363" cy="288032"/>
              <a:chOff x="1042702" y="3861048"/>
              <a:chExt cx="432954" cy="360040"/>
            </a:xfrm>
          </p:grpSpPr>
          <p:sp>
            <p:nvSpPr>
              <p:cNvPr id="87" name="Retângulo de cantos arredondados 8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CFj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88" name="Retângulo de cantos arredondados 87"/>
              <p:cNvSpPr/>
              <p:nvPr/>
            </p:nvSpPr>
            <p:spPr>
              <a:xfrm>
                <a:off x="1044159" y="3887817"/>
                <a:ext cx="431497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PMT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sp>
        <p:nvSpPr>
          <p:cNvPr id="89" name="Retângulo de cantos arredondados 88"/>
          <p:cNvSpPr/>
          <p:nvPr/>
        </p:nvSpPr>
        <p:spPr>
          <a:xfrm>
            <a:off x="5436096" y="4156662"/>
            <a:ext cx="3456384" cy="63228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bIns="0" rtlCol="0" anchor="b"/>
          <a:lstStyle/>
          <a:p>
            <a:endParaRPr lang="pt-BR" sz="2400" b="1" baseline="-25000" dirty="0" smtClean="0">
              <a:latin typeface="Tw Cen MT" pitchFamily="34" charset="0"/>
              <a:cs typeface="Courier New" pitchFamily="49" charset="0"/>
            </a:endParaRPr>
          </a:p>
          <a:p>
            <a:r>
              <a:rPr lang="pt-BR" sz="2400" b="1" dirty="0" smtClean="0">
                <a:latin typeface="Tw Cen MT" pitchFamily="34" charset="0"/>
                <a:cs typeface="Courier New" pitchFamily="49" charset="0"/>
              </a:rPr>
              <a:t>-292,46</a:t>
            </a:r>
          </a:p>
          <a:p>
            <a:r>
              <a:rPr lang="pt-BR" sz="2400" b="1" baseline="-25000" dirty="0" smtClean="0">
                <a:latin typeface="Tw Cen MT" pitchFamily="34" charset="0"/>
                <a:cs typeface="Courier New" pitchFamily="49" charset="0"/>
              </a:rPr>
              <a:t>RPN		D.MY	C</a:t>
            </a:r>
            <a:endParaRPr lang="pt-BR" sz="2400" b="1" baseline="-25000" dirty="0">
              <a:latin typeface="Tw Cen MT" pitchFamily="34" charset="0"/>
              <a:cs typeface="Courier New" pitchFamily="49" charset="0"/>
            </a:endParaRPr>
          </a:p>
        </p:txBody>
      </p:sp>
      <p:sp>
        <p:nvSpPr>
          <p:cNvPr id="91" name="CaixaDeTexto 90"/>
          <p:cNvSpPr txBox="1"/>
          <p:nvPr/>
        </p:nvSpPr>
        <p:spPr>
          <a:xfrm>
            <a:off x="611560" y="4941168"/>
            <a:ext cx="835292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 smtClean="0">
                <a:solidFill>
                  <a:srgbClr val="0000FF"/>
                </a:solidFill>
                <a:latin typeface="Tw Cen MT" pitchFamily="34" charset="0"/>
              </a:rPr>
              <a:t>Este Sistema é conhecido como Sistema </a:t>
            </a:r>
            <a:r>
              <a:rPr lang="pt-BR" sz="2000" dirty="0">
                <a:solidFill>
                  <a:srgbClr val="0000FF"/>
                </a:solidFill>
                <a:latin typeface="Tw Cen MT" pitchFamily="34" charset="0"/>
              </a:rPr>
              <a:t>de Amortização Francês (Tabela Price</a:t>
            </a:r>
            <a:r>
              <a:rPr lang="pt-BR" sz="2000" dirty="0" smtClean="0">
                <a:solidFill>
                  <a:srgbClr val="0000FF"/>
                </a:solidFill>
                <a:latin typeface="Tw Cen MT" pitchFamily="34" charset="0"/>
              </a:rPr>
              <a:t>):</a:t>
            </a:r>
          </a:p>
          <a:p>
            <a:pPr lvl="1"/>
            <a:r>
              <a:rPr lang="pt-BR" sz="2000" b="1" dirty="0" smtClean="0">
                <a:solidFill>
                  <a:srgbClr val="0000FF"/>
                </a:solidFill>
                <a:latin typeface="Tw Cen MT" pitchFamily="34" charset="0"/>
              </a:rPr>
              <a:t>- O </a:t>
            </a:r>
            <a:r>
              <a:rPr lang="pt-BR" sz="2000" b="1" dirty="0">
                <a:solidFill>
                  <a:srgbClr val="0000FF"/>
                </a:solidFill>
                <a:latin typeface="Tw Cen MT" pitchFamily="34" charset="0"/>
              </a:rPr>
              <a:t>Valor das Prestações é Constante</a:t>
            </a:r>
            <a:r>
              <a:rPr lang="pt-BR" sz="2000" dirty="0">
                <a:solidFill>
                  <a:srgbClr val="0000FF"/>
                </a:solidFill>
                <a:latin typeface="Tw Cen MT" pitchFamily="34" charset="0"/>
              </a:rPr>
              <a:t> durante o Período do Financiamento;</a:t>
            </a:r>
          </a:p>
          <a:p>
            <a:pPr lvl="1"/>
            <a:r>
              <a:rPr lang="pt-BR" sz="2000" dirty="0" smtClean="0">
                <a:solidFill>
                  <a:srgbClr val="0000FF"/>
                </a:solidFill>
                <a:latin typeface="Tw Cen MT" pitchFamily="34" charset="0"/>
              </a:rPr>
              <a:t>- A </a:t>
            </a:r>
            <a:r>
              <a:rPr lang="pt-BR" sz="2000" dirty="0">
                <a:solidFill>
                  <a:srgbClr val="0000FF"/>
                </a:solidFill>
                <a:latin typeface="Tw Cen MT" pitchFamily="34" charset="0"/>
              </a:rPr>
              <a:t>Parcela de Amortização aumenta a cada período (n);</a:t>
            </a:r>
          </a:p>
          <a:p>
            <a:pPr lvl="1"/>
            <a:r>
              <a:rPr lang="pt-BR" sz="2000" dirty="0" smtClean="0">
                <a:solidFill>
                  <a:srgbClr val="0000FF"/>
                </a:solidFill>
                <a:latin typeface="Tw Cen MT" pitchFamily="34" charset="0"/>
              </a:rPr>
              <a:t>- Os </a:t>
            </a:r>
            <a:r>
              <a:rPr lang="pt-BR" sz="2000" dirty="0">
                <a:solidFill>
                  <a:srgbClr val="0000FF"/>
                </a:solidFill>
                <a:latin typeface="Tw Cen MT" pitchFamily="34" charset="0"/>
              </a:rPr>
              <a:t>Juros diminuem a cada período (n);</a:t>
            </a:r>
          </a:p>
          <a:p>
            <a:pPr lvl="1"/>
            <a:r>
              <a:rPr lang="pt-BR" sz="2000" dirty="0" smtClean="0">
                <a:solidFill>
                  <a:srgbClr val="0000FF"/>
                </a:solidFill>
                <a:latin typeface="Tw Cen MT" pitchFamily="34" charset="0"/>
              </a:rPr>
              <a:t>- Prestações </a:t>
            </a:r>
            <a:r>
              <a:rPr lang="pt-BR" sz="2000" dirty="0">
                <a:solidFill>
                  <a:srgbClr val="0000FF"/>
                </a:solidFill>
                <a:latin typeface="Tw Cen MT" pitchFamily="34" charset="0"/>
              </a:rPr>
              <a:t>iguais e consecutivas</a:t>
            </a:r>
            <a:r>
              <a:rPr lang="pt-BR" sz="2000" dirty="0" smtClean="0">
                <a:solidFill>
                  <a:srgbClr val="0000FF"/>
                </a:solidFill>
                <a:latin typeface="Tw Cen MT" pitchFamily="34" charset="0"/>
              </a:rPr>
              <a:t>;</a:t>
            </a:r>
            <a:endParaRPr lang="pt-BR" sz="2000" dirty="0">
              <a:solidFill>
                <a:srgbClr val="0000FF"/>
              </a:solidFill>
              <a:latin typeface="Tw Cen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82680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Séries Uniformes de Pagamento</a:t>
            </a:r>
            <a:br>
              <a:rPr lang="pt-BR" dirty="0" smtClean="0"/>
            </a:br>
            <a:r>
              <a:rPr lang="pt-BR" dirty="0" smtClean="0"/>
              <a:t>Série Antecipada – Tabela Price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É quando o primeiro pagamento se dá no ato da contratação (é diferente da entrada).</a:t>
            </a:r>
          </a:p>
          <a:p>
            <a:r>
              <a:rPr lang="pt-BR" dirty="0" smtClean="0"/>
              <a:t>Exemplo: Qual o Valor da Prestação de um financiamento de R$ 3.000,00, no prazo de 1+11 meses, a uma taxa de 2,5%a.m.?</a:t>
            </a:r>
          </a:p>
          <a:p>
            <a:endParaRPr lang="pt-BR" dirty="0" smtClean="0"/>
          </a:p>
        </p:txBody>
      </p:sp>
      <p:grpSp>
        <p:nvGrpSpPr>
          <p:cNvPr id="4" name="Grupo 3"/>
          <p:cNvGrpSpPr/>
          <p:nvPr/>
        </p:nvGrpSpPr>
        <p:grpSpPr>
          <a:xfrm>
            <a:off x="1800899" y="4717490"/>
            <a:ext cx="490028" cy="530218"/>
            <a:chOff x="539552" y="4040880"/>
            <a:chExt cx="346362" cy="374769"/>
          </a:xfrm>
        </p:grpSpPr>
        <p:sp>
          <p:nvSpPr>
            <p:cNvPr id="5" name="Retângulo de cantos arredondados 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6" name="Grupo 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7" name="Retângulo de cantos arredondados 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𝑥, r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8" name="Retângulo de cantos arredondados 7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1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9" name="Grupo 8"/>
          <p:cNvGrpSpPr/>
          <p:nvPr/>
        </p:nvGrpSpPr>
        <p:grpSpPr>
          <a:xfrm>
            <a:off x="2338607" y="4722756"/>
            <a:ext cx="490028" cy="530218"/>
            <a:chOff x="539552" y="4040880"/>
            <a:chExt cx="346362" cy="374769"/>
          </a:xfrm>
        </p:grpSpPr>
        <p:sp>
          <p:nvSpPr>
            <p:cNvPr id="10" name="Retângulo de cantos arredondados 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11" name="Grupo 1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2" name="Retângulo de cantos arredondados 1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y, r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3" name="Retângulo de cantos arredondados 1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2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14" name="Grupo 23"/>
          <p:cNvGrpSpPr/>
          <p:nvPr/>
        </p:nvGrpSpPr>
        <p:grpSpPr>
          <a:xfrm>
            <a:off x="811542" y="4141939"/>
            <a:ext cx="490028" cy="530218"/>
            <a:chOff x="539552" y="4040880"/>
            <a:chExt cx="346362" cy="374769"/>
          </a:xfrm>
        </p:grpSpPr>
        <p:sp>
          <p:nvSpPr>
            <p:cNvPr id="25" name="Retângulo de cantos arredondados 2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16" name="Grupo 2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27" name="Retângulo de cantos arredondados 2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n!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28" name="Retângulo de cantos arredondados 27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3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17" name="Grupo 33"/>
          <p:cNvGrpSpPr/>
          <p:nvPr/>
        </p:nvGrpSpPr>
        <p:grpSpPr>
          <a:xfrm>
            <a:off x="2912978" y="5294067"/>
            <a:ext cx="490028" cy="530218"/>
            <a:chOff x="539552" y="4040880"/>
            <a:chExt cx="346362" cy="374769"/>
          </a:xfrm>
        </p:grpSpPr>
        <p:sp>
          <p:nvSpPr>
            <p:cNvPr id="35" name="Retângulo de cantos arredondados 3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INT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18" name="Grupo 3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37" name="Retângulo de cantos arredondados 3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12÷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38" name="Retângulo de cantos arredondados 37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i</a:t>
                </a:r>
              </a:p>
            </p:txBody>
          </p:sp>
        </p:grpSp>
      </p:grpSp>
      <p:grpSp>
        <p:nvGrpSpPr>
          <p:cNvPr id="19" name="Grupo 38"/>
          <p:cNvGrpSpPr/>
          <p:nvPr/>
        </p:nvGrpSpPr>
        <p:grpSpPr>
          <a:xfrm>
            <a:off x="2913802" y="4721671"/>
            <a:ext cx="490028" cy="530218"/>
            <a:chOff x="539552" y="4040880"/>
            <a:chExt cx="346362" cy="374769"/>
          </a:xfrm>
        </p:grpSpPr>
        <p:sp>
          <p:nvSpPr>
            <p:cNvPr id="40" name="Retângulo de cantos arredondados 3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AMORT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0" name="Grupo 4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42" name="Retângulo de cantos arredondados 4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12X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43" name="Retângulo de cantos arredondados 4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n</a:t>
                </a:r>
              </a:p>
            </p:txBody>
          </p:sp>
        </p:grpSp>
      </p:grpSp>
      <p:grpSp>
        <p:nvGrpSpPr>
          <p:cNvPr id="21" name="Grupo 48"/>
          <p:cNvGrpSpPr/>
          <p:nvPr/>
        </p:nvGrpSpPr>
        <p:grpSpPr>
          <a:xfrm>
            <a:off x="1342584" y="4136399"/>
            <a:ext cx="490028" cy="530218"/>
            <a:chOff x="539552" y="4040880"/>
            <a:chExt cx="346362" cy="374769"/>
          </a:xfrm>
        </p:grpSpPr>
        <p:sp>
          <p:nvSpPr>
            <p:cNvPr id="50" name="Retângulo de cantos arredondados 4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2" name="Grupo 5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52" name="Retângulo de cantos arredondados 5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53" name="Retângulo de cantos arredondados 5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0</a:t>
                </a:r>
              </a:p>
            </p:txBody>
          </p:sp>
        </p:grpSp>
      </p:grpSp>
      <p:grpSp>
        <p:nvGrpSpPr>
          <p:cNvPr id="23" name="Grupo 53"/>
          <p:cNvGrpSpPr/>
          <p:nvPr/>
        </p:nvGrpSpPr>
        <p:grpSpPr>
          <a:xfrm>
            <a:off x="1873611" y="4136051"/>
            <a:ext cx="490028" cy="530218"/>
            <a:chOff x="539552" y="4040880"/>
            <a:chExt cx="346362" cy="374769"/>
          </a:xfrm>
        </p:grpSpPr>
        <p:sp>
          <p:nvSpPr>
            <p:cNvPr id="55" name="Retângulo de cantos arredondados 5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4" name="Grupo 5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57" name="Retângulo de cantos arredondados 5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58" name="Retângulo de cantos arredondados 57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0</a:t>
                </a:r>
              </a:p>
            </p:txBody>
          </p:sp>
        </p:grpSp>
      </p:grpSp>
      <p:grpSp>
        <p:nvGrpSpPr>
          <p:cNvPr id="26" name="Grupo 58"/>
          <p:cNvGrpSpPr/>
          <p:nvPr/>
        </p:nvGrpSpPr>
        <p:grpSpPr>
          <a:xfrm>
            <a:off x="2393350" y="4136051"/>
            <a:ext cx="490028" cy="530218"/>
            <a:chOff x="539552" y="4040880"/>
            <a:chExt cx="346362" cy="374769"/>
          </a:xfrm>
        </p:grpSpPr>
        <p:sp>
          <p:nvSpPr>
            <p:cNvPr id="60" name="Retângulo de cantos arredondados 5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9" name="Grupo 6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62" name="Retângulo de cantos arredondados 6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63" name="Retângulo de cantos arredondados 6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0</a:t>
                </a:r>
              </a:p>
            </p:txBody>
          </p:sp>
        </p:grpSp>
      </p:grpSp>
      <p:grpSp>
        <p:nvGrpSpPr>
          <p:cNvPr id="30" name="Grupo 63"/>
          <p:cNvGrpSpPr/>
          <p:nvPr/>
        </p:nvGrpSpPr>
        <p:grpSpPr>
          <a:xfrm>
            <a:off x="2926450" y="4146553"/>
            <a:ext cx="490028" cy="530218"/>
            <a:chOff x="539552" y="4040880"/>
            <a:chExt cx="346362" cy="374769"/>
          </a:xfrm>
        </p:grpSpPr>
        <p:sp>
          <p:nvSpPr>
            <p:cNvPr id="65" name="Retângulo de cantos arredondados 6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NPV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31" name="Grupo 6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67" name="Retângulo de cantos arredondados 6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CFo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68" name="Retângulo de cantos arredondados 67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PV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32" name="Grupo 68"/>
          <p:cNvGrpSpPr/>
          <p:nvPr/>
        </p:nvGrpSpPr>
        <p:grpSpPr>
          <a:xfrm>
            <a:off x="1268046" y="5292492"/>
            <a:ext cx="490028" cy="530218"/>
            <a:chOff x="539552" y="4040880"/>
            <a:chExt cx="346362" cy="374769"/>
          </a:xfrm>
        </p:grpSpPr>
        <p:sp>
          <p:nvSpPr>
            <p:cNvPr id="70" name="Retângulo de cantos arredondados 6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33" name="Grupo 7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72" name="Retângulo de cantos arredondados 7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y, r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73" name="Retângulo de cantos arredondados 7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2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34" name="Grupo 73"/>
          <p:cNvGrpSpPr/>
          <p:nvPr/>
        </p:nvGrpSpPr>
        <p:grpSpPr>
          <a:xfrm>
            <a:off x="1804646" y="5292492"/>
            <a:ext cx="490028" cy="530218"/>
            <a:chOff x="539552" y="4040880"/>
            <a:chExt cx="346362" cy="374769"/>
          </a:xfrm>
        </p:grpSpPr>
        <p:sp>
          <p:nvSpPr>
            <p:cNvPr id="75" name="Retângulo de cantos arredondados 7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36" name="Grupo 7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77" name="Retângulo de cantos arredondados 7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S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78" name="Retângulo de cantos arredondados 77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.</a:t>
                </a:r>
              </a:p>
            </p:txBody>
          </p:sp>
        </p:grpSp>
      </p:grpSp>
      <p:grpSp>
        <p:nvGrpSpPr>
          <p:cNvPr id="39" name="Grupo 78"/>
          <p:cNvGrpSpPr/>
          <p:nvPr/>
        </p:nvGrpSpPr>
        <p:grpSpPr>
          <a:xfrm>
            <a:off x="2369661" y="5302646"/>
            <a:ext cx="490028" cy="530218"/>
            <a:chOff x="539552" y="4040880"/>
            <a:chExt cx="346362" cy="374769"/>
          </a:xfrm>
        </p:grpSpPr>
        <p:sp>
          <p:nvSpPr>
            <p:cNvPr id="80" name="Retângulo de cantos arredondados 7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41" name="Grupo 8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82" name="Retângulo de cantos arredondados 8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M.DY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83" name="Retângulo de cantos arredondados 8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5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44" name="Grupo 83"/>
          <p:cNvGrpSpPr/>
          <p:nvPr/>
        </p:nvGrpSpPr>
        <p:grpSpPr>
          <a:xfrm>
            <a:off x="2913801" y="5861929"/>
            <a:ext cx="490029" cy="530218"/>
            <a:chOff x="539552" y="4040880"/>
            <a:chExt cx="346363" cy="374769"/>
          </a:xfrm>
        </p:grpSpPr>
        <p:sp>
          <p:nvSpPr>
            <p:cNvPr id="85" name="Retângulo de cantos arredondados 8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RND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45" name="Grupo 85"/>
            <p:cNvGrpSpPr/>
            <p:nvPr/>
          </p:nvGrpSpPr>
          <p:grpSpPr>
            <a:xfrm>
              <a:off x="539552" y="4127617"/>
              <a:ext cx="346363" cy="288032"/>
              <a:chOff x="1042702" y="3861048"/>
              <a:chExt cx="432954" cy="360040"/>
            </a:xfrm>
          </p:grpSpPr>
          <p:sp>
            <p:nvSpPr>
              <p:cNvPr id="87" name="Retângulo de cantos arredondados 8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CFj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88" name="Retângulo de cantos arredondados 87"/>
              <p:cNvSpPr/>
              <p:nvPr/>
            </p:nvSpPr>
            <p:spPr>
              <a:xfrm>
                <a:off x="1044159" y="3887817"/>
                <a:ext cx="431497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PMT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sp>
        <p:nvSpPr>
          <p:cNvPr id="89" name="Retângulo de cantos arredondados 88"/>
          <p:cNvSpPr/>
          <p:nvPr/>
        </p:nvSpPr>
        <p:spPr>
          <a:xfrm>
            <a:off x="3691862" y="5821048"/>
            <a:ext cx="3456384" cy="63228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bIns="0" rtlCol="0" anchor="b"/>
          <a:lstStyle/>
          <a:p>
            <a:endParaRPr lang="pt-BR" sz="2400" b="1" baseline="-25000" dirty="0" smtClean="0">
              <a:latin typeface="Tw Cen MT" pitchFamily="34" charset="0"/>
              <a:cs typeface="Courier New" pitchFamily="49" charset="0"/>
            </a:endParaRPr>
          </a:p>
          <a:p>
            <a:r>
              <a:rPr lang="pt-BR" sz="2400" b="1" dirty="0" smtClean="0">
                <a:latin typeface="Tw Cen MT" pitchFamily="34" charset="0"/>
                <a:cs typeface="Courier New" pitchFamily="49" charset="0"/>
              </a:rPr>
              <a:t>-285,33</a:t>
            </a:r>
          </a:p>
          <a:p>
            <a:r>
              <a:rPr lang="pt-BR" sz="2400" b="1" baseline="-25000" dirty="0">
                <a:latin typeface="Tw Cen MT" pitchFamily="34" charset="0"/>
                <a:cs typeface="Courier New" pitchFamily="49" charset="0"/>
              </a:rPr>
              <a:t>RPN	    BEGIN D.MY	C</a:t>
            </a:r>
          </a:p>
        </p:txBody>
      </p:sp>
      <p:grpSp>
        <p:nvGrpSpPr>
          <p:cNvPr id="46" name="Grupo 91"/>
          <p:cNvGrpSpPr/>
          <p:nvPr/>
        </p:nvGrpSpPr>
        <p:grpSpPr>
          <a:xfrm>
            <a:off x="2961449" y="3419387"/>
            <a:ext cx="490028" cy="530218"/>
            <a:chOff x="539552" y="4040880"/>
            <a:chExt cx="346362" cy="374769"/>
          </a:xfrm>
        </p:grpSpPr>
        <p:sp>
          <p:nvSpPr>
            <p:cNvPr id="93" name="Retângulo de cantos arredondados 92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47" name="Grupo 93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95" name="Retângulo de cantos arredondados 94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BEG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96" name="Retângulo de cantos arredondados 95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7</a:t>
                </a:r>
              </a:p>
            </p:txBody>
          </p:sp>
        </p:grpSp>
      </p:grpSp>
      <p:grpSp>
        <p:nvGrpSpPr>
          <p:cNvPr id="48" name="Grupo 96"/>
          <p:cNvGrpSpPr/>
          <p:nvPr/>
        </p:nvGrpSpPr>
        <p:grpSpPr>
          <a:xfrm>
            <a:off x="2406538" y="3424927"/>
            <a:ext cx="490028" cy="530218"/>
            <a:chOff x="539552" y="4040880"/>
            <a:chExt cx="346362" cy="374769"/>
          </a:xfrm>
        </p:grpSpPr>
        <p:sp>
          <p:nvSpPr>
            <p:cNvPr id="98" name="Retângulo de cantos arredondados 97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20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49" name="Grupo 98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00" name="Retângulo de cantos arredondados 99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endParaRPr lang="pt-BR" sz="20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01" name="Retângulo de cantos arredondados 100"/>
              <p:cNvSpPr/>
              <p:nvPr/>
            </p:nvSpPr>
            <p:spPr>
              <a:xfrm>
                <a:off x="1072015" y="3887817"/>
                <a:ext cx="375785" cy="288736"/>
              </a:xfrm>
              <a:prstGeom prst="roundRect">
                <a:avLst/>
              </a:prstGeom>
              <a:ln>
                <a:noFill/>
              </a:ln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sz="2000" b="1" dirty="0">
                    <a:solidFill>
                      <a:schemeClr val="tx1"/>
                    </a:solidFill>
                    <a:latin typeface="Tw Cen MT" pitchFamily="34" charset="0"/>
                  </a:rPr>
                  <a:t>g</a:t>
                </a:r>
              </a:p>
            </p:txBody>
          </p:sp>
        </p:grpSp>
      </p:grpSp>
      <p:sp>
        <p:nvSpPr>
          <p:cNvPr id="112" name="Retângulo de cantos arredondados 111"/>
          <p:cNvSpPr/>
          <p:nvPr/>
        </p:nvSpPr>
        <p:spPr>
          <a:xfrm>
            <a:off x="3690410" y="3371122"/>
            <a:ext cx="3456384" cy="63228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bIns="0" rtlCol="0" anchor="b"/>
          <a:lstStyle/>
          <a:p>
            <a:endParaRPr lang="pt-BR" sz="2400" b="1" baseline="-25000" dirty="0" smtClean="0">
              <a:latin typeface="Tw Cen MT" pitchFamily="34" charset="0"/>
              <a:cs typeface="Courier New" pitchFamily="49" charset="0"/>
            </a:endParaRPr>
          </a:p>
          <a:p>
            <a:r>
              <a:rPr lang="pt-BR" sz="2400" b="1" dirty="0" smtClean="0">
                <a:latin typeface="Tw Cen MT" pitchFamily="34" charset="0"/>
                <a:cs typeface="Courier New" pitchFamily="49" charset="0"/>
              </a:rPr>
              <a:t>0,00</a:t>
            </a:r>
          </a:p>
          <a:p>
            <a:r>
              <a:rPr lang="pt-BR" sz="2400" b="1" baseline="-25000" dirty="0" smtClean="0">
                <a:latin typeface="Tw Cen MT" pitchFamily="34" charset="0"/>
                <a:cs typeface="Courier New" pitchFamily="49" charset="0"/>
              </a:rPr>
              <a:t>RPN	    BEGIN D.MY	C</a:t>
            </a:r>
            <a:endParaRPr lang="pt-BR" sz="2400" b="1" baseline="-25000" dirty="0">
              <a:latin typeface="Tw Cen MT" pitchFamily="34" charset="0"/>
              <a:cs typeface="Courier New" pitchFamily="49" charset="0"/>
            </a:endParaRPr>
          </a:p>
        </p:txBody>
      </p:sp>
      <p:sp>
        <p:nvSpPr>
          <p:cNvPr id="15" name="Texto Explicativo 1 (Ênfase) 14"/>
          <p:cNvSpPr/>
          <p:nvPr/>
        </p:nvSpPr>
        <p:spPr>
          <a:xfrm>
            <a:off x="6084168" y="4421816"/>
            <a:ext cx="2736304" cy="1116860"/>
          </a:xfrm>
          <a:prstGeom prst="accentCallout1">
            <a:avLst>
              <a:gd name="adj1" fmla="val 18750"/>
              <a:gd name="adj2" fmla="val -8333"/>
              <a:gd name="adj3" fmla="val -29699"/>
              <a:gd name="adj4" fmla="val -19572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dirty="0" smtClean="0">
                <a:latin typeface="Tw Cen MT" pitchFamily="34" charset="0"/>
              </a:rPr>
              <a:t>Perceba que o cálculo é o mesmo, porém com pagamento da 1ª parcela no ato da contratação</a:t>
            </a:r>
            <a:endParaRPr lang="pt-BR" dirty="0">
              <a:latin typeface="Tw Cen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1586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Séries Uniformes de Pagamento</a:t>
            </a:r>
            <a:br>
              <a:rPr lang="pt-BR" dirty="0" smtClean="0"/>
            </a:br>
            <a:r>
              <a:rPr lang="pt-BR" dirty="0" smtClean="0"/>
              <a:t>Série Diferida – Tabela Price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São os casos em que normalmente há um período de carência.</a:t>
            </a:r>
          </a:p>
          <a:p>
            <a:r>
              <a:rPr lang="pt-BR" dirty="0" smtClean="0"/>
              <a:t>Exemplo: Qual o Valor da Prestação de um financiamento de R$ 3.000,00, no prazo de 12 meses, a uma taxa de 2,5%a.m., com uma carência de 3 meses?</a:t>
            </a:r>
          </a:p>
          <a:p>
            <a:r>
              <a:rPr lang="pt-BR" dirty="0" smtClean="0">
                <a:solidFill>
                  <a:srgbClr val="0000FF"/>
                </a:solidFill>
              </a:rPr>
              <a:t>Passo 1                                      Passo 2</a:t>
            </a:r>
          </a:p>
          <a:p>
            <a:endParaRPr lang="pt-BR" dirty="0" smtClean="0"/>
          </a:p>
        </p:txBody>
      </p:sp>
      <p:grpSp>
        <p:nvGrpSpPr>
          <p:cNvPr id="4" name="Grupo 3"/>
          <p:cNvGrpSpPr/>
          <p:nvPr/>
        </p:nvGrpSpPr>
        <p:grpSpPr>
          <a:xfrm>
            <a:off x="5577006" y="4143225"/>
            <a:ext cx="490028" cy="530218"/>
            <a:chOff x="539552" y="4040880"/>
            <a:chExt cx="346362" cy="374769"/>
          </a:xfrm>
        </p:grpSpPr>
        <p:sp>
          <p:nvSpPr>
            <p:cNvPr id="5" name="Retângulo de cantos arredondados 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6" name="Grupo 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7" name="Retângulo de cantos arredondados 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𝑥, r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8" name="Retângulo de cantos arredondados 7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1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9" name="Grupo 8"/>
          <p:cNvGrpSpPr/>
          <p:nvPr/>
        </p:nvGrpSpPr>
        <p:grpSpPr>
          <a:xfrm>
            <a:off x="6130756" y="4148491"/>
            <a:ext cx="490028" cy="530218"/>
            <a:chOff x="539552" y="4040880"/>
            <a:chExt cx="346362" cy="374769"/>
          </a:xfrm>
        </p:grpSpPr>
        <p:sp>
          <p:nvSpPr>
            <p:cNvPr id="10" name="Retângulo de cantos arredondados 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11" name="Grupo 1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2" name="Retângulo de cantos arredondados 1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y, r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3" name="Retângulo de cantos arredondados 1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2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14" name="Grupo 23"/>
          <p:cNvGrpSpPr/>
          <p:nvPr/>
        </p:nvGrpSpPr>
        <p:grpSpPr>
          <a:xfrm>
            <a:off x="1402461" y="3650597"/>
            <a:ext cx="490028" cy="530218"/>
            <a:chOff x="539552" y="4040880"/>
            <a:chExt cx="346362" cy="374769"/>
          </a:xfrm>
        </p:grpSpPr>
        <p:sp>
          <p:nvSpPr>
            <p:cNvPr id="25" name="Retângulo de cantos arredondados 2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15" name="Grupo 2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27" name="Retângulo de cantos arredondados 2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n!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28" name="Retângulo de cantos arredondados 27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3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16" name="Grupo 33"/>
          <p:cNvGrpSpPr/>
          <p:nvPr/>
        </p:nvGrpSpPr>
        <p:grpSpPr>
          <a:xfrm>
            <a:off x="3557025" y="4804682"/>
            <a:ext cx="490028" cy="530218"/>
            <a:chOff x="539552" y="4040880"/>
            <a:chExt cx="346362" cy="374769"/>
          </a:xfrm>
        </p:grpSpPr>
        <p:sp>
          <p:nvSpPr>
            <p:cNvPr id="35" name="Retângulo de cantos arredondados 3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INT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17" name="Grupo 3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37" name="Retângulo de cantos arredondados 3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12÷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38" name="Retângulo de cantos arredondados 37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i</a:t>
                </a:r>
              </a:p>
            </p:txBody>
          </p:sp>
        </p:grpSp>
      </p:grpSp>
      <p:grpSp>
        <p:nvGrpSpPr>
          <p:cNvPr id="18" name="Grupo 38"/>
          <p:cNvGrpSpPr/>
          <p:nvPr/>
        </p:nvGrpSpPr>
        <p:grpSpPr>
          <a:xfrm>
            <a:off x="3550545" y="4223073"/>
            <a:ext cx="490028" cy="530218"/>
            <a:chOff x="539552" y="4040880"/>
            <a:chExt cx="346362" cy="374769"/>
          </a:xfrm>
        </p:grpSpPr>
        <p:sp>
          <p:nvSpPr>
            <p:cNvPr id="40" name="Retângulo de cantos arredondados 3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AMORT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19" name="Grupo 4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42" name="Retângulo de cantos arredondados 4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12X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43" name="Retângulo de cantos arredondados 4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n</a:t>
                </a:r>
              </a:p>
            </p:txBody>
          </p:sp>
        </p:grpSp>
      </p:grpSp>
      <p:grpSp>
        <p:nvGrpSpPr>
          <p:cNvPr id="20" name="Grupo 48"/>
          <p:cNvGrpSpPr/>
          <p:nvPr/>
        </p:nvGrpSpPr>
        <p:grpSpPr>
          <a:xfrm>
            <a:off x="1933503" y="3645057"/>
            <a:ext cx="490028" cy="530218"/>
            <a:chOff x="539552" y="4040880"/>
            <a:chExt cx="346362" cy="374769"/>
          </a:xfrm>
        </p:grpSpPr>
        <p:sp>
          <p:nvSpPr>
            <p:cNvPr id="50" name="Retângulo de cantos arredondados 4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1" name="Grupo 5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52" name="Retângulo de cantos arredondados 5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53" name="Retângulo de cantos arredondados 5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0</a:t>
                </a:r>
              </a:p>
            </p:txBody>
          </p:sp>
        </p:grpSp>
      </p:grpSp>
      <p:grpSp>
        <p:nvGrpSpPr>
          <p:cNvPr id="22" name="Grupo 53"/>
          <p:cNvGrpSpPr/>
          <p:nvPr/>
        </p:nvGrpSpPr>
        <p:grpSpPr>
          <a:xfrm>
            <a:off x="2464530" y="3644709"/>
            <a:ext cx="490028" cy="530218"/>
            <a:chOff x="539552" y="4040880"/>
            <a:chExt cx="346362" cy="374769"/>
          </a:xfrm>
        </p:grpSpPr>
        <p:sp>
          <p:nvSpPr>
            <p:cNvPr id="55" name="Retângulo de cantos arredondados 5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3" name="Grupo 5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57" name="Retângulo de cantos arredondados 5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58" name="Retângulo de cantos arredondados 57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0</a:t>
                </a:r>
              </a:p>
            </p:txBody>
          </p:sp>
        </p:grpSp>
      </p:grpSp>
      <p:grpSp>
        <p:nvGrpSpPr>
          <p:cNvPr id="24" name="Grupo 58"/>
          <p:cNvGrpSpPr/>
          <p:nvPr/>
        </p:nvGrpSpPr>
        <p:grpSpPr>
          <a:xfrm>
            <a:off x="3016353" y="3644709"/>
            <a:ext cx="490028" cy="530218"/>
            <a:chOff x="539552" y="4040880"/>
            <a:chExt cx="346362" cy="374769"/>
          </a:xfrm>
        </p:grpSpPr>
        <p:sp>
          <p:nvSpPr>
            <p:cNvPr id="60" name="Retângulo de cantos arredondados 5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6" name="Grupo 6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62" name="Retângulo de cantos arredondados 6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63" name="Retângulo de cantos arredondados 6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0</a:t>
                </a:r>
              </a:p>
            </p:txBody>
          </p:sp>
        </p:grpSp>
      </p:grpSp>
      <p:grpSp>
        <p:nvGrpSpPr>
          <p:cNvPr id="29" name="Grupo 63"/>
          <p:cNvGrpSpPr/>
          <p:nvPr/>
        </p:nvGrpSpPr>
        <p:grpSpPr>
          <a:xfrm>
            <a:off x="3549453" y="3655211"/>
            <a:ext cx="490028" cy="530218"/>
            <a:chOff x="539552" y="4040880"/>
            <a:chExt cx="346362" cy="374769"/>
          </a:xfrm>
        </p:grpSpPr>
        <p:sp>
          <p:nvSpPr>
            <p:cNvPr id="65" name="Retângulo de cantos arredondados 6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NPV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30" name="Grupo 6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67" name="Retângulo de cantos arredondados 6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CFo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68" name="Retângulo de cantos arredondados 67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PV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31" name="Grupo 68"/>
          <p:cNvGrpSpPr/>
          <p:nvPr/>
        </p:nvGrpSpPr>
        <p:grpSpPr>
          <a:xfrm>
            <a:off x="1912093" y="4803107"/>
            <a:ext cx="490028" cy="530218"/>
            <a:chOff x="539552" y="4040880"/>
            <a:chExt cx="346362" cy="374769"/>
          </a:xfrm>
        </p:grpSpPr>
        <p:sp>
          <p:nvSpPr>
            <p:cNvPr id="70" name="Retângulo de cantos arredondados 6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32" name="Grupo 7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72" name="Retângulo de cantos arredondados 7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y, r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73" name="Retângulo de cantos arredondados 7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2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33" name="Grupo 73"/>
          <p:cNvGrpSpPr/>
          <p:nvPr/>
        </p:nvGrpSpPr>
        <p:grpSpPr>
          <a:xfrm>
            <a:off x="2448693" y="4803107"/>
            <a:ext cx="490028" cy="530218"/>
            <a:chOff x="539552" y="4040880"/>
            <a:chExt cx="346362" cy="374769"/>
          </a:xfrm>
        </p:grpSpPr>
        <p:sp>
          <p:nvSpPr>
            <p:cNvPr id="75" name="Retângulo de cantos arredondados 7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34" name="Grupo 7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77" name="Retângulo de cantos arredondados 7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S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78" name="Retângulo de cantos arredondados 77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.</a:t>
                </a:r>
              </a:p>
            </p:txBody>
          </p:sp>
        </p:grpSp>
      </p:grpSp>
      <p:grpSp>
        <p:nvGrpSpPr>
          <p:cNvPr id="36" name="Grupo 78"/>
          <p:cNvGrpSpPr/>
          <p:nvPr/>
        </p:nvGrpSpPr>
        <p:grpSpPr>
          <a:xfrm>
            <a:off x="3013708" y="4813261"/>
            <a:ext cx="490028" cy="530218"/>
            <a:chOff x="539552" y="4040880"/>
            <a:chExt cx="346362" cy="374769"/>
          </a:xfrm>
        </p:grpSpPr>
        <p:sp>
          <p:nvSpPr>
            <p:cNvPr id="80" name="Retângulo de cantos arredondados 7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39" name="Grupo 8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82" name="Retângulo de cantos arredondados 8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M.DY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83" name="Retângulo de cantos arredondados 8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5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41" name="Grupo 83"/>
          <p:cNvGrpSpPr/>
          <p:nvPr/>
        </p:nvGrpSpPr>
        <p:grpSpPr>
          <a:xfrm>
            <a:off x="6663564" y="5334882"/>
            <a:ext cx="490029" cy="530218"/>
            <a:chOff x="539552" y="4040880"/>
            <a:chExt cx="346363" cy="374769"/>
          </a:xfrm>
        </p:grpSpPr>
        <p:sp>
          <p:nvSpPr>
            <p:cNvPr id="85" name="Retângulo de cantos arredondados 8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RND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44" name="Grupo 85"/>
            <p:cNvGrpSpPr/>
            <p:nvPr/>
          </p:nvGrpSpPr>
          <p:grpSpPr>
            <a:xfrm>
              <a:off x="539552" y="4127617"/>
              <a:ext cx="346363" cy="288032"/>
              <a:chOff x="1042702" y="3861048"/>
              <a:chExt cx="432954" cy="360040"/>
            </a:xfrm>
          </p:grpSpPr>
          <p:sp>
            <p:nvSpPr>
              <p:cNvPr id="87" name="Retângulo de cantos arredondados 8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CFj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88" name="Retângulo de cantos arredondados 87"/>
              <p:cNvSpPr/>
              <p:nvPr/>
            </p:nvSpPr>
            <p:spPr>
              <a:xfrm>
                <a:off x="1044159" y="3887817"/>
                <a:ext cx="431497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PMT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sp>
        <p:nvSpPr>
          <p:cNvPr id="89" name="Retângulo de cantos arredondados 88"/>
          <p:cNvSpPr/>
          <p:nvPr/>
        </p:nvSpPr>
        <p:spPr>
          <a:xfrm>
            <a:off x="827584" y="5965064"/>
            <a:ext cx="3456384" cy="63228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bIns="0" rtlCol="0" anchor="b"/>
          <a:lstStyle/>
          <a:p>
            <a:endParaRPr lang="pt-BR" sz="2400" b="1" baseline="-25000" dirty="0" smtClean="0">
              <a:latin typeface="Tw Cen MT" pitchFamily="34" charset="0"/>
              <a:cs typeface="Courier New" pitchFamily="49" charset="0"/>
            </a:endParaRPr>
          </a:p>
          <a:p>
            <a:r>
              <a:rPr lang="pt-BR" sz="2400" b="1" dirty="0" smtClean="0">
                <a:latin typeface="Tw Cen MT" pitchFamily="34" charset="0"/>
                <a:cs typeface="Courier New" pitchFamily="49" charset="0"/>
              </a:rPr>
              <a:t>-3.230,67</a:t>
            </a:r>
          </a:p>
          <a:p>
            <a:r>
              <a:rPr lang="pt-BR" sz="2400" b="1" baseline="-25000" dirty="0">
                <a:latin typeface="Tw Cen MT" pitchFamily="34" charset="0"/>
                <a:cs typeface="Courier New" pitchFamily="49" charset="0"/>
              </a:rPr>
              <a:t>RPN	    BEGIN D.MY	C</a:t>
            </a:r>
          </a:p>
        </p:txBody>
      </p:sp>
      <p:sp>
        <p:nvSpPr>
          <p:cNvPr id="112" name="Retângulo de cantos arredondados 111"/>
          <p:cNvSpPr/>
          <p:nvPr/>
        </p:nvSpPr>
        <p:spPr>
          <a:xfrm>
            <a:off x="5364088" y="5965064"/>
            <a:ext cx="3456384" cy="63228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bIns="0" rtlCol="0" anchor="b"/>
          <a:lstStyle/>
          <a:p>
            <a:endParaRPr lang="pt-BR" sz="2400" b="1" baseline="-25000" dirty="0" smtClean="0">
              <a:latin typeface="Tw Cen MT" pitchFamily="34" charset="0"/>
              <a:cs typeface="Courier New" pitchFamily="49" charset="0"/>
            </a:endParaRPr>
          </a:p>
          <a:p>
            <a:r>
              <a:rPr lang="pt-BR" sz="2400" b="1" dirty="0" smtClean="0">
                <a:latin typeface="Tw Cen MT" pitchFamily="34" charset="0"/>
                <a:cs typeface="Courier New" pitchFamily="49" charset="0"/>
              </a:rPr>
              <a:t>-307,27</a:t>
            </a:r>
          </a:p>
          <a:p>
            <a:r>
              <a:rPr lang="pt-BR" sz="2400" b="1" baseline="-25000" dirty="0" smtClean="0">
                <a:latin typeface="Tw Cen MT" pitchFamily="34" charset="0"/>
                <a:cs typeface="Courier New" pitchFamily="49" charset="0"/>
              </a:rPr>
              <a:t>RPN	    BEGIN D.MY	C</a:t>
            </a:r>
            <a:endParaRPr lang="pt-BR" sz="2400" b="1" baseline="-25000" dirty="0">
              <a:latin typeface="Tw Cen MT" pitchFamily="34" charset="0"/>
              <a:cs typeface="Courier New" pitchFamily="49" charset="0"/>
            </a:endParaRPr>
          </a:p>
        </p:txBody>
      </p:sp>
      <p:grpSp>
        <p:nvGrpSpPr>
          <p:cNvPr id="45" name="Grupo 90"/>
          <p:cNvGrpSpPr/>
          <p:nvPr/>
        </p:nvGrpSpPr>
        <p:grpSpPr>
          <a:xfrm>
            <a:off x="3022178" y="4227991"/>
            <a:ext cx="490028" cy="530218"/>
            <a:chOff x="539552" y="4040880"/>
            <a:chExt cx="346362" cy="374769"/>
          </a:xfrm>
        </p:grpSpPr>
        <p:sp>
          <p:nvSpPr>
            <p:cNvPr id="102" name="Retângulo de cantos arredondados 101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46" name="Grupo 102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04" name="Retângulo de cantos arredondados 103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n!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05" name="Retângulo de cantos arredondados 104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3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47" name="Grupo 105"/>
          <p:cNvGrpSpPr/>
          <p:nvPr/>
        </p:nvGrpSpPr>
        <p:grpSpPr>
          <a:xfrm>
            <a:off x="3567241" y="5386978"/>
            <a:ext cx="490028" cy="530218"/>
            <a:chOff x="539552" y="4040880"/>
            <a:chExt cx="346362" cy="374769"/>
          </a:xfrm>
        </p:grpSpPr>
        <p:sp>
          <p:nvSpPr>
            <p:cNvPr id="107" name="Retângulo de cantos arredondados 106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IRR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48" name="Grupo 107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09" name="Retângulo de cantos arredondados 108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Nj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10" name="Retângulo de cantos arredondados 109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FV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49" name="Grupo 110"/>
          <p:cNvGrpSpPr/>
          <p:nvPr/>
        </p:nvGrpSpPr>
        <p:grpSpPr>
          <a:xfrm>
            <a:off x="6147974" y="3562720"/>
            <a:ext cx="490028" cy="530218"/>
            <a:chOff x="539552" y="4040880"/>
            <a:chExt cx="346362" cy="374769"/>
          </a:xfrm>
        </p:grpSpPr>
        <p:sp>
          <p:nvSpPr>
            <p:cNvPr id="113" name="Retângulo de cantos arredondados 112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RPN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51" name="Grupo 113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15" name="Retângulo de cantos arredondados 114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DATE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16" name="Retângulo de cantos arredondados 115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CHS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54" name="Grupo 116"/>
          <p:cNvGrpSpPr/>
          <p:nvPr/>
        </p:nvGrpSpPr>
        <p:grpSpPr>
          <a:xfrm>
            <a:off x="6693046" y="3559950"/>
            <a:ext cx="490028" cy="530218"/>
            <a:chOff x="539552" y="4040880"/>
            <a:chExt cx="346362" cy="374769"/>
          </a:xfrm>
        </p:grpSpPr>
        <p:sp>
          <p:nvSpPr>
            <p:cNvPr id="118" name="Retângulo de cantos arredondados 117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NPV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56" name="Grupo 118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20" name="Retângulo de cantos arredondados 119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CFo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21" name="Retângulo de cantos arredondados 120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PV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59" name="Grupo 121"/>
          <p:cNvGrpSpPr/>
          <p:nvPr/>
        </p:nvGrpSpPr>
        <p:grpSpPr>
          <a:xfrm>
            <a:off x="6673168" y="4155711"/>
            <a:ext cx="490028" cy="530218"/>
            <a:chOff x="539552" y="4040880"/>
            <a:chExt cx="346362" cy="374769"/>
          </a:xfrm>
        </p:grpSpPr>
        <p:sp>
          <p:nvSpPr>
            <p:cNvPr id="123" name="Retângulo de cantos arredondados 122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AMORT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61" name="Grupo 123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25" name="Retângulo de cantos arredondados 124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12X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26" name="Retângulo de cantos arredondados 125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n</a:t>
                </a:r>
              </a:p>
            </p:txBody>
          </p:sp>
        </p:grpSp>
      </p:grpSp>
      <p:grpSp>
        <p:nvGrpSpPr>
          <p:cNvPr id="64" name="Grupo 126"/>
          <p:cNvGrpSpPr/>
          <p:nvPr/>
        </p:nvGrpSpPr>
        <p:grpSpPr>
          <a:xfrm>
            <a:off x="6129188" y="4733051"/>
            <a:ext cx="490028" cy="530218"/>
            <a:chOff x="539552" y="4040880"/>
            <a:chExt cx="346362" cy="374769"/>
          </a:xfrm>
        </p:grpSpPr>
        <p:sp>
          <p:nvSpPr>
            <p:cNvPr id="128" name="Retângulo de cantos arredondados 127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66" name="Grupo 128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30" name="Retângulo de cantos arredondados 129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31" name="Retângulo de cantos arredondados 130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0</a:t>
                </a:r>
              </a:p>
            </p:txBody>
          </p:sp>
        </p:grpSp>
      </p:grpSp>
      <p:grpSp>
        <p:nvGrpSpPr>
          <p:cNvPr id="69" name="Grupo 136"/>
          <p:cNvGrpSpPr/>
          <p:nvPr/>
        </p:nvGrpSpPr>
        <p:grpSpPr>
          <a:xfrm>
            <a:off x="6674260" y="4737249"/>
            <a:ext cx="490028" cy="530218"/>
            <a:chOff x="539552" y="4040880"/>
            <a:chExt cx="346362" cy="374769"/>
          </a:xfrm>
        </p:grpSpPr>
        <p:sp>
          <p:nvSpPr>
            <p:cNvPr id="138" name="Retângulo de cantos arredondados 137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IRR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71" name="Grupo 138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40" name="Retângulo de cantos arredondados 139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Nj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41" name="Retângulo de cantos arredondados 140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FV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2428495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Séries Uniformes de Pagamento</a:t>
            </a:r>
            <a:br>
              <a:rPr lang="pt-BR" dirty="0" smtClean="0"/>
            </a:br>
            <a:r>
              <a:rPr lang="pt-BR" dirty="0" smtClean="0"/>
              <a:t>Série com Parcela Complementar – Tab. Price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Exemplo: Qual o Valor da Prestação de um financiamento de R$ 3.000,00, no prazo de 12 meses, a uma taxa de 2,5%a.m., porém com um reforço de R$ 300 ao final da amortização?</a:t>
            </a:r>
          </a:p>
          <a:p>
            <a:endParaRPr lang="pt-BR" dirty="0" smtClean="0"/>
          </a:p>
        </p:txBody>
      </p:sp>
      <p:grpSp>
        <p:nvGrpSpPr>
          <p:cNvPr id="4" name="Grupo 3"/>
          <p:cNvGrpSpPr/>
          <p:nvPr/>
        </p:nvGrpSpPr>
        <p:grpSpPr>
          <a:xfrm>
            <a:off x="2104973" y="3493354"/>
            <a:ext cx="490028" cy="530218"/>
            <a:chOff x="539552" y="4040880"/>
            <a:chExt cx="346362" cy="374769"/>
          </a:xfrm>
        </p:grpSpPr>
        <p:sp>
          <p:nvSpPr>
            <p:cNvPr id="5" name="Retângulo de cantos arredondados 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6" name="Grupo 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7" name="Retângulo de cantos arredondados 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𝑥, r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8" name="Retângulo de cantos arredondados 7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1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9" name="Grupo 8"/>
          <p:cNvGrpSpPr/>
          <p:nvPr/>
        </p:nvGrpSpPr>
        <p:grpSpPr>
          <a:xfrm>
            <a:off x="2642681" y="3498620"/>
            <a:ext cx="490028" cy="530218"/>
            <a:chOff x="539552" y="4040880"/>
            <a:chExt cx="346362" cy="374769"/>
          </a:xfrm>
        </p:grpSpPr>
        <p:sp>
          <p:nvSpPr>
            <p:cNvPr id="10" name="Retângulo de cantos arredondados 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11" name="Grupo 1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2" name="Retângulo de cantos arredondados 1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y, r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3" name="Retângulo de cantos arredondados 1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2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14" name="Grupo 23"/>
          <p:cNvGrpSpPr/>
          <p:nvPr/>
        </p:nvGrpSpPr>
        <p:grpSpPr>
          <a:xfrm>
            <a:off x="1115616" y="2917803"/>
            <a:ext cx="490028" cy="530218"/>
            <a:chOff x="539552" y="4040880"/>
            <a:chExt cx="346362" cy="374769"/>
          </a:xfrm>
        </p:grpSpPr>
        <p:sp>
          <p:nvSpPr>
            <p:cNvPr id="25" name="Retângulo de cantos arredondados 2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15" name="Grupo 2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27" name="Retângulo de cantos arredondados 2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n!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28" name="Retângulo de cantos arredondados 27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3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16" name="Grupo 33"/>
          <p:cNvGrpSpPr/>
          <p:nvPr/>
        </p:nvGrpSpPr>
        <p:grpSpPr>
          <a:xfrm>
            <a:off x="3217052" y="4069931"/>
            <a:ext cx="490028" cy="530218"/>
            <a:chOff x="539552" y="4040880"/>
            <a:chExt cx="346362" cy="374769"/>
          </a:xfrm>
        </p:grpSpPr>
        <p:sp>
          <p:nvSpPr>
            <p:cNvPr id="35" name="Retângulo de cantos arredondados 3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INT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17" name="Grupo 3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37" name="Retângulo de cantos arredondados 3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12÷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38" name="Retângulo de cantos arredondados 37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i</a:t>
                </a:r>
              </a:p>
            </p:txBody>
          </p:sp>
        </p:grpSp>
      </p:grpSp>
      <p:grpSp>
        <p:nvGrpSpPr>
          <p:cNvPr id="18" name="Grupo 38"/>
          <p:cNvGrpSpPr/>
          <p:nvPr/>
        </p:nvGrpSpPr>
        <p:grpSpPr>
          <a:xfrm>
            <a:off x="3217876" y="3497535"/>
            <a:ext cx="490028" cy="530218"/>
            <a:chOff x="539552" y="4040880"/>
            <a:chExt cx="346362" cy="374769"/>
          </a:xfrm>
        </p:grpSpPr>
        <p:sp>
          <p:nvSpPr>
            <p:cNvPr id="40" name="Retângulo de cantos arredondados 3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AMORT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19" name="Grupo 4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42" name="Retângulo de cantos arredondados 4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12X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43" name="Retângulo de cantos arredondados 4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n</a:t>
                </a:r>
              </a:p>
            </p:txBody>
          </p:sp>
        </p:grpSp>
      </p:grpSp>
      <p:grpSp>
        <p:nvGrpSpPr>
          <p:cNvPr id="20" name="Grupo 48"/>
          <p:cNvGrpSpPr/>
          <p:nvPr/>
        </p:nvGrpSpPr>
        <p:grpSpPr>
          <a:xfrm>
            <a:off x="1646658" y="2912263"/>
            <a:ext cx="490028" cy="530218"/>
            <a:chOff x="539552" y="4040880"/>
            <a:chExt cx="346362" cy="374769"/>
          </a:xfrm>
        </p:grpSpPr>
        <p:sp>
          <p:nvSpPr>
            <p:cNvPr id="50" name="Retângulo de cantos arredondados 4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1" name="Grupo 5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52" name="Retângulo de cantos arredondados 5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53" name="Retângulo de cantos arredondados 5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0</a:t>
                </a:r>
              </a:p>
            </p:txBody>
          </p:sp>
        </p:grpSp>
      </p:grpSp>
      <p:grpSp>
        <p:nvGrpSpPr>
          <p:cNvPr id="22" name="Grupo 53"/>
          <p:cNvGrpSpPr/>
          <p:nvPr/>
        </p:nvGrpSpPr>
        <p:grpSpPr>
          <a:xfrm>
            <a:off x="2177685" y="2911915"/>
            <a:ext cx="490028" cy="530218"/>
            <a:chOff x="539552" y="4040880"/>
            <a:chExt cx="346362" cy="374769"/>
          </a:xfrm>
        </p:grpSpPr>
        <p:sp>
          <p:nvSpPr>
            <p:cNvPr id="55" name="Retângulo de cantos arredondados 5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3" name="Grupo 5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57" name="Retângulo de cantos arredondados 5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58" name="Retângulo de cantos arredondados 57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0</a:t>
                </a:r>
              </a:p>
            </p:txBody>
          </p:sp>
        </p:grpSp>
      </p:grpSp>
      <p:grpSp>
        <p:nvGrpSpPr>
          <p:cNvPr id="24" name="Grupo 58"/>
          <p:cNvGrpSpPr/>
          <p:nvPr/>
        </p:nvGrpSpPr>
        <p:grpSpPr>
          <a:xfrm>
            <a:off x="2697424" y="2911915"/>
            <a:ext cx="490028" cy="530218"/>
            <a:chOff x="539552" y="4040880"/>
            <a:chExt cx="346362" cy="374769"/>
          </a:xfrm>
        </p:grpSpPr>
        <p:sp>
          <p:nvSpPr>
            <p:cNvPr id="60" name="Retângulo de cantos arredondados 5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6" name="Grupo 6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62" name="Retângulo de cantos arredondados 6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63" name="Retângulo de cantos arredondados 6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0</a:t>
                </a:r>
              </a:p>
            </p:txBody>
          </p:sp>
        </p:grpSp>
      </p:grpSp>
      <p:grpSp>
        <p:nvGrpSpPr>
          <p:cNvPr id="29" name="Grupo 63"/>
          <p:cNvGrpSpPr/>
          <p:nvPr/>
        </p:nvGrpSpPr>
        <p:grpSpPr>
          <a:xfrm>
            <a:off x="3230524" y="2922417"/>
            <a:ext cx="490028" cy="530218"/>
            <a:chOff x="539552" y="4040880"/>
            <a:chExt cx="346362" cy="374769"/>
          </a:xfrm>
        </p:grpSpPr>
        <p:sp>
          <p:nvSpPr>
            <p:cNvPr id="65" name="Retângulo de cantos arredondados 6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NPV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30" name="Grupo 6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67" name="Retângulo de cantos arredondados 6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CFo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68" name="Retângulo de cantos arredondados 67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PV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31" name="Grupo 68"/>
          <p:cNvGrpSpPr/>
          <p:nvPr/>
        </p:nvGrpSpPr>
        <p:grpSpPr>
          <a:xfrm>
            <a:off x="1572120" y="4068356"/>
            <a:ext cx="490028" cy="530218"/>
            <a:chOff x="539552" y="4040880"/>
            <a:chExt cx="346362" cy="374769"/>
          </a:xfrm>
        </p:grpSpPr>
        <p:sp>
          <p:nvSpPr>
            <p:cNvPr id="70" name="Retângulo de cantos arredondados 6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32" name="Grupo 7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72" name="Retângulo de cantos arredondados 7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y, r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73" name="Retângulo de cantos arredondados 7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2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33" name="Grupo 73"/>
          <p:cNvGrpSpPr/>
          <p:nvPr/>
        </p:nvGrpSpPr>
        <p:grpSpPr>
          <a:xfrm>
            <a:off x="2108720" y="4068356"/>
            <a:ext cx="490028" cy="530218"/>
            <a:chOff x="539552" y="4040880"/>
            <a:chExt cx="346362" cy="374769"/>
          </a:xfrm>
        </p:grpSpPr>
        <p:sp>
          <p:nvSpPr>
            <p:cNvPr id="75" name="Retângulo de cantos arredondados 7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34" name="Grupo 7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77" name="Retângulo de cantos arredondados 7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S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78" name="Retângulo de cantos arredondados 77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.</a:t>
                </a:r>
              </a:p>
            </p:txBody>
          </p:sp>
        </p:grpSp>
      </p:grpSp>
      <p:grpSp>
        <p:nvGrpSpPr>
          <p:cNvPr id="36" name="Grupo 78"/>
          <p:cNvGrpSpPr/>
          <p:nvPr/>
        </p:nvGrpSpPr>
        <p:grpSpPr>
          <a:xfrm>
            <a:off x="2673735" y="4078510"/>
            <a:ext cx="490028" cy="530218"/>
            <a:chOff x="539552" y="4040880"/>
            <a:chExt cx="346362" cy="374769"/>
          </a:xfrm>
        </p:grpSpPr>
        <p:sp>
          <p:nvSpPr>
            <p:cNvPr id="80" name="Retângulo de cantos arredondados 7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39" name="Grupo 8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82" name="Retângulo de cantos arredondados 8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M.DY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83" name="Retângulo de cantos arredondados 8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5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41" name="Grupo 83"/>
          <p:cNvGrpSpPr/>
          <p:nvPr/>
        </p:nvGrpSpPr>
        <p:grpSpPr>
          <a:xfrm>
            <a:off x="3217875" y="5221955"/>
            <a:ext cx="490029" cy="530218"/>
            <a:chOff x="539552" y="4040880"/>
            <a:chExt cx="346363" cy="374769"/>
          </a:xfrm>
        </p:grpSpPr>
        <p:sp>
          <p:nvSpPr>
            <p:cNvPr id="85" name="Retângulo de cantos arredondados 8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RND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44" name="Grupo 85"/>
            <p:cNvGrpSpPr/>
            <p:nvPr/>
          </p:nvGrpSpPr>
          <p:grpSpPr>
            <a:xfrm>
              <a:off x="539552" y="4127617"/>
              <a:ext cx="346363" cy="288032"/>
              <a:chOff x="1042702" y="3861048"/>
              <a:chExt cx="432954" cy="360040"/>
            </a:xfrm>
          </p:grpSpPr>
          <p:sp>
            <p:nvSpPr>
              <p:cNvPr id="87" name="Retângulo de cantos arredondados 8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CFj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88" name="Retângulo de cantos arredondados 87"/>
              <p:cNvSpPr/>
              <p:nvPr/>
            </p:nvSpPr>
            <p:spPr>
              <a:xfrm>
                <a:off x="1044159" y="3887817"/>
                <a:ext cx="431497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PMT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sp>
        <p:nvSpPr>
          <p:cNvPr id="89" name="Retângulo de cantos arredondados 88"/>
          <p:cNvSpPr/>
          <p:nvPr/>
        </p:nvSpPr>
        <p:spPr>
          <a:xfrm>
            <a:off x="3995936" y="5181074"/>
            <a:ext cx="3456384" cy="63228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bIns="0" rtlCol="0" anchor="b"/>
          <a:lstStyle/>
          <a:p>
            <a:endParaRPr lang="pt-BR" sz="2400" b="1" baseline="-25000" dirty="0" smtClean="0">
              <a:latin typeface="Tw Cen MT" pitchFamily="34" charset="0"/>
              <a:cs typeface="Courier New" pitchFamily="49" charset="0"/>
            </a:endParaRPr>
          </a:p>
          <a:p>
            <a:r>
              <a:rPr lang="pt-BR" sz="2400" b="1" dirty="0" smtClean="0">
                <a:latin typeface="Tw Cen MT" pitchFamily="34" charset="0"/>
                <a:cs typeface="Courier New" pitchFamily="49" charset="0"/>
              </a:rPr>
              <a:t>-270,72</a:t>
            </a:r>
          </a:p>
          <a:p>
            <a:r>
              <a:rPr lang="pt-BR" sz="2400" b="1" baseline="-25000" dirty="0" smtClean="0">
                <a:latin typeface="Tw Cen MT" pitchFamily="34" charset="0"/>
                <a:cs typeface="Courier New" pitchFamily="49" charset="0"/>
              </a:rPr>
              <a:t>RPN		D.MY	C</a:t>
            </a:r>
            <a:endParaRPr lang="pt-BR" sz="2400" b="1" baseline="-25000" dirty="0">
              <a:latin typeface="Tw Cen MT" pitchFamily="34" charset="0"/>
              <a:cs typeface="Courier New" pitchFamily="49" charset="0"/>
            </a:endParaRPr>
          </a:p>
        </p:txBody>
      </p:sp>
      <p:grpSp>
        <p:nvGrpSpPr>
          <p:cNvPr id="45" name="Grupo 89"/>
          <p:cNvGrpSpPr/>
          <p:nvPr/>
        </p:nvGrpSpPr>
        <p:grpSpPr>
          <a:xfrm>
            <a:off x="1036944" y="4639300"/>
            <a:ext cx="490028" cy="530218"/>
            <a:chOff x="539552" y="4040880"/>
            <a:chExt cx="346362" cy="374769"/>
          </a:xfrm>
        </p:grpSpPr>
        <p:sp>
          <p:nvSpPr>
            <p:cNvPr id="92" name="Retângulo de cantos arredondados 91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46" name="Grupo 92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94" name="Retângulo de cantos arredondados 93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n!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95" name="Retângulo de cantos arredondados 94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3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47" name="Grupo 95"/>
          <p:cNvGrpSpPr/>
          <p:nvPr/>
        </p:nvGrpSpPr>
        <p:grpSpPr>
          <a:xfrm>
            <a:off x="1567986" y="4633760"/>
            <a:ext cx="490028" cy="530218"/>
            <a:chOff x="539552" y="4040880"/>
            <a:chExt cx="346362" cy="374769"/>
          </a:xfrm>
        </p:grpSpPr>
        <p:sp>
          <p:nvSpPr>
            <p:cNvPr id="97" name="Retângulo de cantos arredondados 96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48" name="Grupo 97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99" name="Retângulo de cantos arredondados 98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00" name="Retângulo de cantos arredondados 99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0</a:t>
                </a:r>
              </a:p>
            </p:txBody>
          </p:sp>
        </p:grpSp>
      </p:grpSp>
      <p:grpSp>
        <p:nvGrpSpPr>
          <p:cNvPr id="49" name="Grupo 100"/>
          <p:cNvGrpSpPr/>
          <p:nvPr/>
        </p:nvGrpSpPr>
        <p:grpSpPr>
          <a:xfrm>
            <a:off x="2099013" y="4633412"/>
            <a:ext cx="490028" cy="530218"/>
            <a:chOff x="539552" y="4040880"/>
            <a:chExt cx="346362" cy="374769"/>
          </a:xfrm>
        </p:grpSpPr>
        <p:sp>
          <p:nvSpPr>
            <p:cNvPr id="102" name="Retângulo de cantos arredondados 101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51" name="Grupo 102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04" name="Retângulo de cantos arredondados 103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05" name="Retângulo de cantos arredondados 104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0</a:t>
                </a:r>
              </a:p>
            </p:txBody>
          </p:sp>
        </p:grpSp>
      </p:grpSp>
      <p:grpSp>
        <p:nvGrpSpPr>
          <p:cNvPr id="54" name="Grupo 105"/>
          <p:cNvGrpSpPr/>
          <p:nvPr/>
        </p:nvGrpSpPr>
        <p:grpSpPr>
          <a:xfrm>
            <a:off x="2658312" y="4649454"/>
            <a:ext cx="490028" cy="530218"/>
            <a:chOff x="539552" y="4040880"/>
            <a:chExt cx="346362" cy="374769"/>
          </a:xfrm>
        </p:grpSpPr>
        <p:sp>
          <p:nvSpPr>
            <p:cNvPr id="107" name="Retângulo de cantos arredondados 106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RPN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56" name="Grupo 107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09" name="Retângulo de cantos arredondados 108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DATE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10" name="Retângulo de cantos arredondados 109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CHS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59" name="Grupo 110"/>
          <p:cNvGrpSpPr/>
          <p:nvPr/>
        </p:nvGrpSpPr>
        <p:grpSpPr>
          <a:xfrm>
            <a:off x="3214482" y="4655342"/>
            <a:ext cx="490028" cy="530218"/>
            <a:chOff x="539552" y="4040880"/>
            <a:chExt cx="346362" cy="374769"/>
          </a:xfrm>
        </p:grpSpPr>
        <p:sp>
          <p:nvSpPr>
            <p:cNvPr id="112" name="Retângulo de cantos arredondados 111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IRR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61" name="Grupo 112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14" name="Retângulo de cantos arredondados 113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Nj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15" name="Retângulo de cantos arredondados 114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FV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158833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Retângulo de cantos arredondados 107"/>
          <p:cNvSpPr/>
          <p:nvPr/>
        </p:nvSpPr>
        <p:spPr>
          <a:xfrm>
            <a:off x="3491880" y="3645024"/>
            <a:ext cx="5472608" cy="917999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>
              <a:latin typeface="Tw Cen MT" pitchFamily="34" charset="0"/>
            </a:endParaRPr>
          </a:p>
        </p:txBody>
      </p:sp>
      <p:sp>
        <p:nvSpPr>
          <p:cNvPr id="109" name="Retângulo de cantos arredondados 108"/>
          <p:cNvSpPr/>
          <p:nvPr/>
        </p:nvSpPr>
        <p:spPr>
          <a:xfrm>
            <a:off x="3491880" y="4694677"/>
            <a:ext cx="5472608" cy="917999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>
              <a:latin typeface="Tw Cen MT" pitchFamily="34" charset="0"/>
            </a:endParaRPr>
          </a:p>
        </p:txBody>
      </p:sp>
      <p:sp>
        <p:nvSpPr>
          <p:cNvPr id="110" name="Retângulo de cantos arredondados 109"/>
          <p:cNvSpPr/>
          <p:nvPr/>
        </p:nvSpPr>
        <p:spPr>
          <a:xfrm>
            <a:off x="3491880" y="5751361"/>
            <a:ext cx="5472608" cy="917999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>
              <a:latin typeface="Tw Cen MT" pitchFamily="34" charset="0"/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Amortização – Tabela Price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Com a HP pode-se saber a qualquer momento quanto já foi amortizado do financiamento, quanto foi pago de juros e qual é o saldo devedor. Senão Vejamos:</a:t>
            </a:r>
          </a:p>
          <a:p>
            <a:r>
              <a:rPr lang="pt-BR" dirty="0" smtClean="0"/>
              <a:t>Por exemplo: Para um financiamento de R</a:t>
            </a:r>
            <a:r>
              <a:rPr lang="pt-BR" dirty="0"/>
              <a:t>$ 3.000,00, no prazo de 12 meses, a uma taxa de 2,5%a.m</a:t>
            </a:r>
            <a:r>
              <a:rPr lang="pt-BR" dirty="0" smtClean="0"/>
              <a:t>., em que já foram pagas 4 parcelas:</a:t>
            </a:r>
            <a:endParaRPr lang="pt-BR" dirty="0"/>
          </a:p>
        </p:txBody>
      </p:sp>
      <p:grpSp>
        <p:nvGrpSpPr>
          <p:cNvPr id="4" name="Grupo 3"/>
          <p:cNvGrpSpPr/>
          <p:nvPr/>
        </p:nvGrpSpPr>
        <p:grpSpPr>
          <a:xfrm>
            <a:off x="1699819" y="4458529"/>
            <a:ext cx="490028" cy="530218"/>
            <a:chOff x="539552" y="4040880"/>
            <a:chExt cx="346362" cy="374769"/>
          </a:xfrm>
        </p:grpSpPr>
        <p:sp>
          <p:nvSpPr>
            <p:cNvPr id="5" name="Retângulo de cantos arredondados 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6" name="Grupo 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7" name="Retângulo de cantos arredondados 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𝑥, r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8" name="Retângulo de cantos arredondados 7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1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9" name="Grupo 8"/>
          <p:cNvGrpSpPr/>
          <p:nvPr/>
        </p:nvGrpSpPr>
        <p:grpSpPr>
          <a:xfrm>
            <a:off x="2237527" y="4463795"/>
            <a:ext cx="490028" cy="530218"/>
            <a:chOff x="539552" y="4040880"/>
            <a:chExt cx="346362" cy="374769"/>
          </a:xfrm>
        </p:grpSpPr>
        <p:sp>
          <p:nvSpPr>
            <p:cNvPr id="10" name="Retângulo de cantos arredondados 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11" name="Grupo 1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2" name="Retângulo de cantos arredondados 1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y, r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3" name="Retângulo de cantos arredondados 1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2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14" name="Grupo 13"/>
          <p:cNvGrpSpPr/>
          <p:nvPr/>
        </p:nvGrpSpPr>
        <p:grpSpPr>
          <a:xfrm>
            <a:off x="678378" y="3899020"/>
            <a:ext cx="490028" cy="530218"/>
            <a:chOff x="539552" y="4040880"/>
            <a:chExt cx="346362" cy="374769"/>
          </a:xfrm>
        </p:grpSpPr>
        <p:sp>
          <p:nvSpPr>
            <p:cNvPr id="15" name="Retângulo de cantos arredondados 1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16" name="Grupo 1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7" name="Retângulo de cantos arredondados 1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n!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8" name="Retângulo de cantos arredondados 17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3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19" name="Grupo 18"/>
          <p:cNvGrpSpPr/>
          <p:nvPr/>
        </p:nvGrpSpPr>
        <p:grpSpPr>
          <a:xfrm>
            <a:off x="2795856" y="5035106"/>
            <a:ext cx="490028" cy="530218"/>
            <a:chOff x="539552" y="4040880"/>
            <a:chExt cx="346362" cy="374769"/>
          </a:xfrm>
        </p:grpSpPr>
        <p:sp>
          <p:nvSpPr>
            <p:cNvPr id="20" name="Retângulo de cantos arredondados 1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INT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1" name="Grupo 2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22" name="Retângulo de cantos arredondados 2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12÷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23" name="Retângulo de cantos arredondados 2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i</a:t>
                </a:r>
              </a:p>
            </p:txBody>
          </p:sp>
        </p:grpSp>
      </p:grpSp>
      <p:grpSp>
        <p:nvGrpSpPr>
          <p:cNvPr id="24" name="Grupo 23"/>
          <p:cNvGrpSpPr/>
          <p:nvPr/>
        </p:nvGrpSpPr>
        <p:grpSpPr>
          <a:xfrm>
            <a:off x="2812722" y="4462710"/>
            <a:ext cx="490028" cy="530218"/>
            <a:chOff x="539552" y="4040880"/>
            <a:chExt cx="346362" cy="374769"/>
          </a:xfrm>
        </p:grpSpPr>
        <p:sp>
          <p:nvSpPr>
            <p:cNvPr id="25" name="Retângulo de cantos arredondados 2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AMORT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6" name="Grupo 2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27" name="Retângulo de cantos arredondados 2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12X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28" name="Retângulo de cantos arredondados 27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n</a:t>
                </a:r>
              </a:p>
            </p:txBody>
          </p:sp>
        </p:grpSp>
      </p:grpSp>
      <p:grpSp>
        <p:nvGrpSpPr>
          <p:cNvPr id="29" name="Grupo 28"/>
          <p:cNvGrpSpPr/>
          <p:nvPr/>
        </p:nvGrpSpPr>
        <p:grpSpPr>
          <a:xfrm>
            <a:off x="1209420" y="3893480"/>
            <a:ext cx="490028" cy="530218"/>
            <a:chOff x="539552" y="4040880"/>
            <a:chExt cx="346362" cy="374769"/>
          </a:xfrm>
        </p:grpSpPr>
        <p:sp>
          <p:nvSpPr>
            <p:cNvPr id="30" name="Retângulo de cantos arredondados 2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31" name="Grupo 3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32" name="Retângulo de cantos arredondados 3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33" name="Retângulo de cantos arredondados 3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0</a:t>
                </a:r>
              </a:p>
            </p:txBody>
          </p:sp>
        </p:grpSp>
      </p:grpSp>
      <p:grpSp>
        <p:nvGrpSpPr>
          <p:cNvPr id="34" name="Grupo 33"/>
          <p:cNvGrpSpPr/>
          <p:nvPr/>
        </p:nvGrpSpPr>
        <p:grpSpPr>
          <a:xfrm>
            <a:off x="1740447" y="3893132"/>
            <a:ext cx="490028" cy="530218"/>
            <a:chOff x="539552" y="4040880"/>
            <a:chExt cx="346362" cy="374769"/>
          </a:xfrm>
        </p:grpSpPr>
        <p:sp>
          <p:nvSpPr>
            <p:cNvPr id="35" name="Retângulo de cantos arredondados 3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36" name="Grupo 3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37" name="Retângulo de cantos arredondados 3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38" name="Retângulo de cantos arredondados 37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0</a:t>
                </a:r>
              </a:p>
            </p:txBody>
          </p:sp>
        </p:grpSp>
      </p:grpSp>
      <p:grpSp>
        <p:nvGrpSpPr>
          <p:cNvPr id="39" name="Grupo 38"/>
          <p:cNvGrpSpPr/>
          <p:nvPr/>
        </p:nvGrpSpPr>
        <p:grpSpPr>
          <a:xfrm>
            <a:off x="2260186" y="3893132"/>
            <a:ext cx="490028" cy="530218"/>
            <a:chOff x="539552" y="4040880"/>
            <a:chExt cx="346362" cy="374769"/>
          </a:xfrm>
        </p:grpSpPr>
        <p:sp>
          <p:nvSpPr>
            <p:cNvPr id="40" name="Retângulo de cantos arredondados 3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41" name="Grupo 4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42" name="Retângulo de cantos arredondados 4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43" name="Retângulo de cantos arredondados 4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0</a:t>
                </a:r>
              </a:p>
            </p:txBody>
          </p:sp>
        </p:grpSp>
      </p:grpSp>
      <p:grpSp>
        <p:nvGrpSpPr>
          <p:cNvPr id="44" name="Grupo 43"/>
          <p:cNvGrpSpPr/>
          <p:nvPr/>
        </p:nvGrpSpPr>
        <p:grpSpPr>
          <a:xfrm>
            <a:off x="2793286" y="3903634"/>
            <a:ext cx="490028" cy="530218"/>
            <a:chOff x="539552" y="4040880"/>
            <a:chExt cx="346362" cy="374769"/>
          </a:xfrm>
        </p:grpSpPr>
        <p:sp>
          <p:nvSpPr>
            <p:cNvPr id="45" name="Retângulo de cantos arredondados 4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NPV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46" name="Grupo 4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47" name="Retângulo de cantos arredondados 4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CFo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48" name="Retângulo de cantos arredondados 47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PV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49" name="Grupo 48"/>
          <p:cNvGrpSpPr/>
          <p:nvPr/>
        </p:nvGrpSpPr>
        <p:grpSpPr>
          <a:xfrm>
            <a:off x="1150924" y="5033531"/>
            <a:ext cx="490028" cy="530218"/>
            <a:chOff x="539552" y="4040880"/>
            <a:chExt cx="346362" cy="374769"/>
          </a:xfrm>
        </p:grpSpPr>
        <p:sp>
          <p:nvSpPr>
            <p:cNvPr id="50" name="Retângulo de cantos arredondados 4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51" name="Grupo 5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52" name="Retângulo de cantos arredondados 5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y, r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53" name="Retângulo de cantos arredondados 5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2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54" name="Grupo 53"/>
          <p:cNvGrpSpPr/>
          <p:nvPr/>
        </p:nvGrpSpPr>
        <p:grpSpPr>
          <a:xfrm>
            <a:off x="1687524" y="5033531"/>
            <a:ext cx="490028" cy="530218"/>
            <a:chOff x="539552" y="4040880"/>
            <a:chExt cx="346362" cy="374769"/>
          </a:xfrm>
        </p:grpSpPr>
        <p:sp>
          <p:nvSpPr>
            <p:cNvPr id="55" name="Retângulo de cantos arredondados 5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56" name="Grupo 5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57" name="Retângulo de cantos arredondados 5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S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58" name="Retângulo de cantos arredondados 57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.</a:t>
                </a:r>
              </a:p>
            </p:txBody>
          </p:sp>
        </p:grpSp>
      </p:grpSp>
      <p:grpSp>
        <p:nvGrpSpPr>
          <p:cNvPr id="59" name="Grupo 58"/>
          <p:cNvGrpSpPr/>
          <p:nvPr/>
        </p:nvGrpSpPr>
        <p:grpSpPr>
          <a:xfrm>
            <a:off x="2252539" y="5043685"/>
            <a:ext cx="490028" cy="530218"/>
            <a:chOff x="539552" y="4040880"/>
            <a:chExt cx="346362" cy="374769"/>
          </a:xfrm>
        </p:grpSpPr>
        <p:sp>
          <p:nvSpPr>
            <p:cNvPr id="60" name="Retângulo de cantos arredondados 5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61" name="Grupo 6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62" name="Retângulo de cantos arredondados 6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M.DY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63" name="Retângulo de cantos arredondados 6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5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64" name="Grupo 63"/>
          <p:cNvGrpSpPr/>
          <p:nvPr/>
        </p:nvGrpSpPr>
        <p:grpSpPr>
          <a:xfrm>
            <a:off x="2812721" y="5602968"/>
            <a:ext cx="490029" cy="530218"/>
            <a:chOff x="539552" y="4040880"/>
            <a:chExt cx="346363" cy="374769"/>
          </a:xfrm>
        </p:grpSpPr>
        <p:sp>
          <p:nvSpPr>
            <p:cNvPr id="65" name="Retângulo de cantos arredondados 6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RND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66" name="Grupo 65"/>
            <p:cNvGrpSpPr/>
            <p:nvPr/>
          </p:nvGrpSpPr>
          <p:grpSpPr>
            <a:xfrm>
              <a:off x="539552" y="4127617"/>
              <a:ext cx="346363" cy="288032"/>
              <a:chOff x="1042702" y="3861048"/>
              <a:chExt cx="432954" cy="360040"/>
            </a:xfrm>
          </p:grpSpPr>
          <p:sp>
            <p:nvSpPr>
              <p:cNvPr id="67" name="Retângulo de cantos arredondados 6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CFj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68" name="Retângulo de cantos arredondados 67"/>
              <p:cNvSpPr/>
              <p:nvPr/>
            </p:nvSpPr>
            <p:spPr>
              <a:xfrm>
                <a:off x="1044159" y="3887817"/>
                <a:ext cx="431497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PMT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sp>
        <p:nvSpPr>
          <p:cNvPr id="69" name="Retângulo de cantos arredondados 68"/>
          <p:cNvSpPr/>
          <p:nvPr/>
        </p:nvSpPr>
        <p:spPr>
          <a:xfrm>
            <a:off x="678378" y="6169776"/>
            <a:ext cx="2594302" cy="49958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bIns="0" rtlCol="0" anchor="b"/>
          <a:lstStyle/>
          <a:p>
            <a:endParaRPr lang="pt-BR" sz="2000" b="1" baseline="-25000" dirty="0" smtClean="0">
              <a:latin typeface="Tw Cen MT" pitchFamily="34" charset="0"/>
              <a:cs typeface="Courier New" pitchFamily="49" charset="0"/>
            </a:endParaRPr>
          </a:p>
          <a:p>
            <a:r>
              <a:rPr lang="pt-BR" sz="2000" b="1" dirty="0" smtClean="0">
                <a:latin typeface="Tw Cen MT" pitchFamily="34" charset="0"/>
                <a:cs typeface="Courier New" pitchFamily="49" charset="0"/>
              </a:rPr>
              <a:t>-292,46</a:t>
            </a:r>
          </a:p>
          <a:p>
            <a:r>
              <a:rPr lang="pt-BR" sz="2000" b="1" baseline="-25000" dirty="0" smtClean="0">
                <a:latin typeface="Tw Cen MT" pitchFamily="34" charset="0"/>
                <a:cs typeface="Courier New" pitchFamily="49" charset="0"/>
              </a:rPr>
              <a:t>RPN	D.MY	C</a:t>
            </a:r>
            <a:endParaRPr lang="pt-BR" sz="2000" b="1" baseline="-25000" dirty="0">
              <a:latin typeface="Tw Cen MT" pitchFamily="34" charset="0"/>
              <a:cs typeface="Courier New" pitchFamily="49" charset="0"/>
            </a:endParaRPr>
          </a:p>
        </p:txBody>
      </p:sp>
      <p:grpSp>
        <p:nvGrpSpPr>
          <p:cNvPr id="70" name="Grupo 69"/>
          <p:cNvGrpSpPr/>
          <p:nvPr/>
        </p:nvGrpSpPr>
        <p:grpSpPr>
          <a:xfrm>
            <a:off x="4496623" y="5869070"/>
            <a:ext cx="490028" cy="530218"/>
            <a:chOff x="539552" y="4040880"/>
            <a:chExt cx="346362" cy="374769"/>
          </a:xfrm>
        </p:grpSpPr>
        <p:sp>
          <p:nvSpPr>
            <p:cNvPr id="71" name="Retângulo de cantos arredondados 70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72" name="Grupo 71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73" name="Retângulo de cantos arredondados 72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)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74" name="Retângulo de cantos arredondados 73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RCL</a:t>
                </a:r>
                <a:endParaRPr lang="pt-BR" sz="900" b="1" dirty="0" smtClean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75" name="Grupo 74"/>
          <p:cNvGrpSpPr/>
          <p:nvPr/>
        </p:nvGrpSpPr>
        <p:grpSpPr>
          <a:xfrm>
            <a:off x="5030542" y="4788950"/>
            <a:ext cx="490028" cy="530218"/>
            <a:chOff x="539552" y="4040880"/>
            <a:chExt cx="346362" cy="374769"/>
          </a:xfrm>
        </p:grpSpPr>
        <p:sp>
          <p:nvSpPr>
            <p:cNvPr id="76" name="Retângulo de cantos arredondados 75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FIN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77" name="Grupo 76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78" name="Retângulo de cantos arredondados 77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𝑥≤y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79" name="Retângulo de cantos arredondados 78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sz="1200" b="1" dirty="0" smtClean="0">
                    <a:solidFill>
                      <a:schemeClr val="bg1"/>
                    </a:solidFill>
                    <a:latin typeface="Tw Cen MT" pitchFamily="34" charset="0"/>
                  </a:rPr>
                  <a:t>𝑥</a:t>
                </a:r>
                <a:r>
                  <a:rPr lang="pt-BR" sz="1200" b="1" baseline="30000" dirty="0" smtClean="0">
                    <a:solidFill>
                      <a:schemeClr val="bg1"/>
                    </a:solidFill>
                    <a:latin typeface="Tw Cen MT" pitchFamily="34" charset="0"/>
                  </a:rPr>
                  <a:t>&gt;</a:t>
                </a:r>
                <a:r>
                  <a:rPr lang="pt-BR" sz="1200" b="1" baseline="-25000" dirty="0" smtClean="0">
                    <a:solidFill>
                      <a:schemeClr val="bg1"/>
                    </a:solidFill>
                    <a:latin typeface="Tw Cen MT" pitchFamily="34" charset="0"/>
                  </a:rPr>
                  <a:t>&lt;</a:t>
                </a:r>
                <a:r>
                  <a:rPr lang="pt-BR" sz="1200" b="1" dirty="0" smtClean="0">
                    <a:solidFill>
                      <a:schemeClr val="bg1"/>
                    </a:solidFill>
                    <a:latin typeface="Tw Cen MT" pitchFamily="34" charset="0"/>
                  </a:rPr>
                  <a:t>y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80" name="Grupo 79"/>
          <p:cNvGrpSpPr/>
          <p:nvPr/>
        </p:nvGrpSpPr>
        <p:grpSpPr>
          <a:xfrm>
            <a:off x="5041504" y="5886270"/>
            <a:ext cx="490028" cy="530218"/>
            <a:chOff x="539552" y="4040880"/>
            <a:chExt cx="346362" cy="374769"/>
          </a:xfrm>
        </p:grpSpPr>
        <p:sp>
          <p:nvSpPr>
            <p:cNvPr id="81" name="Retângulo de cantos arredondados 80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NPV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82" name="Grupo 81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83" name="Retângulo de cantos arredondados 82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CFo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84" name="Retângulo de cantos arredondados 83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PV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85" name="Grupo 84"/>
          <p:cNvGrpSpPr/>
          <p:nvPr/>
        </p:nvGrpSpPr>
        <p:grpSpPr>
          <a:xfrm>
            <a:off x="5027137" y="3757855"/>
            <a:ext cx="490028" cy="530218"/>
            <a:chOff x="539552" y="4040880"/>
            <a:chExt cx="346362" cy="374769"/>
          </a:xfrm>
        </p:grpSpPr>
        <p:sp>
          <p:nvSpPr>
            <p:cNvPr id="86" name="Retângulo de cantos arredondados 85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AMORT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87" name="Grupo 86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88" name="Retângulo de cantos arredondados 87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12X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89" name="Retângulo de cantos arredondados 88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n</a:t>
                </a:r>
              </a:p>
            </p:txBody>
          </p:sp>
        </p:grpSp>
      </p:grpSp>
      <p:grpSp>
        <p:nvGrpSpPr>
          <p:cNvPr id="90" name="Grupo 89"/>
          <p:cNvGrpSpPr/>
          <p:nvPr/>
        </p:nvGrpSpPr>
        <p:grpSpPr>
          <a:xfrm>
            <a:off x="4480764" y="3756956"/>
            <a:ext cx="490028" cy="530218"/>
            <a:chOff x="539552" y="4040880"/>
            <a:chExt cx="346362" cy="374769"/>
          </a:xfrm>
        </p:grpSpPr>
        <p:sp>
          <p:nvSpPr>
            <p:cNvPr id="91" name="Retângulo de cantos arredondados 90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20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92" name="Grupo 91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93" name="Retângulo de cantos arredondados 92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endParaRPr lang="pt-BR" sz="20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94" name="Retângulo de cantos arredondados 93"/>
              <p:cNvSpPr/>
              <p:nvPr/>
            </p:nvSpPr>
            <p:spPr>
              <a:xfrm>
                <a:off x="1072015" y="3887817"/>
                <a:ext cx="375785" cy="293631"/>
              </a:xfrm>
              <a:prstGeom prst="roundRect">
                <a:avLst/>
              </a:prstGeom>
              <a:ln/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  <a:latin typeface="Tw Cen MT" pitchFamily="34" charset="0"/>
                  </a:rPr>
                  <a:t>f</a:t>
                </a:r>
                <a:endParaRPr lang="pt-BR" sz="2000" b="1" dirty="0">
                  <a:solidFill>
                    <a:schemeClr val="tx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95" name="Grupo 94"/>
          <p:cNvGrpSpPr/>
          <p:nvPr/>
        </p:nvGrpSpPr>
        <p:grpSpPr>
          <a:xfrm>
            <a:off x="3939516" y="3760625"/>
            <a:ext cx="490028" cy="530218"/>
            <a:chOff x="539552" y="4040880"/>
            <a:chExt cx="346362" cy="374769"/>
          </a:xfrm>
        </p:grpSpPr>
        <p:sp>
          <p:nvSpPr>
            <p:cNvPr id="96" name="Retângulo de cantos arredondados 95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97" name="Grupo 96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98" name="Retângulo de cantos arredondados 97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D.MY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99" name="Retângulo de cantos arredondados 98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4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sp>
        <p:nvSpPr>
          <p:cNvPr id="100" name="Retângulo de cantos arredondados 99"/>
          <p:cNvSpPr/>
          <p:nvPr/>
        </p:nvSpPr>
        <p:spPr>
          <a:xfrm>
            <a:off x="5691590" y="3772998"/>
            <a:ext cx="2696834" cy="49958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bIns="0" rtlCol="0" anchor="b"/>
          <a:lstStyle/>
          <a:p>
            <a:endParaRPr lang="pt-BR" sz="2000" b="1" baseline="-25000" dirty="0" smtClean="0">
              <a:latin typeface="Tw Cen MT" pitchFamily="34" charset="0"/>
              <a:cs typeface="Courier New" pitchFamily="49" charset="0"/>
            </a:endParaRPr>
          </a:p>
          <a:p>
            <a:r>
              <a:rPr lang="pt-BR" sz="2000" b="1" dirty="0" smtClean="0">
                <a:latin typeface="Tw Cen MT" pitchFamily="34" charset="0"/>
                <a:cs typeface="Courier New" pitchFamily="49" charset="0"/>
              </a:rPr>
              <a:t>-266,83</a:t>
            </a:r>
          </a:p>
          <a:p>
            <a:r>
              <a:rPr lang="pt-BR" sz="2000" b="1" baseline="-25000" dirty="0" smtClean="0">
                <a:latin typeface="Tw Cen MT" pitchFamily="34" charset="0"/>
                <a:cs typeface="Courier New" pitchFamily="49" charset="0"/>
              </a:rPr>
              <a:t>RPN	D.MY	C</a:t>
            </a:r>
            <a:endParaRPr lang="pt-BR" sz="2000" b="1" baseline="-25000" dirty="0">
              <a:latin typeface="Tw Cen MT" pitchFamily="34" charset="0"/>
              <a:cs typeface="Courier New" pitchFamily="49" charset="0"/>
            </a:endParaRPr>
          </a:p>
        </p:txBody>
      </p:sp>
      <p:sp>
        <p:nvSpPr>
          <p:cNvPr id="101" name="CaixaDeTexto 100"/>
          <p:cNvSpPr txBox="1"/>
          <p:nvPr/>
        </p:nvSpPr>
        <p:spPr>
          <a:xfrm>
            <a:off x="4988006" y="4242143"/>
            <a:ext cx="32491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>
                <a:solidFill>
                  <a:srgbClr val="0000FF"/>
                </a:solidFill>
                <a:latin typeface="Tw Cen MT" pitchFamily="34" charset="0"/>
              </a:rPr>
              <a:t>Juros Pagos até a quarta Parcela</a:t>
            </a:r>
            <a:endParaRPr lang="pt-BR" dirty="0">
              <a:solidFill>
                <a:srgbClr val="0000FF"/>
              </a:solidFill>
              <a:latin typeface="Tw Cen MT" pitchFamily="34" charset="0"/>
            </a:endParaRPr>
          </a:p>
        </p:txBody>
      </p:sp>
      <p:sp>
        <p:nvSpPr>
          <p:cNvPr id="104" name="Retângulo de cantos arredondados 103"/>
          <p:cNvSpPr/>
          <p:nvPr/>
        </p:nvSpPr>
        <p:spPr>
          <a:xfrm>
            <a:off x="5691590" y="4814044"/>
            <a:ext cx="2696834" cy="49958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bIns="0" rtlCol="0" anchor="b"/>
          <a:lstStyle/>
          <a:p>
            <a:endParaRPr lang="pt-BR" sz="2000" b="1" baseline="-25000" dirty="0" smtClean="0">
              <a:latin typeface="Tw Cen MT" pitchFamily="34" charset="0"/>
              <a:cs typeface="Courier New" pitchFamily="49" charset="0"/>
            </a:endParaRPr>
          </a:p>
          <a:p>
            <a:r>
              <a:rPr lang="pt-BR" sz="2000" b="1" dirty="0" smtClean="0">
                <a:latin typeface="Tw Cen MT" pitchFamily="34" charset="0"/>
                <a:cs typeface="Courier New" pitchFamily="49" charset="0"/>
              </a:rPr>
              <a:t>-903,01</a:t>
            </a:r>
          </a:p>
          <a:p>
            <a:r>
              <a:rPr lang="pt-BR" sz="2000" b="1" baseline="-25000" dirty="0" smtClean="0">
                <a:latin typeface="Tw Cen MT" pitchFamily="34" charset="0"/>
                <a:cs typeface="Courier New" pitchFamily="49" charset="0"/>
              </a:rPr>
              <a:t>RPN	D.MY	C</a:t>
            </a:r>
            <a:endParaRPr lang="pt-BR" sz="2000" b="1" baseline="-25000" dirty="0">
              <a:latin typeface="Tw Cen MT" pitchFamily="34" charset="0"/>
              <a:cs typeface="Courier New" pitchFamily="49" charset="0"/>
            </a:endParaRPr>
          </a:p>
        </p:txBody>
      </p:sp>
      <p:sp>
        <p:nvSpPr>
          <p:cNvPr id="105" name="Retângulo de cantos arredondados 104"/>
          <p:cNvSpPr/>
          <p:nvPr/>
        </p:nvSpPr>
        <p:spPr>
          <a:xfrm>
            <a:off x="5691590" y="5885182"/>
            <a:ext cx="2696834" cy="49958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bIns="0" rtlCol="0" anchor="b"/>
          <a:lstStyle/>
          <a:p>
            <a:endParaRPr lang="pt-BR" sz="2000" b="1" baseline="-25000" dirty="0" smtClean="0">
              <a:latin typeface="Tw Cen MT" pitchFamily="34" charset="0"/>
              <a:cs typeface="Courier New" pitchFamily="49" charset="0"/>
            </a:endParaRPr>
          </a:p>
          <a:p>
            <a:r>
              <a:rPr lang="pt-BR" sz="2000" b="1" dirty="0" smtClean="0">
                <a:latin typeface="Tw Cen MT" pitchFamily="34" charset="0"/>
                <a:cs typeface="Courier New" pitchFamily="49" charset="0"/>
              </a:rPr>
              <a:t>2.096,99</a:t>
            </a:r>
          </a:p>
          <a:p>
            <a:r>
              <a:rPr lang="pt-BR" sz="2000" b="1" baseline="-25000" dirty="0" smtClean="0">
                <a:latin typeface="Tw Cen MT" pitchFamily="34" charset="0"/>
                <a:cs typeface="Courier New" pitchFamily="49" charset="0"/>
              </a:rPr>
              <a:t>RPN	D.MY	C</a:t>
            </a:r>
            <a:endParaRPr lang="pt-BR" sz="2000" b="1" baseline="-25000" dirty="0">
              <a:latin typeface="Tw Cen MT" pitchFamily="34" charset="0"/>
              <a:cs typeface="Courier New" pitchFamily="49" charset="0"/>
            </a:endParaRPr>
          </a:p>
        </p:txBody>
      </p:sp>
      <p:sp>
        <p:nvSpPr>
          <p:cNvPr id="106" name="CaixaDeTexto 105"/>
          <p:cNvSpPr txBox="1"/>
          <p:nvPr/>
        </p:nvSpPr>
        <p:spPr>
          <a:xfrm>
            <a:off x="4499992" y="5282771"/>
            <a:ext cx="42484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>
                <a:solidFill>
                  <a:srgbClr val="0000FF"/>
                </a:solidFill>
                <a:latin typeface="Tw Cen MT" pitchFamily="34" charset="0"/>
              </a:rPr>
              <a:t>Capital já Amortizado até a quarta Parcela</a:t>
            </a:r>
            <a:endParaRPr lang="pt-BR" dirty="0">
              <a:solidFill>
                <a:srgbClr val="0000FF"/>
              </a:solidFill>
              <a:latin typeface="Tw Cen MT" pitchFamily="34" charset="0"/>
            </a:endParaRPr>
          </a:p>
        </p:txBody>
      </p:sp>
      <p:sp>
        <p:nvSpPr>
          <p:cNvPr id="107" name="CaixaDeTexto 106"/>
          <p:cNvSpPr txBox="1"/>
          <p:nvPr/>
        </p:nvSpPr>
        <p:spPr>
          <a:xfrm>
            <a:off x="4317062" y="6376598"/>
            <a:ext cx="46474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>
                <a:solidFill>
                  <a:srgbClr val="0000FF"/>
                </a:solidFill>
                <a:latin typeface="Tw Cen MT" pitchFamily="34" charset="0"/>
              </a:rPr>
              <a:t>Saldo devedor Atualizado até a quarta parcela</a:t>
            </a:r>
            <a:endParaRPr lang="pt-BR" dirty="0">
              <a:solidFill>
                <a:srgbClr val="0000FF"/>
              </a:solidFill>
              <a:latin typeface="Tw Cen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45825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Amortização – Tabela Price</a:t>
            </a:r>
            <a:br>
              <a:rPr lang="pt-BR" dirty="0" smtClean="0"/>
            </a:br>
            <a:r>
              <a:rPr lang="pt-BR" dirty="0" smtClean="0"/>
              <a:t>Descritivo do Cálculo do Exemplo Anterior</a:t>
            </a:r>
            <a:endParaRPr lang="pt-BR" dirty="0"/>
          </a:p>
        </p:txBody>
      </p:sp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7993"/>
              </p:ext>
            </p:extLst>
          </p:nvPr>
        </p:nvGraphicFramePr>
        <p:xfrm>
          <a:off x="683567" y="1575012"/>
          <a:ext cx="8280921" cy="5112562"/>
        </p:xfrm>
        <a:graphic>
          <a:graphicData uri="http://schemas.openxmlformats.org/drawingml/2006/table">
            <a:tbl>
              <a:tblPr>
                <a:tableStyleId>{B301B821-A1FF-4177-AEE7-76D212191A09}</a:tableStyleId>
              </a:tblPr>
              <a:tblGrid>
                <a:gridCol w="1359014"/>
                <a:gridCol w="459045"/>
                <a:gridCol w="1352973"/>
                <a:gridCol w="1721417"/>
                <a:gridCol w="1431493"/>
                <a:gridCol w="1956979"/>
              </a:tblGrid>
              <a:tr h="365183"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u="none" strike="noStrike" dirty="0">
                          <a:effectLst/>
                        </a:rPr>
                        <a:t>Parcela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u="none" strike="noStrike" dirty="0">
                          <a:effectLst/>
                        </a:rPr>
                        <a:t>(n)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u="none" strike="noStrike" dirty="0">
                          <a:effectLst/>
                        </a:rPr>
                        <a:t> Juros </a:t>
                      </a:r>
                      <a:r>
                        <a:rPr lang="pt-BR" sz="1800" u="none" strike="noStrike" dirty="0" smtClean="0">
                          <a:effectLst/>
                        </a:rPr>
                        <a:t>(1,5%)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u="none" strike="noStrike" dirty="0">
                          <a:effectLst/>
                        </a:rPr>
                        <a:t> Amortização 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u="none" strike="noStrike" dirty="0">
                          <a:effectLst/>
                        </a:rPr>
                        <a:t> Prestação 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u="none" strike="noStrike" dirty="0">
                          <a:effectLst/>
                        </a:rPr>
                        <a:t> Saldo Devedor 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365183">
                <a:tc>
                  <a:txBody>
                    <a:bodyPr/>
                    <a:lstStyle/>
                    <a:p>
                      <a:pPr algn="ctr" fontAlgn="b"/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u="none" strike="noStrike" dirty="0">
                          <a:effectLst/>
                        </a:rPr>
                        <a:t>0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u="none" strike="noStrike" dirty="0">
                          <a:effectLst/>
                        </a:rPr>
                        <a:t>                3.000,00 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365183"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u="none" strike="noStrike" dirty="0">
                          <a:effectLst/>
                        </a:rPr>
                        <a:t>1 de 12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u="none" strike="noStrike" dirty="0">
                          <a:effectLst/>
                        </a:rPr>
                        <a:t>1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           75,00 </a:t>
                      </a:r>
                      <a:endParaRPr lang="pt-BR" sz="18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                217,46 </a:t>
                      </a:r>
                      <a:endParaRPr lang="pt-BR" sz="18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u="none" strike="noStrike" dirty="0">
                          <a:effectLst/>
                        </a:rPr>
                        <a:t>          292,46 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u="none" strike="noStrike" dirty="0">
                          <a:effectLst/>
                        </a:rPr>
                        <a:t>                2.782,54 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365183"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u="none" strike="noStrike" dirty="0">
                          <a:effectLst/>
                        </a:rPr>
                        <a:t>2 de 12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u="none" strike="noStrike" dirty="0">
                          <a:effectLst/>
                        </a:rPr>
                        <a:t>2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           69,56 </a:t>
                      </a:r>
                      <a:endParaRPr lang="pt-BR" sz="18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                222,90 </a:t>
                      </a:r>
                      <a:endParaRPr lang="pt-BR" sz="18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u="none" strike="noStrike" dirty="0">
                          <a:effectLst/>
                        </a:rPr>
                        <a:t>          292,46 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u="none" strike="noStrike" dirty="0">
                          <a:effectLst/>
                        </a:rPr>
                        <a:t>                2.559,64 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365183"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u="none" strike="noStrike" dirty="0">
                          <a:effectLst/>
                        </a:rPr>
                        <a:t>3 de 12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u="none" strike="noStrike" dirty="0">
                          <a:effectLst/>
                        </a:rPr>
                        <a:t>3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           63,99 </a:t>
                      </a:r>
                      <a:endParaRPr lang="pt-BR" sz="18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                228,47 </a:t>
                      </a:r>
                      <a:endParaRPr lang="pt-BR" sz="18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u="none" strike="noStrike" dirty="0">
                          <a:effectLst/>
                        </a:rPr>
                        <a:t>          292,46 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u="none" strike="noStrike" dirty="0">
                          <a:effectLst/>
                        </a:rPr>
                        <a:t>                2.331,17 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365183"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u="none" strike="noStrike" dirty="0">
                          <a:effectLst/>
                        </a:rPr>
                        <a:t>4 de 12</a:t>
                      </a:r>
                      <a:endParaRPr lang="pt-BR" sz="1800" b="0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4</a:t>
                      </a:r>
                      <a:endParaRPr lang="pt-BR" sz="18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           58,28 </a:t>
                      </a:r>
                      <a:endParaRPr lang="pt-BR" sz="18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                234,18 </a:t>
                      </a:r>
                      <a:endParaRPr lang="pt-BR" sz="18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u="none" strike="noStrike" dirty="0">
                          <a:effectLst/>
                        </a:rPr>
                        <a:t>          292,46 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                2.096,99 </a:t>
                      </a:r>
                      <a:endParaRPr lang="pt-BR" sz="18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365183"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u="none" strike="noStrike" dirty="0">
                          <a:effectLst/>
                        </a:rPr>
                        <a:t>5 de 12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u="none" strike="noStrike" dirty="0">
                          <a:effectLst/>
                        </a:rPr>
                        <a:t>5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u="none" strike="noStrike" dirty="0">
                          <a:effectLst/>
                        </a:rPr>
                        <a:t>           52,42 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u="none" strike="noStrike" dirty="0">
                          <a:effectLst/>
                        </a:rPr>
                        <a:t>                240,04 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u="none" strike="noStrike" dirty="0">
                          <a:effectLst/>
                        </a:rPr>
                        <a:t>          292,46 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u="none" strike="noStrike" dirty="0">
                          <a:effectLst/>
                        </a:rPr>
                        <a:t>                1.856,95 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365183"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u="none" strike="noStrike" dirty="0">
                          <a:effectLst/>
                        </a:rPr>
                        <a:t>6 de 12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u="none" strike="noStrike" dirty="0">
                          <a:effectLst/>
                        </a:rPr>
                        <a:t>6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u="none" strike="noStrike" dirty="0">
                          <a:effectLst/>
                        </a:rPr>
                        <a:t>           46,42 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u="none" strike="noStrike" dirty="0">
                          <a:effectLst/>
                        </a:rPr>
                        <a:t>                246,04 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u="none" strike="noStrike" dirty="0">
                          <a:effectLst/>
                        </a:rPr>
                        <a:t>          292,46 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u="none" strike="noStrike" dirty="0">
                          <a:effectLst/>
                        </a:rPr>
                        <a:t>                1.610,91 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365183"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u="none" strike="noStrike" dirty="0">
                          <a:effectLst/>
                        </a:rPr>
                        <a:t>7 de 12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u="none" strike="noStrike" dirty="0">
                          <a:effectLst/>
                        </a:rPr>
                        <a:t>7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u="none" strike="noStrike" dirty="0">
                          <a:effectLst/>
                        </a:rPr>
                        <a:t>           40,27 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u="none" strike="noStrike" dirty="0">
                          <a:effectLst/>
                        </a:rPr>
                        <a:t>                252,19 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u="none" strike="noStrike" dirty="0">
                          <a:effectLst/>
                        </a:rPr>
                        <a:t>          292,46 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u="none" strike="noStrike" dirty="0">
                          <a:effectLst/>
                        </a:rPr>
                        <a:t>                1.358,73 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365183"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u="none" strike="noStrike" dirty="0">
                          <a:effectLst/>
                        </a:rPr>
                        <a:t>8 de 12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u="none" strike="noStrike" dirty="0">
                          <a:effectLst/>
                        </a:rPr>
                        <a:t>8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u="none" strike="noStrike" dirty="0">
                          <a:effectLst/>
                        </a:rPr>
                        <a:t>           33,97 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u="none" strike="noStrike" dirty="0">
                          <a:effectLst/>
                        </a:rPr>
                        <a:t>                258,49 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u="none" strike="noStrike" dirty="0">
                          <a:effectLst/>
                        </a:rPr>
                        <a:t>          292,46 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u="none" strike="noStrike" dirty="0">
                          <a:effectLst/>
                        </a:rPr>
                        <a:t>                1.100,23 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365183"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u="none" strike="noStrike" dirty="0">
                          <a:effectLst/>
                        </a:rPr>
                        <a:t>9 de 12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u="none" strike="noStrike" dirty="0">
                          <a:effectLst/>
                        </a:rPr>
                        <a:t>9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u="none" strike="noStrike" dirty="0">
                          <a:effectLst/>
                        </a:rPr>
                        <a:t>           27,51 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u="none" strike="noStrike" dirty="0">
                          <a:effectLst/>
                        </a:rPr>
                        <a:t>                264,96 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u="none" strike="noStrike" dirty="0">
                          <a:effectLst/>
                        </a:rPr>
                        <a:t>          292,46 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u="none" strike="noStrike" dirty="0">
                          <a:effectLst/>
                        </a:rPr>
                        <a:t>                    835,28 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365183"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u="none" strike="noStrike" dirty="0">
                          <a:effectLst/>
                        </a:rPr>
                        <a:t>10 de 12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u="none" strike="noStrike" dirty="0">
                          <a:effectLst/>
                        </a:rPr>
                        <a:t>10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u="none" strike="noStrike" dirty="0">
                          <a:effectLst/>
                        </a:rPr>
                        <a:t>           20,88 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u="none" strike="noStrike" dirty="0">
                          <a:effectLst/>
                        </a:rPr>
                        <a:t>                271,58 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u="none" strike="noStrike" dirty="0">
                          <a:effectLst/>
                        </a:rPr>
                        <a:t>          292,46 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u="none" strike="noStrike" dirty="0">
                          <a:effectLst/>
                        </a:rPr>
                        <a:t>                    563,70 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365183"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u="none" strike="noStrike" dirty="0">
                          <a:effectLst/>
                        </a:rPr>
                        <a:t>11 de 12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u="none" strike="noStrike" dirty="0">
                          <a:effectLst/>
                        </a:rPr>
                        <a:t>11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u="none" strike="noStrike" dirty="0">
                          <a:effectLst/>
                        </a:rPr>
                        <a:t>           14,09 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u="none" strike="noStrike" dirty="0">
                          <a:effectLst/>
                        </a:rPr>
                        <a:t>                278,37 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u="none" strike="noStrike" dirty="0">
                          <a:effectLst/>
                        </a:rPr>
                        <a:t>          292,46 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u="none" strike="noStrike" dirty="0">
                          <a:effectLst/>
                        </a:rPr>
                        <a:t>                    285,33 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365183"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u="none" strike="noStrike" dirty="0">
                          <a:effectLst/>
                        </a:rPr>
                        <a:t>12 de 12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u="none" strike="noStrike" dirty="0">
                          <a:effectLst/>
                        </a:rPr>
                        <a:t>12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u="none" strike="noStrike" dirty="0">
                          <a:effectLst/>
                        </a:rPr>
                        <a:t>             7,13 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u="none" strike="noStrike" dirty="0">
                          <a:effectLst/>
                        </a:rPr>
                        <a:t>                285,33 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u="none" strike="noStrike" dirty="0">
                          <a:effectLst/>
                        </a:rPr>
                        <a:t>          292,46 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u="none" strike="noStrike" dirty="0">
                          <a:effectLst/>
                        </a:rPr>
                        <a:t>                      (0,00)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9" name="Seta para baixo 8"/>
          <p:cNvSpPr/>
          <p:nvPr/>
        </p:nvSpPr>
        <p:spPr>
          <a:xfrm>
            <a:off x="4420727" y="1919010"/>
            <a:ext cx="1204499" cy="388213"/>
          </a:xfrm>
          <a:prstGeom prst="downArrow">
            <a:avLst>
              <a:gd name="adj1" fmla="val 72724"/>
              <a:gd name="adj2" fmla="val 50000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pt-BR" dirty="0" smtClean="0">
                <a:solidFill>
                  <a:srgbClr val="FF0000"/>
                </a:solidFill>
                <a:latin typeface="Tw Cen MT" pitchFamily="34" charset="0"/>
                <a:cs typeface="Courier New" pitchFamily="49" charset="0"/>
              </a:rPr>
              <a:t>903,01</a:t>
            </a:r>
            <a:endParaRPr lang="pt-BR" dirty="0">
              <a:solidFill>
                <a:srgbClr val="FF0000"/>
              </a:solidFill>
              <a:latin typeface="Tw Cen MT" pitchFamily="34" charset="0"/>
              <a:cs typeface="Courier New" pitchFamily="49" charset="0"/>
            </a:endParaRPr>
          </a:p>
        </p:txBody>
      </p:sp>
      <p:sp>
        <p:nvSpPr>
          <p:cNvPr id="11" name="Seta para baixo 10"/>
          <p:cNvSpPr/>
          <p:nvPr/>
        </p:nvSpPr>
        <p:spPr>
          <a:xfrm>
            <a:off x="2636570" y="1919010"/>
            <a:ext cx="1204499" cy="388213"/>
          </a:xfrm>
          <a:prstGeom prst="downArrow">
            <a:avLst>
              <a:gd name="adj1" fmla="val 72724"/>
              <a:gd name="adj2" fmla="val 50000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pt-BR" dirty="0" smtClean="0">
                <a:solidFill>
                  <a:srgbClr val="FF0000"/>
                </a:solidFill>
                <a:latin typeface="Tw Cen MT" pitchFamily="34" charset="0"/>
                <a:cs typeface="Courier New" pitchFamily="49" charset="0"/>
              </a:rPr>
              <a:t>266,83</a:t>
            </a:r>
            <a:endParaRPr lang="pt-BR" dirty="0">
              <a:solidFill>
                <a:srgbClr val="FF0000"/>
              </a:solidFill>
              <a:latin typeface="Tw Cen MT" pitchFamily="34" charset="0"/>
              <a:cs typeface="Courier New" pitchFamily="49" charset="0"/>
            </a:endParaRPr>
          </a:p>
        </p:txBody>
      </p:sp>
      <p:sp>
        <p:nvSpPr>
          <p:cNvPr id="12" name="Retângulo de cantos arredondados 11"/>
          <p:cNvSpPr/>
          <p:nvPr/>
        </p:nvSpPr>
        <p:spPr>
          <a:xfrm>
            <a:off x="2411760" y="2339307"/>
            <a:ext cx="1457444" cy="1428029"/>
          </a:xfrm>
          <a:prstGeom prst="round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latin typeface="Tw Cen MT" pitchFamily="34" charset="0"/>
            </a:endParaRPr>
          </a:p>
        </p:txBody>
      </p:sp>
      <p:sp>
        <p:nvSpPr>
          <p:cNvPr id="13" name="Retângulo de cantos arredondados 12"/>
          <p:cNvSpPr/>
          <p:nvPr/>
        </p:nvSpPr>
        <p:spPr>
          <a:xfrm>
            <a:off x="4211960" y="2327176"/>
            <a:ext cx="1457444" cy="1428029"/>
          </a:xfrm>
          <a:prstGeom prst="round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latin typeface="Tw Cen MT" pitchFamily="34" charset="0"/>
            </a:endParaRPr>
          </a:p>
        </p:txBody>
      </p:sp>
      <p:sp>
        <p:nvSpPr>
          <p:cNvPr id="14" name="Retângulo de cantos arredondados 13"/>
          <p:cNvSpPr/>
          <p:nvPr/>
        </p:nvSpPr>
        <p:spPr>
          <a:xfrm>
            <a:off x="7756178" y="3391254"/>
            <a:ext cx="1204499" cy="360040"/>
          </a:xfrm>
          <a:prstGeom prst="round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latin typeface="Tw Cen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19099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Análise do Fluxo de Caixa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t-BR" dirty="0" smtClean="0"/>
              <a:t>O processo conhecido como “análise do fluxo de caixa” é bastante utilizado para a verificação da viabilidade e retorno dos investimentos. Embora trabalhe com vários fluxos, não uniformes ao longo do projeto, a HP permite verificar a viabilidade do projeto através de dois métodos:</a:t>
            </a:r>
          </a:p>
          <a:p>
            <a:endParaRPr lang="pt-BR" dirty="0" smtClean="0"/>
          </a:p>
          <a:p>
            <a:r>
              <a:rPr lang="pt-BR" dirty="0" smtClean="0"/>
              <a:t>Método do Valor Presente Líquido;</a:t>
            </a:r>
          </a:p>
          <a:p>
            <a:endParaRPr lang="pt-BR" dirty="0" smtClean="0"/>
          </a:p>
          <a:p>
            <a:r>
              <a:rPr lang="pt-BR" dirty="0" smtClean="0"/>
              <a:t>Método da Taxa Interna de Retorno (TIR).</a:t>
            </a:r>
          </a:p>
        </p:txBody>
      </p:sp>
    </p:spTree>
    <p:extLst>
      <p:ext uri="{BB962C8B-B14F-4D97-AF65-F5344CB8AC3E}">
        <p14:creationId xmlns:p14="http://schemas.microsoft.com/office/powerpoint/2010/main" xmlns="" val="2328178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Análise do Fluxo de Caixa</a:t>
            </a:r>
            <a:br>
              <a:rPr lang="pt-BR" dirty="0"/>
            </a:br>
            <a:r>
              <a:rPr lang="pt-BR" dirty="0"/>
              <a:t>Método do Valor Presente Líquido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t-BR" dirty="0" smtClean="0"/>
              <a:t>Exemplificando:</a:t>
            </a:r>
          </a:p>
          <a:p>
            <a:r>
              <a:rPr lang="pt-BR" dirty="0" smtClean="0"/>
              <a:t>O </a:t>
            </a:r>
            <a:r>
              <a:rPr lang="pt-BR" dirty="0"/>
              <a:t>Projeto Alfa, para ser implementado hoje exige investimentos de R$ 2 milhões. O valor presente do projeto Alfa é de R$ 2,8 milhões. Qual o VPL do Projeto Alfa? Você investiria</a:t>
            </a:r>
            <a:r>
              <a:rPr lang="pt-BR" dirty="0" smtClean="0"/>
              <a:t>?</a:t>
            </a:r>
          </a:p>
          <a:p>
            <a:pPr lvl="1"/>
            <a:r>
              <a:rPr lang="pt-BR" sz="2400" dirty="0" smtClean="0"/>
              <a:t>VPL </a:t>
            </a:r>
            <a:r>
              <a:rPr lang="pt-BR" sz="2400" dirty="0"/>
              <a:t>= Valor do Ativo – Investimento Necessário</a:t>
            </a:r>
          </a:p>
          <a:p>
            <a:pPr lvl="1"/>
            <a:r>
              <a:rPr lang="pt-BR" sz="2400" dirty="0"/>
              <a:t>Valor Presente do Projeto Alfa: R$ 2.800.000</a:t>
            </a:r>
          </a:p>
          <a:p>
            <a:pPr lvl="1"/>
            <a:r>
              <a:rPr lang="pt-BR" sz="2400" dirty="0"/>
              <a:t>Custo do Projeto Alfa hoje: R$ 2.000.000</a:t>
            </a:r>
          </a:p>
          <a:p>
            <a:pPr lvl="1"/>
            <a:r>
              <a:rPr lang="pt-BR" sz="2400" dirty="0"/>
              <a:t>VPL = R$ 2.800.000 – R$ 2.000.000</a:t>
            </a:r>
          </a:p>
          <a:p>
            <a:r>
              <a:rPr lang="pt-BR" dirty="0" smtClean="0"/>
              <a:t>Resposta</a:t>
            </a:r>
            <a:r>
              <a:rPr lang="pt-BR" dirty="0"/>
              <a:t>: VPL = R$ 800.000</a:t>
            </a:r>
          </a:p>
          <a:p>
            <a:r>
              <a:rPr lang="pt-BR" dirty="0"/>
              <a:t>Sim Investiria, pois o VPL é Positivo.</a:t>
            </a:r>
          </a:p>
        </p:txBody>
      </p:sp>
    </p:spTree>
    <p:extLst>
      <p:ext uri="{BB962C8B-B14F-4D97-AF65-F5344CB8AC3E}">
        <p14:creationId xmlns:p14="http://schemas.microsoft.com/office/powerpoint/2010/main" xmlns="" val="2016630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Análise do Fluxo de Caixa</a:t>
            </a:r>
            <a:br>
              <a:rPr lang="pt-BR" dirty="0" smtClean="0"/>
            </a:br>
            <a:r>
              <a:rPr lang="pt-BR" dirty="0" smtClean="0"/>
              <a:t>Método do Valor Presente Líquido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t-BR" dirty="0" smtClean="0"/>
              <a:t>VPL é simplesmente a diferença entre o valor presente do projeto e o custo do projeto na data atual. </a:t>
            </a:r>
          </a:p>
          <a:p>
            <a:endParaRPr lang="pt-BR" dirty="0" smtClean="0">
              <a:solidFill>
                <a:srgbClr val="0000FF"/>
              </a:solidFill>
            </a:endParaRPr>
          </a:p>
          <a:p>
            <a:r>
              <a:rPr lang="pt-BR" dirty="0" smtClean="0">
                <a:solidFill>
                  <a:srgbClr val="0000FF"/>
                </a:solidFill>
              </a:rPr>
              <a:t>VPL positivo </a:t>
            </a:r>
            <a:r>
              <a:rPr lang="pt-BR" dirty="0" smtClean="0"/>
              <a:t>significa que o projeto vale mais do que custa, ou seja, é lucrativo. </a:t>
            </a:r>
          </a:p>
          <a:p>
            <a:endParaRPr lang="pt-BR" dirty="0" smtClean="0">
              <a:solidFill>
                <a:srgbClr val="FF0000"/>
              </a:solidFill>
            </a:endParaRPr>
          </a:p>
          <a:p>
            <a:r>
              <a:rPr lang="pt-BR" dirty="0" smtClean="0">
                <a:solidFill>
                  <a:srgbClr val="FF0000"/>
                </a:solidFill>
              </a:rPr>
              <a:t>VPL negativo </a:t>
            </a:r>
            <a:r>
              <a:rPr lang="pt-BR" dirty="0" smtClean="0"/>
              <a:t>significa que o projeto custa mais do que vale, ou seja, se for implementado, trará prejuízos.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4264546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Análise do Fluxo de Caixa</a:t>
            </a:r>
            <a:br>
              <a:rPr lang="pt-BR" dirty="0" smtClean="0"/>
            </a:br>
            <a:r>
              <a:rPr lang="pt-BR" dirty="0" smtClean="0"/>
              <a:t>Método do Valor Presente Líquido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A questão central é:</a:t>
            </a:r>
          </a:p>
          <a:p>
            <a:pPr lvl="1"/>
            <a:r>
              <a:rPr lang="pt-BR" dirty="0" smtClean="0"/>
              <a:t>Qual o ganho extraordinário que um determinado projeto de investimento proporciona, </a:t>
            </a:r>
            <a:r>
              <a:rPr lang="pt-BR" b="1" u="sng" dirty="0" smtClean="0">
                <a:solidFill>
                  <a:srgbClr val="0000FF"/>
                </a:solidFill>
              </a:rPr>
              <a:t>além do retorno mínimo exigido pelo investidor</a:t>
            </a:r>
            <a:r>
              <a:rPr lang="pt-BR" dirty="0" smtClean="0"/>
              <a:t>?</a:t>
            </a:r>
          </a:p>
          <a:p>
            <a:pPr lvl="1"/>
            <a:endParaRPr lang="pt-BR" dirty="0" smtClean="0"/>
          </a:p>
          <a:p>
            <a:r>
              <a:rPr lang="pt-BR" dirty="0" smtClean="0"/>
              <a:t>Também chamado "método de avaliação de fluxos de caixa descontados".</a:t>
            </a:r>
          </a:p>
          <a:p>
            <a:endParaRPr lang="pt-BR" dirty="0" smtClean="0"/>
          </a:p>
          <a:p>
            <a:endParaRPr lang="pt-BR" dirty="0" smtClean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1205053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Análise do Fluxo de Caixa</a:t>
            </a:r>
            <a:br>
              <a:rPr lang="pt-BR" dirty="0"/>
            </a:br>
            <a:r>
              <a:rPr lang="pt-BR" dirty="0"/>
              <a:t>Método do Valor Presente Líquido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pt-BR" dirty="0"/>
              <a:t>Considerando uma taxa de 20% ao ano, vamos calcular o VPL de um projeto apresenta o seguinte fluxo:</a:t>
            </a:r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r>
              <a:rPr lang="pt-BR" dirty="0" smtClean="0"/>
              <a:t>A </a:t>
            </a:r>
            <a:r>
              <a:rPr lang="pt-BR" dirty="0"/>
              <a:t>taxa de desconto refere-se uma taxa de retorno minimamente requerida pelo investidor, ou seja, de um retorno mínimo aceitável pelo investidor, também chamada de Taxa Mínima de </a:t>
            </a:r>
            <a:r>
              <a:rPr lang="pt-BR" dirty="0" smtClean="0"/>
              <a:t>Atratividade.</a:t>
            </a:r>
            <a:endParaRPr lang="pt-BR" dirty="0"/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262829338"/>
              </p:ext>
            </p:extLst>
          </p:nvPr>
        </p:nvGraphicFramePr>
        <p:xfrm>
          <a:off x="697014" y="2550660"/>
          <a:ext cx="8240579" cy="1645920"/>
        </p:xfrm>
        <a:graphic>
          <a:graphicData uri="http://schemas.openxmlformats.org/drawingml/2006/table">
            <a:tbl>
              <a:tblPr firstRow="1" firstCol="1" bandRow="1">
                <a:tableStyleId>{7DF18680-E054-41AD-8BC1-D1AEF772440D}</a:tableStyleId>
              </a:tblPr>
              <a:tblGrid>
                <a:gridCol w="2944579"/>
                <a:gridCol w="1059200"/>
                <a:gridCol w="1059200"/>
                <a:gridCol w="1059200"/>
                <a:gridCol w="1059200"/>
                <a:gridCol w="1059200"/>
              </a:tblGrid>
              <a:tr h="39960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 </a:t>
                      </a:r>
                      <a:endParaRPr lang="pt-BR" sz="2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Ano 0</a:t>
                      </a:r>
                      <a:endParaRPr lang="pt-BR" sz="2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Ano 1</a:t>
                      </a:r>
                      <a:endParaRPr lang="pt-BR" sz="2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Ano 2</a:t>
                      </a:r>
                      <a:endParaRPr lang="pt-BR" sz="2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Ano 3</a:t>
                      </a:r>
                      <a:endParaRPr lang="pt-BR" sz="2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Ano 4</a:t>
                      </a:r>
                      <a:endParaRPr lang="pt-BR" sz="2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39960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  <a:latin typeface="Tw Cen MT" pitchFamily="34" charset="0"/>
                        </a:rPr>
                        <a:t>Valores dos Fluxos</a:t>
                      </a:r>
                      <a:endParaRPr lang="pt-BR" sz="2400" dirty="0">
                        <a:effectLst/>
                        <a:latin typeface="Tw Cen M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- </a:t>
                      </a:r>
                      <a:r>
                        <a:rPr lang="pt-BR" sz="1800" dirty="0" smtClean="0">
                          <a:effectLst/>
                        </a:rPr>
                        <a:t>400.000 </a:t>
                      </a:r>
                      <a:endParaRPr lang="pt-BR" sz="2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 </a:t>
                      </a:r>
                      <a:r>
                        <a:rPr lang="pt-BR" sz="1800" dirty="0" smtClean="0">
                          <a:effectLst/>
                        </a:rPr>
                        <a:t>  120.000 </a:t>
                      </a:r>
                      <a:endParaRPr lang="pt-BR" sz="2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   </a:t>
                      </a:r>
                      <a:r>
                        <a:rPr lang="pt-BR" sz="1800" dirty="0" smtClean="0">
                          <a:effectLst/>
                        </a:rPr>
                        <a:t>144.000 </a:t>
                      </a:r>
                      <a:endParaRPr lang="pt-BR" sz="2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 smtClean="0">
                          <a:effectLst/>
                        </a:rPr>
                        <a:t>   </a:t>
                      </a:r>
                      <a:r>
                        <a:rPr lang="pt-BR" sz="1800" dirty="0">
                          <a:effectLst/>
                        </a:rPr>
                        <a:t>172.800 </a:t>
                      </a:r>
                      <a:endParaRPr lang="pt-BR" sz="2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 </a:t>
                      </a:r>
                      <a:r>
                        <a:rPr lang="pt-BR" sz="1800" dirty="0" smtClean="0">
                          <a:effectLst/>
                        </a:rPr>
                        <a:t>  </a:t>
                      </a:r>
                      <a:r>
                        <a:rPr lang="pt-BR" sz="1800" dirty="0">
                          <a:effectLst/>
                        </a:rPr>
                        <a:t>259.200 </a:t>
                      </a:r>
                      <a:endParaRPr lang="pt-BR" sz="2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39960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  <a:latin typeface="Tw Cen MT" pitchFamily="34" charset="0"/>
                        </a:rPr>
                        <a:t>Valores Presente dos Fluxos</a:t>
                      </a:r>
                      <a:endParaRPr lang="pt-BR" sz="2400" dirty="0">
                        <a:effectLst/>
                        <a:latin typeface="Tw Cen M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- </a:t>
                      </a:r>
                      <a:r>
                        <a:rPr lang="pt-BR" sz="1800" dirty="0" smtClean="0">
                          <a:effectLst/>
                        </a:rPr>
                        <a:t>400.000 </a:t>
                      </a:r>
                      <a:endParaRPr lang="pt-BR" sz="2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 </a:t>
                      </a:r>
                      <a:r>
                        <a:rPr lang="pt-BR" sz="1800" dirty="0" smtClean="0">
                          <a:effectLst/>
                        </a:rPr>
                        <a:t>  </a:t>
                      </a:r>
                      <a:r>
                        <a:rPr lang="pt-BR" sz="1800" dirty="0">
                          <a:effectLst/>
                        </a:rPr>
                        <a:t>100.000 </a:t>
                      </a:r>
                      <a:endParaRPr lang="pt-BR" sz="2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  </a:t>
                      </a:r>
                      <a:r>
                        <a:rPr lang="pt-BR" sz="1800" dirty="0" smtClean="0">
                          <a:effectLst/>
                        </a:rPr>
                        <a:t> </a:t>
                      </a:r>
                      <a:r>
                        <a:rPr lang="pt-BR" sz="1800" dirty="0">
                          <a:effectLst/>
                        </a:rPr>
                        <a:t>100.000 </a:t>
                      </a:r>
                      <a:endParaRPr lang="pt-BR" sz="2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 smtClean="0">
                          <a:effectLst/>
                        </a:rPr>
                        <a:t>   </a:t>
                      </a:r>
                      <a:r>
                        <a:rPr lang="pt-BR" sz="1800" dirty="0">
                          <a:effectLst/>
                        </a:rPr>
                        <a:t>100.000 </a:t>
                      </a:r>
                      <a:endParaRPr lang="pt-BR" sz="2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 </a:t>
                      </a:r>
                      <a:r>
                        <a:rPr lang="pt-BR" sz="1800" dirty="0" smtClean="0">
                          <a:effectLst/>
                        </a:rPr>
                        <a:t>  </a:t>
                      </a:r>
                      <a:r>
                        <a:rPr lang="pt-BR" sz="1800" dirty="0">
                          <a:effectLst/>
                        </a:rPr>
                        <a:t>125.000 </a:t>
                      </a:r>
                      <a:endParaRPr lang="pt-BR" sz="2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399605">
                <a:tc gridSpan="6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VPL = (100.000 + 100.000 + 100.000 + 125.000) - 400.000 = 25.000</a:t>
                      </a:r>
                      <a:endParaRPr lang="pt-BR" sz="2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954623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Análise do Fluxo de Caixa</a:t>
            </a:r>
            <a:br>
              <a:rPr lang="pt-BR" dirty="0"/>
            </a:br>
            <a:r>
              <a:rPr lang="pt-BR" dirty="0"/>
              <a:t>Método do Valor Presente Líquido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pt-BR" dirty="0" smtClean="0"/>
              <a:t>Regra de Decisão Básica pelo Método do VPL</a:t>
            </a:r>
          </a:p>
          <a:p>
            <a:r>
              <a:rPr lang="pt-BR" dirty="0" smtClean="0"/>
              <a:t>Se </a:t>
            </a:r>
            <a:r>
              <a:rPr lang="pt-BR" dirty="0"/>
              <a:t>o VPL &gt; Zero:</a:t>
            </a:r>
          </a:p>
          <a:p>
            <a:pPr lvl="1"/>
            <a:r>
              <a:rPr lang="pt-BR" dirty="0"/>
              <a:t>aceita-se o projeto de investimento, pois os retornos oferecidos cobrirão o capital investido;</a:t>
            </a:r>
          </a:p>
          <a:p>
            <a:r>
              <a:rPr lang="pt-BR" dirty="0"/>
              <a:t>Se VPL = Zero:</a:t>
            </a:r>
          </a:p>
          <a:p>
            <a:pPr lvl="1"/>
            <a:r>
              <a:rPr lang="pt-BR" dirty="0"/>
              <a:t>o projeto de investimento apresenta-se indiferente de um ponto de vista de retorno, pois o retorno do mesmo apenas cobrirá o capital investido e o retorno mínimo exigido pelo investidor;</a:t>
            </a:r>
          </a:p>
          <a:p>
            <a:r>
              <a:rPr lang="pt-BR" dirty="0"/>
              <a:t>Se VPL &lt; Zero:</a:t>
            </a:r>
          </a:p>
          <a:p>
            <a:pPr lvl="1"/>
            <a:r>
              <a:rPr lang="pt-BR" dirty="0"/>
              <a:t>Rejeita-se o projeto de investimento, pois os retornos oferecidos não cobrirão o capital investido acrescido do retorno mínimo exigido pelo investidor.</a:t>
            </a:r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520152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Análise do Fluxo de Caixa</a:t>
            </a:r>
            <a:br>
              <a:rPr lang="pt-BR" dirty="0"/>
            </a:br>
            <a:r>
              <a:rPr lang="pt-BR" dirty="0"/>
              <a:t>Método do Valor Presente Líquido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pt-BR" dirty="0" smtClean="0"/>
              <a:t>Observações Importantes:</a:t>
            </a:r>
          </a:p>
          <a:p>
            <a:endParaRPr lang="pt-BR" dirty="0" smtClean="0"/>
          </a:p>
          <a:p>
            <a:r>
              <a:rPr lang="pt-BR" dirty="0"/>
              <a:t>O Sucesso de qualquer avaliação depende fundamentalmente da qualidade das projeções.</a:t>
            </a:r>
          </a:p>
          <a:p>
            <a:endParaRPr lang="pt-BR" dirty="0" smtClean="0"/>
          </a:p>
          <a:p>
            <a:r>
              <a:rPr lang="pt-BR" dirty="0" smtClean="0"/>
              <a:t>Reavaliação </a:t>
            </a:r>
            <a:r>
              <a:rPr lang="pt-BR" dirty="0"/>
              <a:t>constante da decisão de investimento;</a:t>
            </a:r>
          </a:p>
          <a:p>
            <a:endParaRPr lang="pt-BR" dirty="0" smtClean="0"/>
          </a:p>
          <a:p>
            <a:r>
              <a:rPr lang="pt-BR" dirty="0" smtClean="0"/>
              <a:t>Considerar </a:t>
            </a:r>
            <a:r>
              <a:rPr lang="pt-BR" dirty="0"/>
              <a:t>no último fluxo o valor futuro de possível revenda do ativo, principalmente com o mercado de ações.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3298539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Análise do Fluxo de Caixa</a:t>
            </a:r>
            <a:br>
              <a:rPr lang="pt-BR" dirty="0"/>
            </a:br>
            <a:r>
              <a:rPr lang="pt-BR" dirty="0"/>
              <a:t>Método do Valor Presente Líquido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83568" y="1556792"/>
            <a:ext cx="8280920" cy="5301208"/>
          </a:xfrm>
        </p:spPr>
        <p:txBody>
          <a:bodyPr>
            <a:normAutofit fontScale="70000" lnSpcReduction="20000"/>
          </a:bodyPr>
          <a:lstStyle/>
          <a:p>
            <a:r>
              <a:rPr lang="pt-BR" dirty="0"/>
              <a:t>Uma empresa avalia a possibilidade de investir R$ 10.000 numa nova fábrica. Acredita-se que esta nova planta proporcionará retornos líquidos anuais de R$ 1.500, R$ 1.500, R$ 2.000, R$ 4.000 e R$ 4.000 respectivamente ao final de cada um dos próximos 5 anos. Sabendo-se que a taxa de atratividade exigida pelo investidor é de 5% ao ano, verificar se esse projeto é válido pelo método do VPL.</a:t>
            </a:r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pPr marL="82296" indent="0" algn="ctr">
              <a:buNone/>
            </a:pPr>
            <a:r>
              <a:rPr lang="pt-BR" sz="1900" dirty="0">
                <a:latin typeface="Gill Sans MT" pitchFamily="34" charset="0"/>
              </a:rPr>
              <a:t>VPL = - 10.000 + 1.500/(1,05) + 1.500/(1,05)</a:t>
            </a:r>
            <a:r>
              <a:rPr lang="pt-BR" sz="1900" baseline="30000" dirty="0">
                <a:latin typeface="Gill Sans MT" pitchFamily="34" charset="0"/>
              </a:rPr>
              <a:t>2</a:t>
            </a:r>
            <a:r>
              <a:rPr lang="pt-BR" sz="1900" dirty="0">
                <a:latin typeface="Gill Sans MT" pitchFamily="34" charset="0"/>
              </a:rPr>
              <a:t> + 2.000/(1,05)</a:t>
            </a:r>
            <a:r>
              <a:rPr lang="pt-BR" sz="1900" baseline="30000" dirty="0">
                <a:latin typeface="Gill Sans MT" pitchFamily="34" charset="0"/>
              </a:rPr>
              <a:t>3</a:t>
            </a:r>
            <a:r>
              <a:rPr lang="pt-BR" sz="1900" dirty="0">
                <a:latin typeface="Gill Sans MT" pitchFamily="34" charset="0"/>
              </a:rPr>
              <a:t> + 4.000/(1,05)</a:t>
            </a:r>
            <a:r>
              <a:rPr lang="pt-BR" sz="1900" baseline="30000" dirty="0">
                <a:latin typeface="Gill Sans MT" pitchFamily="34" charset="0"/>
              </a:rPr>
              <a:t>4</a:t>
            </a:r>
            <a:r>
              <a:rPr lang="pt-BR" sz="1900" dirty="0">
                <a:latin typeface="Gill Sans MT" pitchFamily="34" charset="0"/>
              </a:rPr>
              <a:t> +4.000/(1,05)</a:t>
            </a:r>
            <a:r>
              <a:rPr lang="pt-BR" sz="1900" baseline="30000" dirty="0">
                <a:latin typeface="Gill Sans MT" pitchFamily="34" charset="0"/>
              </a:rPr>
              <a:t>5</a:t>
            </a:r>
            <a:endParaRPr lang="pt-BR" sz="1900" dirty="0">
              <a:latin typeface="Gill Sans MT" pitchFamily="34" charset="0"/>
            </a:endParaRPr>
          </a:p>
          <a:p>
            <a:pPr marL="82296" indent="0">
              <a:buNone/>
            </a:pPr>
            <a:endParaRPr lang="pt-BR" sz="2000" dirty="0"/>
          </a:p>
          <a:p>
            <a:pPr marL="82296" indent="0" algn="ctr">
              <a:buNone/>
            </a:pPr>
            <a:r>
              <a:rPr lang="pt-BR" dirty="0"/>
              <a:t>VPL = R$ 941,71 </a:t>
            </a:r>
          </a:p>
          <a:p>
            <a:pPr marL="82296" indent="0" algn="ctr">
              <a:buNone/>
            </a:pPr>
            <a:r>
              <a:rPr lang="pt-BR" sz="2800" dirty="0"/>
              <a:t>Sendo VPL &gt; 0, portanto aceita-se o projeto de investimento.</a:t>
            </a:r>
          </a:p>
          <a:p>
            <a:endParaRPr lang="pt-BR" dirty="0"/>
          </a:p>
        </p:txBody>
      </p:sp>
      <p:pic>
        <p:nvPicPr>
          <p:cNvPr id="4" name="Imagem 3" descr="cart1003a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38720" y="3505781"/>
            <a:ext cx="5803809" cy="148932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561065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Análise do Fluxo de Caixa</a:t>
            </a:r>
            <a:br>
              <a:rPr lang="pt-BR" dirty="0"/>
            </a:br>
            <a:r>
              <a:rPr lang="pt-BR" dirty="0"/>
              <a:t>Método do Valor Presente Líquido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Resolvendo o caso com a HP:</a:t>
            </a:r>
            <a:endParaRPr lang="pt-BR" dirty="0"/>
          </a:p>
        </p:txBody>
      </p:sp>
      <p:grpSp>
        <p:nvGrpSpPr>
          <p:cNvPr id="4" name="Grupo 3"/>
          <p:cNvGrpSpPr/>
          <p:nvPr/>
        </p:nvGrpSpPr>
        <p:grpSpPr>
          <a:xfrm>
            <a:off x="3350097" y="2046220"/>
            <a:ext cx="490028" cy="530218"/>
            <a:chOff x="539552" y="4040880"/>
            <a:chExt cx="346362" cy="374769"/>
          </a:xfrm>
        </p:grpSpPr>
        <p:sp>
          <p:nvSpPr>
            <p:cNvPr id="5" name="Retângulo de cantos arredondados 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RPN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6" name="Grupo 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7" name="Retângulo de cantos arredondados 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DATE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8" name="Retângulo de cantos arredondados 7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CHS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9" name="Grupo 8"/>
          <p:cNvGrpSpPr/>
          <p:nvPr/>
        </p:nvGrpSpPr>
        <p:grpSpPr>
          <a:xfrm>
            <a:off x="670121" y="2052108"/>
            <a:ext cx="490028" cy="530218"/>
            <a:chOff x="539552" y="4040880"/>
            <a:chExt cx="346362" cy="374769"/>
          </a:xfrm>
        </p:grpSpPr>
        <p:sp>
          <p:nvSpPr>
            <p:cNvPr id="10" name="Retângulo de cantos arredondados 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11" name="Grupo 1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2" name="Retângulo de cantos arredondados 1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𝑥, r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3" name="Retângulo de cantos arredondados 1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1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14" name="Grupo 18"/>
          <p:cNvGrpSpPr/>
          <p:nvPr/>
        </p:nvGrpSpPr>
        <p:grpSpPr>
          <a:xfrm>
            <a:off x="1212087" y="2052108"/>
            <a:ext cx="490028" cy="530218"/>
            <a:chOff x="539552" y="4040880"/>
            <a:chExt cx="346362" cy="374769"/>
          </a:xfrm>
        </p:grpSpPr>
        <p:sp>
          <p:nvSpPr>
            <p:cNvPr id="20" name="Retângulo de cantos arredondados 1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15" name="Grupo 2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22" name="Retângulo de cantos arredondados 2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23" name="Retângulo de cantos arredondados 2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0</a:t>
                </a:r>
              </a:p>
            </p:txBody>
          </p:sp>
        </p:grpSp>
      </p:grpSp>
      <p:grpSp>
        <p:nvGrpSpPr>
          <p:cNvPr id="16" name="Grupo 28"/>
          <p:cNvGrpSpPr/>
          <p:nvPr/>
        </p:nvGrpSpPr>
        <p:grpSpPr>
          <a:xfrm>
            <a:off x="3915810" y="2052108"/>
            <a:ext cx="490028" cy="530218"/>
            <a:chOff x="539552" y="4040880"/>
            <a:chExt cx="346362" cy="374769"/>
          </a:xfrm>
        </p:grpSpPr>
        <p:sp>
          <p:nvSpPr>
            <p:cNvPr id="30" name="Retângulo de cantos arredondados 2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20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17" name="Grupo 3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32" name="Retângulo de cantos arredondados 3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endParaRPr lang="pt-BR" sz="20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33" name="Retângulo de cantos arredondados 32"/>
              <p:cNvSpPr/>
              <p:nvPr/>
            </p:nvSpPr>
            <p:spPr>
              <a:xfrm>
                <a:off x="1072015" y="3887817"/>
                <a:ext cx="375785" cy="288736"/>
              </a:xfrm>
              <a:prstGeom prst="roundRect">
                <a:avLst/>
              </a:prstGeom>
              <a:ln>
                <a:noFill/>
              </a:ln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sz="2000" b="1" dirty="0">
                    <a:solidFill>
                      <a:schemeClr val="tx1"/>
                    </a:solidFill>
                    <a:latin typeface="Tw Cen MT" pitchFamily="34" charset="0"/>
                  </a:rPr>
                  <a:t>g</a:t>
                </a:r>
              </a:p>
            </p:txBody>
          </p:sp>
        </p:grpSp>
      </p:grpSp>
      <p:grpSp>
        <p:nvGrpSpPr>
          <p:cNvPr id="18" name="Grupo 33"/>
          <p:cNvGrpSpPr/>
          <p:nvPr/>
        </p:nvGrpSpPr>
        <p:grpSpPr>
          <a:xfrm>
            <a:off x="4455096" y="2056374"/>
            <a:ext cx="490028" cy="530218"/>
            <a:chOff x="539552" y="4040880"/>
            <a:chExt cx="346362" cy="374769"/>
          </a:xfrm>
        </p:grpSpPr>
        <p:sp>
          <p:nvSpPr>
            <p:cNvPr id="35" name="Retângulo de cantos arredondados 3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NPV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19" name="Grupo 3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37" name="Retângulo de cantos arredondados 3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CFo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38" name="Retângulo de cantos arredondados 37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PV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21" name="Grupo 38"/>
          <p:cNvGrpSpPr/>
          <p:nvPr/>
        </p:nvGrpSpPr>
        <p:grpSpPr>
          <a:xfrm>
            <a:off x="3911573" y="6139142"/>
            <a:ext cx="490028" cy="530218"/>
            <a:chOff x="539552" y="4040880"/>
            <a:chExt cx="346362" cy="374769"/>
          </a:xfrm>
        </p:grpSpPr>
        <p:sp>
          <p:nvSpPr>
            <p:cNvPr id="40" name="Retângulo de cantos arredondados 3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20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4" name="Grupo 4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42" name="Retângulo de cantos arredondados 4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endParaRPr lang="pt-BR" sz="20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43" name="Retângulo de cantos arredondados 42"/>
              <p:cNvSpPr/>
              <p:nvPr/>
            </p:nvSpPr>
            <p:spPr>
              <a:xfrm>
                <a:off x="1072015" y="3887817"/>
                <a:ext cx="375785" cy="293631"/>
              </a:xfrm>
              <a:prstGeom prst="roundRect">
                <a:avLst/>
              </a:prstGeom>
              <a:ln/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  <a:latin typeface="Tw Cen MT" pitchFamily="34" charset="0"/>
                  </a:rPr>
                  <a:t>f</a:t>
                </a:r>
                <a:endParaRPr lang="pt-BR" sz="2000" b="1" dirty="0">
                  <a:solidFill>
                    <a:schemeClr val="tx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25" name="Grupo 43"/>
          <p:cNvGrpSpPr/>
          <p:nvPr/>
        </p:nvGrpSpPr>
        <p:grpSpPr>
          <a:xfrm>
            <a:off x="2291175" y="2652054"/>
            <a:ext cx="490028" cy="530218"/>
            <a:chOff x="539552" y="4040880"/>
            <a:chExt cx="346362" cy="374769"/>
          </a:xfrm>
        </p:grpSpPr>
        <p:sp>
          <p:nvSpPr>
            <p:cNvPr id="45" name="Retângulo de cantos arredondados 4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6" name="Grupo 4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47" name="Retângulo de cantos arredondados 4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M.DY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48" name="Retângulo de cantos arredondados 47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5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27" name="Grupo 48"/>
          <p:cNvGrpSpPr/>
          <p:nvPr/>
        </p:nvGrpSpPr>
        <p:grpSpPr>
          <a:xfrm>
            <a:off x="1730897" y="4418947"/>
            <a:ext cx="490028" cy="530218"/>
            <a:chOff x="539552" y="4040880"/>
            <a:chExt cx="346362" cy="374769"/>
          </a:xfrm>
        </p:grpSpPr>
        <p:sp>
          <p:nvSpPr>
            <p:cNvPr id="50" name="Retângulo de cantos arredondados 4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8" name="Grupo 5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52" name="Retângulo de cantos arredondados 5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D.MY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53" name="Retângulo de cantos arredondados 5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4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29" name="Grupo 53"/>
          <p:cNvGrpSpPr/>
          <p:nvPr/>
        </p:nvGrpSpPr>
        <p:grpSpPr>
          <a:xfrm>
            <a:off x="1749856" y="2046568"/>
            <a:ext cx="490028" cy="530218"/>
            <a:chOff x="539552" y="4040880"/>
            <a:chExt cx="346362" cy="374769"/>
          </a:xfrm>
        </p:grpSpPr>
        <p:sp>
          <p:nvSpPr>
            <p:cNvPr id="55" name="Retângulo de cantos arredondados 5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31" name="Grupo 5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57" name="Retângulo de cantos arredondados 5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58" name="Retângulo de cantos arredondados 57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0</a:t>
                </a:r>
              </a:p>
            </p:txBody>
          </p:sp>
        </p:grpSp>
      </p:grpSp>
      <p:grpSp>
        <p:nvGrpSpPr>
          <p:cNvPr id="224" name="Grupo 58"/>
          <p:cNvGrpSpPr/>
          <p:nvPr/>
        </p:nvGrpSpPr>
        <p:grpSpPr>
          <a:xfrm>
            <a:off x="2286019" y="2046220"/>
            <a:ext cx="490028" cy="530218"/>
            <a:chOff x="539552" y="4040880"/>
            <a:chExt cx="346362" cy="374769"/>
          </a:xfrm>
        </p:grpSpPr>
        <p:sp>
          <p:nvSpPr>
            <p:cNvPr id="60" name="Retângulo de cantos arredondados 5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26" name="Grupo 6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62" name="Retângulo de cantos arredondados 6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63" name="Retângulo de cantos arredondados 6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0</a:t>
                </a:r>
              </a:p>
            </p:txBody>
          </p:sp>
        </p:grpSp>
      </p:grpSp>
      <p:grpSp>
        <p:nvGrpSpPr>
          <p:cNvPr id="229" name="Grupo 63"/>
          <p:cNvGrpSpPr/>
          <p:nvPr/>
        </p:nvGrpSpPr>
        <p:grpSpPr>
          <a:xfrm>
            <a:off x="2822159" y="2046220"/>
            <a:ext cx="490028" cy="530218"/>
            <a:chOff x="539552" y="4040880"/>
            <a:chExt cx="346362" cy="374769"/>
          </a:xfrm>
        </p:grpSpPr>
        <p:sp>
          <p:nvSpPr>
            <p:cNvPr id="65" name="Retângulo de cantos arredondados 6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31" name="Grupo 6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67" name="Retângulo de cantos arredondados 6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68" name="Retângulo de cantos arredondados 67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0</a:t>
                </a:r>
              </a:p>
            </p:txBody>
          </p:sp>
        </p:grpSp>
      </p:grpSp>
      <p:grpSp>
        <p:nvGrpSpPr>
          <p:cNvPr id="234" name="Grupo 68"/>
          <p:cNvGrpSpPr/>
          <p:nvPr/>
        </p:nvGrpSpPr>
        <p:grpSpPr>
          <a:xfrm>
            <a:off x="1748385" y="2657594"/>
            <a:ext cx="490028" cy="530218"/>
            <a:chOff x="539552" y="4040880"/>
            <a:chExt cx="346362" cy="374769"/>
          </a:xfrm>
        </p:grpSpPr>
        <p:sp>
          <p:nvSpPr>
            <p:cNvPr id="70" name="Retângulo de cantos arredondados 6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36" name="Grupo 7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72" name="Retângulo de cantos arredondados 7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𝑥, r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73" name="Retângulo de cantos arredondados 7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1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239" name="Grupo 73"/>
          <p:cNvGrpSpPr/>
          <p:nvPr/>
        </p:nvGrpSpPr>
        <p:grpSpPr>
          <a:xfrm>
            <a:off x="2828120" y="2652054"/>
            <a:ext cx="490028" cy="530218"/>
            <a:chOff x="539552" y="4040880"/>
            <a:chExt cx="346362" cy="374769"/>
          </a:xfrm>
        </p:grpSpPr>
        <p:sp>
          <p:nvSpPr>
            <p:cNvPr id="75" name="Retângulo de cantos arredondados 7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40" name="Grupo 7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77" name="Retângulo de cantos arredondados 7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78" name="Retângulo de cantos arredondados 77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0</a:t>
                </a:r>
              </a:p>
            </p:txBody>
          </p:sp>
        </p:grpSp>
      </p:grpSp>
      <p:grpSp>
        <p:nvGrpSpPr>
          <p:cNvPr id="241" name="Grupo 78"/>
          <p:cNvGrpSpPr/>
          <p:nvPr/>
        </p:nvGrpSpPr>
        <p:grpSpPr>
          <a:xfrm>
            <a:off x="3364283" y="2651706"/>
            <a:ext cx="490028" cy="530218"/>
            <a:chOff x="539552" y="4040880"/>
            <a:chExt cx="346362" cy="374769"/>
          </a:xfrm>
        </p:grpSpPr>
        <p:sp>
          <p:nvSpPr>
            <p:cNvPr id="80" name="Retângulo de cantos arredondados 7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42" name="Grupo 8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82" name="Retângulo de cantos arredondados 8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83" name="Retângulo de cantos arredondados 8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0</a:t>
                </a:r>
              </a:p>
            </p:txBody>
          </p:sp>
        </p:grpSp>
      </p:grpSp>
      <p:grpSp>
        <p:nvGrpSpPr>
          <p:cNvPr id="243" name="Grupo 83"/>
          <p:cNvGrpSpPr/>
          <p:nvPr/>
        </p:nvGrpSpPr>
        <p:grpSpPr>
          <a:xfrm>
            <a:off x="3909051" y="2646166"/>
            <a:ext cx="490028" cy="530218"/>
            <a:chOff x="539552" y="4040880"/>
            <a:chExt cx="346362" cy="374769"/>
          </a:xfrm>
        </p:grpSpPr>
        <p:sp>
          <p:nvSpPr>
            <p:cNvPr id="85" name="Retângulo de cantos arredondados 8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20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44" name="Grupo 8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87" name="Retângulo de cantos arredondados 8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endParaRPr lang="pt-BR" sz="20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88" name="Retângulo de cantos arredondados 87"/>
              <p:cNvSpPr/>
              <p:nvPr/>
            </p:nvSpPr>
            <p:spPr>
              <a:xfrm>
                <a:off x="1072015" y="3887817"/>
                <a:ext cx="375785" cy="288736"/>
              </a:xfrm>
              <a:prstGeom prst="roundRect">
                <a:avLst/>
              </a:prstGeom>
              <a:ln>
                <a:noFill/>
              </a:ln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sz="2000" b="1" dirty="0">
                    <a:solidFill>
                      <a:schemeClr val="tx1"/>
                    </a:solidFill>
                    <a:latin typeface="Tw Cen MT" pitchFamily="34" charset="0"/>
                  </a:rPr>
                  <a:t>g</a:t>
                </a:r>
              </a:p>
            </p:txBody>
          </p:sp>
        </p:grpSp>
      </p:grpSp>
      <p:grpSp>
        <p:nvGrpSpPr>
          <p:cNvPr id="245" name="Grupo 88"/>
          <p:cNvGrpSpPr/>
          <p:nvPr/>
        </p:nvGrpSpPr>
        <p:grpSpPr>
          <a:xfrm>
            <a:off x="4455919" y="2635664"/>
            <a:ext cx="490029" cy="530218"/>
            <a:chOff x="539552" y="4040880"/>
            <a:chExt cx="346363" cy="374769"/>
          </a:xfrm>
        </p:grpSpPr>
        <p:sp>
          <p:nvSpPr>
            <p:cNvPr id="90" name="Retângulo de cantos arredondados 8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RND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49" name="Grupo 90"/>
            <p:cNvGrpSpPr/>
            <p:nvPr/>
          </p:nvGrpSpPr>
          <p:grpSpPr>
            <a:xfrm>
              <a:off x="539552" y="4127617"/>
              <a:ext cx="346363" cy="288032"/>
              <a:chOff x="1042702" y="3861048"/>
              <a:chExt cx="432954" cy="360040"/>
            </a:xfrm>
          </p:grpSpPr>
          <p:sp>
            <p:nvSpPr>
              <p:cNvPr id="92" name="Retângulo de cantos arredondados 9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CFj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93" name="Retângulo de cantos arredondados 92"/>
              <p:cNvSpPr/>
              <p:nvPr/>
            </p:nvSpPr>
            <p:spPr>
              <a:xfrm>
                <a:off x="1044159" y="3887817"/>
                <a:ext cx="431497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PMT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251" name="Grupo 113"/>
          <p:cNvGrpSpPr/>
          <p:nvPr/>
        </p:nvGrpSpPr>
        <p:grpSpPr>
          <a:xfrm>
            <a:off x="3910902" y="3234755"/>
            <a:ext cx="490028" cy="530218"/>
            <a:chOff x="539552" y="4040880"/>
            <a:chExt cx="346362" cy="374769"/>
          </a:xfrm>
        </p:grpSpPr>
        <p:sp>
          <p:nvSpPr>
            <p:cNvPr id="115" name="Retângulo de cantos arredondados 11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20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54" name="Grupo 11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17" name="Retângulo de cantos arredondados 11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endParaRPr lang="pt-BR" sz="20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18" name="Retângulo de cantos arredondados 117"/>
              <p:cNvSpPr/>
              <p:nvPr/>
            </p:nvSpPr>
            <p:spPr>
              <a:xfrm>
                <a:off x="1072015" y="3887817"/>
                <a:ext cx="375785" cy="288736"/>
              </a:xfrm>
              <a:prstGeom prst="roundRect">
                <a:avLst/>
              </a:prstGeom>
              <a:ln>
                <a:noFill/>
              </a:ln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sz="2000" b="1" dirty="0">
                    <a:solidFill>
                      <a:schemeClr val="tx1"/>
                    </a:solidFill>
                    <a:latin typeface="Tw Cen MT" pitchFamily="34" charset="0"/>
                  </a:rPr>
                  <a:t>g</a:t>
                </a:r>
              </a:p>
            </p:txBody>
          </p:sp>
        </p:grpSp>
      </p:grpSp>
      <p:grpSp>
        <p:nvGrpSpPr>
          <p:cNvPr id="256" name="Grupo 133"/>
          <p:cNvGrpSpPr/>
          <p:nvPr/>
        </p:nvGrpSpPr>
        <p:grpSpPr>
          <a:xfrm>
            <a:off x="2829971" y="3822662"/>
            <a:ext cx="490028" cy="530218"/>
            <a:chOff x="539552" y="4040880"/>
            <a:chExt cx="346362" cy="374769"/>
          </a:xfrm>
        </p:grpSpPr>
        <p:sp>
          <p:nvSpPr>
            <p:cNvPr id="135" name="Retângulo de cantos arredondados 13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59" name="Grupo 13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37" name="Retângulo de cantos arredondados 13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38" name="Retângulo de cantos arredondados 137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0</a:t>
                </a:r>
              </a:p>
            </p:txBody>
          </p:sp>
        </p:grpSp>
      </p:grpSp>
      <p:grpSp>
        <p:nvGrpSpPr>
          <p:cNvPr id="261" name="Grupo 138"/>
          <p:cNvGrpSpPr/>
          <p:nvPr/>
        </p:nvGrpSpPr>
        <p:grpSpPr>
          <a:xfrm>
            <a:off x="3366134" y="3822314"/>
            <a:ext cx="490028" cy="530218"/>
            <a:chOff x="539552" y="4040880"/>
            <a:chExt cx="346362" cy="374769"/>
          </a:xfrm>
        </p:grpSpPr>
        <p:sp>
          <p:nvSpPr>
            <p:cNvPr id="140" name="Retângulo de cantos arredondados 13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64" name="Grupo 14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42" name="Retângulo de cantos arredondados 14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43" name="Retângulo de cantos arredondados 14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0</a:t>
                </a:r>
              </a:p>
            </p:txBody>
          </p:sp>
        </p:grpSp>
      </p:grpSp>
      <p:grpSp>
        <p:nvGrpSpPr>
          <p:cNvPr id="266" name="Grupo 143"/>
          <p:cNvGrpSpPr/>
          <p:nvPr/>
        </p:nvGrpSpPr>
        <p:grpSpPr>
          <a:xfrm>
            <a:off x="3910902" y="3816774"/>
            <a:ext cx="490028" cy="530218"/>
            <a:chOff x="539552" y="4040880"/>
            <a:chExt cx="346362" cy="374769"/>
          </a:xfrm>
        </p:grpSpPr>
        <p:sp>
          <p:nvSpPr>
            <p:cNvPr id="145" name="Retângulo de cantos arredondados 14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20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69" name="Grupo 14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47" name="Retângulo de cantos arredondados 14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endParaRPr lang="pt-BR" sz="20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48" name="Retângulo de cantos arredondados 147"/>
              <p:cNvSpPr/>
              <p:nvPr/>
            </p:nvSpPr>
            <p:spPr>
              <a:xfrm>
                <a:off x="1072015" y="3887817"/>
                <a:ext cx="375785" cy="288736"/>
              </a:xfrm>
              <a:prstGeom prst="roundRect">
                <a:avLst/>
              </a:prstGeom>
              <a:ln>
                <a:noFill/>
              </a:ln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sz="2000" b="1" dirty="0">
                    <a:solidFill>
                      <a:schemeClr val="tx1"/>
                    </a:solidFill>
                    <a:latin typeface="Tw Cen MT" pitchFamily="34" charset="0"/>
                  </a:rPr>
                  <a:t>g</a:t>
                </a:r>
              </a:p>
            </p:txBody>
          </p:sp>
        </p:grpSp>
      </p:grpSp>
      <p:grpSp>
        <p:nvGrpSpPr>
          <p:cNvPr id="271" name="Grupo 148"/>
          <p:cNvGrpSpPr/>
          <p:nvPr/>
        </p:nvGrpSpPr>
        <p:grpSpPr>
          <a:xfrm>
            <a:off x="4457770" y="3806272"/>
            <a:ext cx="490029" cy="530218"/>
            <a:chOff x="539552" y="4040880"/>
            <a:chExt cx="346363" cy="374769"/>
          </a:xfrm>
        </p:grpSpPr>
        <p:sp>
          <p:nvSpPr>
            <p:cNvPr id="150" name="Retângulo de cantos arredondados 14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RND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74" name="Grupo 150"/>
            <p:cNvGrpSpPr/>
            <p:nvPr/>
          </p:nvGrpSpPr>
          <p:grpSpPr>
            <a:xfrm>
              <a:off x="539552" y="4127617"/>
              <a:ext cx="346363" cy="288032"/>
              <a:chOff x="1042702" y="3861048"/>
              <a:chExt cx="432954" cy="360040"/>
            </a:xfrm>
          </p:grpSpPr>
          <p:sp>
            <p:nvSpPr>
              <p:cNvPr id="152" name="Retângulo de cantos arredondados 15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CFj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53" name="Retângulo de cantos arredondados 152"/>
              <p:cNvSpPr/>
              <p:nvPr/>
            </p:nvSpPr>
            <p:spPr>
              <a:xfrm>
                <a:off x="1044159" y="3887817"/>
                <a:ext cx="431497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PMT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276" name="Grupo 153"/>
          <p:cNvGrpSpPr/>
          <p:nvPr/>
        </p:nvGrpSpPr>
        <p:grpSpPr>
          <a:xfrm>
            <a:off x="2286038" y="3820721"/>
            <a:ext cx="490028" cy="530218"/>
            <a:chOff x="539552" y="4040880"/>
            <a:chExt cx="346362" cy="374769"/>
          </a:xfrm>
        </p:grpSpPr>
        <p:sp>
          <p:nvSpPr>
            <p:cNvPr id="155" name="Retângulo de cantos arredondados 15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80" name="Grupo 15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57" name="Retângulo de cantos arredondados 15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58" name="Retângulo de cantos arredondados 157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0</a:t>
                </a:r>
              </a:p>
            </p:txBody>
          </p:sp>
        </p:grpSp>
      </p:grpSp>
      <p:grpSp>
        <p:nvGrpSpPr>
          <p:cNvPr id="281" name="Grupo 158"/>
          <p:cNvGrpSpPr/>
          <p:nvPr/>
        </p:nvGrpSpPr>
        <p:grpSpPr>
          <a:xfrm>
            <a:off x="1729407" y="3835545"/>
            <a:ext cx="490028" cy="530218"/>
            <a:chOff x="539552" y="4040880"/>
            <a:chExt cx="346362" cy="374769"/>
          </a:xfrm>
        </p:grpSpPr>
        <p:sp>
          <p:nvSpPr>
            <p:cNvPr id="160" name="Retângulo de cantos arredondados 15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82" name="Grupo 16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62" name="Retângulo de cantos arredondados 16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y, r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63" name="Retângulo de cantos arredondados 16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2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283" name="Grupo 163"/>
          <p:cNvGrpSpPr/>
          <p:nvPr/>
        </p:nvGrpSpPr>
        <p:grpSpPr>
          <a:xfrm>
            <a:off x="2832088" y="4417656"/>
            <a:ext cx="490028" cy="530218"/>
            <a:chOff x="539552" y="4040880"/>
            <a:chExt cx="346362" cy="374769"/>
          </a:xfrm>
        </p:grpSpPr>
        <p:sp>
          <p:nvSpPr>
            <p:cNvPr id="165" name="Retângulo de cantos arredondados 16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84" name="Grupo 16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67" name="Retângulo de cantos arredondados 16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68" name="Retângulo de cantos arredondados 167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0</a:t>
                </a:r>
              </a:p>
            </p:txBody>
          </p:sp>
        </p:grpSp>
      </p:grpSp>
      <p:grpSp>
        <p:nvGrpSpPr>
          <p:cNvPr id="285" name="Grupo 168"/>
          <p:cNvGrpSpPr/>
          <p:nvPr/>
        </p:nvGrpSpPr>
        <p:grpSpPr>
          <a:xfrm>
            <a:off x="3368251" y="4417308"/>
            <a:ext cx="490028" cy="530218"/>
            <a:chOff x="539552" y="4040880"/>
            <a:chExt cx="346362" cy="374769"/>
          </a:xfrm>
        </p:grpSpPr>
        <p:sp>
          <p:nvSpPr>
            <p:cNvPr id="170" name="Retângulo de cantos arredondados 16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86" name="Grupo 17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72" name="Retângulo de cantos arredondados 17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73" name="Retângulo de cantos arredondados 17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0</a:t>
                </a:r>
              </a:p>
            </p:txBody>
          </p:sp>
        </p:grpSp>
      </p:grpSp>
      <p:grpSp>
        <p:nvGrpSpPr>
          <p:cNvPr id="287" name="Grupo 173"/>
          <p:cNvGrpSpPr/>
          <p:nvPr/>
        </p:nvGrpSpPr>
        <p:grpSpPr>
          <a:xfrm>
            <a:off x="3913019" y="4411768"/>
            <a:ext cx="490028" cy="530218"/>
            <a:chOff x="539552" y="4040880"/>
            <a:chExt cx="346362" cy="374769"/>
          </a:xfrm>
        </p:grpSpPr>
        <p:sp>
          <p:nvSpPr>
            <p:cNvPr id="175" name="Retângulo de cantos arredondados 17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20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34" name="Grupo 17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77" name="Retângulo de cantos arredondados 17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endParaRPr lang="pt-BR" sz="20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78" name="Retângulo de cantos arredondados 177"/>
              <p:cNvSpPr/>
              <p:nvPr/>
            </p:nvSpPr>
            <p:spPr>
              <a:xfrm>
                <a:off x="1072015" y="3887817"/>
                <a:ext cx="375785" cy="288736"/>
              </a:xfrm>
              <a:prstGeom prst="roundRect">
                <a:avLst/>
              </a:prstGeom>
              <a:ln>
                <a:noFill/>
              </a:ln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sz="2000" b="1" dirty="0">
                    <a:solidFill>
                      <a:schemeClr val="tx1"/>
                    </a:solidFill>
                    <a:latin typeface="Tw Cen MT" pitchFamily="34" charset="0"/>
                  </a:rPr>
                  <a:t>g</a:t>
                </a:r>
              </a:p>
            </p:txBody>
          </p:sp>
        </p:grpSp>
      </p:grpSp>
      <p:grpSp>
        <p:nvGrpSpPr>
          <p:cNvPr id="36" name="Grupo 178"/>
          <p:cNvGrpSpPr/>
          <p:nvPr/>
        </p:nvGrpSpPr>
        <p:grpSpPr>
          <a:xfrm>
            <a:off x="4459887" y="4401266"/>
            <a:ext cx="490029" cy="530218"/>
            <a:chOff x="539552" y="4040880"/>
            <a:chExt cx="346363" cy="374769"/>
          </a:xfrm>
        </p:grpSpPr>
        <p:sp>
          <p:nvSpPr>
            <p:cNvPr id="180" name="Retângulo de cantos arredondados 17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RND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39" name="Grupo 180"/>
            <p:cNvGrpSpPr/>
            <p:nvPr/>
          </p:nvGrpSpPr>
          <p:grpSpPr>
            <a:xfrm>
              <a:off x="539552" y="4127617"/>
              <a:ext cx="346363" cy="288032"/>
              <a:chOff x="1042702" y="3861048"/>
              <a:chExt cx="432954" cy="360040"/>
            </a:xfrm>
          </p:grpSpPr>
          <p:sp>
            <p:nvSpPr>
              <p:cNvPr id="182" name="Retângulo de cantos arredondados 18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CFj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83" name="Retângulo de cantos arredondados 182"/>
              <p:cNvSpPr/>
              <p:nvPr/>
            </p:nvSpPr>
            <p:spPr>
              <a:xfrm>
                <a:off x="1044159" y="3887817"/>
                <a:ext cx="431497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PMT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41" name="Grupo 183"/>
          <p:cNvGrpSpPr/>
          <p:nvPr/>
        </p:nvGrpSpPr>
        <p:grpSpPr>
          <a:xfrm>
            <a:off x="2288155" y="4415715"/>
            <a:ext cx="490028" cy="530218"/>
            <a:chOff x="539552" y="4040880"/>
            <a:chExt cx="346362" cy="374769"/>
          </a:xfrm>
        </p:grpSpPr>
        <p:sp>
          <p:nvSpPr>
            <p:cNvPr id="185" name="Retângulo de cantos arredondados 18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44" name="Grupo 18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87" name="Retângulo de cantos arredondados 18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88" name="Retângulo de cantos arredondados 187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0</a:t>
                </a:r>
              </a:p>
            </p:txBody>
          </p:sp>
        </p:grpSp>
      </p:grpSp>
      <p:grpSp>
        <p:nvGrpSpPr>
          <p:cNvPr id="46" name="Grupo 193"/>
          <p:cNvGrpSpPr/>
          <p:nvPr/>
        </p:nvGrpSpPr>
        <p:grpSpPr>
          <a:xfrm>
            <a:off x="1730897" y="4997942"/>
            <a:ext cx="490028" cy="530218"/>
            <a:chOff x="539552" y="4040880"/>
            <a:chExt cx="346362" cy="374769"/>
          </a:xfrm>
        </p:grpSpPr>
        <p:sp>
          <p:nvSpPr>
            <p:cNvPr id="195" name="Retângulo de cantos arredondados 19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49" name="Grupo 19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97" name="Retângulo de cantos arredondados 19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D.MY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98" name="Retângulo de cantos arredondados 197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4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51" name="Grupo 198"/>
          <p:cNvGrpSpPr/>
          <p:nvPr/>
        </p:nvGrpSpPr>
        <p:grpSpPr>
          <a:xfrm>
            <a:off x="2832088" y="4996651"/>
            <a:ext cx="490028" cy="530218"/>
            <a:chOff x="539552" y="4040880"/>
            <a:chExt cx="346362" cy="374769"/>
          </a:xfrm>
        </p:grpSpPr>
        <p:sp>
          <p:nvSpPr>
            <p:cNvPr id="200" name="Retângulo de cantos arredondados 19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54" name="Grupo 20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202" name="Retângulo de cantos arredondados 20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203" name="Retângulo de cantos arredondados 20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0</a:t>
                </a:r>
              </a:p>
            </p:txBody>
          </p:sp>
        </p:grpSp>
      </p:grpSp>
      <p:grpSp>
        <p:nvGrpSpPr>
          <p:cNvPr id="56" name="Grupo 203"/>
          <p:cNvGrpSpPr/>
          <p:nvPr/>
        </p:nvGrpSpPr>
        <p:grpSpPr>
          <a:xfrm>
            <a:off x="3368251" y="4996303"/>
            <a:ext cx="490028" cy="530218"/>
            <a:chOff x="539552" y="4040880"/>
            <a:chExt cx="346362" cy="374769"/>
          </a:xfrm>
        </p:grpSpPr>
        <p:sp>
          <p:nvSpPr>
            <p:cNvPr id="205" name="Retângulo de cantos arredondados 20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59" name="Grupo 20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207" name="Retângulo de cantos arredondados 20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208" name="Retângulo de cantos arredondados 207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0</a:t>
                </a:r>
              </a:p>
            </p:txBody>
          </p:sp>
        </p:grpSp>
      </p:grpSp>
      <p:grpSp>
        <p:nvGrpSpPr>
          <p:cNvPr id="61" name="Grupo 208"/>
          <p:cNvGrpSpPr/>
          <p:nvPr/>
        </p:nvGrpSpPr>
        <p:grpSpPr>
          <a:xfrm>
            <a:off x="3913019" y="4990763"/>
            <a:ext cx="490028" cy="530218"/>
            <a:chOff x="539552" y="4040880"/>
            <a:chExt cx="346362" cy="374769"/>
          </a:xfrm>
        </p:grpSpPr>
        <p:sp>
          <p:nvSpPr>
            <p:cNvPr id="210" name="Retângulo de cantos arredondados 20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20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64" name="Grupo 21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212" name="Retângulo de cantos arredondados 21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endParaRPr lang="pt-BR" sz="20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213" name="Retângulo de cantos arredondados 212"/>
              <p:cNvSpPr/>
              <p:nvPr/>
            </p:nvSpPr>
            <p:spPr>
              <a:xfrm>
                <a:off x="1072015" y="3887817"/>
                <a:ext cx="375785" cy="288736"/>
              </a:xfrm>
              <a:prstGeom prst="roundRect">
                <a:avLst/>
              </a:prstGeom>
              <a:ln>
                <a:noFill/>
              </a:ln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sz="2000" b="1" dirty="0">
                    <a:solidFill>
                      <a:schemeClr val="tx1"/>
                    </a:solidFill>
                    <a:latin typeface="Tw Cen MT" pitchFamily="34" charset="0"/>
                  </a:rPr>
                  <a:t>g</a:t>
                </a:r>
              </a:p>
            </p:txBody>
          </p:sp>
        </p:grpSp>
      </p:grpSp>
      <p:grpSp>
        <p:nvGrpSpPr>
          <p:cNvPr id="66" name="Grupo 213"/>
          <p:cNvGrpSpPr/>
          <p:nvPr/>
        </p:nvGrpSpPr>
        <p:grpSpPr>
          <a:xfrm>
            <a:off x="4459887" y="4980261"/>
            <a:ext cx="490029" cy="530218"/>
            <a:chOff x="539552" y="4040880"/>
            <a:chExt cx="346363" cy="374769"/>
          </a:xfrm>
        </p:grpSpPr>
        <p:sp>
          <p:nvSpPr>
            <p:cNvPr id="215" name="Retângulo de cantos arredondados 21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RND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69" name="Grupo 215"/>
            <p:cNvGrpSpPr/>
            <p:nvPr/>
          </p:nvGrpSpPr>
          <p:grpSpPr>
            <a:xfrm>
              <a:off x="539552" y="4127617"/>
              <a:ext cx="346363" cy="288032"/>
              <a:chOff x="1042702" y="3861048"/>
              <a:chExt cx="432954" cy="360040"/>
            </a:xfrm>
          </p:grpSpPr>
          <p:sp>
            <p:nvSpPr>
              <p:cNvPr id="217" name="Retângulo de cantos arredondados 21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CFj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218" name="Retângulo de cantos arredondados 217"/>
              <p:cNvSpPr/>
              <p:nvPr/>
            </p:nvSpPr>
            <p:spPr>
              <a:xfrm>
                <a:off x="1044159" y="3887817"/>
                <a:ext cx="431497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PMT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71" name="Grupo 218"/>
          <p:cNvGrpSpPr/>
          <p:nvPr/>
        </p:nvGrpSpPr>
        <p:grpSpPr>
          <a:xfrm>
            <a:off x="2288155" y="4994710"/>
            <a:ext cx="490028" cy="530218"/>
            <a:chOff x="539552" y="4040880"/>
            <a:chExt cx="346362" cy="374769"/>
          </a:xfrm>
        </p:grpSpPr>
        <p:sp>
          <p:nvSpPr>
            <p:cNvPr id="220" name="Retângulo de cantos arredondados 21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74" name="Grupo 22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222" name="Retângulo de cantos arredondados 22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223" name="Retângulo de cantos arredondados 22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0</a:t>
                </a:r>
              </a:p>
            </p:txBody>
          </p:sp>
        </p:grpSp>
      </p:grpSp>
      <p:grpSp>
        <p:nvGrpSpPr>
          <p:cNvPr id="76" name="Grupo 223"/>
          <p:cNvGrpSpPr/>
          <p:nvPr/>
        </p:nvGrpSpPr>
        <p:grpSpPr>
          <a:xfrm>
            <a:off x="3910481" y="5561548"/>
            <a:ext cx="490028" cy="530218"/>
            <a:chOff x="539552" y="4040880"/>
            <a:chExt cx="346362" cy="374769"/>
          </a:xfrm>
        </p:grpSpPr>
        <p:sp>
          <p:nvSpPr>
            <p:cNvPr id="225" name="Retângulo de cantos arredondados 22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79" name="Grupo 22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227" name="Retângulo de cantos arredondados 22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M.DY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228" name="Retângulo de cantos arredondados 227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5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81" name="Grupo 228"/>
          <p:cNvGrpSpPr/>
          <p:nvPr/>
        </p:nvGrpSpPr>
        <p:grpSpPr>
          <a:xfrm>
            <a:off x="4463410" y="5565988"/>
            <a:ext cx="490028" cy="530218"/>
            <a:chOff x="539552" y="4040880"/>
            <a:chExt cx="346362" cy="374769"/>
          </a:xfrm>
        </p:grpSpPr>
        <p:sp>
          <p:nvSpPr>
            <p:cNvPr id="230" name="Retângulo de cantos arredondados 22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INT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84" name="Grupo 23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232" name="Retângulo de cantos arredondados 23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12÷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233" name="Retângulo de cantos arredondados 23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i</a:t>
                </a:r>
              </a:p>
            </p:txBody>
          </p:sp>
        </p:grpSp>
      </p:grpSp>
      <p:grpSp>
        <p:nvGrpSpPr>
          <p:cNvPr id="86" name="Grupo 233"/>
          <p:cNvGrpSpPr/>
          <p:nvPr/>
        </p:nvGrpSpPr>
        <p:grpSpPr>
          <a:xfrm>
            <a:off x="4455096" y="6132636"/>
            <a:ext cx="490028" cy="530218"/>
            <a:chOff x="539552" y="4040880"/>
            <a:chExt cx="346362" cy="374769"/>
          </a:xfrm>
        </p:grpSpPr>
        <p:sp>
          <p:nvSpPr>
            <p:cNvPr id="235" name="Retângulo de cantos arredondados 23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NPV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89" name="Grupo 23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237" name="Retângulo de cantos arredondados 23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CFo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238" name="Retângulo de cantos arredondados 237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PV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sp>
        <p:nvSpPr>
          <p:cNvPr id="246" name="Retângulo de cantos arredondados 245"/>
          <p:cNvSpPr/>
          <p:nvPr/>
        </p:nvSpPr>
        <p:spPr>
          <a:xfrm>
            <a:off x="5220072" y="6174328"/>
            <a:ext cx="2696834" cy="49958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bIns="0" rtlCol="0" anchor="b"/>
          <a:lstStyle/>
          <a:p>
            <a:endParaRPr lang="pt-BR" sz="2000" b="1" baseline="-25000" dirty="0" smtClean="0">
              <a:latin typeface="Tw Cen MT" pitchFamily="34" charset="0"/>
              <a:cs typeface="Courier New" pitchFamily="49" charset="0"/>
            </a:endParaRPr>
          </a:p>
          <a:p>
            <a:r>
              <a:rPr lang="pt-BR" sz="2000" b="1" dirty="0" smtClean="0">
                <a:latin typeface="Tw Cen MT" pitchFamily="34" charset="0"/>
                <a:cs typeface="Courier New" pitchFamily="49" charset="0"/>
              </a:rPr>
              <a:t>941,71</a:t>
            </a:r>
          </a:p>
          <a:p>
            <a:r>
              <a:rPr lang="pt-BR" sz="2000" b="1" baseline="-25000" dirty="0" smtClean="0">
                <a:latin typeface="Tw Cen MT" pitchFamily="34" charset="0"/>
                <a:cs typeface="Courier New" pitchFamily="49" charset="0"/>
              </a:rPr>
              <a:t>RPN	D.MY	C</a:t>
            </a:r>
            <a:endParaRPr lang="pt-BR" sz="2000" b="1" baseline="-25000" dirty="0">
              <a:latin typeface="Tw Cen MT" pitchFamily="34" charset="0"/>
              <a:cs typeface="Courier New" pitchFamily="49" charset="0"/>
            </a:endParaRPr>
          </a:p>
        </p:txBody>
      </p:sp>
      <p:sp>
        <p:nvSpPr>
          <p:cNvPr id="247" name="Retângulo 246"/>
          <p:cNvSpPr/>
          <p:nvPr/>
        </p:nvSpPr>
        <p:spPr>
          <a:xfrm>
            <a:off x="5234717" y="4663605"/>
            <a:ext cx="3744415" cy="134579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2296" indent="0" algn="ctr">
              <a:buNone/>
            </a:pPr>
            <a:r>
              <a:rPr lang="pt-BR" sz="2800" dirty="0">
                <a:latin typeface="Tw Cen MT" pitchFamily="34" charset="0"/>
              </a:rPr>
              <a:t>VPL = R$ 941,71</a:t>
            </a:r>
            <a:r>
              <a:rPr lang="pt-BR" sz="2400" dirty="0">
                <a:latin typeface="Tw Cen MT" pitchFamily="34" charset="0"/>
              </a:rPr>
              <a:t> </a:t>
            </a:r>
          </a:p>
          <a:p>
            <a:pPr marL="82296" indent="0" algn="ctr">
              <a:buNone/>
            </a:pPr>
            <a:r>
              <a:rPr lang="pt-BR" sz="2800" dirty="0">
                <a:latin typeface="Tw Cen MT" pitchFamily="34" charset="0"/>
              </a:rPr>
              <a:t>Sendo VPL &gt; </a:t>
            </a:r>
            <a:r>
              <a:rPr lang="pt-BR" sz="2800" dirty="0" smtClean="0">
                <a:latin typeface="Tw Cen MT" pitchFamily="34" charset="0"/>
              </a:rPr>
              <a:t>0</a:t>
            </a:r>
          </a:p>
          <a:p>
            <a:pPr marL="82296" indent="0" algn="ctr">
              <a:buNone/>
            </a:pPr>
            <a:r>
              <a:rPr lang="pt-BR" sz="2800" dirty="0" smtClean="0">
                <a:latin typeface="Tw Cen MT" pitchFamily="34" charset="0"/>
              </a:rPr>
              <a:t>Projeto Viável.</a:t>
            </a:r>
            <a:endParaRPr lang="pt-BR" sz="2800" dirty="0">
              <a:latin typeface="Tw Cen MT" pitchFamily="34" charset="0"/>
            </a:endParaRPr>
          </a:p>
        </p:txBody>
      </p:sp>
      <p:sp>
        <p:nvSpPr>
          <p:cNvPr id="248" name="Retângulo 247"/>
          <p:cNvSpPr/>
          <p:nvPr/>
        </p:nvSpPr>
        <p:spPr>
          <a:xfrm>
            <a:off x="5220072" y="1765123"/>
            <a:ext cx="3759061" cy="280683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2296" indent="0">
              <a:lnSpc>
                <a:spcPct val="120000"/>
              </a:lnSpc>
              <a:buNone/>
            </a:pPr>
            <a:r>
              <a:rPr lang="pt-BR" sz="2400" dirty="0" smtClean="0">
                <a:latin typeface="Tw Cen MT" pitchFamily="34" charset="0"/>
              </a:rPr>
              <a:t>Para Fluxos repetidos pode-se digitar o valor do fluxo   ,            , e em seguida digitar o número de fluxos repetidos e consecutivos, e então              .</a:t>
            </a:r>
            <a:endParaRPr lang="pt-BR" sz="2400" u="sng" dirty="0">
              <a:latin typeface="Tw Cen MT" pitchFamily="34" charset="0"/>
            </a:endParaRPr>
          </a:p>
        </p:txBody>
      </p:sp>
      <p:grpSp>
        <p:nvGrpSpPr>
          <p:cNvPr id="91" name="Grupo 248"/>
          <p:cNvGrpSpPr/>
          <p:nvPr/>
        </p:nvGrpSpPr>
        <p:grpSpPr>
          <a:xfrm>
            <a:off x="6682267" y="3974676"/>
            <a:ext cx="490028" cy="530218"/>
            <a:chOff x="539552" y="4040880"/>
            <a:chExt cx="346362" cy="374769"/>
          </a:xfrm>
        </p:grpSpPr>
        <p:sp>
          <p:nvSpPr>
            <p:cNvPr id="250" name="Retângulo de cantos arredondados 24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IRR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94" name="Grupo 25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252" name="Retângulo de cantos arredondados 25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Nj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253" name="Retângulo de cantos arredondados 25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FV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95" name="Grupo 253"/>
          <p:cNvGrpSpPr/>
          <p:nvPr/>
        </p:nvGrpSpPr>
        <p:grpSpPr>
          <a:xfrm>
            <a:off x="6146940" y="3981182"/>
            <a:ext cx="490028" cy="530218"/>
            <a:chOff x="539552" y="4040880"/>
            <a:chExt cx="346362" cy="374769"/>
          </a:xfrm>
        </p:grpSpPr>
        <p:sp>
          <p:nvSpPr>
            <p:cNvPr id="255" name="Retângulo de cantos arredondados 25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20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96" name="Grupo 25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257" name="Retângulo de cantos arredondados 25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endParaRPr lang="pt-BR" sz="20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258" name="Retângulo de cantos arredondados 257"/>
              <p:cNvSpPr/>
              <p:nvPr/>
            </p:nvSpPr>
            <p:spPr>
              <a:xfrm>
                <a:off x="1072015" y="3887817"/>
                <a:ext cx="375785" cy="288736"/>
              </a:xfrm>
              <a:prstGeom prst="roundRect">
                <a:avLst/>
              </a:prstGeom>
              <a:ln>
                <a:noFill/>
              </a:ln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sz="2000" b="1" dirty="0">
                    <a:solidFill>
                      <a:schemeClr val="tx1"/>
                    </a:solidFill>
                    <a:latin typeface="Tw Cen MT" pitchFamily="34" charset="0"/>
                  </a:rPr>
                  <a:t>g</a:t>
                </a:r>
              </a:p>
            </p:txBody>
          </p:sp>
        </p:grpSp>
      </p:grpSp>
      <p:grpSp>
        <p:nvGrpSpPr>
          <p:cNvPr id="97" name="Grupo 258"/>
          <p:cNvGrpSpPr/>
          <p:nvPr/>
        </p:nvGrpSpPr>
        <p:grpSpPr>
          <a:xfrm>
            <a:off x="5362692" y="2703380"/>
            <a:ext cx="490028" cy="530218"/>
            <a:chOff x="539552" y="4040880"/>
            <a:chExt cx="346362" cy="374769"/>
          </a:xfrm>
        </p:grpSpPr>
        <p:sp>
          <p:nvSpPr>
            <p:cNvPr id="260" name="Retângulo de cantos arredondados 25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20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98" name="Grupo 26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262" name="Retângulo de cantos arredondados 26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endParaRPr lang="pt-BR" sz="20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263" name="Retângulo de cantos arredondados 262"/>
              <p:cNvSpPr/>
              <p:nvPr/>
            </p:nvSpPr>
            <p:spPr>
              <a:xfrm>
                <a:off x="1072015" y="3887817"/>
                <a:ext cx="375785" cy="288736"/>
              </a:xfrm>
              <a:prstGeom prst="roundRect">
                <a:avLst/>
              </a:prstGeom>
              <a:ln>
                <a:noFill/>
              </a:ln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sz="2000" b="1" dirty="0">
                    <a:solidFill>
                      <a:schemeClr val="tx1"/>
                    </a:solidFill>
                    <a:latin typeface="Tw Cen MT" pitchFamily="34" charset="0"/>
                  </a:rPr>
                  <a:t>g</a:t>
                </a:r>
              </a:p>
            </p:txBody>
          </p:sp>
        </p:grpSp>
      </p:grpSp>
      <p:grpSp>
        <p:nvGrpSpPr>
          <p:cNvPr id="99" name="Grupo 263"/>
          <p:cNvGrpSpPr/>
          <p:nvPr/>
        </p:nvGrpSpPr>
        <p:grpSpPr>
          <a:xfrm>
            <a:off x="5909560" y="2708920"/>
            <a:ext cx="490029" cy="530218"/>
            <a:chOff x="539552" y="4040880"/>
            <a:chExt cx="346363" cy="374769"/>
          </a:xfrm>
        </p:grpSpPr>
        <p:sp>
          <p:nvSpPr>
            <p:cNvPr id="265" name="Retângulo de cantos arredondados 26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RND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100" name="Grupo 265"/>
            <p:cNvGrpSpPr/>
            <p:nvPr/>
          </p:nvGrpSpPr>
          <p:grpSpPr>
            <a:xfrm>
              <a:off x="539552" y="4127617"/>
              <a:ext cx="346363" cy="288032"/>
              <a:chOff x="1042702" y="3861048"/>
              <a:chExt cx="432954" cy="360040"/>
            </a:xfrm>
          </p:grpSpPr>
          <p:sp>
            <p:nvSpPr>
              <p:cNvPr id="267" name="Retângulo de cantos arredondados 26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CFj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268" name="Retângulo de cantos arredondados 267"/>
              <p:cNvSpPr/>
              <p:nvPr/>
            </p:nvSpPr>
            <p:spPr>
              <a:xfrm>
                <a:off x="1044159" y="3887817"/>
                <a:ext cx="431497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PMT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101" name="Grupo 268"/>
          <p:cNvGrpSpPr/>
          <p:nvPr/>
        </p:nvGrpSpPr>
        <p:grpSpPr>
          <a:xfrm>
            <a:off x="3366139" y="3240295"/>
            <a:ext cx="490028" cy="530218"/>
            <a:chOff x="539552" y="4040880"/>
            <a:chExt cx="346362" cy="374769"/>
          </a:xfrm>
        </p:grpSpPr>
        <p:sp>
          <p:nvSpPr>
            <p:cNvPr id="270" name="Retângulo de cantos arredondados 26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102" name="Grupo 27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272" name="Retângulo de cantos arredondados 27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y, r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273" name="Retângulo de cantos arredondados 27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2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103" name="Grupo 273"/>
          <p:cNvGrpSpPr/>
          <p:nvPr/>
        </p:nvGrpSpPr>
        <p:grpSpPr>
          <a:xfrm>
            <a:off x="4463410" y="3218365"/>
            <a:ext cx="490028" cy="530218"/>
            <a:chOff x="539552" y="4040880"/>
            <a:chExt cx="346362" cy="374769"/>
          </a:xfrm>
        </p:grpSpPr>
        <p:sp>
          <p:nvSpPr>
            <p:cNvPr id="275" name="Retângulo de cantos arredondados 27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IRR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104" name="Grupo 27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277" name="Retângulo de cantos arredondados 27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Nj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278" name="Retângulo de cantos arredondados 277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FV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sp>
        <p:nvSpPr>
          <p:cNvPr id="279" name="Chave direita 278"/>
          <p:cNvSpPr/>
          <p:nvPr/>
        </p:nvSpPr>
        <p:spPr>
          <a:xfrm flipH="1">
            <a:off x="4932040" y="1765123"/>
            <a:ext cx="441342" cy="2806836"/>
          </a:xfrm>
          <a:prstGeom prst="rightBrace">
            <a:avLst>
              <a:gd name="adj1" fmla="val 8333"/>
              <a:gd name="adj2" fmla="val 62400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 dirty="0">
              <a:latin typeface="Tw Cen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23396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Análise do Fluxo de Caixa</a:t>
            </a:r>
            <a:br>
              <a:rPr lang="pt-BR" dirty="0" smtClean="0"/>
            </a:br>
            <a:r>
              <a:rPr lang="pt-BR" dirty="0" smtClean="0"/>
              <a:t>Método da Taxa Interna de Retorno (TIR)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t-BR" dirty="0" smtClean="0"/>
              <a:t>A TIR é a taxa que anula o VPL.</a:t>
            </a:r>
          </a:p>
          <a:p>
            <a:r>
              <a:rPr lang="pt-BR" dirty="0" smtClean="0"/>
              <a:t>Significa dizer que a TIR é a taxa pela qual o VPL de um projeto é zero.</a:t>
            </a:r>
          </a:p>
          <a:p>
            <a:r>
              <a:rPr lang="pt-BR" dirty="0" smtClean="0"/>
              <a:t>A questão central é:</a:t>
            </a:r>
          </a:p>
          <a:p>
            <a:pPr lvl="1"/>
            <a:r>
              <a:rPr lang="pt-BR" dirty="0" smtClean="0"/>
              <a:t>Qual a taxa de retorno que um determinado projeto de investimento oferece?</a:t>
            </a:r>
          </a:p>
          <a:p>
            <a:r>
              <a:rPr lang="pt-BR" dirty="0" smtClean="0"/>
              <a:t>O cálculo da TIR responderá esta pergunta mostrando a taxa média de retorno por período de tempo.</a:t>
            </a:r>
          </a:p>
          <a:p>
            <a:endParaRPr lang="pt-BR" dirty="0" smtClean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1924448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Análise do Fluxo de Caixa</a:t>
            </a:r>
            <a:br>
              <a:rPr lang="pt-BR" dirty="0"/>
            </a:br>
            <a:r>
              <a:rPr lang="pt-BR" dirty="0"/>
              <a:t>Método da Taxa Interna de Retorno (TIR)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55576" y="1556792"/>
            <a:ext cx="8208912" cy="5301208"/>
          </a:xfrm>
        </p:spPr>
        <p:txBody>
          <a:bodyPr>
            <a:normAutofit fontScale="77500" lnSpcReduction="20000"/>
          </a:bodyPr>
          <a:lstStyle/>
          <a:p>
            <a:r>
              <a:rPr lang="pt-BR" dirty="0"/>
              <a:t>Uma empresa avalia a possibilidade de investir R$ 10.000 numa nova fábrica. Acredita-se que esta nova planta proporcionará retornos líquidos anuais de R$ 1.500, R$ 1.500, R$ 2.000, R$ 4.000 e R$ 4.000 respectivamente ao final de cada um dos próximos 5 anos. Sabendo-se que a taxa de atratividade exigida pelo investidor é de 5% ao ano, verificar se esse projeto é válido pelo método do </a:t>
            </a:r>
            <a:r>
              <a:rPr lang="pt-BR" dirty="0" smtClean="0"/>
              <a:t>TIR.</a:t>
            </a:r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r>
              <a:rPr lang="pt-BR" dirty="0" smtClean="0"/>
              <a:t>TIR = 7,76% a.a, logo por ser maior que a taxa mínima de atratividade que é de 5% a.a, aceita-se o projeto. Note que o VPL desse projeto, descontado a taxa de 7,76% a.a., será igual a zero.</a:t>
            </a:r>
            <a:endParaRPr lang="pt-BR" sz="2800" dirty="0"/>
          </a:p>
          <a:p>
            <a:endParaRPr lang="pt-BR" dirty="0"/>
          </a:p>
        </p:txBody>
      </p:sp>
      <p:pic>
        <p:nvPicPr>
          <p:cNvPr id="4" name="Imagem 3" descr="cart1003a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89188" y="4027909"/>
            <a:ext cx="5753341" cy="148932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1130053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Análise do Fluxo de Caixa</a:t>
            </a:r>
            <a:br>
              <a:rPr lang="pt-BR" dirty="0"/>
            </a:br>
            <a:r>
              <a:rPr lang="pt-BR" dirty="0"/>
              <a:t>Método da Taxa Interna de Retorno (TIR)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Resolvendo o caso com a HP:</a:t>
            </a:r>
            <a:endParaRPr lang="pt-BR" dirty="0"/>
          </a:p>
        </p:txBody>
      </p:sp>
      <p:grpSp>
        <p:nvGrpSpPr>
          <p:cNvPr id="4" name="Grupo 3"/>
          <p:cNvGrpSpPr/>
          <p:nvPr/>
        </p:nvGrpSpPr>
        <p:grpSpPr>
          <a:xfrm>
            <a:off x="3366139" y="2046220"/>
            <a:ext cx="490028" cy="530218"/>
            <a:chOff x="539552" y="4040880"/>
            <a:chExt cx="346362" cy="374769"/>
          </a:xfrm>
        </p:grpSpPr>
        <p:sp>
          <p:nvSpPr>
            <p:cNvPr id="5" name="Retângulo de cantos arredondados 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RPN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6" name="Grupo 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7" name="Retângulo de cantos arredondados 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DATE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8" name="Retângulo de cantos arredondados 7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CHS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9" name="Grupo 8"/>
          <p:cNvGrpSpPr/>
          <p:nvPr/>
        </p:nvGrpSpPr>
        <p:grpSpPr>
          <a:xfrm>
            <a:off x="686163" y="2052108"/>
            <a:ext cx="490028" cy="530218"/>
            <a:chOff x="539552" y="4040880"/>
            <a:chExt cx="346362" cy="374769"/>
          </a:xfrm>
        </p:grpSpPr>
        <p:sp>
          <p:nvSpPr>
            <p:cNvPr id="10" name="Retângulo de cantos arredondados 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11" name="Grupo 1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2" name="Retângulo de cantos arredondados 1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𝑥, r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3" name="Retângulo de cantos arredondados 1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1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14" name="Grupo 18"/>
          <p:cNvGrpSpPr/>
          <p:nvPr/>
        </p:nvGrpSpPr>
        <p:grpSpPr>
          <a:xfrm>
            <a:off x="1228129" y="2052108"/>
            <a:ext cx="490028" cy="530218"/>
            <a:chOff x="539552" y="4040880"/>
            <a:chExt cx="346362" cy="374769"/>
          </a:xfrm>
        </p:grpSpPr>
        <p:sp>
          <p:nvSpPr>
            <p:cNvPr id="20" name="Retângulo de cantos arredondados 1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15" name="Grupo 2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22" name="Retângulo de cantos arredondados 2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23" name="Retângulo de cantos arredondados 2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0</a:t>
                </a:r>
              </a:p>
            </p:txBody>
          </p:sp>
        </p:grpSp>
      </p:grpSp>
      <p:grpSp>
        <p:nvGrpSpPr>
          <p:cNvPr id="16" name="Grupo 28"/>
          <p:cNvGrpSpPr/>
          <p:nvPr/>
        </p:nvGrpSpPr>
        <p:grpSpPr>
          <a:xfrm>
            <a:off x="3931852" y="2052108"/>
            <a:ext cx="490028" cy="530218"/>
            <a:chOff x="539552" y="4040880"/>
            <a:chExt cx="346362" cy="374769"/>
          </a:xfrm>
        </p:grpSpPr>
        <p:sp>
          <p:nvSpPr>
            <p:cNvPr id="30" name="Retângulo de cantos arredondados 2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20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17" name="Grupo 3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32" name="Retângulo de cantos arredondados 3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endParaRPr lang="pt-BR" sz="20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33" name="Retângulo de cantos arredondados 32"/>
              <p:cNvSpPr/>
              <p:nvPr/>
            </p:nvSpPr>
            <p:spPr>
              <a:xfrm>
                <a:off x="1072015" y="3887817"/>
                <a:ext cx="375785" cy="288736"/>
              </a:xfrm>
              <a:prstGeom prst="roundRect">
                <a:avLst/>
              </a:prstGeom>
              <a:ln>
                <a:noFill/>
              </a:ln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sz="2000" b="1" dirty="0">
                    <a:solidFill>
                      <a:schemeClr val="tx1"/>
                    </a:solidFill>
                    <a:latin typeface="Tw Cen MT" pitchFamily="34" charset="0"/>
                  </a:rPr>
                  <a:t>g</a:t>
                </a:r>
              </a:p>
            </p:txBody>
          </p:sp>
        </p:grpSp>
      </p:grpSp>
      <p:grpSp>
        <p:nvGrpSpPr>
          <p:cNvPr id="18" name="Grupo 33"/>
          <p:cNvGrpSpPr/>
          <p:nvPr/>
        </p:nvGrpSpPr>
        <p:grpSpPr>
          <a:xfrm>
            <a:off x="4471138" y="2056374"/>
            <a:ext cx="490028" cy="530218"/>
            <a:chOff x="539552" y="4040880"/>
            <a:chExt cx="346362" cy="374769"/>
          </a:xfrm>
        </p:grpSpPr>
        <p:sp>
          <p:nvSpPr>
            <p:cNvPr id="35" name="Retângulo de cantos arredondados 3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NPV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19" name="Grupo 3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37" name="Retângulo de cantos arredondados 3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CFo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38" name="Retângulo de cantos arredondados 37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PV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21" name="Grupo 38"/>
          <p:cNvGrpSpPr/>
          <p:nvPr/>
        </p:nvGrpSpPr>
        <p:grpSpPr>
          <a:xfrm>
            <a:off x="3927615" y="5589240"/>
            <a:ext cx="490028" cy="530218"/>
            <a:chOff x="539552" y="4040880"/>
            <a:chExt cx="346362" cy="374769"/>
          </a:xfrm>
        </p:grpSpPr>
        <p:sp>
          <p:nvSpPr>
            <p:cNvPr id="40" name="Retângulo de cantos arredondados 3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20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4" name="Grupo 4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42" name="Retângulo de cantos arredondados 4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endParaRPr lang="pt-BR" sz="20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43" name="Retângulo de cantos arredondados 42"/>
              <p:cNvSpPr/>
              <p:nvPr/>
            </p:nvSpPr>
            <p:spPr>
              <a:xfrm>
                <a:off x="1072015" y="3887817"/>
                <a:ext cx="375785" cy="293631"/>
              </a:xfrm>
              <a:prstGeom prst="roundRect">
                <a:avLst/>
              </a:prstGeom>
              <a:ln/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  <a:latin typeface="Tw Cen MT" pitchFamily="34" charset="0"/>
                  </a:rPr>
                  <a:t>f</a:t>
                </a:r>
                <a:endParaRPr lang="pt-BR" sz="2000" b="1" dirty="0">
                  <a:solidFill>
                    <a:schemeClr val="tx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25" name="Grupo 43"/>
          <p:cNvGrpSpPr/>
          <p:nvPr/>
        </p:nvGrpSpPr>
        <p:grpSpPr>
          <a:xfrm>
            <a:off x="2307217" y="2652054"/>
            <a:ext cx="490028" cy="530218"/>
            <a:chOff x="539552" y="4040880"/>
            <a:chExt cx="346362" cy="374769"/>
          </a:xfrm>
        </p:grpSpPr>
        <p:sp>
          <p:nvSpPr>
            <p:cNvPr id="45" name="Retângulo de cantos arredondados 4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6" name="Grupo 4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47" name="Retângulo de cantos arredondados 4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M.DY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48" name="Retângulo de cantos arredondados 47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5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27" name="Grupo 48"/>
          <p:cNvGrpSpPr/>
          <p:nvPr/>
        </p:nvGrpSpPr>
        <p:grpSpPr>
          <a:xfrm>
            <a:off x="1746939" y="4418947"/>
            <a:ext cx="490028" cy="530218"/>
            <a:chOff x="539552" y="4040880"/>
            <a:chExt cx="346362" cy="374769"/>
          </a:xfrm>
        </p:grpSpPr>
        <p:sp>
          <p:nvSpPr>
            <p:cNvPr id="50" name="Retângulo de cantos arredondados 4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8" name="Grupo 5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52" name="Retângulo de cantos arredondados 5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D.MY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53" name="Retângulo de cantos arredondados 5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4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29" name="Grupo 53"/>
          <p:cNvGrpSpPr/>
          <p:nvPr/>
        </p:nvGrpSpPr>
        <p:grpSpPr>
          <a:xfrm>
            <a:off x="1765898" y="2046568"/>
            <a:ext cx="490028" cy="530218"/>
            <a:chOff x="539552" y="4040880"/>
            <a:chExt cx="346362" cy="374769"/>
          </a:xfrm>
        </p:grpSpPr>
        <p:sp>
          <p:nvSpPr>
            <p:cNvPr id="55" name="Retângulo de cantos arredondados 5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31" name="Grupo 5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57" name="Retângulo de cantos arredondados 5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58" name="Retângulo de cantos arredondados 57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0</a:t>
                </a:r>
              </a:p>
            </p:txBody>
          </p:sp>
        </p:grpSp>
      </p:grpSp>
      <p:grpSp>
        <p:nvGrpSpPr>
          <p:cNvPr id="224" name="Grupo 58"/>
          <p:cNvGrpSpPr/>
          <p:nvPr/>
        </p:nvGrpSpPr>
        <p:grpSpPr>
          <a:xfrm>
            <a:off x="2302061" y="2046220"/>
            <a:ext cx="490028" cy="530218"/>
            <a:chOff x="539552" y="4040880"/>
            <a:chExt cx="346362" cy="374769"/>
          </a:xfrm>
        </p:grpSpPr>
        <p:sp>
          <p:nvSpPr>
            <p:cNvPr id="60" name="Retângulo de cantos arredondados 5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25" name="Grupo 6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62" name="Retângulo de cantos arredondados 6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63" name="Retângulo de cantos arredondados 6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0</a:t>
                </a:r>
              </a:p>
            </p:txBody>
          </p:sp>
        </p:grpSp>
      </p:grpSp>
      <p:grpSp>
        <p:nvGrpSpPr>
          <p:cNvPr id="226" name="Grupo 63"/>
          <p:cNvGrpSpPr/>
          <p:nvPr/>
        </p:nvGrpSpPr>
        <p:grpSpPr>
          <a:xfrm>
            <a:off x="2838201" y="2046220"/>
            <a:ext cx="490028" cy="530218"/>
            <a:chOff x="539552" y="4040880"/>
            <a:chExt cx="346362" cy="374769"/>
          </a:xfrm>
        </p:grpSpPr>
        <p:sp>
          <p:nvSpPr>
            <p:cNvPr id="65" name="Retângulo de cantos arredondados 6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27" name="Grupo 6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67" name="Retângulo de cantos arredondados 6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68" name="Retângulo de cantos arredondados 67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0</a:t>
                </a:r>
              </a:p>
            </p:txBody>
          </p:sp>
        </p:grpSp>
      </p:grpSp>
      <p:grpSp>
        <p:nvGrpSpPr>
          <p:cNvPr id="228" name="Grupo 68"/>
          <p:cNvGrpSpPr/>
          <p:nvPr/>
        </p:nvGrpSpPr>
        <p:grpSpPr>
          <a:xfrm>
            <a:off x="1764427" y="2657594"/>
            <a:ext cx="490028" cy="530218"/>
            <a:chOff x="539552" y="4040880"/>
            <a:chExt cx="346362" cy="374769"/>
          </a:xfrm>
        </p:grpSpPr>
        <p:sp>
          <p:nvSpPr>
            <p:cNvPr id="70" name="Retângulo de cantos arredondados 6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29" name="Grupo 7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72" name="Retângulo de cantos arredondados 7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𝑥, r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73" name="Retângulo de cantos arredondados 7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1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230" name="Grupo 73"/>
          <p:cNvGrpSpPr/>
          <p:nvPr/>
        </p:nvGrpSpPr>
        <p:grpSpPr>
          <a:xfrm>
            <a:off x="2844162" y="2652054"/>
            <a:ext cx="490028" cy="530218"/>
            <a:chOff x="539552" y="4040880"/>
            <a:chExt cx="346362" cy="374769"/>
          </a:xfrm>
        </p:grpSpPr>
        <p:sp>
          <p:nvSpPr>
            <p:cNvPr id="75" name="Retângulo de cantos arredondados 7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31" name="Grupo 7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77" name="Retângulo de cantos arredondados 7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78" name="Retângulo de cantos arredondados 77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0</a:t>
                </a:r>
              </a:p>
            </p:txBody>
          </p:sp>
        </p:grpSp>
      </p:grpSp>
      <p:grpSp>
        <p:nvGrpSpPr>
          <p:cNvPr id="232" name="Grupo 78"/>
          <p:cNvGrpSpPr/>
          <p:nvPr/>
        </p:nvGrpSpPr>
        <p:grpSpPr>
          <a:xfrm>
            <a:off x="3380325" y="2651706"/>
            <a:ext cx="490028" cy="530218"/>
            <a:chOff x="539552" y="4040880"/>
            <a:chExt cx="346362" cy="374769"/>
          </a:xfrm>
        </p:grpSpPr>
        <p:sp>
          <p:nvSpPr>
            <p:cNvPr id="80" name="Retângulo de cantos arredondados 7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33" name="Grupo 8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82" name="Retângulo de cantos arredondados 8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83" name="Retângulo de cantos arredondados 8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0</a:t>
                </a:r>
              </a:p>
            </p:txBody>
          </p:sp>
        </p:grpSp>
      </p:grpSp>
      <p:grpSp>
        <p:nvGrpSpPr>
          <p:cNvPr id="234" name="Grupo 83"/>
          <p:cNvGrpSpPr/>
          <p:nvPr/>
        </p:nvGrpSpPr>
        <p:grpSpPr>
          <a:xfrm>
            <a:off x="3925093" y="2646166"/>
            <a:ext cx="490028" cy="530218"/>
            <a:chOff x="539552" y="4040880"/>
            <a:chExt cx="346362" cy="374769"/>
          </a:xfrm>
        </p:grpSpPr>
        <p:sp>
          <p:nvSpPr>
            <p:cNvPr id="85" name="Retângulo de cantos arredondados 8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20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35" name="Grupo 8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87" name="Retângulo de cantos arredondados 8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endParaRPr lang="pt-BR" sz="20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88" name="Retângulo de cantos arredondados 87"/>
              <p:cNvSpPr/>
              <p:nvPr/>
            </p:nvSpPr>
            <p:spPr>
              <a:xfrm>
                <a:off x="1072015" y="3887817"/>
                <a:ext cx="375785" cy="288736"/>
              </a:xfrm>
              <a:prstGeom prst="roundRect">
                <a:avLst/>
              </a:prstGeom>
              <a:ln>
                <a:noFill/>
              </a:ln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sz="2000" b="1" dirty="0">
                    <a:solidFill>
                      <a:schemeClr val="tx1"/>
                    </a:solidFill>
                    <a:latin typeface="Tw Cen MT" pitchFamily="34" charset="0"/>
                  </a:rPr>
                  <a:t>g</a:t>
                </a:r>
              </a:p>
            </p:txBody>
          </p:sp>
        </p:grpSp>
      </p:grpSp>
      <p:grpSp>
        <p:nvGrpSpPr>
          <p:cNvPr id="236" name="Grupo 88"/>
          <p:cNvGrpSpPr/>
          <p:nvPr/>
        </p:nvGrpSpPr>
        <p:grpSpPr>
          <a:xfrm>
            <a:off x="4471961" y="2635664"/>
            <a:ext cx="490029" cy="530218"/>
            <a:chOff x="539552" y="4040880"/>
            <a:chExt cx="346363" cy="374769"/>
          </a:xfrm>
        </p:grpSpPr>
        <p:sp>
          <p:nvSpPr>
            <p:cNvPr id="90" name="Retângulo de cantos arredondados 8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RND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37" name="Grupo 90"/>
            <p:cNvGrpSpPr/>
            <p:nvPr/>
          </p:nvGrpSpPr>
          <p:grpSpPr>
            <a:xfrm>
              <a:off x="539552" y="4127617"/>
              <a:ext cx="346363" cy="288032"/>
              <a:chOff x="1042702" y="3861048"/>
              <a:chExt cx="432954" cy="360040"/>
            </a:xfrm>
          </p:grpSpPr>
          <p:sp>
            <p:nvSpPr>
              <p:cNvPr id="92" name="Retângulo de cantos arredondados 9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CFj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93" name="Retângulo de cantos arredondados 92"/>
              <p:cNvSpPr/>
              <p:nvPr/>
            </p:nvSpPr>
            <p:spPr>
              <a:xfrm>
                <a:off x="1044159" y="3887817"/>
                <a:ext cx="431497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PMT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238" name="Grupo 113"/>
          <p:cNvGrpSpPr/>
          <p:nvPr/>
        </p:nvGrpSpPr>
        <p:grpSpPr>
          <a:xfrm>
            <a:off x="3926944" y="3234755"/>
            <a:ext cx="490028" cy="530218"/>
            <a:chOff x="539552" y="4040880"/>
            <a:chExt cx="346362" cy="374769"/>
          </a:xfrm>
        </p:grpSpPr>
        <p:sp>
          <p:nvSpPr>
            <p:cNvPr id="115" name="Retângulo de cantos arredondados 11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20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39" name="Grupo 11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17" name="Retângulo de cantos arredondados 11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endParaRPr lang="pt-BR" sz="20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18" name="Retângulo de cantos arredondados 117"/>
              <p:cNvSpPr/>
              <p:nvPr/>
            </p:nvSpPr>
            <p:spPr>
              <a:xfrm>
                <a:off x="1072015" y="3887817"/>
                <a:ext cx="375785" cy="288736"/>
              </a:xfrm>
              <a:prstGeom prst="roundRect">
                <a:avLst/>
              </a:prstGeom>
              <a:ln>
                <a:noFill/>
              </a:ln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sz="2000" b="1" dirty="0">
                    <a:solidFill>
                      <a:schemeClr val="tx1"/>
                    </a:solidFill>
                    <a:latin typeface="Tw Cen MT" pitchFamily="34" charset="0"/>
                  </a:rPr>
                  <a:t>g</a:t>
                </a:r>
              </a:p>
            </p:txBody>
          </p:sp>
        </p:grpSp>
      </p:grpSp>
      <p:grpSp>
        <p:nvGrpSpPr>
          <p:cNvPr id="241" name="Grupo 133"/>
          <p:cNvGrpSpPr/>
          <p:nvPr/>
        </p:nvGrpSpPr>
        <p:grpSpPr>
          <a:xfrm>
            <a:off x="2846013" y="3822662"/>
            <a:ext cx="490028" cy="530218"/>
            <a:chOff x="539552" y="4040880"/>
            <a:chExt cx="346362" cy="374769"/>
          </a:xfrm>
        </p:grpSpPr>
        <p:sp>
          <p:nvSpPr>
            <p:cNvPr id="135" name="Retângulo de cantos arredondados 13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44" name="Grupo 13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37" name="Retângulo de cantos arredondados 13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38" name="Retângulo de cantos arredondados 137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0</a:t>
                </a:r>
              </a:p>
            </p:txBody>
          </p:sp>
        </p:grpSp>
      </p:grpSp>
      <p:grpSp>
        <p:nvGrpSpPr>
          <p:cNvPr id="245" name="Grupo 138"/>
          <p:cNvGrpSpPr/>
          <p:nvPr/>
        </p:nvGrpSpPr>
        <p:grpSpPr>
          <a:xfrm>
            <a:off x="3382176" y="3822314"/>
            <a:ext cx="490028" cy="530218"/>
            <a:chOff x="539552" y="4040880"/>
            <a:chExt cx="346362" cy="374769"/>
          </a:xfrm>
        </p:grpSpPr>
        <p:sp>
          <p:nvSpPr>
            <p:cNvPr id="140" name="Retângulo de cantos arredondados 13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49" name="Grupo 14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42" name="Retângulo de cantos arredondados 14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43" name="Retângulo de cantos arredondados 14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0</a:t>
                </a:r>
              </a:p>
            </p:txBody>
          </p:sp>
        </p:grpSp>
      </p:grpSp>
      <p:grpSp>
        <p:nvGrpSpPr>
          <p:cNvPr id="251" name="Grupo 143"/>
          <p:cNvGrpSpPr/>
          <p:nvPr/>
        </p:nvGrpSpPr>
        <p:grpSpPr>
          <a:xfrm>
            <a:off x="3926944" y="3816774"/>
            <a:ext cx="490028" cy="530218"/>
            <a:chOff x="539552" y="4040880"/>
            <a:chExt cx="346362" cy="374769"/>
          </a:xfrm>
        </p:grpSpPr>
        <p:sp>
          <p:nvSpPr>
            <p:cNvPr id="145" name="Retângulo de cantos arredondados 14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20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54" name="Grupo 14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47" name="Retângulo de cantos arredondados 14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endParaRPr lang="pt-BR" sz="20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48" name="Retângulo de cantos arredondados 147"/>
              <p:cNvSpPr/>
              <p:nvPr/>
            </p:nvSpPr>
            <p:spPr>
              <a:xfrm>
                <a:off x="1072015" y="3887817"/>
                <a:ext cx="375785" cy="288736"/>
              </a:xfrm>
              <a:prstGeom prst="roundRect">
                <a:avLst/>
              </a:prstGeom>
              <a:ln>
                <a:noFill/>
              </a:ln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sz="2000" b="1" dirty="0">
                    <a:solidFill>
                      <a:schemeClr val="tx1"/>
                    </a:solidFill>
                    <a:latin typeface="Tw Cen MT" pitchFamily="34" charset="0"/>
                  </a:rPr>
                  <a:t>g</a:t>
                </a:r>
              </a:p>
            </p:txBody>
          </p:sp>
        </p:grpSp>
      </p:grpSp>
      <p:grpSp>
        <p:nvGrpSpPr>
          <p:cNvPr id="256" name="Grupo 148"/>
          <p:cNvGrpSpPr/>
          <p:nvPr/>
        </p:nvGrpSpPr>
        <p:grpSpPr>
          <a:xfrm>
            <a:off x="4473812" y="3806272"/>
            <a:ext cx="490029" cy="530218"/>
            <a:chOff x="539552" y="4040880"/>
            <a:chExt cx="346363" cy="374769"/>
          </a:xfrm>
        </p:grpSpPr>
        <p:sp>
          <p:nvSpPr>
            <p:cNvPr id="150" name="Retângulo de cantos arredondados 14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RND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59" name="Grupo 150"/>
            <p:cNvGrpSpPr/>
            <p:nvPr/>
          </p:nvGrpSpPr>
          <p:grpSpPr>
            <a:xfrm>
              <a:off x="539552" y="4127617"/>
              <a:ext cx="346363" cy="288032"/>
              <a:chOff x="1042702" y="3861048"/>
              <a:chExt cx="432954" cy="360040"/>
            </a:xfrm>
          </p:grpSpPr>
          <p:sp>
            <p:nvSpPr>
              <p:cNvPr id="152" name="Retângulo de cantos arredondados 15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CFj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53" name="Retângulo de cantos arredondados 152"/>
              <p:cNvSpPr/>
              <p:nvPr/>
            </p:nvSpPr>
            <p:spPr>
              <a:xfrm>
                <a:off x="1044159" y="3887817"/>
                <a:ext cx="431497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PMT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261" name="Grupo 153"/>
          <p:cNvGrpSpPr/>
          <p:nvPr/>
        </p:nvGrpSpPr>
        <p:grpSpPr>
          <a:xfrm>
            <a:off x="2302080" y="3820721"/>
            <a:ext cx="490028" cy="530218"/>
            <a:chOff x="539552" y="4040880"/>
            <a:chExt cx="346362" cy="374769"/>
          </a:xfrm>
        </p:grpSpPr>
        <p:sp>
          <p:nvSpPr>
            <p:cNvPr id="155" name="Retângulo de cantos arredondados 15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64" name="Grupo 15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57" name="Retângulo de cantos arredondados 15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58" name="Retângulo de cantos arredondados 157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0</a:t>
                </a:r>
              </a:p>
            </p:txBody>
          </p:sp>
        </p:grpSp>
      </p:grpSp>
      <p:grpSp>
        <p:nvGrpSpPr>
          <p:cNvPr id="266" name="Grupo 158"/>
          <p:cNvGrpSpPr/>
          <p:nvPr/>
        </p:nvGrpSpPr>
        <p:grpSpPr>
          <a:xfrm>
            <a:off x="1745449" y="3835545"/>
            <a:ext cx="490028" cy="530218"/>
            <a:chOff x="539552" y="4040880"/>
            <a:chExt cx="346362" cy="374769"/>
          </a:xfrm>
        </p:grpSpPr>
        <p:sp>
          <p:nvSpPr>
            <p:cNvPr id="160" name="Retângulo de cantos arredondados 15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69" name="Grupo 16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62" name="Retângulo de cantos arredondados 16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y, r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63" name="Retângulo de cantos arredondados 16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2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271" name="Grupo 163"/>
          <p:cNvGrpSpPr/>
          <p:nvPr/>
        </p:nvGrpSpPr>
        <p:grpSpPr>
          <a:xfrm>
            <a:off x="2848130" y="4417656"/>
            <a:ext cx="490028" cy="530218"/>
            <a:chOff x="539552" y="4040880"/>
            <a:chExt cx="346362" cy="374769"/>
          </a:xfrm>
        </p:grpSpPr>
        <p:sp>
          <p:nvSpPr>
            <p:cNvPr id="165" name="Retângulo de cantos arredondados 16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74" name="Grupo 16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67" name="Retângulo de cantos arredondados 16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68" name="Retângulo de cantos arredondados 167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0</a:t>
                </a:r>
              </a:p>
            </p:txBody>
          </p:sp>
        </p:grpSp>
      </p:grpSp>
      <p:grpSp>
        <p:nvGrpSpPr>
          <p:cNvPr id="276" name="Grupo 168"/>
          <p:cNvGrpSpPr/>
          <p:nvPr/>
        </p:nvGrpSpPr>
        <p:grpSpPr>
          <a:xfrm>
            <a:off x="3384293" y="4417308"/>
            <a:ext cx="490028" cy="530218"/>
            <a:chOff x="539552" y="4040880"/>
            <a:chExt cx="346362" cy="374769"/>
          </a:xfrm>
        </p:grpSpPr>
        <p:sp>
          <p:nvSpPr>
            <p:cNvPr id="170" name="Retângulo de cantos arredondados 16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80" name="Grupo 17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72" name="Retângulo de cantos arredondados 17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73" name="Retângulo de cantos arredondados 17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0</a:t>
                </a:r>
              </a:p>
            </p:txBody>
          </p:sp>
        </p:grpSp>
      </p:grpSp>
      <p:grpSp>
        <p:nvGrpSpPr>
          <p:cNvPr id="281" name="Grupo 173"/>
          <p:cNvGrpSpPr/>
          <p:nvPr/>
        </p:nvGrpSpPr>
        <p:grpSpPr>
          <a:xfrm>
            <a:off x="3929061" y="4411768"/>
            <a:ext cx="490028" cy="530218"/>
            <a:chOff x="539552" y="4040880"/>
            <a:chExt cx="346362" cy="374769"/>
          </a:xfrm>
        </p:grpSpPr>
        <p:sp>
          <p:nvSpPr>
            <p:cNvPr id="175" name="Retângulo de cantos arredondados 17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20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82" name="Grupo 17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77" name="Retângulo de cantos arredondados 17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endParaRPr lang="pt-BR" sz="20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78" name="Retângulo de cantos arredondados 177"/>
              <p:cNvSpPr/>
              <p:nvPr/>
            </p:nvSpPr>
            <p:spPr>
              <a:xfrm>
                <a:off x="1072015" y="3887817"/>
                <a:ext cx="375785" cy="288736"/>
              </a:xfrm>
              <a:prstGeom prst="roundRect">
                <a:avLst/>
              </a:prstGeom>
              <a:ln>
                <a:noFill/>
              </a:ln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sz="2000" b="1" dirty="0">
                    <a:solidFill>
                      <a:schemeClr val="tx1"/>
                    </a:solidFill>
                    <a:latin typeface="Tw Cen MT" pitchFamily="34" charset="0"/>
                  </a:rPr>
                  <a:t>g</a:t>
                </a:r>
              </a:p>
            </p:txBody>
          </p:sp>
        </p:grpSp>
      </p:grpSp>
      <p:grpSp>
        <p:nvGrpSpPr>
          <p:cNvPr id="283" name="Grupo 178"/>
          <p:cNvGrpSpPr/>
          <p:nvPr/>
        </p:nvGrpSpPr>
        <p:grpSpPr>
          <a:xfrm>
            <a:off x="4475929" y="4401266"/>
            <a:ext cx="490029" cy="530218"/>
            <a:chOff x="539552" y="4040880"/>
            <a:chExt cx="346363" cy="374769"/>
          </a:xfrm>
        </p:grpSpPr>
        <p:sp>
          <p:nvSpPr>
            <p:cNvPr id="180" name="Retângulo de cantos arredondados 17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RND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84" name="Grupo 180"/>
            <p:cNvGrpSpPr/>
            <p:nvPr/>
          </p:nvGrpSpPr>
          <p:grpSpPr>
            <a:xfrm>
              <a:off x="539552" y="4127617"/>
              <a:ext cx="346363" cy="288032"/>
              <a:chOff x="1042702" y="3861048"/>
              <a:chExt cx="432954" cy="360040"/>
            </a:xfrm>
          </p:grpSpPr>
          <p:sp>
            <p:nvSpPr>
              <p:cNvPr id="182" name="Retângulo de cantos arredondados 18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CFj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83" name="Retângulo de cantos arredondados 182"/>
              <p:cNvSpPr/>
              <p:nvPr/>
            </p:nvSpPr>
            <p:spPr>
              <a:xfrm>
                <a:off x="1044159" y="3887817"/>
                <a:ext cx="431497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PMT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285" name="Grupo 183"/>
          <p:cNvGrpSpPr/>
          <p:nvPr/>
        </p:nvGrpSpPr>
        <p:grpSpPr>
          <a:xfrm>
            <a:off x="2304197" y="4415715"/>
            <a:ext cx="490028" cy="530218"/>
            <a:chOff x="539552" y="4040880"/>
            <a:chExt cx="346362" cy="374769"/>
          </a:xfrm>
        </p:grpSpPr>
        <p:sp>
          <p:nvSpPr>
            <p:cNvPr id="185" name="Retângulo de cantos arredondados 18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86" name="Grupo 18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87" name="Retângulo de cantos arredondados 18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88" name="Retângulo de cantos arredondados 187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0</a:t>
                </a:r>
              </a:p>
            </p:txBody>
          </p:sp>
        </p:grpSp>
      </p:grpSp>
      <p:grpSp>
        <p:nvGrpSpPr>
          <p:cNvPr id="287" name="Grupo 193"/>
          <p:cNvGrpSpPr/>
          <p:nvPr/>
        </p:nvGrpSpPr>
        <p:grpSpPr>
          <a:xfrm>
            <a:off x="1746939" y="4997942"/>
            <a:ext cx="490028" cy="530218"/>
            <a:chOff x="539552" y="4040880"/>
            <a:chExt cx="346362" cy="374769"/>
          </a:xfrm>
        </p:grpSpPr>
        <p:sp>
          <p:nvSpPr>
            <p:cNvPr id="195" name="Retângulo de cantos arredondados 19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34" name="Grupo 19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97" name="Retângulo de cantos arredondados 19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D.MY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98" name="Retângulo de cantos arredondados 197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4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36" name="Grupo 198"/>
          <p:cNvGrpSpPr/>
          <p:nvPr/>
        </p:nvGrpSpPr>
        <p:grpSpPr>
          <a:xfrm>
            <a:off x="2848130" y="4996651"/>
            <a:ext cx="490028" cy="530218"/>
            <a:chOff x="539552" y="4040880"/>
            <a:chExt cx="346362" cy="374769"/>
          </a:xfrm>
        </p:grpSpPr>
        <p:sp>
          <p:nvSpPr>
            <p:cNvPr id="200" name="Retângulo de cantos arredondados 19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39" name="Grupo 20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202" name="Retângulo de cantos arredondados 20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203" name="Retângulo de cantos arredondados 20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0</a:t>
                </a:r>
              </a:p>
            </p:txBody>
          </p:sp>
        </p:grpSp>
      </p:grpSp>
      <p:grpSp>
        <p:nvGrpSpPr>
          <p:cNvPr id="41" name="Grupo 203"/>
          <p:cNvGrpSpPr/>
          <p:nvPr/>
        </p:nvGrpSpPr>
        <p:grpSpPr>
          <a:xfrm>
            <a:off x="3384293" y="4996303"/>
            <a:ext cx="490028" cy="530218"/>
            <a:chOff x="539552" y="4040880"/>
            <a:chExt cx="346362" cy="374769"/>
          </a:xfrm>
        </p:grpSpPr>
        <p:sp>
          <p:nvSpPr>
            <p:cNvPr id="205" name="Retângulo de cantos arredondados 20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44" name="Grupo 20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207" name="Retângulo de cantos arredondados 20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208" name="Retângulo de cantos arredondados 207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0</a:t>
                </a:r>
              </a:p>
            </p:txBody>
          </p:sp>
        </p:grpSp>
      </p:grpSp>
      <p:grpSp>
        <p:nvGrpSpPr>
          <p:cNvPr id="46" name="Grupo 208"/>
          <p:cNvGrpSpPr/>
          <p:nvPr/>
        </p:nvGrpSpPr>
        <p:grpSpPr>
          <a:xfrm>
            <a:off x="3929061" y="4990763"/>
            <a:ext cx="490028" cy="530218"/>
            <a:chOff x="539552" y="4040880"/>
            <a:chExt cx="346362" cy="374769"/>
          </a:xfrm>
        </p:grpSpPr>
        <p:sp>
          <p:nvSpPr>
            <p:cNvPr id="210" name="Retângulo de cantos arredondados 20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20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49" name="Grupo 21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212" name="Retângulo de cantos arredondados 21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endParaRPr lang="pt-BR" sz="20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213" name="Retângulo de cantos arredondados 212"/>
              <p:cNvSpPr/>
              <p:nvPr/>
            </p:nvSpPr>
            <p:spPr>
              <a:xfrm>
                <a:off x="1072015" y="3887817"/>
                <a:ext cx="375785" cy="288736"/>
              </a:xfrm>
              <a:prstGeom prst="roundRect">
                <a:avLst/>
              </a:prstGeom>
              <a:ln>
                <a:noFill/>
              </a:ln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sz="2000" b="1" dirty="0">
                    <a:solidFill>
                      <a:schemeClr val="tx1"/>
                    </a:solidFill>
                    <a:latin typeface="Tw Cen MT" pitchFamily="34" charset="0"/>
                  </a:rPr>
                  <a:t>g</a:t>
                </a:r>
              </a:p>
            </p:txBody>
          </p:sp>
        </p:grpSp>
      </p:grpSp>
      <p:grpSp>
        <p:nvGrpSpPr>
          <p:cNvPr id="51" name="Grupo 213"/>
          <p:cNvGrpSpPr/>
          <p:nvPr/>
        </p:nvGrpSpPr>
        <p:grpSpPr>
          <a:xfrm>
            <a:off x="4475929" y="4980261"/>
            <a:ext cx="490029" cy="530218"/>
            <a:chOff x="539552" y="4040880"/>
            <a:chExt cx="346363" cy="374769"/>
          </a:xfrm>
        </p:grpSpPr>
        <p:sp>
          <p:nvSpPr>
            <p:cNvPr id="215" name="Retângulo de cantos arredondados 21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RND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54" name="Grupo 215"/>
            <p:cNvGrpSpPr/>
            <p:nvPr/>
          </p:nvGrpSpPr>
          <p:grpSpPr>
            <a:xfrm>
              <a:off x="539552" y="4127617"/>
              <a:ext cx="346363" cy="288032"/>
              <a:chOff x="1042702" y="3861048"/>
              <a:chExt cx="432954" cy="360040"/>
            </a:xfrm>
          </p:grpSpPr>
          <p:sp>
            <p:nvSpPr>
              <p:cNvPr id="217" name="Retângulo de cantos arredondados 21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CFj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218" name="Retângulo de cantos arredondados 217"/>
              <p:cNvSpPr/>
              <p:nvPr/>
            </p:nvSpPr>
            <p:spPr>
              <a:xfrm>
                <a:off x="1044159" y="3887817"/>
                <a:ext cx="431497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PMT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56" name="Grupo 218"/>
          <p:cNvGrpSpPr/>
          <p:nvPr/>
        </p:nvGrpSpPr>
        <p:grpSpPr>
          <a:xfrm>
            <a:off x="2304197" y="4994710"/>
            <a:ext cx="490028" cy="530218"/>
            <a:chOff x="539552" y="4040880"/>
            <a:chExt cx="346362" cy="374769"/>
          </a:xfrm>
        </p:grpSpPr>
        <p:sp>
          <p:nvSpPr>
            <p:cNvPr id="220" name="Retângulo de cantos arredondados 21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59" name="Grupo 22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222" name="Retângulo de cantos arredondados 22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223" name="Retângulo de cantos arredondados 22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0</a:t>
                </a:r>
              </a:p>
            </p:txBody>
          </p:sp>
        </p:grpSp>
      </p:grpSp>
      <p:sp>
        <p:nvSpPr>
          <p:cNvPr id="246" name="Retângulo de cantos arredondados 245"/>
          <p:cNvSpPr/>
          <p:nvPr/>
        </p:nvSpPr>
        <p:spPr>
          <a:xfrm>
            <a:off x="2293767" y="6174328"/>
            <a:ext cx="2696834" cy="49958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bIns="0" rtlCol="0" anchor="b"/>
          <a:lstStyle/>
          <a:p>
            <a:endParaRPr lang="pt-BR" sz="2000" b="1" baseline="-25000" dirty="0" smtClean="0">
              <a:latin typeface="Tw Cen MT" pitchFamily="34" charset="0"/>
              <a:cs typeface="Courier New" pitchFamily="49" charset="0"/>
            </a:endParaRPr>
          </a:p>
          <a:p>
            <a:r>
              <a:rPr lang="pt-BR" sz="2000" b="1" dirty="0" smtClean="0">
                <a:latin typeface="Tw Cen MT" pitchFamily="34" charset="0"/>
                <a:cs typeface="Courier New" pitchFamily="49" charset="0"/>
              </a:rPr>
              <a:t>7,76</a:t>
            </a:r>
          </a:p>
          <a:p>
            <a:r>
              <a:rPr lang="pt-BR" sz="2000" b="1" baseline="-25000" dirty="0" smtClean="0">
                <a:latin typeface="Tw Cen MT" pitchFamily="34" charset="0"/>
                <a:cs typeface="Courier New" pitchFamily="49" charset="0"/>
              </a:rPr>
              <a:t>RPN	D.MY	C</a:t>
            </a:r>
            <a:endParaRPr lang="pt-BR" sz="2000" b="1" baseline="-25000" dirty="0">
              <a:latin typeface="Tw Cen MT" pitchFamily="34" charset="0"/>
              <a:cs typeface="Courier New" pitchFamily="49" charset="0"/>
            </a:endParaRPr>
          </a:p>
        </p:txBody>
      </p:sp>
      <p:sp>
        <p:nvSpPr>
          <p:cNvPr id="247" name="Retângulo 246"/>
          <p:cNvSpPr/>
          <p:nvPr/>
        </p:nvSpPr>
        <p:spPr>
          <a:xfrm>
            <a:off x="5220071" y="4663605"/>
            <a:ext cx="3744415" cy="134579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2296" indent="0" algn="ctr">
              <a:buNone/>
            </a:pPr>
            <a:r>
              <a:rPr lang="pt-BR" sz="2800" dirty="0" smtClean="0">
                <a:latin typeface="Tw Cen MT" pitchFamily="34" charset="0"/>
              </a:rPr>
              <a:t>TIR </a:t>
            </a:r>
            <a:r>
              <a:rPr lang="pt-BR" sz="2800" dirty="0">
                <a:latin typeface="Tw Cen MT" pitchFamily="34" charset="0"/>
              </a:rPr>
              <a:t>= R$ </a:t>
            </a:r>
            <a:r>
              <a:rPr lang="pt-BR" sz="2800" dirty="0" smtClean="0">
                <a:latin typeface="Tw Cen MT" pitchFamily="34" charset="0"/>
              </a:rPr>
              <a:t>7,76%</a:t>
            </a:r>
            <a:endParaRPr lang="pt-BR" sz="2400" dirty="0">
              <a:latin typeface="Tw Cen MT" pitchFamily="34" charset="0"/>
            </a:endParaRPr>
          </a:p>
          <a:p>
            <a:pPr marL="82296" indent="0" algn="ctr">
              <a:buNone/>
            </a:pPr>
            <a:r>
              <a:rPr lang="pt-BR" sz="2800" dirty="0" smtClean="0">
                <a:latin typeface="Tw Cen MT" pitchFamily="34" charset="0"/>
              </a:rPr>
              <a:t>TIR &gt; TMA</a:t>
            </a:r>
          </a:p>
          <a:p>
            <a:pPr marL="82296" indent="0" algn="ctr">
              <a:buNone/>
            </a:pPr>
            <a:r>
              <a:rPr lang="pt-BR" sz="2800" dirty="0" smtClean="0">
                <a:latin typeface="Tw Cen MT" pitchFamily="34" charset="0"/>
              </a:rPr>
              <a:t>Projeto Viável.</a:t>
            </a:r>
            <a:endParaRPr lang="pt-BR" sz="2800" dirty="0">
              <a:latin typeface="Tw Cen MT" pitchFamily="34" charset="0"/>
            </a:endParaRPr>
          </a:p>
        </p:txBody>
      </p:sp>
      <p:sp>
        <p:nvSpPr>
          <p:cNvPr id="248" name="Retângulo 247"/>
          <p:cNvSpPr/>
          <p:nvPr/>
        </p:nvSpPr>
        <p:spPr>
          <a:xfrm>
            <a:off x="5205426" y="1765123"/>
            <a:ext cx="3759061" cy="280683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2296" indent="0">
              <a:lnSpc>
                <a:spcPct val="120000"/>
              </a:lnSpc>
              <a:buNone/>
            </a:pPr>
            <a:r>
              <a:rPr lang="pt-BR" sz="2400" dirty="0" smtClean="0">
                <a:latin typeface="Tw Cen MT" pitchFamily="34" charset="0"/>
              </a:rPr>
              <a:t>Para Fluxos repetidos pode-se digitar o valor do fluxo   ,            , e em seguida digitar o número de fluxos repetidos e consecutivos, e então              .</a:t>
            </a:r>
            <a:endParaRPr lang="pt-BR" sz="2400" u="sng" dirty="0">
              <a:latin typeface="Tw Cen MT" pitchFamily="34" charset="0"/>
            </a:endParaRPr>
          </a:p>
        </p:txBody>
      </p:sp>
      <p:grpSp>
        <p:nvGrpSpPr>
          <p:cNvPr id="61" name="Grupo 248"/>
          <p:cNvGrpSpPr/>
          <p:nvPr/>
        </p:nvGrpSpPr>
        <p:grpSpPr>
          <a:xfrm>
            <a:off x="6667621" y="3974676"/>
            <a:ext cx="490028" cy="530218"/>
            <a:chOff x="539552" y="4040880"/>
            <a:chExt cx="346362" cy="374769"/>
          </a:xfrm>
        </p:grpSpPr>
        <p:sp>
          <p:nvSpPr>
            <p:cNvPr id="250" name="Retângulo de cantos arredondados 24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IRR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64" name="Grupo 25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252" name="Retângulo de cantos arredondados 25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Nj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253" name="Retângulo de cantos arredondados 25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FV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66" name="Grupo 253"/>
          <p:cNvGrpSpPr/>
          <p:nvPr/>
        </p:nvGrpSpPr>
        <p:grpSpPr>
          <a:xfrm>
            <a:off x="6132294" y="3981182"/>
            <a:ext cx="490028" cy="530218"/>
            <a:chOff x="539552" y="4040880"/>
            <a:chExt cx="346362" cy="374769"/>
          </a:xfrm>
        </p:grpSpPr>
        <p:sp>
          <p:nvSpPr>
            <p:cNvPr id="255" name="Retângulo de cantos arredondados 25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20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69" name="Grupo 25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257" name="Retângulo de cantos arredondados 25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endParaRPr lang="pt-BR" sz="20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258" name="Retângulo de cantos arredondados 257"/>
              <p:cNvSpPr/>
              <p:nvPr/>
            </p:nvSpPr>
            <p:spPr>
              <a:xfrm>
                <a:off x="1072015" y="3887817"/>
                <a:ext cx="375785" cy="288736"/>
              </a:xfrm>
              <a:prstGeom prst="roundRect">
                <a:avLst/>
              </a:prstGeom>
              <a:ln>
                <a:noFill/>
              </a:ln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sz="2000" b="1" dirty="0">
                    <a:solidFill>
                      <a:schemeClr val="tx1"/>
                    </a:solidFill>
                    <a:latin typeface="Tw Cen MT" pitchFamily="34" charset="0"/>
                  </a:rPr>
                  <a:t>g</a:t>
                </a:r>
              </a:p>
            </p:txBody>
          </p:sp>
        </p:grpSp>
      </p:grpSp>
      <p:grpSp>
        <p:nvGrpSpPr>
          <p:cNvPr id="71" name="Grupo 258"/>
          <p:cNvGrpSpPr/>
          <p:nvPr/>
        </p:nvGrpSpPr>
        <p:grpSpPr>
          <a:xfrm>
            <a:off x="5348046" y="2703380"/>
            <a:ext cx="490028" cy="530218"/>
            <a:chOff x="539552" y="4040880"/>
            <a:chExt cx="346362" cy="374769"/>
          </a:xfrm>
        </p:grpSpPr>
        <p:sp>
          <p:nvSpPr>
            <p:cNvPr id="260" name="Retângulo de cantos arredondados 25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20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74" name="Grupo 26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262" name="Retângulo de cantos arredondados 26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endParaRPr lang="pt-BR" sz="20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263" name="Retângulo de cantos arredondados 262"/>
              <p:cNvSpPr/>
              <p:nvPr/>
            </p:nvSpPr>
            <p:spPr>
              <a:xfrm>
                <a:off x="1072015" y="3887817"/>
                <a:ext cx="375785" cy="288736"/>
              </a:xfrm>
              <a:prstGeom prst="roundRect">
                <a:avLst/>
              </a:prstGeom>
              <a:ln>
                <a:noFill/>
              </a:ln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sz="2000" b="1" dirty="0">
                    <a:solidFill>
                      <a:schemeClr val="tx1"/>
                    </a:solidFill>
                    <a:latin typeface="Tw Cen MT" pitchFamily="34" charset="0"/>
                  </a:rPr>
                  <a:t>g</a:t>
                </a:r>
              </a:p>
            </p:txBody>
          </p:sp>
        </p:grpSp>
      </p:grpSp>
      <p:grpSp>
        <p:nvGrpSpPr>
          <p:cNvPr id="76" name="Grupo 263"/>
          <p:cNvGrpSpPr/>
          <p:nvPr/>
        </p:nvGrpSpPr>
        <p:grpSpPr>
          <a:xfrm>
            <a:off x="5894914" y="2708920"/>
            <a:ext cx="490029" cy="530218"/>
            <a:chOff x="539552" y="4040880"/>
            <a:chExt cx="346363" cy="374769"/>
          </a:xfrm>
        </p:grpSpPr>
        <p:sp>
          <p:nvSpPr>
            <p:cNvPr id="265" name="Retângulo de cantos arredondados 26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RND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79" name="Grupo 265"/>
            <p:cNvGrpSpPr/>
            <p:nvPr/>
          </p:nvGrpSpPr>
          <p:grpSpPr>
            <a:xfrm>
              <a:off x="539552" y="4127617"/>
              <a:ext cx="346363" cy="288032"/>
              <a:chOff x="1042702" y="3861048"/>
              <a:chExt cx="432954" cy="360040"/>
            </a:xfrm>
          </p:grpSpPr>
          <p:sp>
            <p:nvSpPr>
              <p:cNvPr id="267" name="Retângulo de cantos arredondados 26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CFj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268" name="Retângulo de cantos arredondados 267"/>
              <p:cNvSpPr/>
              <p:nvPr/>
            </p:nvSpPr>
            <p:spPr>
              <a:xfrm>
                <a:off x="1044159" y="3887817"/>
                <a:ext cx="431497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PMT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81" name="Grupo 268"/>
          <p:cNvGrpSpPr/>
          <p:nvPr/>
        </p:nvGrpSpPr>
        <p:grpSpPr>
          <a:xfrm>
            <a:off x="3382181" y="3240295"/>
            <a:ext cx="490028" cy="530218"/>
            <a:chOff x="539552" y="4040880"/>
            <a:chExt cx="346362" cy="374769"/>
          </a:xfrm>
        </p:grpSpPr>
        <p:sp>
          <p:nvSpPr>
            <p:cNvPr id="270" name="Retângulo de cantos arredondados 26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84" name="Grupo 27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272" name="Retângulo de cantos arredondados 27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y, r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273" name="Retângulo de cantos arredondados 27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2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86" name="Grupo 273"/>
          <p:cNvGrpSpPr/>
          <p:nvPr/>
        </p:nvGrpSpPr>
        <p:grpSpPr>
          <a:xfrm>
            <a:off x="4479452" y="3218365"/>
            <a:ext cx="490028" cy="530218"/>
            <a:chOff x="539552" y="4040880"/>
            <a:chExt cx="346362" cy="374769"/>
          </a:xfrm>
        </p:grpSpPr>
        <p:sp>
          <p:nvSpPr>
            <p:cNvPr id="275" name="Retângulo de cantos arredondados 274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IRR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89" name="Grupo 275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277" name="Retângulo de cantos arredondados 276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Nj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278" name="Retângulo de cantos arredondados 277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FV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sp>
        <p:nvSpPr>
          <p:cNvPr id="279" name="Chave direita 278"/>
          <p:cNvSpPr/>
          <p:nvPr/>
        </p:nvSpPr>
        <p:spPr>
          <a:xfrm flipH="1">
            <a:off x="4990601" y="1765123"/>
            <a:ext cx="166756" cy="2806836"/>
          </a:xfrm>
          <a:prstGeom prst="rightBrace">
            <a:avLst>
              <a:gd name="adj1" fmla="val 8333"/>
              <a:gd name="adj2" fmla="val 62400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 dirty="0">
              <a:latin typeface="Tw Cen MT" pitchFamily="34" charset="0"/>
            </a:endParaRPr>
          </a:p>
        </p:txBody>
      </p:sp>
      <p:grpSp>
        <p:nvGrpSpPr>
          <p:cNvPr id="91" name="Grupo 238"/>
          <p:cNvGrpSpPr/>
          <p:nvPr/>
        </p:nvGrpSpPr>
        <p:grpSpPr>
          <a:xfrm>
            <a:off x="4479452" y="5599742"/>
            <a:ext cx="490028" cy="530218"/>
            <a:chOff x="539552" y="4040880"/>
            <a:chExt cx="346362" cy="374769"/>
          </a:xfrm>
        </p:grpSpPr>
        <p:sp>
          <p:nvSpPr>
            <p:cNvPr id="240" name="Retângulo de cantos arredondados 239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IRR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94" name="Grupo 240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242" name="Retângulo de cantos arredondados 241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Nj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243" name="Retângulo de cantos arredondados 242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FV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3095580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1520" y="17346"/>
            <a:ext cx="8650208" cy="675350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Exercício Desafio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79512" y="692696"/>
            <a:ext cx="8856984" cy="5555704"/>
          </a:xfrm>
        </p:spPr>
        <p:txBody>
          <a:bodyPr>
            <a:normAutofit/>
          </a:bodyPr>
          <a:lstStyle/>
          <a:p>
            <a:r>
              <a:rPr lang="pt-BR" sz="2000" dirty="0" smtClean="0"/>
              <a:t>Depois de analisar o mercado, você conclui que um determinado ativo que atualmente custa $ 20,00 irá se valorizar pelos próximos 3 meses a uma taxa de 2% a.m.. Também concluiu que a opção de compra ao preço de $21,00 que vale hoje $0,30 valerá no próximo mês $0,75 e no mês subsequente $0,95.</a:t>
            </a:r>
          </a:p>
          <a:p>
            <a:r>
              <a:rPr lang="pt-BR" sz="2000" dirty="0" smtClean="0"/>
              <a:t>O investidor exige uma rentabilidade de 5% </a:t>
            </a:r>
            <a:r>
              <a:rPr lang="pt-BR" sz="2000" dirty="0" err="1" smtClean="0"/>
              <a:t>a.m</a:t>
            </a:r>
            <a:r>
              <a:rPr lang="pt-BR" sz="2000" dirty="0" smtClean="0"/>
              <a:t> por pelos próximos 3 meses.</a:t>
            </a:r>
          </a:p>
          <a:p>
            <a:r>
              <a:rPr lang="pt-BR" sz="2000" dirty="0" smtClean="0"/>
              <a:t>Diante deste cenário, é possível alcançar esta rentabilidade exigida? Investiria?</a:t>
            </a:r>
          </a:p>
          <a:p>
            <a:r>
              <a:rPr lang="pt-BR" sz="2000" dirty="0" smtClean="0"/>
              <a:t>Se as projeções deste cenário se concretizarem, qual a rentabilidade da aplicação?</a:t>
            </a:r>
          </a:p>
          <a:p>
            <a:endParaRPr lang="pt-BR" sz="2000" dirty="0"/>
          </a:p>
          <a:p>
            <a:endParaRPr lang="pt-BR" sz="2000" dirty="0" smtClean="0"/>
          </a:p>
          <a:p>
            <a:endParaRPr lang="pt-BR" sz="2000" dirty="0"/>
          </a:p>
          <a:p>
            <a:endParaRPr lang="pt-BR" sz="2000" dirty="0" smtClean="0"/>
          </a:p>
          <a:p>
            <a:endParaRPr lang="pt-BR" sz="2000" dirty="0"/>
          </a:p>
          <a:p>
            <a:endParaRPr lang="pt-BR" sz="2000" dirty="0" smtClean="0"/>
          </a:p>
          <a:p>
            <a:r>
              <a:rPr lang="pt-BR" sz="2000" dirty="0" smtClean="0"/>
              <a:t>Este cenário se confirmando é possível alcançar a rentabilidade de 5,03 %</a:t>
            </a:r>
          </a:p>
          <a:p>
            <a:pPr marL="82296" indent="0" algn="ctr">
              <a:buNone/>
            </a:pPr>
            <a:endParaRPr lang="pt-BR" sz="2000" i="1" dirty="0" smtClean="0"/>
          </a:p>
          <a:p>
            <a:pPr marL="82296" indent="0" algn="ctr">
              <a:buNone/>
            </a:pPr>
            <a:endParaRPr lang="pt-BR" sz="2000" i="1" dirty="0" smtClean="0"/>
          </a:p>
          <a:p>
            <a:pPr marL="82296" indent="0" algn="ctr">
              <a:buNone/>
            </a:pPr>
            <a:endParaRPr lang="pt-BR" sz="2000" dirty="0" smtClean="0"/>
          </a:p>
        </p:txBody>
      </p:sp>
      <p:graphicFrame>
        <p:nvGraphicFramePr>
          <p:cNvPr id="9" name="Tabe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62597725"/>
              </p:ext>
            </p:extLst>
          </p:nvPr>
        </p:nvGraphicFramePr>
        <p:xfrm>
          <a:off x="467541" y="3501008"/>
          <a:ext cx="8280922" cy="201622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633370"/>
                <a:gridCol w="911888"/>
                <a:gridCol w="911888"/>
                <a:gridCol w="911888"/>
                <a:gridCol w="911888"/>
              </a:tblGrid>
              <a:tr h="336037">
                <a:tc>
                  <a:txBody>
                    <a:bodyPr/>
                    <a:lstStyle/>
                    <a:p>
                      <a:pPr algn="l" fontAlgn="b"/>
                      <a:endParaRPr lang="pt-BR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u="none" strike="noStrike" dirty="0">
                          <a:effectLst/>
                        </a:rPr>
                        <a:t>0</a:t>
                      </a:r>
                      <a:endParaRPr lang="pt-BR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u="none" strike="noStrike" dirty="0">
                          <a:effectLst/>
                        </a:rPr>
                        <a:t>1</a:t>
                      </a:r>
                      <a:endParaRPr lang="pt-BR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u="none" strike="noStrike" dirty="0">
                          <a:effectLst/>
                        </a:rPr>
                        <a:t>2</a:t>
                      </a:r>
                      <a:endParaRPr lang="pt-BR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u="none" strike="noStrike" dirty="0">
                          <a:effectLst/>
                        </a:rPr>
                        <a:t>3</a:t>
                      </a:r>
                      <a:endParaRPr lang="pt-BR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36037"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u="none" strike="noStrike">
                          <a:effectLst/>
                        </a:rPr>
                        <a:t> Valor da Ação Projetado </a:t>
                      </a:r>
                      <a:endParaRPr lang="pt-BR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u="none" strike="noStrike">
                          <a:effectLst/>
                        </a:rPr>
                        <a:t>   20,00 </a:t>
                      </a:r>
                      <a:endParaRPr lang="pt-BR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u="none" strike="noStrike">
                          <a:effectLst/>
                        </a:rPr>
                        <a:t>   20,40 </a:t>
                      </a:r>
                      <a:endParaRPr lang="pt-BR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u="none" strike="noStrike">
                          <a:effectLst/>
                        </a:rPr>
                        <a:t>   20,81 </a:t>
                      </a:r>
                      <a:endParaRPr lang="pt-BR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u="none" strike="noStrike">
                          <a:effectLst/>
                        </a:rPr>
                        <a:t>   21,22 </a:t>
                      </a:r>
                      <a:endParaRPr lang="pt-BR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36037"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u="none" strike="noStrike">
                          <a:effectLst/>
                        </a:rPr>
                        <a:t> Opção a 21 para o próximo Período </a:t>
                      </a:r>
                      <a:endParaRPr lang="pt-BR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u="none" strike="noStrike">
                          <a:effectLst/>
                        </a:rPr>
                        <a:t>     0,30 </a:t>
                      </a:r>
                      <a:endParaRPr lang="pt-BR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u="none" strike="noStrike">
                          <a:effectLst/>
                        </a:rPr>
                        <a:t>     0,75 </a:t>
                      </a:r>
                      <a:endParaRPr lang="pt-BR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u="none" strike="noStrike">
                          <a:effectLst/>
                        </a:rPr>
                        <a:t>     0,95 </a:t>
                      </a:r>
                      <a:endParaRPr lang="pt-BR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u="none" strike="noStrike">
                          <a:effectLst/>
                        </a:rPr>
                        <a:t> </a:t>
                      </a:r>
                      <a:endParaRPr lang="pt-BR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36037"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u="none" strike="noStrike" dirty="0">
                          <a:effectLst/>
                        </a:rPr>
                        <a:t> Retorno p/ Satisfazer o Investimento </a:t>
                      </a:r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u="none" strike="noStrike" dirty="0">
                          <a:effectLst/>
                        </a:rPr>
                        <a:t>          -   </a:t>
                      </a:r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u="none" strike="noStrike" dirty="0">
                          <a:effectLst/>
                        </a:rPr>
                        <a:t>   20,69 </a:t>
                      </a:r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u="none" strike="noStrike">
                          <a:effectLst/>
                        </a:rPr>
                        <a:t>   20,93 </a:t>
                      </a:r>
                      <a:endParaRPr lang="pt-BR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u="none" strike="noStrike">
                          <a:effectLst/>
                        </a:rPr>
                        <a:t>   20,98 </a:t>
                      </a:r>
                      <a:endParaRPr lang="pt-BR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36037"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u="none" strike="noStrike" dirty="0">
                          <a:effectLst/>
                        </a:rPr>
                        <a:t> Custo do Investimento </a:t>
                      </a:r>
                      <a:endParaRPr lang="pt-BR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u="none" strike="noStrike">
                          <a:effectLst/>
                        </a:rPr>
                        <a:t>   19,70 </a:t>
                      </a:r>
                      <a:endParaRPr lang="pt-BR" sz="2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u="none" strike="noStrike">
                          <a:effectLst/>
                        </a:rPr>
                        <a:t>   19,94 </a:t>
                      </a:r>
                      <a:endParaRPr lang="pt-BR" sz="2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u="none" strike="noStrike">
                          <a:effectLst/>
                        </a:rPr>
                        <a:t>   19,98 </a:t>
                      </a:r>
                      <a:endParaRPr lang="pt-BR" sz="2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2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36037"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b="1" u="none" strike="noStrike" dirty="0">
                          <a:effectLst/>
                        </a:rPr>
                        <a:t>Fluxo de Caixa</a:t>
                      </a:r>
                      <a:endParaRPr lang="pt-BR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b="1" u="none" strike="noStrike" dirty="0">
                          <a:effectLst/>
                        </a:rPr>
                        <a:t>- 19,70 </a:t>
                      </a:r>
                      <a:endParaRPr lang="pt-BR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b="1" u="none" strike="noStrike" dirty="0">
                          <a:effectLst/>
                        </a:rPr>
                        <a:t>     0,75 </a:t>
                      </a:r>
                      <a:endParaRPr lang="pt-BR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b="1" u="none" strike="noStrike" dirty="0">
                          <a:effectLst/>
                        </a:rPr>
                        <a:t>     0,95 </a:t>
                      </a:r>
                      <a:endParaRPr lang="pt-BR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b="1" u="none" strike="noStrike" dirty="0">
                          <a:effectLst/>
                        </a:rPr>
                        <a:t>   21,00 </a:t>
                      </a:r>
                      <a:endParaRPr lang="pt-BR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5" name="Retângulo 4"/>
          <p:cNvSpPr/>
          <p:nvPr/>
        </p:nvSpPr>
        <p:spPr>
          <a:xfrm>
            <a:off x="107504" y="3456384"/>
            <a:ext cx="8964488" cy="33569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2556364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</p:bld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Resolução de Exercícios Aplicados</a:t>
            </a:r>
            <a:endParaRPr lang="pt-BR" dirty="0"/>
          </a:p>
        </p:txBody>
      </p:sp>
      <p:sp>
        <p:nvSpPr>
          <p:cNvPr id="10" name="Espaço Reservado para Conteúdo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Retângulo 6"/>
          <p:cNvSpPr/>
          <p:nvPr/>
        </p:nvSpPr>
        <p:spPr>
          <a:xfrm>
            <a:off x="1331640" y="1700808"/>
            <a:ext cx="6768752" cy="424847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>
              <a:latin typeface="Tw Cen MT" pitchFamily="34" charset="0"/>
            </a:endParaRPr>
          </a:p>
        </p:txBody>
      </p:sp>
      <p:grpSp>
        <p:nvGrpSpPr>
          <p:cNvPr id="2" name="Grupo 181"/>
          <p:cNvGrpSpPr/>
          <p:nvPr/>
        </p:nvGrpSpPr>
        <p:grpSpPr>
          <a:xfrm>
            <a:off x="4091828" y="5261794"/>
            <a:ext cx="490028" cy="530218"/>
            <a:chOff x="539552" y="4040880"/>
            <a:chExt cx="346362" cy="374769"/>
          </a:xfrm>
        </p:grpSpPr>
        <p:sp>
          <p:nvSpPr>
            <p:cNvPr id="183" name="Retângulo de cantos arredondados 182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3" name="Grupo 183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85" name="Retângulo de cantos arredondados 184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)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86" name="Retângulo de cantos arredondados 185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RCL</a:t>
                </a:r>
                <a:endParaRPr lang="pt-BR" sz="900" b="1" dirty="0" smtClean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4" name="Grupo 186"/>
          <p:cNvGrpSpPr/>
          <p:nvPr/>
        </p:nvGrpSpPr>
        <p:grpSpPr>
          <a:xfrm>
            <a:off x="4726819" y="4546223"/>
            <a:ext cx="490028" cy="1245789"/>
            <a:chOff x="949316" y="2188411"/>
            <a:chExt cx="346362" cy="880549"/>
          </a:xfrm>
        </p:grpSpPr>
        <p:sp>
          <p:nvSpPr>
            <p:cNvPr id="188" name="Retângulo de cantos arredondados 187"/>
            <p:cNvSpPr/>
            <p:nvPr/>
          </p:nvSpPr>
          <p:spPr>
            <a:xfrm>
              <a:off x="949316" y="2188411"/>
              <a:ext cx="346362" cy="880549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PREFIX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6" name="Grupo 188"/>
            <p:cNvGrpSpPr/>
            <p:nvPr/>
          </p:nvGrpSpPr>
          <p:grpSpPr>
            <a:xfrm>
              <a:off x="949316" y="2275148"/>
              <a:ext cx="346362" cy="793812"/>
              <a:chOff x="1259632" y="4219364"/>
              <a:chExt cx="346362" cy="793812"/>
            </a:xfrm>
          </p:grpSpPr>
          <p:sp>
            <p:nvSpPr>
              <p:cNvPr id="190" name="Retângulo de cantos arredondados 189"/>
              <p:cNvSpPr/>
              <p:nvPr/>
            </p:nvSpPr>
            <p:spPr>
              <a:xfrm>
                <a:off x="1259632" y="4219364"/>
                <a:ext cx="346362" cy="793812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=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91" name="Retângulo de cantos arredondados 190"/>
              <p:cNvSpPr/>
              <p:nvPr/>
            </p:nvSpPr>
            <p:spPr>
              <a:xfrm>
                <a:off x="1283082" y="4240780"/>
                <a:ext cx="300628" cy="700388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vert="wordArtVert" lIns="0" tIns="0" rIns="0" bIns="0" rtlCol="0" anchor="ctr">
                <a:noAutofit/>
              </a:bodyPr>
              <a:lstStyle/>
              <a:p>
                <a:pPr algn="ctr"/>
                <a:r>
                  <a:rPr lang="pt-BR" sz="1050" b="1" dirty="0" smtClean="0">
                    <a:solidFill>
                      <a:schemeClr val="bg1"/>
                    </a:solidFill>
                    <a:latin typeface="Tw Cen MT" pitchFamily="34" charset="0"/>
                  </a:rPr>
                  <a:t>ENTER</a:t>
                </a:r>
                <a:endParaRPr lang="pt-BR" sz="105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8" name="Grupo 191"/>
          <p:cNvGrpSpPr/>
          <p:nvPr/>
        </p:nvGrpSpPr>
        <p:grpSpPr>
          <a:xfrm>
            <a:off x="4091828" y="4546223"/>
            <a:ext cx="490028" cy="530218"/>
            <a:chOff x="539552" y="4040880"/>
            <a:chExt cx="346362" cy="374769"/>
          </a:xfrm>
        </p:grpSpPr>
        <p:sp>
          <p:nvSpPr>
            <p:cNvPr id="193" name="Retângulo de cantos arredondados 192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REG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11" name="Grupo 193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195" name="Retângulo de cantos arredondados 194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 =0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196" name="Retângulo de cantos arredondados 195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CL𝑥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12" name="Grupo 196"/>
          <p:cNvGrpSpPr/>
          <p:nvPr/>
        </p:nvGrpSpPr>
        <p:grpSpPr>
          <a:xfrm>
            <a:off x="4727644" y="3825112"/>
            <a:ext cx="490028" cy="530218"/>
            <a:chOff x="539552" y="4040880"/>
            <a:chExt cx="346362" cy="374769"/>
          </a:xfrm>
        </p:grpSpPr>
        <p:sp>
          <p:nvSpPr>
            <p:cNvPr id="198" name="Retângulo de cantos arredondados 197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ALG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13" name="Grupo 198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200" name="Retângulo de cantos arredondados 199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∆DYS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201" name="Retângulo de cantos arredondados 200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EEX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14" name="Grupo 201"/>
          <p:cNvGrpSpPr/>
          <p:nvPr/>
        </p:nvGrpSpPr>
        <p:grpSpPr>
          <a:xfrm>
            <a:off x="4727644" y="3109542"/>
            <a:ext cx="490028" cy="530218"/>
            <a:chOff x="539552" y="4040880"/>
            <a:chExt cx="346362" cy="374769"/>
          </a:xfrm>
        </p:grpSpPr>
        <p:sp>
          <p:nvSpPr>
            <p:cNvPr id="203" name="Retângulo de cantos arredondados 202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RPN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15" name="Grupo 203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205" name="Retângulo de cantos arredondados 204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DATE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206" name="Retângulo de cantos arredondados 205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CHS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16" name="Grupo 206"/>
          <p:cNvGrpSpPr/>
          <p:nvPr/>
        </p:nvGrpSpPr>
        <p:grpSpPr>
          <a:xfrm>
            <a:off x="4095604" y="3830652"/>
            <a:ext cx="490028" cy="530218"/>
            <a:chOff x="539552" y="4040880"/>
            <a:chExt cx="346362" cy="374769"/>
          </a:xfrm>
        </p:grpSpPr>
        <p:sp>
          <p:nvSpPr>
            <p:cNvPr id="208" name="Retângulo de cantos arredondados 207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DB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17" name="Grupo 208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210" name="Retângulo de cantos arredondados 209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INTG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211" name="Retângulo de cantos arredondados 210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%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18" name="Grupo 211"/>
          <p:cNvGrpSpPr/>
          <p:nvPr/>
        </p:nvGrpSpPr>
        <p:grpSpPr>
          <a:xfrm>
            <a:off x="4095604" y="3115082"/>
            <a:ext cx="490028" cy="530218"/>
            <a:chOff x="539552" y="4040880"/>
            <a:chExt cx="346362" cy="374769"/>
          </a:xfrm>
        </p:grpSpPr>
        <p:sp>
          <p:nvSpPr>
            <p:cNvPr id="213" name="Retângulo de cantos arredondados 212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IRR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19" name="Grupo 213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215" name="Retângulo de cantos arredondados 214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Nj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216" name="Retângulo de cantos arredondados 215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FV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20" name="Grupo 216"/>
          <p:cNvGrpSpPr/>
          <p:nvPr/>
        </p:nvGrpSpPr>
        <p:grpSpPr>
          <a:xfrm>
            <a:off x="5370807" y="3098461"/>
            <a:ext cx="490028" cy="530218"/>
            <a:chOff x="539552" y="4040880"/>
            <a:chExt cx="346362" cy="374769"/>
          </a:xfrm>
        </p:grpSpPr>
        <p:sp>
          <p:nvSpPr>
            <p:cNvPr id="218" name="Retângulo de cantos arredondados 217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1" name="Grupo 218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220" name="Retângulo de cantos arredondados 219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BEG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221" name="Retângulo de cantos arredondados 220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7</a:t>
                </a:r>
              </a:p>
            </p:txBody>
          </p:sp>
        </p:grpSp>
      </p:grpSp>
      <p:grpSp>
        <p:nvGrpSpPr>
          <p:cNvPr id="22" name="Grupo 221"/>
          <p:cNvGrpSpPr/>
          <p:nvPr/>
        </p:nvGrpSpPr>
        <p:grpSpPr>
          <a:xfrm>
            <a:off x="6004497" y="3104001"/>
            <a:ext cx="490028" cy="530218"/>
            <a:chOff x="539552" y="4040880"/>
            <a:chExt cx="346362" cy="374769"/>
          </a:xfrm>
        </p:grpSpPr>
        <p:sp>
          <p:nvSpPr>
            <p:cNvPr id="223" name="Retângulo de cantos arredondados 222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3" name="Grupo 223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225" name="Retângulo de cantos arredondados 224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END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226" name="Retângulo de cantos arredondados 225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8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24" name="Grupo 226"/>
          <p:cNvGrpSpPr/>
          <p:nvPr/>
        </p:nvGrpSpPr>
        <p:grpSpPr>
          <a:xfrm>
            <a:off x="6003672" y="3831433"/>
            <a:ext cx="490028" cy="530218"/>
            <a:chOff x="539552" y="4040880"/>
            <a:chExt cx="346362" cy="374769"/>
          </a:xfrm>
        </p:grpSpPr>
        <p:sp>
          <p:nvSpPr>
            <p:cNvPr id="228" name="Retângulo de cantos arredondados 227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5" name="Grupo 228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230" name="Retângulo de cantos arredondados 229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M.DY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231" name="Retângulo de cantos arredondados 230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tx1"/>
                    </a:solidFill>
                    <a:latin typeface="Tw Cen MT" pitchFamily="34" charset="0"/>
                  </a:rPr>
                  <a:t>5</a:t>
                </a:r>
                <a:endParaRPr lang="pt-BR" b="1" dirty="0">
                  <a:solidFill>
                    <a:schemeClr val="tx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26" name="Grupo 231"/>
          <p:cNvGrpSpPr/>
          <p:nvPr/>
        </p:nvGrpSpPr>
        <p:grpSpPr>
          <a:xfrm>
            <a:off x="5371632" y="3836974"/>
            <a:ext cx="490028" cy="530218"/>
            <a:chOff x="539552" y="4040880"/>
            <a:chExt cx="346362" cy="374769"/>
          </a:xfrm>
        </p:grpSpPr>
        <p:sp>
          <p:nvSpPr>
            <p:cNvPr id="233" name="Retângulo de cantos arredondados 232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7" name="Grupo 233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235" name="Retângulo de cantos arredondados 234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D.MY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236" name="Retângulo de cantos arredondados 235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tx1"/>
                    </a:solidFill>
                    <a:latin typeface="Tw Cen MT" pitchFamily="34" charset="0"/>
                  </a:rPr>
                  <a:t>4</a:t>
                </a:r>
                <a:endParaRPr lang="pt-BR" sz="900" b="1" dirty="0">
                  <a:solidFill>
                    <a:schemeClr val="tx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28" name="Grupo 236"/>
          <p:cNvGrpSpPr/>
          <p:nvPr/>
        </p:nvGrpSpPr>
        <p:grpSpPr>
          <a:xfrm>
            <a:off x="5370807" y="4546223"/>
            <a:ext cx="490028" cy="530218"/>
            <a:chOff x="539552" y="4040880"/>
            <a:chExt cx="346362" cy="374769"/>
          </a:xfrm>
        </p:grpSpPr>
        <p:sp>
          <p:nvSpPr>
            <p:cNvPr id="238" name="Retângulo de cantos arredondados 237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9" name="Grupo 238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240" name="Retângulo de cantos arredondados 239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𝑥, r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241" name="Retângulo de cantos arredondados 240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1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30" name="Grupo 241"/>
          <p:cNvGrpSpPr/>
          <p:nvPr/>
        </p:nvGrpSpPr>
        <p:grpSpPr>
          <a:xfrm>
            <a:off x="6004497" y="4551763"/>
            <a:ext cx="490028" cy="530218"/>
            <a:chOff x="539552" y="4040880"/>
            <a:chExt cx="346362" cy="374769"/>
          </a:xfrm>
        </p:grpSpPr>
        <p:sp>
          <p:nvSpPr>
            <p:cNvPr id="243" name="Retângulo de cantos arredondados 242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31" name="Grupo 243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245" name="Retângulo de cantos arredondados 244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y, r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246" name="Retângulo de cantos arredondados 245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2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224" name="Grupo 246"/>
          <p:cNvGrpSpPr/>
          <p:nvPr/>
        </p:nvGrpSpPr>
        <p:grpSpPr>
          <a:xfrm>
            <a:off x="6003672" y="5279195"/>
            <a:ext cx="490028" cy="530218"/>
            <a:chOff x="539552" y="4040880"/>
            <a:chExt cx="346362" cy="374769"/>
          </a:xfrm>
        </p:grpSpPr>
        <p:sp>
          <p:nvSpPr>
            <p:cNvPr id="248" name="Retângulo de cantos arredondados 247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27" name="Grupo 248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250" name="Retângulo de cantos arredondados 249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S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251" name="Retângulo de cantos arredondados 250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.</a:t>
                </a:r>
              </a:p>
            </p:txBody>
          </p:sp>
        </p:grpSp>
      </p:grpSp>
      <p:grpSp>
        <p:nvGrpSpPr>
          <p:cNvPr id="229" name="Grupo 251"/>
          <p:cNvGrpSpPr/>
          <p:nvPr/>
        </p:nvGrpSpPr>
        <p:grpSpPr>
          <a:xfrm>
            <a:off x="5371632" y="5284736"/>
            <a:ext cx="490028" cy="530218"/>
            <a:chOff x="539552" y="4040880"/>
            <a:chExt cx="346362" cy="374769"/>
          </a:xfrm>
        </p:grpSpPr>
        <p:sp>
          <p:nvSpPr>
            <p:cNvPr id="253" name="Retângulo de cantos arredondados 252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32" name="Grupo 253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255" name="Retângulo de cantos arredondados 254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256" name="Retângulo de cantos arredondados 255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0</a:t>
                </a:r>
              </a:p>
            </p:txBody>
          </p:sp>
        </p:grpSp>
      </p:grpSp>
      <p:grpSp>
        <p:nvGrpSpPr>
          <p:cNvPr id="234" name="Grupo 256"/>
          <p:cNvGrpSpPr/>
          <p:nvPr/>
        </p:nvGrpSpPr>
        <p:grpSpPr>
          <a:xfrm>
            <a:off x="7265274" y="3098721"/>
            <a:ext cx="490028" cy="530218"/>
            <a:chOff x="539552" y="4040880"/>
            <a:chExt cx="346362" cy="374769"/>
          </a:xfrm>
        </p:grpSpPr>
        <p:sp>
          <p:nvSpPr>
            <p:cNvPr id="258" name="Retângulo de cantos arredondados 257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37" name="Grupo 258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260" name="Retângulo de cantos arredondados 259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  <a:sym typeface="Wingdings 3"/>
                  </a:rPr>
                  <a:t>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261" name="Retângulo de cantos arredondados 260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÷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239" name="Grupo 261"/>
          <p:cNvGrpSpPr/>
          <p:nvPr/>
        </p:nvGrpSpPr>
        <p:grpSpPr>
          <a:xfrm>
            <a:off x="6637362" y="3109542"/>
            <a:ext cx="490028" cy="530218"/>
            <a:chOff x="539552" y="4040880"/>
            <a:chExt cx="346362" cy="374769"/>
          </a:xfrm>
        </p:grpSpPr>
        <p:sp>
          <p:nvSpPr>
            <p:cNvPr id="263" name="Retângulo de cantos arredondados 262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42" name="Grupo 263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265" name="Retângulo de cantos arredondados 264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MEM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266" name="Retângulo de cantos arredondados 265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9</a:t>
                </a:r>
              </a:p>
            </p:txBody>
          </p:sp>
        </p:grpSp>
      </p:grpSp>
      <p:grpSp>
        <p:nvGrpSpPr>
          <p:cNvPr id="244" name="Grupo 266"/>
          <p:cNvGrpSpPr/>
          <p:nvPr/>
        </p:nvGrpSpPr>
        <p:grpSpPr>
          <a:xfrm>
            <a:off x="6636537" y="3836974"/>
            <a:ext cx="490028" cy="530218"/>
            <a:chOff x="539552" y="4040880"/>
            <a:chExt cx="346362" cy="374769"/>
          </a:xfrm>
        </p:grpSpPr>
        <p:sp>
          <p:nvSpPr>
            <p:cNvPr id="268" name="Retângulo de cantos arredondados 267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47" name="Grupo 268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270" name="Retângulo de cantos arredondados 269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 w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271" name="Retângulo de cantos arredondados 270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6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249" name="Grupo 5"/>
          <p:cNvGrpSpPr/>
          <p:nvPr/>
        </p:nvGrpSpPr>
        <p:grpSpPr>
          <a:xfrm>
            <a:off x="7266099" y="3837234"/>
            <a:ext cx="490028" cy="530218"/>
            <a:chOff x="7266099" y="3837234"/>
            <a:chExt cx="490028" cy="530218"/>
          </a:xfrm>
        </p:grpSpPr>
        <p:sp>
          <p:nvSpPr>
            <p:cNvPr id="272" name="Retângulo de cantos arredondados 271"/>
            <p:cNvSpPr/>
            <p:nvPr/>
          </p:nvSpPr>
          <p:spPr>
            <a:xfrm>
              <a:off x="7266099" y="3837234"/>
              <a:ext cx="490028" cy="524678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52" name="Grupo 272"/>
            <p:cNvGrpSpPr/>
            <p:nvPr/>
          </p:nvGrpSpPr>
          <p:grpSpPr>
            <a:xfrm>
              <a:off x="7266099" y="3959948"/>
              <a:ext cx="490028" cy="407504"/>
              <a:chOff x="1042702" y="3861048"/>
              <a:chExt cx="432953" cy="360040"/>
            </a:xfrm>
          </p:grpSpPr>
          <p:sp>
            <p:nvSpPr>
              <p:cNvPr id="274" name="Retângulo de cantos arredondados 273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𝑥²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275" name="Retângulo de cantos arredondados 274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×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254" name="Grupo 275"/>
          <p:cNvGrpSpPr/>
          <p:nvPr/>
        </p:nvGrpSpPr>
        <p:grpSpPr>
          <a:xfrm>
            <a:off x="7265274" y="4546483"/>
            <a:ext cx="490028" cy="530218"/>
            <a:chOff x="539552" y="4040880"/>
            <a:chExt cx="346362" cy="374769"/>
          </a:xfrm>
        </p:grpSpPr>
        <p:sp>
          <p:nvSpPr>
            <p:cNvPr id="277" name="Retângulo de cantos arredondados 276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57" name="Grupo 277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279" name="Retângulo de cantos arredondados 278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  <a:sym typeface="Wingdings 3"/>
                  </a:rPr>
                  <a:t>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280" name="Retângulo de cantos arredondados 279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−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259" name="Grupo 280"/>
          <p:cNvGrpSpPr/>
          <p:nvPr/>
        </p:nvGrpSpPr>
        <p:grpSpPr>
          <a:xfrm>
            <a:off x="6637362" y="4557304"/>
            <a:ext cx="490028" cy="530218"/>
            <a:chOff x="539552" y="4040880"/>
            <a:chExt cx="346362" cy="374769"/>
          </a:xfrm>
        </p:grpSpPr>
        <p:sp>
          <p:nvSpPr>
            <p:cNvPr id="282" name="Retângulo de cantos arredondados 281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62" name="Grupo 282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284" name="Retângulo de cantos arredondados 283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n!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285" name="Retângulo de cantos arredondados 284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3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264" name="Grupo 285"/>
          <p:cNvGrpSpPr/>
          <p:nvPr/>
        </p:nvGrpSpPr>
        <p:grpSpPr>
          <a:xfrm>
            <a:off x="6636537" y="5284736"/>
            <a:ext cx="490028" cy="530218"/>
            <a:chOff x="539552" y="4040880"/>
            <a:chExt cx="346362" cy="374769"/>
          </a:xfrm>
        </p:grpSpPr>
        <p:sp>
          <p:nvSpPr>
            <p:cNvPr id="287" name="Retângulo de cantos arredondados 286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67" name="Grupo 287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289" name="Retângulo de cantos arredondados 288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∑−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290" name="Retângulo de cantos arredondados 289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∑+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269" name="Grupo 290"/>
          <p:cNvGrpSpPr/>
          <p:nvPr/>
        </p:nvGrpSpPr>
        <p:grpSpPr>
          <a:xfrm>
            <a:off x="7266099" y="5284996"/>
            <a:ext cx="490028" cy="530218"/>
            <a:chOff x="539552" y="4040880"/>
            <a:chExt cx="346362" cy="374769"/>
          </a:xfrm>
        </p:grpSpPr>
        <p:sp>
          <p:nvSpPr>
            <p:cNvPr id="292" name="Retângulo de cantos arredondados 291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73" name="Grupo 292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294" name="Retângulo de cantos arredondados 293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LST 𝑥 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295" name="Retângulo de cantos arredondados 294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+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276" name="Grupo 295"/>
          <p:cNvGrpSpPr/>
          <p:nvPr/>
        </p:nvGrpSpPr>
        <p:grpSpPr>
          <a:xfrm>
            <a:off x="3455976" y="5273655"/>
            <a:ext cx="490028" cy="530218"/>
            <a:chOff x="539552" y="4040880"/>
            <a:chExt cx="346362" cy="374769"/>
          </a:xfrm>
        </p:grpSpPr>
        <p:sp>
          <p:nvSpPr>
            <p:cNvPr id="297" name="Retângulo de cantos arredondados 296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78" name="Grupo 297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299" name="Retângulo de cantos arredondados 298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(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300" name="Retângulo de cantos arredondados 299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STO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281" name="Grupo 300"/>
          <p:cNvGrpSpPr/>
          <p:nvPr/>
        </p:nvGrpSpPr>
        <p:grpSpPr>
          <a:xfrm>
            <a:off x="3455976" y="4558085"/>
            <a:ext cx="490028" cy="530218"/>
            <a:chOff x="539552" y="4040880"/>
            <a:chExt cx="346362" cy="374769"/>
          </a:xfrm>
        </p:grpSpPr>
        <p:sp>
          <p:nvSpPr>
            <p:cNvPr id="302" name="Retângulo de cantos arredondados 301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FIN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83" name="Grupo 302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304" name="Retângulo de cantos arredondados 303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𝑥≤y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305" name="Retângulo de cantos arredondados 304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sz="1200" b="1" dirty="0" smtClean="0">
                    <a:solidFill>
                      <a:schemeClr val="bg1"/>
                    </a:solidFill>
                    <a:latin typeface="Tw Cen MT" pitchFamily="34" charset="0"/>
                  </a:rPr>
                  <a:t>𝑥</a:t>
                </a:r>
                <a:r>
                  <a:rPr lang="pt-BR" sz="1200" b="1" baseline="30000" dirty="0" smtClean="0">
                    <a:solidFill>
                      <a:schemeClr val="bg1"/>
                    </a:solidFill>
                    <a:latin typeface="Tw Cen MT" pitchFamily="34" charset="0"/>
                  </a:rPr>
                  <a:t>&gt;</a:t>
                </a:r>
                <a:r>
                  <a:rPr lang="pt-BR" sz="1200" b="1" baseline="-25000" dirty="0" smtClean="0">
                    <a:solidFill>
                      <a:schemeClr val="bg1"/>
                    </a:solidFill>
                    <a:latin typeface="Tw Cen MT" pitchFamily="34" charset="0"/>
                  </a:rPr>
                  <a:t>&lt;</a:t>
                </a:r>
                <a:r>
                  <a:rPr lang="pt-BR" sz="1200" b="1" dirty="0" smtClean="0">
                    <a:solidFill>
                      <a:schemeClr val="bg1"/>
                    </a:solidFill>
                    <a:latin typeface="Tw Cen MT" pitchFamily="34" charset="0"/>
                  </a:rPr>
                  <a:t>y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286" name="Grupo 305"/>
          <p:cNvGrpSpPr/>
          <p:nvPr/>
        </p:nvGrpSpPr>
        <p:grpSpPr>
          <a:xfrm>
            <a:off x="3459752" y="3842514"/>
            <a:ext cx="490028" cy="530218"/>
            <a:chOff x="539552" y="4040880"/>
            <a:chExt cx="346362" cy="374769"/>
          </a:xfrm>
        </p:grpSpPr>
        <p:sp>
          <p:nvSpPr>
            <p:cNvPr id="307" name="Retângulo de cantos arredondados 306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SOYD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88" name="Grupo 307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309" name="Retângulo de cantos arredondados 308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FRAC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310" name="Retângulo de cantos arredondados 309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∆%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291" name="Grupo 310"/>
          <p:cNvGrpSpPr/>
          <p:nvPr/>
        </p:nvGrpSpPr>
        <p:grpSpPr>
          <a:xfrm>
            <a:off x="3459751" y="3126943"/>
            <a:ext cx="490029" cy="530218"/>
            <a:chOff x="539552" y="4040880"/>
            <a:chExt cx="346363" cy="374769"/>
          </a:xfrm>
        </p:grpSpPr>
        <p:sp>
          <p:nvSpPr>
            <p:cNvPr id="312" name="Retângulo de cantos arredondados 311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RND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93" name="Grupo 312"/>
            <p:cNvGrpSpPr/>
            <p:nvPr/>
          </p:nvGrpSpPr>
          <p:grpSpPr>
            <a:xfrm>
              <a:off x="539552" y="4127617"/>
              <a:ext cx="346363" cy="288032"/>
              <a:chOff x="1042702" y="3861048"/>
              <a:chExt cx="432954" cy="360040"/>
            </a:xfrm>
          </p:grpSpPr>
          <p:sp>
            <p:nvSpPr>
              <p:cNvPr id="314" name="Retângulo de cantos arredondados 313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CFj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315" name="Retângulo de cantos arredondados 314"/>
              <p:cNvSpPr/>
              <p:nvPr/>
            </p:nvSpPr>
            <p:spPr>
              <a:xfrm>
                <a:off x="1044159" y="3887817"/>
                <a:ext cx="431497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PMT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296" name="Grupo 315"/>
          <p:cNvGrpSpPr/>
          <p:nvPr/>
        </p:nvGrpSpPr>
        <p:grpSpPr>
          <a:xfrm>
            <a:off x="2763665" y="5256253"/>
            <a:ext cx="490028" cy="530218"/>
            <a:chOff x="539552" y="4040880"/>
            <a:chExt cx="346362" cy="374769"/>
          </a:xfrm>
        </p:grpSpPr>
        <p:sp>
          <p:nvSpPr>
            <p:cNvPr id="317" name="Retângulo de cantos arredondados 316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20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298" name="Grupo 317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319" name="Retângulo de cantos arredondados 318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endParaRPr lang="pt-BR" sz="20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320" name="Retângulo de cantos arredondados 319"/>
              <p:cNvSpPr/>
              <p:nvPr/>
            </p:nvSpPr>
            <p:spPr>
              <a:xfrm>
                <a:off x="1072015" y="3887817"/>
                <a:ext cx="375785" cy="288736"/>
              </a:xfrm>
              <a:prstGeom prst="roundRect">
                <a:avLst/>
              </a:prstGeom>
              <a:ln>
                <a:noFill/>
              </a:ln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sz="2000" b="1" dirty="0">
                    <a:solidFill>
                      <a:schemeClr val="tx1"/>
                    </a:solidFill>
                    <a:latin typeface="Tw Cen MT" pitchFamily="34" charset="0"/>
                  </a:rPr>
                  <a:t>g</a:t>
                </a:r>
              </a:p>
            </p:txBody>
          </p:sp>
        </p:grpSp>
      </p:grpSp>
      <p:grpSp>
        <p:nvGrpSpPr>
          <p:cNvPr id="301" name="Grupo 320"/>
          <p:cNvGrpSpPr/>
          <p:nvPr/>
        </p:nvGrpSpPr>
        <p:grpSpPr>
          <a:xfrm>
            <a:off x="2763665" y="4540683"/>
            <a:ext cx="490028" cy="530218"/>
            <a:chOff x="539552" y="4040880"/>
            <a:chExt cx="346362" cy="374769"/>
          </a:xfrm>
        </p:grpSpPr>
        <p:sp>
          <p:nvSpPr>
            <p:cNvPr id="322" name="Retângulo de cantos arredondados 321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PRGM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303" name="Grupo 322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324" name="Retângulo de cantos arredondados 323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GTO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325" name="Retângulo de cantos arredondados 324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R</a:t>
                </a:r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  <a:sym typeface="Wingdings 3"/>
                  </a:rPr>
                  <a:t>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306" name="Grupo 325"/>
          <p:cNvGrpSpPr/>
          <p:nvPr/>
        </p:nvGrpSpPr>
        <p:grpSpPr>
          <a:xfrm>
            <a:off x="2767441" y="3825112"/>
            <a:ext cx="490028" cy="530218"/>
            <a:chOff x="539552" y="4040880"/>
            <a:chExt cx="346362" cy="374769"/>
          </a:xfrm>
        </p:grpSpPr>
        <p:sp>
          <p:nvSpPr>
            <p:cNvPr id="327" name="Retângulo de cantos arredondados 326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SL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308" name="Grupo 327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329" name="Retângulo de cantos arredondados 328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LN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330" name="Retângulo de cantos arredondados 329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%T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311" name="Grupo 330"/>
          <p:cNvGrpSpPr/>
          <p:nvPr/>
        </p:nvGrpSpPr>
        <p:grpSpPr>
          <a:xfrm>
            <a:off x="2767441" y="3109542"/>
            <a:ext cx="490028" cy="530218"/>
            <a:chOff x="539552" y="4040880"/>
            <a:chExt cx="346362" cy="374769"/>
          </a:xfrm>
        </p:grpSpPr>
        <p:sp>
          <p:nvSpPr>
            <p:cNvPr id="332" name="Retângulo de cantos arredondados 331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NPV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313" name="Grupo 332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334" name="Retângulo de cantos arredondados 333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CFo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335" name="Retângulo de cantos arredondados 334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PV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316" name="Grupo 340"/>
          <p:cNvGrpSpPr/>
          <p:nvPr/>
        </p:nvGrpSpPr>
        <p:grpSpPr>
          <a:xfrm>
            <a:off x="2127813" y="4552544"/>
            <a:ext cx="490028" cy="530218"/>
            <a:chOff x="539552" y="4040880"/>
            <a:chExt cx="346362" cy="374769"/>
          </a:xfrm>
        </p:grpSpPr>
        <p:sp>
          <p:nvSpPr>
            <p:cNvPr id="342" name="Retângulo de cantos arredondados 341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8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∑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318" name="Grupo 342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344" name="Retângulo de cantos arredondados 343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BST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345" name="Retângulo de cantos arredondados 344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SST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321" name="Grupo 345"/>
          <p:cNvGrpSpPr/>
          <p:nvPr/>
        </p:nvGrpSpPr>
        <p:grpSpPr>
          <a:xfrm>
            <a:off x="2131589" y="3836974"/>
            <a:ext cx="490028" cy="530218"/>
            <a:chOff x="539552" y="4040880"/>
            <a:chExt cx="346362" cy="374769"/>
          </a:xfrm>
        </p:grpSpPr>
        <p:sp>
          <p:nvSpPr>
            <p:cNvPr id="347" name="Retângulo de cantos arredondados 346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YTM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323" name="Grupo 347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349" name="Retângulo de cantos arredondados 348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e </a:t>
                </a:r>
                <a:r>
                  <a:rPr lang="pt-BR" sz="900" b="1" baseline="30000" dirty="0" smtClean="0">
                    <a:solidFill>
                      <a:srgbClr val="00B0F0"/>
                    </a:solidFill>
                    <a:latin typeface="Tw Cen MT" pitchFamily="34" charset="0"/>
                  </a:rPr>
                  <a:t>𝑥</a:t>
                </a:r>
                <a:endParaRPr lang="pt-BR" sz="900" b="1" baseline="30000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350" name="Retângulo de cantos arredondados 349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1/𝑥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326" name="Grupo 350"/>
          <p:cNvGrpSpPr/>
          <p:nvPr/>
        </p:nvGrpSpPr>
        <p:grpSpPr>
          <a:xfrm>
            <a:off x="2131589" y="3121403"/>
            <a:ext cx="490028" cy="530218"/>
            <a:chOff x="539552" y="4040880"/>
            <a:chExt cx="346362" cy="374769"/>
          </a:xfrm>
        </p:grpSpPr>
        <p:sp>
          <p:nvSpPr>
            <p:cNvPr id="352" name="Retângulo de cantos arredondados 351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INT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328" name="Grupo 352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354" name="Retângulo de cantos arredondados 353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12÷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355" name="Retângulo de cantos arredondados 354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i</a:t>
                </a:r>
              </a:p>
            </p:txBody>
          </p:sp>
        </p:grpSp>
      </p:grpSp>
      <p:grpSp>
        <p:nvGrpSpPr>
          <p:cNvPr id="331" name="Grupo 355"/>
          <p:cNvGrpSpPr/>
          <p:nvPr/>
        </p:nvGrpSpPr>
        <p:grpSpPr>
          <a:xfrm>
            <a:off x="1468680" y="5262574"/>
            <a:ext cx="490028" cy="530218"/>
            <a:chOff x="539552" y="4040880"/>
            <a:chExt cx="346362" cy="374769"/>
          </a:xfrm>
        </p:grpSpPr>
        <p:sp>
          <p:nvSpPr>
            <p:cNvPr id="357" name="Retângulo de cantos arredondados 356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OFF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333" name="Grupo 357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359" name="Retângulo de cantos arredondados 358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360" name="Retângulo de cantos arredondados 359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ON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336" name="Grupo 360"/>
          <p:cNvGrpSpPr/>
          <p:nvPr/>
        </p:nvGrpSpPr>
        <p:grpSpPr>
          <a:xfrm>
            <a:off x="1468680" y="4547004"/>
            <a:ext cx="490028" cy="530218"/>
            <a:chOff x="539552" y="4040880"/>
            <a:chExt cx="346362" cy="374769"/>
          </a:xfrm>
        </p:grpSpPr>
        <p:sp>
          <p:nvSpPr>
            <p:cNvPr id="362" name="Retângulo de cantos arredondados 361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P/R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338" name="Grupo 362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364" name="Retângulo de cantos arredondados 363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PSE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365" name="Retângulo de cantos arredondados 364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R/S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341" name="Grupo 365"/>
          <p:cNvGrpSpPr/>
          <p:nvPr/>
        </p:nvGrpSpPr>
        <p:grpSpPr>
          <a:xfrm>
            <a:off x="1472456" y="3831433"/>
            <a:ext cx="490028" cy="530218"/>
            <a:chOff x="539552" y="4040880"/>
            <a:chExt cx="346362" cy="374769"/>
          </a:xfrm>
        </p:grpSpPr>
        <p:sp>
          <p:nvSpPr>
            <p:cNvPr id="367" name="Retângulo de cantos arredondados 366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PRICE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343" name="Grupo 367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369" name="Retângulo de cantos arredondados 368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√ 𝑥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370" name="Retângulo de cantos arredondados 369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y</a:t>
                </a:r>
                <a:r>
                  <a:rPr lang="pt-BR" b="1" baseline="30000" dirty="0" smtClean="0">
                    <a:solidFill>
                      <a:schemeClr val="bg1"/>
                    </a:solidFill>
                    <a:latin typeface="Tw Cen MT" pitchFamily="34" charset="0"/>
                  </a:rPr>
                  <a:t>𝑥</a:t>
                </a:r>
                <a:endParaRPr lang="pt-BR" sz="900" b="1" baseline="30000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346" name="Grupo 370"/>
          <p:cNvGrpSpPr/>
          <p:nvPr/>
        </p:nvGrpSpPr>
        <p:grpSpPr>
          <a:xfrm>
            <a:off x="1472456" y="3115863"/>
            <a:ext cx="490028" cy="530218"/>
            <a:chOff x="539552" y="4040880"/>
            <a:chExt cx="346362" cy="374769"/>
          </a:xfrm>
        </p:grpSpPr>
        <p:sp>
          <p:nvSpPr>
            <p:cNvPr id="372" name="Retângulo de cantos arredondados 371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pt-BR" sz="900" b="1" dirty="0" smtClean="0">
                  <a:solidFill>
                    <a:schemeClr val="accent5">
                      <a:lumMod val="75000"/>
                    </a:schemeClr>
                  </a:solidFill>
                  <a:latin typeface="Tw Cen MT" pitchFamily="34" charset="0"/>
                </a:rPr>
                <a:t>AMORT</a:t>
              </a:r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348" name="Grupo 372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374" name="Retângulo de cantos arredondados 373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12X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375" name="Retângulo de cantos arredondados 374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>
                    <a:solidFill>
                      <a:schemeClr val="bg1"/>
                    </a:solidFill>
                    <a:latin typeface="Tw Cen MT" pitchFamily="34" charset="0"/>
                  </a:rPr>
                  <a:t>n</a:t>
                </a:r>
              </a:p>
            </p:txBody>
          </p:sp>
        </p:grpSp>
      </p:grpSp>
      <p:grpSp>
        <p:nvGrpSpPr>
          <p:cNvPr id="351" name="Grupo 375"/>
          <p:cNvGrpSpPr/>
          <p:nvPr/>
        </p:nvGrpSpPr>
        <p:grpSpPr>
          <a:xfrm>
            <a:off x="2132414" y="5250713"/>
            <a:ext cx="490028" cy="530218"/>
            <a:chOff x="539552" y="4040880"/>
            <a:chExt cx="346362" cy="374769"/>
          </a:xfrm>
        </p:grpSpPr>
        <p:sp>
          <p:nvSpPr>
            <p:cNvPr id="377" name="Retângulo de cantos arredondados 376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20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353" name="Grupo 377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379" name="Retângulo de cantos arredondados 378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endParaRPr lang="pt-BR" sz="20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380" name="Retângulo de cantos arredondados 379"/>
              <p:cNvSpPr/>
              <p:nvPr/>
            </p:nvSpPr>
            <p:spPr>
              <a:xfrm>
                <a:off x="1072015" y="3887817"/>
                <a:ext cx="375785" cy="293631"/>
              </a:xfrm>
              <a:prstGeom prst="roundRect">
                <a:avLst/>
              </a:prstGeom>
              <a:ln/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  <a:latin typeface="Tw Cen MT" pitchFamily="34" charset="0"/>
                  </a:rPr>
                  <a:t>f</a:t>
                </a:r>
                <a:endParaRPr lang="pt-BR" sz="2000" b="1" dirty="0">
                  <a:solidFill>
                    <a:schemeClr val="tx1"/>
                  </a:solidFill>
                  <a:latin typeface="Tw Cen MT" pitchFamily="34" charset="0"/>
                </a:endParaRPr>
              </a:p>
            </p:txBody>
          </p:sp>
        </p:grpSp>
      </p:grpSp>
      <p:sp>
        <p:nvSpPr>
          <p:cNvPr id="5" name="Retângulo de cantos arredondados 4"/>
          <p:cNvSpPr/>
          <p:nvPr/>
        </p:nvSpPr>
        <p:spPr>
          <a:xfrm>
            <a:off x="2127813" y="1926782"/>
            <a:ext cx="3733847" cy="864096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pt-BR" sz="3200" b="1" dirty="0" smtClean="0">
                <a:latin typeface="Tw Cen MT" pitchFamily="34" charset="0"/>
                <a:cs typeface="Courier New" pitchFamily="49" charset="0"/>
              </a:rPr>
              <a:t>-0,3333</a:t>
            </a:r>
            <a:endParaRPr lang="pt-BR" sz="3200" b="1" dirty="0">
              <a:latin typeface="Tw Cen MT" pitchFamily="34" charset="0"/>
              <a:cs typeface="Courier New" pitchFamily="49" charset="0"/>
            </a:endParaRPr>
          </a:p>
        </p:txBody>
      </p:sp>
      <p:grpSp>
        <p:nvGrpSpPr>
          <p:cNvPr id="356" name="Grupo 335"/>
          <p:cNvGrpSpPr/>
          <p:nvPr/>
        </p:nvGrpSpPr>
        <p:grpSpPr>
          <a:xfrm>
            <a:off x="6037673" y="3818956"/>
            <a:ext cx="490028" cy="530218"/>
            <a:chOff x="539552" y="4040880"/>
            <a:chExt cx="346362" cy="374769"/>
          </a:xfrm>
        </p:grpSpPr>
        <p:sp>
          <p:nvSpPr>
            <p:cNvPr id="337" name="Retângulo de cantos arredondados 336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358" name="Grupo 337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339" name="Retângulo de cantos arredondados 338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M.DY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340" name="Retângulo de cantos arredondados 339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5</a:t>
                </a:r>
                <a:endParaRPr lang="pt-BR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  <p:grpSp>
        <p:nvGrpSpPr>
          <p:cNvPr id="361" name="Grupo 380"/>
          <p:cNvGrpSpPr/>
          <p:nvPr/>
        </p:nvGrpSpPr>
        <p:grpSpPr>
          <a:xfrm>
            <a:off x="5405633" y="3824497"/>
            <a:ext cx="490028" cy="530218"/>
            <a:chOff x="539552" y="4040880"/>
            <a:chExt cx="346362" cy="374769"/>
          </a:xfrm>
        </p:grpSpPr>
        <p:sp>
          <p:nvSpPr>
            <p:cNvPr id="382" name="Retângulo de cantos arredondados 381"/>
            <p:cNvSpPr/>
            <p:nvPr/>
          </p:nvSpPr>
          <p:spPr>
            <a:xfrm>
              <a:off x="539552" y="4040880"/>
              <a:ext cx="346362" cy="370853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pt-BR" sz="900" b="1" dirty="0">
                <a:solidFill>
                  <a:schemeClr val="accent5">
                    <a:lumMod val="75000"/>
                  </a:schemeClr>
                </a:solidFill>
                <a:latin typeface="Tw Cen MT" pitchFamily="34" charset="0"/>
              </a:endParaRPr>
            </a:p>
          </p:txBody>
        </p:sp>
        <p:grpSp>
          <p:nvGrpSpPr>
            <p:cNvPr id="363" name="Grupo 382"/>
            <p:cNvGrpSpPr/>
            <p:nvPr/>
          </p:nvGrpSpPr>
          <p:grpSpPr>
            <a:xfrm>
              <a:off x="539552" y="4127617"/>
              <a:ext cx="346362" cy="288032"/>
              <a:chOff x="1042702" y="3861048"/>
              <a:chExt cx="432953" cy="360040"/>
            </a:xfrm>
          </p:grpSpPr>
          <p:sp>
            <p:nvSpPr>
              <p:cNvPr id="384" name="Retângulo de cantos arredondados 383"/>
              <p:cNvSpPr/>
              <p:nvPr/>
            </p:nvSpPr>
            <p:spPr>
              <a:xfrm>
                <a:off x="1042702" y="3861048"/>
                <a:ext cx="432953" cy="360040"/>
              </a:xfrm>
              <a:prstGeom prst="roundRect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b"/>
              <a:lstStyle/>
              <a:p>
                <a:pPr algn="ctr"/>
                <a:r>
                  <a:rPr lang="pt-BR" sz="900" b="1" dirty="0" smtClean="0">
                    <a:solidFill>
                      <a:srgbClr val="00B0F0"/>
                    </a:solidFill>
                    <a:latin typeface="Tw Cen MT" pitchFamily="34" charset="0"/>
                  </a:rPr>
                  <a:t>D.MY</a:t>
                </a:r>
                <a:endParaRPr lang="pt-BR" sz="900" b="1" dirty="0">
                  <a:solidFill>
                    <a:srgbClr val="00B0F0"/>
                  </a:solidFill>
                  <a:latin typeface="Tw Cen MT" pitchFamily="34" charset="0"/>
                </a:endParaRPr>
              </a:p>
            </p:txBody>
          </p:sp>
          <p:sp>
            <p:nvSpPr>
              <p:cNvPr id="385" name="Retângulo de cantos arredondados 384"/>
              <p:cNvSpPr/>
              <p:nvPr/>
            </p:nvSpPr>
            <p:spPr>
              <a:xfrm>
                <a:off x="1072014" y="3887817"/>
                <a:ext cx="375786" cy="216024"/>
              </a:xfrm>
              <a:prstGeom prst="roundRect">
                <a:avLst/>
              </a:prstGeom>
              <a:gradFill>
                <a:lin ang="12600000" scaled="0"/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b="1" dirty="0" smtClean="0">
                    <a:solidFill>
                      <a:schemeClr val="bg1"/>
                    </a:solidFill>
                    <a:latin typeface="Tw Cen MT" pitchFamily="34" charset="0"/>
                  </a:rPr>
                  <a:t>4</a:t>
                </a:r>
                <a:endParaRPr lang="pt-BR" sz="900" b="1" dirty="0">
                  <a:solidFill>
                    <a:schemeClr val="bg1"/>
                  </a:solidFill>
                  <a:latin typeface="Tw Cen MT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2166523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Disponível em 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2296" indent="0" algn="ctr">
              <a:buNone/>
            </a:pPr>
            <a:endParaRPr lang="pt-BR" sz="4000" dirty="0" smtClean="0"/>
          </a:p>
          <a:p>
            <a:pPr marL="82296" indent="0" algn="ctr">
              <a:buNone/>
            </a:pPr>
            <a:r>
              <a:rPr lang="pt-BR" sz="4000" dirty="0" smtClean="0">
                <a:hlinkClick r:id="rId2"/>
              </a:rPr>
              <a:t>www.oxnar.com.br/3f</a:t>
            </a:r>
            <a:r>
              <a:rPr lang="pt-BR" sz="4000" dirty="0" smtClean="0"/>
              <a:t> </a:t>
            </a:r>
          </a:p>
          <a:p>
            <a:pPr marL="82296" indent="0" algn="ctr">
              <a:buNone/>
            </a:pPr>
            <a:endParaRPr lang="pt-BR" sz="4000" dirty="0" smtClean="0"/>
          </a:p>
          <a:p>
            <a:pPr marL="82296" indent="0" algn="ctr">
              <a:buNone/>
            </a:pPr>
            <a:r>
              <a:rPr lang="pt-BR" sz="4000" dirty="0" smtClean="0"/>
              <a:t>Prof. Esp. André Aparecido da Silva</a:t>
            </a:r>
            <a:endParaRPr lang="pt-BR" sz="4000" dirty="0"/>
          </a:p>
          <a:p>
            <a:pPr marL="82296" indent="0" algn="ctr">
              <a:buNone/>
            </a:pPr>
            <a:r>
              <a:rPr lang="pt-BR" sz="4000" dirty="0" smtClean="0"/>
              <a:t>anndrepr@yahoo.com.br</a:t>
            </a:r>
            <a:endParaRPr lang="pt-BR" sz="4000" dirty="0" smtClean="0"/>
          </a:p>
          <a:p>
            <a:pPr marL="82296" indent="0" algn="ctr">
              <a:buNone/>
            </a:pPr>
            <a:endParaRPr lang="pt-BR" sz="4000" dirty="0" smtClean="0"/>
          </a:p>
          <a:p>
            <a:pPr>
              <a:buNone/>
            </a:pPr>
            <a:endParaRPr lang="pt-BR" sz="4000" dirty="0"/>
          </a:p>
        </p:txBody>
      </p:sp>
    </p:spTree>
    <p:extLst>
      <p:ext uri="{BB962C8B-B14F-4D97-AF65-F5344CB8AC3E}">
        <p14:creationId xmlns:p14="http://schemas.microsoft.com/office/powerpoint/2010/main" xmlns="" val="3684528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</TotalTime>
  <Words>9158</Words>
  <Application>Microsoft Office PowerPoint</Application>
  <PresentationFormat>Apresentação na tela (4:3)</PresentationFormat>
  <Paragraphs>2912</Paragraphs>
  <Slides>108</Slides>
  <Notes>18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incorporados</vt:lpstr>
      </vt:variant>
      <vt:variant>
        <vt:i4>1</vt:i4>
      </vt:variant>
      <vt:variant>
        <vt:lpstr>Títulos de slides</vt:lpstr>
      </vt:variant>
      <vt:variant>
        <vt:i4>108</vt:i4>
      </vt:variant>
    </vt:vector>
  </HeadingPairs>
  <TitlesOfParts>
    <vt:vector size="110" baseType="lpstr">
      <vt:lpstr>Tema do Office</vt:lpstr>
      <vt:lpstr>Planilha</vt:lpstr>
      <vt:lpstr>Matemática Financeira</vt:lpstr>
      <vt:lpstr>Conceitos Básicos de Matemática Financeira </vt:lpstr>
      <vt:lpstr>Conceitos Básicos de Matemática Financeira </vt:lpstr>
      <vt:lpstr>Conceitos Básicos de Matemática Financeira </vt:lpstr>
      <vt:lpstr>Conceitos Básicos de Matemática Financeira </vt:lpstr>
      <vt:lpstr>Conceitos Básicos de Matemática Financeira </vt:lpstr>
      <vt:lpstr>Conceitos Básicos de Matemática Financeira </vt:lpstr>
      <vt:lpstr>Conceitos Básicos de Matemática Financeira </vt:lpstr>
      <vt:lpstr>Conceitos Básicos de Matemática Financeira</vt:lpstr>
      <vt:lpstr> Juros Simples – Exemplo a uma Taxa de 10%</vt:lpstr>
      <vt:lpstr> Juros Compostos – Ex. a uma Taxa de 10%</vt:lpstr>
      <vt:lpstr>Conceitos Básicos de Matemática Financeira</vt:lpstr>
      <vt:lpstr>Conceitos Básicos de Matemática Financeira</vt:lpstr>
      <vt:lpstr>Conceitos Básicos de Matemática Financeira</vt:lpstr>
      <vt:lpstr>Conceitos Básicos de Matemática Financeira</vt:lpstr>
      <vt:lpstr>Conceitos Básicos de Matemática Financeira</vt:lpstr>
      <vt:lpstr>Conceitos Básicos de Matemática Financeira Exercícios de fixação</vt:lpstr>
      <vt:lpstr>A Calculadora</vt:lpstr>
      <vt:lpstr>Exemplificando</vt:lpstr>
      <vt:lpstr>Exemplificando</vt:lpstr>
      <vt:lpstr>A Calculadora</vt:lpstr>
      <vt:lpstr>A Calculadora Uso do Teclado</vt:lpstr>
      <vt:lpstr>A Calculadora – Teste de Funcionamento</vt:lpstr>
      <vt:lpstr>A Calculadora Funções Básicas</vt:lpstr>
      <vt:lpstr>A Calculadora A Pilha Operacional</vt:lpstr>
      <vt:lpstr>A Calculadora Funcionamento da Pilha Operacional</vt:lpstr>
      <vt:lpstr>A Calculadora Funcionamento da Pilha Operacional</vt:lpstr>
      <vt:lpstr>A Calculadora Funcionamento da Pilha Operacional</vt:lpstr>
      <vt:lpstr>A Calculadora Memória da Calculadora</vt:lpstr>
      <vt:lpstr>A Calculadora Número de Casas Decimais</vt:lpstr>
      <vt:lpstr>A Calculadora Número de Casas Decimais</vt:lpstr>
      <vt:lpstr>A Calculadora Separadores de Dígitos</vt:lpstr>
      <vt:lpstr>A Calculadora Limpando as memórias da HP 12c</vt:lpstr>
      <vt:lpstr>Potenciação e Raiz</vt:lpstr>
      <vt:lpstr>Potenciação e Raiz</vt:lpstr>
      <vt:lpstr>Potenciação e Raiz Exercício de Fixação</vt:lpstr>
      <vt:lpstr>Porcentagem</vt:lpstr>
      <vt:lpstr>Porcentagem Exercícios de Fixação</vt:lpstr>
      <vt:lpstr>Porcentagem</vt:lpstr>
      <vt:lpstr>Porcentagem</vt:lpstr>
      <vt:lpstr>Exercícios de Fixação com a HP 12C</vt:lpstr>
      <vt:lpstr>Operações com Datas</vt:lpstr>
      <vt:lpstr>Operações com Datas</vt:lpstr>
      <vt:lpstr>Operações com Datas Exercícios de Fixação</vt:lpstr>
      <vt:lpstr>Prazo Médio</vt:lpstr>
      <vt:lpstr>Prazo Médio Exercícios de Fixação</vt:lpstr>
      <vt:lpstr>Prazo Médio Exercícios de Fixação</vt:lpstr>
      <vt:lpstr>Capitalização Simples - Juros Simples</vt:lpstr>
      <vt:lpstr>Juros Simples Exercício de Fixação</vt:lpstr>
      <vt:lpstr>Operações de Desconto - Juros Simples Desconto de Títulos - Aplicação Prática</vt:lpstr>
      <vt:lpstr>Operações de Desconto - Juros Simples Desconto de Títulos - Aplicação Prática</vt:lpstr>
      <vt:lpstr>Operações de Desconto - Juros Simples Desconto de Títulos - Aplicação Prática</vt:lpstr>
      <vt:lpstr>Operações de Desconto - Juros Simples Desconto de Títulos - Aplicação Prática Mod.2</vt:lpstr>
      <vt:lpstr>Operações de Desconto - Juros Simples Desconto de Títulos - Aplicação Prática Mod.2</vt:lpstr>
      <vt:lpstr>Operações de Desconto - Juros Simples Desconto de Títulos – Exercício Desafio</vt:lpstr>
      <vt:lpstr>Por que o uso do Juros Simples?</vt:lpstr>
      <vt:lpstr>Juros Simples Juros de Conta Corrente – Aplicação Prática</vt:lpstr>
      <vt:lpstr>Juros Simples Juros de Conta Corrente – Resolução do Caso</vt:lpstr>
      <vt:lpstr>Juros Simples Juros de Conta Corrente – Resolução do Caso</vt:lpstr>
      <vt:lpstr>Juros Simples Juros de Conta Corrente – Resolução do Caso</vt:lpstr>
      <vt:lpstr>Juros Simples Juros de Conta Corrente – Resolução do Caso</vt:lpstr>
      <vt:lpstr>Juros Simples Juros de Conta Corrente – Resolução do Caso</vt:lpstr>
      <vt:lpstr>Capitalização Composta - Juros Compostos</vt:lpstr>
      <vt:lpstr>Série de Pagamentos - Juros Compostos</vt:lpstr>
      <vt:lpstr>Juros Compostos</vt:lpstr>
      <vt:lpstr>Juros Compostos</vt:lpstr>
      <vt:lpstr>Juros Compostos</vt:lpstr>
      <vt:lpstr>Juros Compostos Exercício de Fixação</vt:lpstr>
      <vt:lpstr>Juros Compostos Exercício de Fixação</vt:lpstr>
      <vt:lpstr>Juros Compostos Exercício de Fixação</vt:lpstr>
      <vt:lpstr>Cálculo com Períodos Não Inteiros</vt:lpstr>
      <vt:lpstr>Cálculo com Períodos Não Inteiros</vt:lpstr>
      <vt:lpstr>Taxas Equivalentes</vt:lpstr>
      <vt:lpstr>Taxas Equivalentes  Juros Compostos – Método 1</vt:lpstr>
      <vt:lpstr>Taxas Equivalentes – Método 2 Juros Compostos - Capitalização da Taxa</vt:lpstr>
      <vt:lpstr>Taxas Equivalentes – Método 2 Juros Compostos - Descapitalização da Taxa</vt:lpstr>
      <vt:lpstr>Taxas Equivalentes Exercício de Fixação</vt:lpstr>
      <vt:lpstr>Equivalência de Capitais</vt:lpstr>
      <vt:lpstr>Exercício Desafio !!!</vt:lpstr>
      <vt:lpstr>Sistemas de Amortização de Financiamentos</vt:lpstr>
      <vt:lpstr>Sistemas de Amortização de Financiamentos</vt:lpstr>
      <vt:lpstr>Sistemas de Amortização de Financiamentos</vt:lpstr>
      <vt:lpstr>Exemplificando – Tabela Price</vt:lpstr>
      <vt:lpstr>Exemplificando – Tabela Price</vt:lpstr>
      <vt:lpstr>Exemplificando – Tabela SAC</vt:lpstr>
      <vt:lpstr>Exemplificando – Tabela SAC</vt:lpstr>
      <vt:lpstr>Séries Uniformes de Pagamento Tabela Price</vt:lpstr>
      <vt:lpstr>Séries Uniformes de Pagamento Série Postecipada – Tabela Price</vt:lpstr>
      <vt:lpstr>Séries Uniformes de Pagamento Série Antecipada – Tabela Price</vt:lpstr>
      <vt:lpstr>Séries Uniformes de Pagamento Série Diferida – Tabela Price</vt:lpstr>
      <vt:lpstr>Séries Uniformes de Pagamento Série com Parcela Complementar – Tab. Price</vt:lpstr>
      <vt:lpstr>Amortização – Tabela Price</vt:lpstr>
      <vt:lpstr>Amortização – Tabela Price Descritivo do Cálculo do Exemplo Anterior</vt:lpstr>
      <vt:lpstr>Análise do Fluxo de Caixa</vt:lpstr>
      <vt:lpstr>Análise do Fluxo de Caixa Método do Valor Presente Líquido</vt:lpstr>
      <vt:lpstr>Análise do Fluxo de Caixa Método do Valor Presente Líquido</vt:lpstr>
      <vt:lpstr>Análise do Fluxo de Caixa Método do Valor Presente Líquido</vt:lpstr>
      <vt:lpstr>Análise do Fluxo de Caixa Método do Valor Presente Líquido</vt:lpstr>
      <vt:lpstr>Análise do Fluxo de Caixa Método do Valor Presente Líquido</vt:lpstr>
      <vt:lpstr>Análise do Fluxo de Caixa Método do Valor Presente Líquido</vt:lpstr>
      <vt:lpstr>Análise do Fluxo de Caixa Método do Valor Presente Líquido</vt:lpstr>
      <vt:lpstr>Análise do Fluxo de Caixa Método do Valor Presente Líquido</vt:lpstr>
      <vt:lpstr>Análise do Fluxo de Caixa Método da Taxa Interna de Retorno (TIR)</vt:lpstr>
      <vt:lpstr>Análise do Fluxo de Caixa Método da Taxa Interna de Retorno (TIR)</vt:lpstr>
      <vt:lpstr>Análise do Fluxo de Caixa Método da Taxa Interna de Retorno (TIR)</vt:lpstr>
      <vt:lpstr>Exercício Desafio</vt:lpstr>
      <vt:lpstr>Resolução de Exercícios Aplicados</vt:lpstr>
      <vt:lpstr>Disponível em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Matemática Financeira</dc:title>
  <dc:creator>Oxnar</dc:creator>
  <cp:lastModifiedBy>Oxnar</cp:lastModifiedBy>
  <cp:revision>10</cp:revision>
  <dcterms:created xsi:type="dcterms:W3CDTF">2014-08-16T15:37:39Z</dcterms:created>
  <dcterms:modified xsi:type="dcterms:W3CDTF">2014-10-14T02:06:28Z</dcterms:modified>
</cp:coreProperties>
</file>