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7" r:id="rId1"/>
  </p:sldMasterIdLst>
  <p:notesMasterIdLst>
    <p:notesMasterId r:id="rId51"/>
  </p:notesMasterIdLst>
  <p:handoutMasterIdLst>
    <p:handoutMasterId r:id="rId52"/>
  </p:handoutMasterIdLst>
  <p:sldIdLst>
    <p:sldId id="402" r:id="rId2"/>
    <p:sldId id="466" r:id="rId3"/>
    <p:sldId id="467" r:id="rId4"/>
    <p:sldId id="469" r:id="rId5"/>
    <p:sldId id="470" r:id="rId6"/>
    <p:sldId id="471" r:id="rId7"/>
    <p:sldId id="472" r:id="rId8"/>
    <p:sldId id="474" r:id="rId9"/>
    <p:sldId id="477" r:id="rId10"/>
    <p:sldId id="475" r:id="rId11"/>
    <p:sldId id="478" r:id="rId12"/>
    <p:sldId id="476" r:id="rId13"/>
    <p:sldId id="479" r:id="rId14"/>
    <p:sldId id="480" r:id="rId15"/>
    <p:sldId id="481" r:id="rId16"/>
    <p:sldId id="482" r:id="rId17"/>
    <p:sldId id="516" r:id="rId18"/>
    <p:sldId id="483" r:id="rId19"/>
    <p:sldId id="484" r:id="rId20"/>
    <p:sldId id="485" r:id="rId21"/>
    <p:sldId id="486" r:id="rId22"/>
    <p:sldId id="487" r:id="rId23"/>
    <p:sldId id="488" r:id="rId24"/>
    <p:sldId id="489" r:id="rId25"/>
    <p:sldId id="490" r:id="rId26"/>
    <p:sldId id="491" r:id="rId27"/>
    <p:sldId id="492" r:id="rId28"/>
    <p:sldId id="493" r:id="rId29"/>
    <p:sldId id="503" r:id="rId30"/>
    <p:sldId id="504" r:id="rId31"/>
    <p:sldId id="494" r:id="rId32"/>
    <p:sldId id="495" r:id="rId33"/>
    <p:sldId id="496" r:id="rId34"/>
    <p:sldId id="498" r:id="rId35"/>
    <p:sldId id="502" r:id="rId36"/>
    <p:sldId id="510" r:id="rId37"/>
    <p:sldId id="512" r:id="rId38"/>
    <p:sldId id="513" r:id="rId39"/>
    <p:sldId id="514" r:id="rId40"/>
    <p:sldId id="509" r:id="rId41"/>
    <p:sldId id="499" r:id="rId42"/>
    <p:sldId id="500" r:id="rId43"/>
    <p:sldId id="501" r:id="rId44"/>
    <p:sldId id="473" r:id="rId45"/>
    <p:sldId id="508" r:id="rId46"/>
    <p:sldId id="507" r:id="rId47"/>
    <p:sldId id="505" r:id="rId48"/>
    <p:sldId id="468" r:id="rId49"/>
    <p:sldId id="506" r:id="rId50"/>
  </p:sldIdLst>
  <p:sldSz cx="9144000" cy="6858000" type="screen4x3"/>
  <p:notesSz cx="6757988" cy="98663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7">
          <p15:clr>
            <a:srgbClr val="A4A3A4"/>
          </p15:clr>
        </p15:guide>
        <p15:guide id="2" pos="212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5B5B"/>
    <a:srgbClr val="4D4D4D"/>
    <a:srgbClr val="008000"/>
    <a:srgbClr val="CCECFF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917" autoAdjust="0"/>
    <p:restoredTop sz="89583" autoAdjust="0"/>
  </p:normalViewPr>
  <p:slideViewPr>
    <p:cSldViewPr snapToGrid="0">
      <p:cViewPr varScale="1">
        <p:scale>
          <a:sx n="102" d="100"/>
          <a:sy n="102" d="100"/>
        </p:scale>
        <p:origin x="72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3" d="100"/>
          <a:sy n="53" d="100"/>
        </p:scale>
        <p:origin x="-1236" y="-84"/>
      </p:cViewPr>
      <p:guideLst>
        <p:guide orient="horz" pos="3107"/>
        <p:guide pos="212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28938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dirty="0"/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29050" y="0"/>
            <a:ext cx="2928938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942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2600"/>
            <a:ext cx="2928938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dirty="0"/>
          </a:p>
        </p:txBody>
      </p:sp>
      <p:sp>
        <p:nvSpPr>
          <p:cNvPr id="942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29050" y="9372600"/>
            <a:ext cx="2928938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A37EC51-DC89-4A44-95D0-D7B891C881E2}" type="slidenum">
              <a:rPr lang="en-US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4440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28938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dirty="0"/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29050" y="0"/>
            <a:ext cx="2928938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880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2813" y="739775"/>
            <a:ext cx="4933950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80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0113" y="4686300"/>
            <a:ext cx="4957762" cy="4440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80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2600"/>
            <a:ext cx="2928938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dirty="0"/>
          </a:p>
        </p:txBody>
      </p:sp>
      <p:sp>
        <p:nvSpPr>
          <p:cNvPr id="880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29050" y="9372600"/>
            <a:ext cx="2928938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C4E7F58-7764-4D8A-8F91-4C986AF59BF6}" type="slidenum">
              <a:rPr lang="en-US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08689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6B505F-39AD-4E8A-9611-1FD89E96DF64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526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6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407377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2D5485-CBF3-4796-B641-71B4CE4F3688}" type="slidenum">
              <a:rPr lang="en-US"/>
              <a:pPr/>
              <a:t>2</a:t>
            </a:fld>
            <a:endParaRPr lang="en-US" dirty="0"/>
          </a:p>
        </p:txBody>
      </p:sp>
      <p:sp>
        <p:nvSpPr>
          <p:cNvPr id="65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305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538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65539" name="Group 3"/>
            <p:cNvGrpSpPr>
              <a:grpSpLocks/>
            </p:cNvGrpSpPr>
            <p:nvPr/>
          </p:nvGrpSpPr>
          <p:grpSpPr bwMode="auto">
            <a:xfrm>
              <a:off x="183" y="1604"/>
              <a:ext cx="448" cy="299"/>
              <a:chOff x="720" y="336"/>
              <a:chExt cx="624" cy="432"/>
            </a:xfrm>
          </p:grpSpPr>
          <p:sp>
            <p:nvSpPr>
              <p:cNvPr id="65540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dirty="0"/>
              </a:p>
            </p:txBody>
          </p:sp>
          <p:sp>
            <p:nvSpPr>
              <p:cNvPr id="65541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dirty="0"/>
              </a:p>
            </p:txBody>
          </p:sp>
        </p:grpSp>
        <p:grpSp>
          <p:nvGrpSpPr>
            <p:cNvPr id="65542" name="Group 6"/>
            <p:cNvGrpSpPr>
              <a:grpSpLocks/>
            </p:cNvGrpSpPr>
            <p:nvPr/>
          </p:nvGrpSpPr>
          <p:grpSpPr bwMode="auto">
            <a:xfrm>
              <a:off x="261" y="1870"/>
              <a:ext cx="465" cy="299"/>
              <a:chOff x="912" y="2640"/>
              <a:chExt cx="672" cy="432"/>
            </a:xfrm>
          </p:grpSpPr>
          <p:sp>
            <p:nvSpPr>
              <p:cNvPr id="65543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dirty="0"/>
              </a:p>
            </p:txBody>
          </p:sp>
          <p:sp>
            <p:nvSpPr>
              <p:cNvPr id="65544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 dirty="0"/>
              </a:p>
            </p:txBody>
          </p:sp>
        </p:grpSp>
        <p:sp>
          <p:nvSpPr>
            <p:cNvPr id="65545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dirty="0"/>
            </a:p>
          </p:txBody>
        </p:sp>
        <p:sp>
          <p:nvSpPr>
            <p:cNvPr id="65546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dirty="0"/>
            </a:p>
          </p:txBody>
        </p:sp>
        <p:sp>
          <p:nvSpPr>
            <p:cNvPr id="65547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dirty="0"/>
            </a:p>
          </p:txBody>
        </p:sp>
      </p:grpSp>
      <p:sp>
        <p:nvSpPr>
          <p:cNvPr id="65548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85800" y="1847850"/>
            <a:ext cx="7772400" cy="1143000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65549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65550" name="Rectangle 14"/>
          <p:cNvSpPr>
            <a:spLocks noGrp="1" noChangeArrowheads="1"/>
          </p:cNvSpPr>
          <p:nvPr>
            <p:ph type="dt" sz="half" idx="2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5551" name="Rectangle 15"/>
          <p:cNvSpPr>
            <a:spLocks noGrp="1" noChangeArrowheads="1"/>
          </p:cNvSpPr>
          <p:nvPr>
            <p:ph type="ftr" sz="quarter" idx="3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5552" name="Rectangle 1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2FBE306-0D3D-460B-BA34-8FD8F2B92A70}" type="slidenum">
              <a:rPr lang="en-US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46781" y="122464"/>
            <a:ext cx="7793037" cy="114300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31685D-A28E-4546-87A1-3DE492387FA4}" type="slidenum">
              <a:rPr lang="en-US"/>
              <a:pPr/>
              <a:t>‹nº›</a:t>
            </a:fld>
            <a:endParaRPr lang="en-US" dirty="0"/>
          </a:p>
        </p:txBody>
      </p:sp>
      <p:sp>
        <p:nvSpPr>
          <p:cNvPr id="7" name="Retângulo 6"/>
          <p:cNvSpPr/>
          <p:nvPr userDrawn="1"/>
        </p:nvSpPr>
        <p:spPr bwMode="auto">
          <a:xfrm>
            <a:off x="8531679" y="0"/>
            <a:ext cx="612321" cy="71029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pt-B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pic>
        <p:nvPicPr>
          <p:cNvPr id="8" name="Imagem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44462" y="0"/>
            <a:ext cx="684675" cy="785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3391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264E97-A807-4F9B-BB5B-D118C46DBAA9}" type="slidenum">
              <a:rPr lang="en-US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3354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304800" y="1676400"/>
            <a:ext cx="4248150" cy="4456113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705350" y="1676400"/>
            <a:ext cx="4249738" cy="4456113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F1D385-B65A-4744-A0D4-0F25BDD91883}" type="slidenum">
              <a:rPr lang="en-US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44251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5CC2B5-1048-4E04-A79D-27E47B2675BE}" type="slidenum">
              <a:rPr lang="en-US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3174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603B63-BF16-4C33-AE3B-AA6B64ACA460}" type="slidenum">
              <a:rPr lang="en-US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168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C259FF-3E98-4193-8A8F-AE8B86CAA1CB}" type="slidenum">
              <a:rPr lang="en-US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8695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70388A-4608-42BF-96AB-9A034211CFBB}" type="slidenum">
              <a:rPr lang="en-US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135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68839D-9154-46A1-8F0E-15408DAF7904}" type="slidenum">
              <a:rPr lang="en-US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81742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0336F6-5190-4BEA-A1C6-A7B89B20AEC7}" type="slidenum">
              <a:rPr lang="en-US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432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792913" y="0"/>
            <a:ext cx="2162175" cy="6132513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304800" y="0"/>
            <a:ext cx="6335713" cy="6132513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AD6F81-1E76-4772-97F4-37B5A9626471}" type="slidenum">
              <a:rPr lang="en-US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5959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ChangeArrowheads="1"/>
          </p:cNvSpPr>
          <p:nvPr userDrawn="1"/>
        </p:nvSpPr>
        <p:spPr bwMode="ltGray">
          <a:xfrm>
            <a:off x="355600" y="536575"/>
            <a:ext cx="438150" cy="47466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pt-BR" dirty="0"/>
          </a:p>
        </p:txBody>
      </p:sp>
      <p:sp>
        <p:nvSpPr>
          <p:cNvPr id="64515" name="Rectangle 3"/>
          <p:cNvSpPr>
            <a:spLocks noChangeArrowheads="1"/>
          </p:cNvSpPr>
          <p:nvPr userDrawn="1"/>
        </p:nvSpPr>
        <p:spPr bwMode="ltGray">
          <a:xfrm>
            <a:off x="738188" y="536575"/>
            <a:ext cx="328612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pt-BR" dirty="0"/>
          </a:p>
        </p:txBody>
      </p:sp>
      <p:sp>
        <p:nvSpPr>
          <p:cNvPr id="64516" name="Rectangle 4"/>
          <p:cNvSpPr>
            <a:spLocks noChangeArrowheads="1"/>
          </p:cNvSpPr>
          <p:nvPr userDrawn="1"/>
        </p:nvSpPr>
        <p:spPr bwMode="ltGray">
          <a:xfrm>
            <a:off x="479425" y="958850"/>
            <a:ext cx="422275" cy="474663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pt-BR" dirty="0"/>
          </a:p>
        </p:txBody>
      </p:sp>
      <p:sp>
        <p:nvSpPr>
          <p:cNvPr id="64517" name="Rectangle 5"/>
          <p:cNvSpPr>
            <a:spLocks noChangeArrowheads="1"/>
          </p:cNvSpPr>
          <p:nvPr userDrawn="1"/>
        </p:nvSpPr>
        <p:spPr bwMode="ltGray">
          <a:xfrm>
            <a:off x="849313" y="958850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pt-BR" dirty="0"/>
          </a:p>
        </p:txBody>
      </p:sp>
      <p:sp>
        <p:nvSpPr>
          <p:cNvPr id="64518" name="Rectangle 6"/>
          <p:cNvSpPr>
            <a:spLocks noChangeArrowheads="1"/>
          </p:cNvSpPr>
          <p:nvPr userDrawn="1"/>
        </p:nvSpPr>
        <p:spPr bwMode="ltGray">
          <a:xfrm>
            <a:off x="0" y="9906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pt-BR" dirty="0"/>
          </a:p>
        </p:txBody>
      </p:sp>
      <p:sp>
        <p:nvSpPr>
          <p:cNvPr id="64519" name="Rectangle 7"/>
          <p:cNvSpPr>
            <a:spLocks noChangeArrowheads="1"/>
          </p:cNvSpPr>
          <p:nvPr userDrawn="1"/>
        </p:nvSpPr>
        <p:spPr bwMode="gray">
          <a:xfrm>
            <a:off x="762000" y="381000"/>
            <a:ext cx="31750" cy="105251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pt-BR" dirty="0"/>
          </a:p>
        </p:txBody>
      </p:sp>
      <p:sp>
        <p:nvSpPr>
          <p:cNvPr id="64520" name="Rectangle 8"/>
          <p:cNvSpPr>
            <a:spLocks noChangeArrowheads="1"/>
          </p:cNvSpPr>
          <p:nvPr userDrawn="1"/>
        </p:nvSpPr>
        <p:spPr bwMode="gray">
          <a:xfrm>
            <a:off x="381000" y="1219200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pt-BR" dirty="0"/>
          </a:p>
        </p:txBody>
      </p:sp>
      <p:sp>
        <p:nvSpPr>
          <p:cNvPr id="64521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0"/>
            <a:ext cx="7793037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64522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676400"/>
            <a:ext cx="8650288" cy="445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4523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3246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sz="1400"/>
            </a:lvl1pPr>
          </a:lstStyle>
          <a:p>
            <a:endParaRPr lang="en-US" dirty="0"/>
          </a:p>
        </p:txBody>
      </p:sp>
      <p:sp>
        <p:nvSpPr>
          <p:cNvPr id="6452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3246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400"/>
            </a:lvl1pPr>
          </a:lstStyle>
          <a:p>
            <a:endParaRPr lang="en-US" dirty="0"/>
          </a:p>
        </p:txBody>
      </p:sp>
      <p:sp>
        <p:nvSpPr>
          <p:cNvPr id="6452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3246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400"/>
            </a:lvl1pPr>
          </a:lstStyle>
          <a:p>
            <a:fld id="{171ECE46-26E8-4BA1-8D6F-395BBE82ACF3}" type="slidenum">
              <a:rPr lang="en-US"/>
              <a:pPr/>
              <a:t>‹nº›</a:t>
            </a:fld>
            <a:endParaRPr lang="en-US" dirty="0"/>
          </a:p>
        </p:txBody>
      </p:sp>
      <p:pic>
        <p:nvPicPr>
          <p:cNvPr id="64526" name="Picture 14" descr="selo_30anos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6150" y="14288"/>
            <a:ext cx="563563" cy="650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kumimoji="1" sz="32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latin typeface="Arial" panose="020B060402020202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latin typeface="Arial" panose="020B060402020202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latin typeface="Arial" panose="020B060402020202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anose="05000000000000000000" pitchFamily="2" charset="2"/>
        <a:buChar char="n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50000"/>
        <a:buFont typeface="Wingdings" panose="05000000000000000000" pitchFamily="2" charset="2"/>
        <a:buChar char="n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CCECFF"/>
        </a:buClr>
        <a:buSzPct val="55000"/>
        <a:buFont typeface="Wingdings" panose="05000000000000000000" pitchFamily="2" charset="2"/>
        <a:buChar char="n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xnar.com.br/aulas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85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019175" y="1111250"/>
            <a:ext cx="7105650" cy="2051050"/>
          </a:xfrm>
          <a:extLs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chemeClr val="tx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kumimoji="0" lang="pt-BR" sz="4000" dirty="0" smtClean="0">
                <a:solidFill>
                  <a:schemeClr val="tx1"/>
                </a:solidFill>
              </a:rPr>
              <a:t>FORMULAS E FUNÇÕES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377862" name="Rectangle 6"/>
          <p:cNvSpPr>
            <a:spLocks noChangeArrowheads="1"/>
          </p:cNvSpPr>
          <p:nvPr/>
        </p:nvSpPr>
        <p:spPr bwMode="auto">
          <a:xfrm>
            <a:off x="1014413" y="3968750"/>
            <a:ext cx="7116762" cy="206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 algn="ctr">
              <a:defRPr kumimoji="1" sz="3200" b="1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algn="ctr">
              <a:defRPr kumimoji="1" sz="32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>
              <a:defRPr kumimoji="1" sz="32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>
              <a:defRPr kumimoji="1" sz="32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>
              <a:defRPr kumimoji="1" sz="32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dirty="0" smtClean="0">
                <a:solidFill>
                  <a:schemeClr val="tx1"/>
                </a:solidFill>
              </a:rPr>
              <a:t>Prof. André Aparecido da Silva </a:t>
            </a:r>
            <a:r>
              <a:rPr lang="en-US" dirty="0">
                <a:solidFill>
                  <a:schemeClr val="tx1"/>
                </a:solidFill>
              </a:rPr>
              <a:t/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sz="1200" dirty="0">
                <a:solidFill>
                  <a:schemeClr val="tx1"/>
                </a:solidFill>
              </a:rPr>
              <a:t/>
            </a:r>
            <a:br>
              <a:rPr lang="en-US" sz="1200" dirty="0">
                <a:solidFill>
                  <a:schemeClr val="tx1"/>
                </a:solidFill>
              </a:rPr>
            </a:br>
            <a:r>
              <a:rPr lang="en-US" sz="1200" dirty="0" smtClean="0">
                <a:solidFill>
                  <a:schemeClr val="tx1"/>
                </a:solidFill>
              </a:rPr>
              <a:t>Disponível em: </a:t>
            </a:r>
            <a:r>
              <a:rPr lang="en-US" sz="1200" dirty="0" smtClean="0">
                <a:solidFill>
                  <a:schemeClr val="tx1"/>
                </a:solidFill>
                <a:hlinkClick r:id="rId3"/>
              </a:rPr>
              <a:t>http://www.oxnar.com.br/aulas</a:t>
            </a:r>
            <a:r>
              <a:rPr lang="en-US" sz="1200" dirty="0" smtClean="0">
                <a:solidFill>
                  <a:schemeClr val="tx1"/>
                </a:solidFill>
              </a:rPr>
              <a:t> </a:t>
            </a:r>
            <a:endParaRPr kumimoji="0" lang="en-US" sz="1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529318" y="304229"/>
            <a:ext cx="7810500" cy="79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sz="4000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Operadores</a:t>
            </a: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356617" y="1759649"/>
            <a:ext cx="8567928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just" eaLnBrk="1" hangingPunct="1">
              <a:spcBef>
                <a:spcPts val="625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sz="3200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São utilizados para efetuar as operações de cálculo.</a:t>
            </a:r>
          </a:p>
          <a:p>
            <a:pPr eaLnBrk="1" hangingPunct="1">
              <a:spcBef>
                <a:spcPts val="625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endParaRPr lang="pt-BR" sz="2500" dirty="0">
              <a:solidFill>
                <a:srgbClr val="000066"/>
              </a:solidFill>
              <a:latin typeface="Arial" panose="020B0604020202020204" pitchFamily="34" charset="0"/>
              <a:ea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356616" y="2693099"/>
            <a:ext cx="8485631" cy="3541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sz="3200" b="1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= </a:t>
            </a:r>
            <a:r>
              <a:rPr lang="pt-BR" sz="3200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 : Utilizado para iniciar um cálculo </a:t>
            </a:r>
            <a:r>
              <a:rPr lang="pt-BR" sz="3200" b="1" dirty="0">
                <a:solidFill>
                  <a:srgbClr val="FF0000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(Regra para todas as operações) </a:t>
            </a:r>
          </a:p>
          <a:p>
            <a:pPr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sz="3200" b="1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+</a:t>
            </a:r>
            <a:r>
              <a:rPr lang="pt-BR" sz="3200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  : Adição </a:t>
            </a:r>
          </a:p>
          <a:p>
            <a:pPr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sz="3200" b="1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-</a:t>
            </a:r>
            <a:r>
              <a:rPr lang="pt-BR" sz="3200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   : Subtração </a:t>
            </a:r>
          </a:p>
          <a:p>
            <a:pPr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sz="3200" b="1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*</a:t>
            </a:r>
            <a:r>
              <a:rPr lang="pt-BR" sz="3200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   : Multiplicação</a:t>
            </a:r>
          </a:p>
          <a:p>
            <a:pPr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sz="3200" b="1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/</a:t>
            </a:r>
            <a:r>
              <a:rPr lang="pt-BR" sz="3200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   : Divisão</a:t>
            </a:r>
          </a:p>
          <a:p>
            <a:pPr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sz="3200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 </a:t>
            </a:r>
            <a:r>
              <a:rPr lang="pt-BR" sz="3200" b="1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^</a:t>
            </a:r>
            <a:r>
              <a:rPr lang="pt-BR" sz="3200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 : </a:t>
            </a:r>
            <a:r>
              <a:rPr lang="pt-BR" sz="3200" dirty="0" smtClean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Exponencial</a:t>
            </a:r>
            <a:endParaRPr lang="pt-BR" sz="3200" dirty="0">
              <a:solidFill>
                <a:schemeClr val="tx1"/>
              </a:solidFill>
              <a:latin typeface="Arial" panose="020B0604020202020204" pitchFamily="34" charset="0"/>
              <a:ea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160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8" dur="16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-90"/>
                                          </p:val>
                                        </p:tav>
                                        <p:tav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16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+0.4"/>
                                          </p:val>
                                        </p:tav>
                                        <p:tav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" dur="16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-0.4"/>
                                          </p:val>
                                        </p:tav>
                                        <p:tav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1" dur="400" ac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-0.05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400" ac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+0.1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395288" y="411163"/>
            <a:ext cx="7810500" cy="79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b"/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Operadores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598488" y="2049463"/>
            <a:ext cx="7693025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ts val="625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sz="3200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Exemplos de utilização  dos operadores</a:t>
            </a:r>
          </a:p>
          <a:p>
            <a:pPr eaLnBrk="1" hangingPunct="1">
              <a:spcBef>
                <a:spcPts val="625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endParaRPr lang="pt-BR" sz="2500" dirty="0">
              <a:solidFill>
                <a:srgbClr val="000066"/>
              </a:solidFill>
              <a:latin typeface="Arial" panose="020B0604020202020204" pitchFamily="34" charset="0"/>
              <a:ea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283464" y="3044825"/>
            <a:ext cx="8567928" cy="3541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sz="3200" b="1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Adição</a:t>
            </a:r>
            <a:r>
              <a:rPr lang="pt-BR" sz="3200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 : = A1+A2+A3 </a:t>
            </a:r>
          </a:p>
          <a:p>
            <a:pPr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sz="3200" b="1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Subtração</a:t>
            </a:r>
            <a:r>
              <a:rPr lang="pt-BR" sz="3200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 : =A1-A2</a:t>
            </a:r>
          </a:p>
          <a:p>
            <a:pPr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sz="3200" b="1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Multiplicação</a:t>
            </a:r>
            <a:r>
              <a:rPr lang="pt-BR" sz="3200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 : =A1*A2</a:t>
            </a:r>
          </a:p>
          <a:p>
            <a:pPr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sz="3200" b="1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Divisão</a:t>
            </a:r>
            <a:r>
              <a:rPr lang="pt-BR" sz="3200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: </a:t>
            </a:r>
            <a:r>
              <a:rPr lang="pt-BR" sz="3200" dirty="0" smtClean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= A1/A2</a:t>
            </a:r>
            <a:endParaRPr lang="pt-BR" sz="3200" dirty="0">
              <a:solidFill>
                <a:schemeClr val="tx1"/>
              </a:solidFill>
              <a:latin typeface="Arial" panose="020B0604020202020204" pitchFamily="34" charset="0"/>
              <a:ea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sz="3200" b="1" dirty="0" smtClean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Exponencial </a:t>
            </a:r>
            <a:r>
              <a:rPr lang="pt-BR" sz="3200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: = A1^2 </a:t>
            </a:r>
            <a:r>
              <a:rPr lang="pt-BR" sz="3200" b="1" dirty="0">
                <a:solidFill>
                  <a:srgbClr val="FF0000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(neste caso o número 2, mostra que esta célula (A1) será elevada ao quadrado)</a:t>
            </a:r>
          </a:p>
        </p:txBody>
      </p:sp>
    </p:spTree>
    <p:extLst>
      <p:ext uri="{BB962C8B-B14F-4D97-AF65-F5344CB8AC3E}">
        <p14:creationId xmlns:p14="http://schemas.microsoft.com/office/powerpoint/2010/main" val="3538556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16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8" dur="16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-90"/>
                                          </p:val>
                                        </p:tav>
                                        <p:tav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16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+0.4"/>
                                          </p:val>
                                        </p:tav>
                                        <p:tav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" dur="16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0.4"/>
                                          </p:val>
                                        </p:tav>
                                        <p:tav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1" dur="400" ac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400" ac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536575" y="139637"/>
            <a:ext cx="7780338" cy="998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b"/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Observações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541338" y="1668399"/>
            <a:ext cx="7693025" cy="282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509588" indent="-509588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509588" algn="l"/>
                <a:tab pos="957263" algn="l"/>
                <a:tab pos="1406525" algn="l"/>
                <a:tab pos="1855788" algn="l"/>
                <a:tab pos="2305050" algn="l"/>
                <a:tab pos="2754313" algn="l"/>
                <a:tab pos="3203575" algn="l"/>
                <a:tab pos="3652838" algn="l"/>
                <a:tab pos="4102100" algn="l"/>
                <a:tab pos="4551363" algn="l"/>
                <a:tab pos="5000625" algn="l"/>
                <a:tab pos="5449888" algn="l"/>
                <a:tab pos="5899150" algn="l"/>
                <a:tab pos="6348413" algn="l"/>
                <a:tab pos="6797675" algn="l"/>
                <a:tab pos="7246938" algn="l"/>
                <a:tab pos="7696200" algn="l"/>
                <a:tab pos="8145463" algn="l"/>
                <a:tab pos="8594725" algn="l"/>
                <a:tab pos="9043988" algn="l"/>
                <a:tab pos="9493250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509588" algn="l"/>
                <a:tab pos="957263" algn="l"/>
                <a:tab pos="1406525" algn="l"/>
                <a:tab pos="1855788" algn="l"/>
                <a:tab pos="2305050" algn="l"/>
                <a:tab pos="2754313" algn="l"/>
                <a:tab pos="3203575" algn="l"/>
                <a:tab pos="3652838" algn="l"/>
                <a:tab pos="4102100" algn="l"/>
                <a:tab pos="4551363" algn="l"/>
                <a:tab pos="5000625" algn="l"/>
                <a:tab pos="5449888" algn="l"/>
                <a:tab pos="5899150" algn="l"/>
                <a:tab pos="6348413" algn="l"/>
                <a:tab pos="6797675" algn="l"/>
                <a:tab pos="7246938" algn="l"/>
                <a:tab pos="7696200" algn="l"/>
                <a:tab pos="8145463" algn="l"/>
                <a:tab pos="8594725" algn="l"/>
                <a:tab pos="9043988" algn="l"/>
                <a:tab pos="9493250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509588" algn="l"/>
                <a:tab pos="957263" algn="l"/>
                <a:tab pos="1406525" algn="l"/>
                <a:tab pos="1855788" algn="l"/>
                <a:tab pos="2305050" algn="l"/>
                <a:tab pos="2754313" algn="l"/>
                <a:tab pos="3203575" algn="l"/>
                <a:tab pos="3652838" algn="l"/>
                <a:tab pos="4102100" algn="l"/>
                <a:tab pos="4551363" algn="l"/>
                <a:tab pos="5000625" algn="l"/>
                <a:tab pos="5449888" algn="l"/>
                <a:tab pos="5899150" algn="l"/>
                <a:tab pos="6348413" algn="l"/>
                <a:tab pos="6797675" algn="l"/>
                <a:tab pos="7246938" algn="l"/>
                <a:tab pos="7696200" algn="l"/>
                <a:tab pos="8145463" algn="l"/>
                <a:tab pos="8594725" algn="l"/>
                <a:tab pos="9043988" algn="l"/>
                <a:tab pos="9493250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509588" algn="l"/>
                <a:tab pos="957263" algn="l"/>
                <a:tab pos="1406525" algn="l"/>
                <a:tab pos="1855788" algn="l"/>
                <a:tab pos="2305050" algn="l"/>
                <a:tab pos="2754313" algn="l"/>
                <a:tab pos="3203575" algn="l"/>
                <a:tab pos="3652838" algn="l"/>
                <a:tab pos="4102100" algn="l"/>
                <a:tab pos="4551363" algn="l"/>
                <a:tab pos="5000625" algn="l"/>
                <a:tab pos="5449888" algn="l"/>
                <a:tab pos="5899150" algn="l"/>
                <a:tab pos="6348413" algn="l"/>
                <a:tab pos="6797675" algn="l"/>
                <a:tab pos="7246938" algn="l"/>
                <a:tab pos="7696200" algn="l"/>
                <a:tab pos="8145463" algn="l"/>
                <a:tab pos="8594725" algn="l"/>
                <a:tab pos="9043988" algn="l"/>
                <a:tab pos="9493250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509588" algn="l"/>
                <a:tab pos="957263" algn="l"/>
                <a:tab pos="1406525" algn="l"/>
                <a:tab pos="1855788" algn="l"/>
                <a:tab pos="2305050" algn="l"/>
                <a:tab pos="2754313" algn="l"/>
                <a:tab pos="3203575" algn="l"/>
                <a:tab pos="3652838" algn="l"/>
                <a:tab pos="4102100" algn="l"/>
                <a:tab pos="4551363" algn="l"/>
                <a:tab pos="5000625" algn="l"/>
                <a:tab pos="5449888" algn="l"/>
                <a:tab pos="5899150" algn="l"/>
                <a:tab pos="6348413" algn="l"/>
                <a:tab pos="6797675" algn="l"/>
                <a:tab pos="7246938" algn="l"/>
                <a:tab pos="7696200" algn="l"/>
                <a:tab pos="8145463" algn="l"/>
                <a:tab pos="8594725" algn="l"/>
                <a:tab pos="9043988" algn="l"/>
                <a:tab pos="9493250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509588" algn="l"/>
                <a:tab pos="957263" algn="l"/>
                <a:tab pos="1406525" algn="l"/>
                <a:tab pos="1855788" algn="l"/>
                <a:tab pos="2305050" algn="l"/>
                <a:tab pos="2754313" algn="l"/>
                <a:tab pos="3203575" algn="l"/>
                <a:tab pos="3652838" algn="l"/>
                <a:tab pos="4102100" algn="l"/>
                <a:tab pos="4551363" algn="l"/>
                <a:tab pos="5000625" algn="l"/>
                <a:tab pos="5449888" algn="l"/>
                <a:tab pos="5899150" algn="l"/>
                <a:tab pos="6348413" algn="l"/>
                <a:tab pos="6797675" algn="l"/>
                <a:tab pos="7246938" algn="l"/>
                <a:tab pos="7696200" algn="l"/>
                <a:tab pos="8145463" algn="l"/>
                <a:tab pos="8594725" algn="l"/>
                <a:tab pos="9043988" algn="l"/>
                <a:tab pos="9493250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509588" algn="l"/>
                <a:tab pos="957263" algn="l"/>
                <a:tab pos="1406525" algn="l"/>
                <a:tab pos="1855788" algn="l"/>
                <a:tab pos="2305050" algn="l"/>
                <a:tab pos="2754313" algn="l"/>
                <a:tab pos="3203575" algn="l"/>
                <a:tab pos="3652838" algn="l"/>
                <a:tab pos="4102100" algn="l"/>
                <a:tab pos="4551363" algn="l"/>
                <a:tab pos="5000625" algn="l"/>
                <a:tab pos="5449888" algn="l"/>
                <a:tab pos="5899150" algn="l"/>
                <a:tab pos="6348413" algn="l"/>
                <a:tab pos="6797675" algn="l"/>
                <a:tab pos="7246938" algn="l"/>
                <a:tab pos="7696200" algn="l"/>
                <a:tab pos="8145463" algn="l"/>
                <a:tab pos="8594725" algn="l"/>
                <a:tab pos="9043988" algn="l"/>
                <a:tab pos="9493250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509588" algn="l"/>
                <a:tab pos="957263" algn="l"/>
                <a:tab pos="1406525" algn="l"/>
                <a:tab pos="1855788" algn="l"/>
                <a:tab pos="2305050" algn="l"/>
                <a:tab pos="2754313" algn="l"/>
                <a:tab pos="3203575" algn="l"/>
                <a:tab pos="3652838" algn="l"/>
                <a:tab pos="4102100" algn="l"/>
                <a:tab pos="4551363" algn="l"/>
                <a:tab pos="5000625" algn="l"/>
                <a:tab pos="5449888" algn="l"/>
                <a:tab pos="5899150" algn="l"/>
                <a:tab pos="6348413" algn="l"/>
                <a:tab pos="6797675" algn="l"/>
                <a:tab pos="7246938" algn="l"/>
                <a:tab pos="7696200" algn="l"/>
                <a:tab pos="8145463" algn="l"/>
                <a:tab pos="8594725" algn="l"/>
                <a:tab pos="9043988" algn="l"/>
                <a:tab pos="9493250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509588" algn="l"/>
                <a:tab pos="957263" algn="l"/>
                <a:tab pos="1406525" algn="l"/>
                <a:tab pos="1855788" algn="l"/>
                <a:tab pos="2305050" algn="l"/>
                <a:tab pos="2754313" algn="l"/>
                <a:tab pos="3203575" algn="l"/>
                <a:tab pos="3652838" algn="l"/>
                <a:tab pos="4102100" algn="l"/>
                <a:tab pos="4551363" algn="l"/>
                <a:tab pos="5000625" algn="l"/>
                <a:tab pos="5449888" algn="l"/>
                <a:tab pos="5899150" algn="l"/>
                <a:tab pos="6348413" algn="l"/>
                <a:tab pos="6797675" algn="l"/>
                <a:tab pos="7246938" algn="l"/>
                <a:tab pos="7696200" algn="l"/>
                <a:tab pos="8145463" algn="l"/>
                <a:tab pos="8594725" algn="l"/>
                <a:tab pos="9043988" algn="l"/>
                <a:tab pos="9493250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just" eaLnBrk="1" hangingPunct="1">
              <a:spcBef>
                <a:spcPts val="7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AutoNum type="arabicPeriod"/>
            </a:pPr>
            <a:r>
              <a:rPr lang="pt-BR" sz="3200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Sempre que iniciarmos uma operação utilizaremos o</a:t>
            </a:r>
            <a:r>
              <a:rPr lang="pt-BR" sz="3200" dirty="0">
                <a:solidFill>
                  <a:srgbClr val="002060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 </a:t>
            </a:r>
            <a:r>
              <a:rPr lang="pt-BR" sz="3200" b="1" dirty="0">
                <a:solidFill>
                  <a:srgbClr val="FF0000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=</a:t>
            </a:r>
            <a:r>
              <a:rPr lang="pt-BR" sz="3200" dirty="0">
                <a:solidFill>
                  <a:srgbClr val="002060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 </a:t>
            </a:r>
            <a:r>
              <a:rPr lang="pt-BR" sz="3200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;</a:t>
            </a:r>
          </a:p>
          <a:p>
            <a:pPr algn="just" eaLnBrk="1" hangingPunct="1">
              <a:spcBef>
                <a:spcPts val="7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AutoNum type="arabicPeriod"/>
            </a:pPr>
            <a:r>
              <a:rPr lang="pt-BR" sz="3200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Quando for efetuar uma operação geralmente calculamos as células ou endereço de célula e não o seu </a:t>
            </a:r>
            <a:r>
              <a:rPr lang="pt-BR" sz="3200" dirty="0" smtClean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conteúdo.</a:t>
            </a:r>
            <a:endParaRPr lang="pt-BR" sz="3200" dirty="0">
              <a:solidFill>
                <a:schemeClr val="tx1"/>
              </a:solidFill>
              <a:latin typeface="Arial" panose="020B0604020202020204" pitchFamily="34" charset="0"/>
              <a:ea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eaLnBrk="1" hangingPunct="1">
              <a:spcBef>
                <a:spcPts val="700"/>
              </a:spcBef>
              <a:buClrTx/>
              <a:buFontTx/>
              <a:buNone/>
            </a:pPr>
            <a:endParaRPr lang="pt-BR" sz="3200" dirty="0">
              <a:solidFill>
                <a:srgbClr val="002060"/>
              </a:solidFill>
              <a:latin typeface="Arial" panose="020B0604020202020204" pitchFamily="34" charset="0"/>
              <a:ea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423" y="5021416"/>
            <a:ext cx="2190750" cy="100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3533331" y="4832249"/>
            <a:ext cx="4572000" cy="15718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sz="3200" dirty="0" smtClean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Ou </a:t>
            </a:r>
            <a:r>
              <a:rPr lang="pt-BR" sz="3200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seja, no exemplo ao lado usaremos a célula </a:t>
            </a:r>
            <a:r>
              <a:rPr lang="pt-BR" sz="3200" b="1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A1 </a:t>
            </a:r>
            <a:r>
              <a:rPr lang="pt-BR" sz="3200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e não o conteúdo </a:t>
            </a:r>
            <a:r>
              <a:rPr lang="pt-BR" sz="3200" b="1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3.</a:t>
            </a:r>
          </a:p>
        </p:txBody>
      </p:sp>
    </p:spTree>
    <p:extLst>
      <p:ext uri="{BB962C8B-B14F-4D97-AF65-F5344CB8AC3E}">
        <p14:creationId xmlns:p14="http://schemas.microsoft.com/office/powerpoint/2010/main" val="23074032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536575" y="139637"/>
            <a:ext cx="7780338" cy="998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b"/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Observações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536575" y="1604391"/>
            <a:ext cx="7693025" cy="282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509588" indent="-509588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509588" algn="l"/>
                <a:tab pos="957263" algn="l"/>
                <a:tab pos="1406525" algn="l"/>
                <a:tab pos="1855788" algn="l"/>
                <a:tab pos="2305050" algn="l"/>
                <a:tab pos="2754313" algn="l"/>
                <a:tab pos="3203575" algn="l"/>
                <a:tab pos="3652838" algn="l"/>
                <a:tab pos="4102100" algn="l"/>
                <a:tab pos="4551363" algn="l"/>
                <a:tab pos="5000625" algn="l"/>
                <a:tab pos="5449888" algn="l"/>
                <a:tab pos="5899150" algn="l"/>
                <a:tab pos="6348413" algn="l"/>
                <a:tab pos="6797675" algn="l"/>
                <a:tab pos="7246938" algn="l"/>
                <a:tab pos="7696200" algn="l"/>
                <a:tab pos="8145463" algn="l"/>
                <a:tab pos="8594725" algn="l"/>
                <a:tab pos="9043988" algn="l"/>
                <a:tab pos="9493250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509588" algn="l"/>
                <a:tab pos="957263" algn="l"/>
                <a:tab pos="1406525" algn="l"/>
                <a:tab pos="1855788" algn="l"/>
                <a:tab pos="2305050" algn="l"/>
                <a:tab pos="2754313" algn="l"/>
                <a:tab pos="3203575" algn="l"/>
                <a:tab pos="3652838" algn="l"/>
                <a:tab pos="4102100" algn="l"/>
                <a:tab pos="4551363" algn="l"/>
                <a:tab pos="5000625" algn="l"/>
                <a:tab pos="5449888" algn="l"/>
                <a:tab pos="5899150" algn="l"/>
                <a:tab pos="6348413" algn="l"/>
                <a:tab pos="6797675" algn="l"/>
                <a:tab pos="7246938" algn="l"/>
                <a:tab pos="7696200" algn="l"/>
                <a:tab pos="8145463" algn="l"/>
                <a:tab pos="8594725" algn="l"/>
                <a:tab pos="9043988" algn="l"/>
                <a:tab pos="9493250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509588" algn="l"/>
                <a:tab pos="957263" algn="l"/>
                <a:tab pos="1406525" algn="l"/>
                <a:tab pos="1855788" algn="l"/>
                <a:tab pos="2305050" algn="l"/>
                <a:tab pos="2754313" algn="l"/>
                <a:tab pos="3203575" algn="l"/>
                <a:tab pos="3652838" algn="l"/>
                <a:tab pos="4102100" algn="l"/>
                <a:tab pos="4551363" algn="l"/>
                <a:tab pos="5000625" algn="l"/>
                <a:tab pos="5449888" algn="l"/>
                <a:tab pos="5899150" algn="l"/>
                <a:tab pos="6348413" algn="l"/>
                <a:tab pos="6797675" algn="l"/>
                <a:tab pos="7246938" algn="l"/>
                <a:tab pos="7696200" algn="l"/>
                <a:tab pos="8145463" algn="l"/>
                <a:tab pos="8594725" algn="l"/>
                <a:tab pos="9043988" algn="l"/>
                <a:tab pos="9493250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509588" algn="l"/>
                <a:tab pos="957263" algn="l"/>
                <a:tab pos="1406525" algn="l"/>
                <a:tab pos="1855788" algn="l"/>
                <a:tab pos="2305050" algn="l"/>
                <a:tab pos="2754313" algn="l"/>
                <a:tab pos="3203575" algn="l"/>
                <a:tab pos="3652838" algn="l"/>
                <a:tab pos="4102100" algn="l"/>
                <a:tab pos="4551363" algn="l"/>
                <a:tab pos="5000625" algn="l"/>
                <a:tab pos="5449888" algn="l"/>
                <a:tab pos="5899150" algn="l"/>
                <a:tab pos="6348413" algn="l"/>
                <a:tab pos="6797675" algn="l"/>
                <a:tab pos="7246938" algn="l"/>
                <a:tab pos="7696200" algn="l"/>
                <a:tab pos="8145463" algn="l"/>
                <a:tab pos="8594725" algn="l"/>
                <a:tab pos="9043988" algn="l"/>
                <a:tab pos="9493250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509588" algn="l"/>
                <a:tab pos="957263" algn="l"/>
                <a:tab pos="1406525" algn="l"/>
                <a:tab pos="1855788" algn="l"/>
                <a:tab pos="2305050" algn="l"/>
                <a:tab pos="2754313" algn="l"/>
                <a:tab pos="3203575" algn="l"/>
                <a:tab pos="3652838" algn="l"/>
                <a:tab pos="4102100" algn="l"/>
                <a:tab pos="4551363" algn="l"/>
                <a:tab pos="5000625" algn="l"/>
                <a:tab pos="5449888" algn="l"/>
                <a:tab pos="5899150" algn="l"/>
                <a:tab pos="6348413" algn="l"/>
                <a:tab pos="6797675" algn="l"/>
                <a:tab pos="7246938" algn="l"/>
                <a:tab pos="7696200" algn="l"/>
                <a:tab pos="8145463" algn="l"/>
                <a:tab pos="8594725" algn="l"/>
                <a:tab pos="9043988" algn="l"/>
                <a:tab pos="9493250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509588" algn="l"/>
                <a:tab pos="957263" algn="l"/>
                <a:tab pos="1406525" algn="l"/>
                <a:tab pos="1855788" algn="l"/>
                <a:tab pos="2305050" algn="l"/>
                <a:tab pos="2754313" algn="l"/>
                <a:tab pos="3203575" algn="l"/>
                <a:tab pos="3652838" algn="l"/>
                <a:tab pos="4102100" algn="l"/>
                <a:tab pos="4551363" algn="l"/>
                <a:tab pos="5000625" algn="l"/>
                <a:tab pos="5449888" algn="l"/>
                <a:tab pos="5899150" algn="l"/>
                <a:tab pos="6348413" algn="l"/>
                <a:tab pos="6797675" algn="l"/>
                <a:tab pos="7246938" algn="l"/>
                <a:tab pos="7696200" algn="l"/>
                <a:tab pos="8145463" algn="l"/>
                <a:tab pos="8594725" algn="l"/>
                <a:tab pos="9043988" algn="l"/>
                <a:tab pos="9493250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509588" algn="l"/>
                <a:tab pos="957263" algn="l"/>
                <a:tab pos="1406525" algn="l"/>
                <a:tab pos="1855788" algn="l"/>
                <a:tab pos="2305050" algn="l"/>
                <a:tab pos="2754313" algn="l"/>
                <a:tab pos="3203575" algn="l"/>
                <a:tab pos="3652838" algn="l"/>
                <a:tab pos="4102100" algn="l"/>
                <a:tab pos="4551363" algn="l"/>
                <a:tab pos="5000625" algn="l"/>
                <a:tab pos="5449888" algn="l"/>
                <a:tab pos="5899150" algn="l"/>
                <a:tab pos="6348413" algn="l"/>
                <a:tab pos="6797675" algn="l"/>
                <a:tab pos="7246938" algn="l"/>
                <a:tab pos="7696200" algn="l"/>
                <a:tab pos="8145463" algn="l"/>
                <a:tab pos="8594725" algn="l"/>
                <a:tab pos="9043988" algn="l"/>
                <a:tab pos="9493250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509588" algn="l"/>
                <a:tab pos="957263" algn="l"/>
                <a:tab pos="1406525" algn="l"/>
                <a:tab pos="1855788" algn="l"/>
                <a:tab pos="2305050" algn="l"/>
                <a:tab pos="2754313" algn="l"/>
                <a:tab pos="3203575" algn="l"/>
                <a:tab pos="3652838" algn="l"/>
                <a:tab pos="4102100" algn="l"/>
                <a:tab pos="4551363" algn="l"/>
                <a:tab pos="5000625" algn="l"/>
                <a:tab pos="5449888" algn="l"/>
                <a:tab pos="5899150" algn="l"/>
                <a:tab pos="6348413" algn="l"/>
                <a:tab pos="6797675" algn="l"/>
                <a:tab pos="7246938" algn="l"/>
                <a:tab pos="7696200" algn="l"/>
                <a:tab pos="8145463" algn="l"/>
                <a:tab pos="8594725" algn="l"/>
                <a:tab pos="9043988" algn="l"/>
                <a:tab pos="9493250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509588" algn="l"/>
                <a:tab pos="957263" algn="l"/>
                <a:tab pos="1406525" algn="l"/>
                <a:tab pos="1855788" algn="l"/>
                <a:tab pos="2305050" algn="l"/>
                <a:tab pos="2754313" algn="l"/>
                <a:tab pos="3203575" algn="l"/>
                <a:tab pos="3652838" algn="l"/>
                <a:tab pos="4102100" algn="l"/>
                <a:tab pos="4551363" algn="l"/>
                <a:tab pos="5000625" algn="l"/>
                <a:tab pos="5449888" algn="l"/>
                <a:tab pos="5899150" algn="l"/>
                <a:tab pos="6348413" algn="l"/>
                <a:tab pos="6797675" algn="l"/>
                <a:tab pos="7246938" algn="l"/>
                <a:tab pos="7696200" algn="l"/>
                <a:tab pos="8145463" algn="l"/>
                <a:tab pos="8594725" algn="l"/>
                <a:tab pos="9043988" algn="l"/>
                <a:tab pos="9493250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just" eaLnBrk="1" hangingPunct="1">
              <a:spcBef>
                <a:spcPts val="7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AutoNum type="arabicPeriod"/>
            </a:pPr>
            <a:r>
              <a:rPr lang="pt-BR" sz="3200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Sempre que iniciarmos uma operação utilizaremos o </a:t>
            </a:r>
            <a:r>
              <a:rPr lang="pt-BR" sz="3200" b="1" dirty="0">
                <a:solidFill>
                  <a:srgbClr val="FF0000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=</a:t>
            </a:r>
            <a:r>
              <a:rPr lang="pt-BR" sz="3200" dirty="0">
                <a:solidFill>
                  <a:srgbClr val="002060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 </a:t>
            </a:r>
            <a:r>
              <a:rPr lang="pt-BR" sz="3200" dirty="0" smtClean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;</a:t>
            </a:r>
            <a:endParaRPr lang="pt-BR" sz="3200" dirty="0">
              <a:solidFill>
                <a:schemeClr val="tx1"/>
              </a:solidFill>
              <a:latin typeface="Arial" panose="020B0604020202020204" pitchFamily="34" charset="0"/>
              <a:ea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164" y="2820458"/>
            <a:ext cx="8882252" cy="3902118"/>
          </a:xfrm>
          <a:prstGeom prst="rect">
            <a:avLst/>
          </a:prstGeom>
        </p:spPr>
      </p:pic>
      <p:cxnSp>
        <p:nvCxnSpPr>
          <p:cNvPr id="8" name="Conector de seta reta 7"/>
          <p:cNvCxnSpPr/>
          <p:nvPr/>
        </p:nvCxnSpPr>
        <p:spPr bwMode="auto">
          <a:xfrm flipH="1">
            <a:off x="2395728" y="2139696"/>
            <a:ext cx="6647688" cy="188366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7171209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536575" y="404813"/>
            <a:ext cx="7780338" cy="998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b"/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Observações</a:t>
            </a: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541338" y="1933575"/>
            <a:ext cx="7693025" cy="2181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509588" indent="-509588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509588" algn="l"/>
                <a:tab pos="957263" algn="l"/>
                <a:tab pos="1406525" algn="l"/>
                <a:tab pos="1855788" algn="l"/>
                <a:tab pos="2305050" algn="l"/>
                <a:tab pos="2754313" algn="l"/>
                <a:tab pos="3203575" algn="l"/>
                <a:tab pos="3652838" algn="l"/>
                <a:tab pos="4102100" algn="l"/>
                <a:tab pos="4551363" algn="l"/>
                <a:tab pos="5000625" algn="l"/>
                <a:tab pos="5449888" algn="l"/>
                <a:tab pos="5899150" algn="l"/>
                <a:tab pos="6348413" algn="l"/>
                <a:tab pos="6797675" algn="l"/>
                <a:tab pos="7246938" algn="l"/>
                <a:tab pos="7696200" algn="l"/>
                <a:tab pos="8145463" algn="l"/>
                <a:tab pos="8594725" algn="l"/>
                <a:tab pos="9043988" algn="l"/>
                <a:tab pos="9493250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509588" algn="l"/>
                <a:tab pos="957263" algn="l"/>
                <a:tab pos="1406525" algn="l"/>
                <a:tab pos="1855788" algn="l"/>
                <a:tab pos="2305050" algn="l"/>
                <a:tab pos="2754313" algn="l"/>
                <a:tab pos="3203575" algn="l"/>
                <a:tab pos="3652838" algn="l"/>
                <a:tab pos="4102100" algn="l"/>
                <a:tab pos="4551363" algn="l"/>
                <a:tab pos="5000625" algn="l"/>
                <a:tab pos="5449888" algn="l"/>
                <a:tab pos="5899150" algn="l"/>
                <a:tab pos="6348413" algn="l"/>
                <a:tab pos="6797675" algn="l"/>
                <a:tab pos="7246938" algn="l"/>
                <a:tab pos="7696200" algn="l"/>
                <a:tab pos="8145463" algn="l"/>
                <a:tab pos="8594725" algn="l"/>
                <a:tab pos="9043988" algn="l"/>
                <a:tab pos="9493250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509588" algn="l"/>
                <a:tab pos="957263" algn="l"/>
                <a:tab pos="1406525" algn="l"/>
                <a:tab pos="1855788" algn="l"/>
                <a:tab pos="2305050" algn="l"/>
                <a:tab pos="2754313" algn="l"/>
                <a:tab pos="3203575" algn="l"/>
                <a:tab pos="3652838" algn="l"/>
                <a:tab pos="4102100" algn="l"/>
                <a:tab pos="4551363" algn="l"/>
                <a:tab pos="5000625" algn="l"/>
                <a:tab pos="5449888" algn="l"/>
                <a:tab pos="5899150" algn="l"/>
                <a:tab pos="6348413" algn="l"/>
                <a:tab pos="6797675" algn="l"/>
                <a:tab pos="7246938" algn="l"/>
                <a:tab pos="7696200" algn="l"/>
                <a:tab pos="8145463" algn="l"/>
                <a:tab pos="8594725" algn="l"/>
                <a:tab pos="9043988" algn="l"/>
                <a:tab pos="9493250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509588" algn="l"/>
                <a:tab pos="957263" algn="l"/>
                <a:tab pos="1406525" algn="l"/>
                <a:tab pos="1855788" algn="l"/>
                <a:tab pos="2305050" algn="l"/>
                <a:tab pos="2754313" algn="l"/>
                <a:tab pos="3203575" algn="l"/>
                <a:tab pos="3652838" algn="l"/>
                <a:tab pos="4102100" algn="l"/>
                <a:tab pos="4551363" algn="l"/>
                <a:tab pos="5000625" algn="l"/>
                <a:tab pos="5449888" algn="l"/>
                <a:tab pos="5899150" algn="l"/>
                <a:tab pos="6348413" algn="l"/>
                <a:tab pos="6797675" algn="l"/>
                <a:tab pos="7246938" algn="l"/>
                <a:tab pos="7696200" algn="l"/>
                <a:tab pos="8145463" algn="l"/>
                <a:tab pos="8594725" algn="l"/>
                <a:tab pos="9043988" algn="l"/>
                <a:tab pos="9493250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509588" algn="l"/>
                <a:tab pos="957263" algn="l"/>
                <a:tab pos="1406525" algn="l"/>
                <a:tab pos="1855788" algn="l"/>
                <a:tab pos="2305050" algn="l"/>
                <a:tab pos="2754313" algn="l"/>
                <a:tab pos="3203575" algn="l"/>
                <a:tab pos="3652838" algn="l"/>
                <a:tab pos="4102100" algn="l"/>
                <a:tab pos="4551363" algn="l"/>
                <a:tab pos="5000625" algn="l"/>
                <a:tab pos="5449888" algn="l"/>
                <a:tab pos="5899150" algn="l"/>
                <a:tab pos="6348413" algn="l"/>
                <a:tab pos="6797675" algn="l"/>
                <a:tab pos="7246938" algn="l"/>
                <a:tab pos="7696200" algn="l"/>
                <a:tab pos="8145463" algn="l"/>
                <a:tab pos="8594725" algn="l"/>
                <a:tab pos="9043988" algn="l"/>
                <a:tab pos="9493250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509588" algn="l"/>
                <a:tab pos="957263" algn="l"/>
                <a:tab pos="1406525" algn="l"/>
                <a:tab pos="1855788" algn="l"/>
                <a:tab pos="2305050" algn="l"/>
                <a:tab pos="2754313" algn="l"/>
                <a:tab pos="3203575" algn="l"/>
                <a:tab pos="3652838" algn="l"/>
                <a:tab pos="4102100" algn="l"/>
                <a:tab pos="4551363" algn="l"/>
                <a:tab pos="5000625" algn="l"/>
                <a:tab pos="5449888" algn="l"/>
                <a:tab pos="5899150" algn="l"/>
                <a:tab pos="6348413" algn="l"/>
                <a:tab pos="6797675" algn="l"/>
                <a:tab pos="7246938" algn="l"/>
                <a:tab pos="7696200" algn="l"/>
                <a:tab pos="8145463" algn="l"/>
                <a:tab pos="8594725" algn="l"/>
                <a:tab pos="9043988" algn="l"/>
                <a:tab pos="9493250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509588" algn="l"/>
                <a:tab pos="957263" algn="l"/>
                <a:tab pos="1406525" algn="l"/>
                <a:tab pos="1855788" algn="l"/>
                <a:tab pos="2305050" algn="l"/>
                <a:tab pos="2754313" algn="l"/>
                <a:tab pos="3203575" algn="l"/>
                <a:tab pos="3652838" algn="l"/>
                <a:tab pos="4102100" algn="l"/>
                <a:tab pos="4551363" algn="l"/>
                <a:tab pos="5000625" algn="l"/>
                <a:tab pos="5449888" algn="l"/>
                <a:tab pos="5899150" algn="l"/>
                <a:tab pos="6348413" algn="l"/>
                <a:tab pos="6797675" algn="l"/>
                <a:tab pos="7246938" algn="l"/>
                <a:tab pos="7696200" algn="l"/>
                <a:tab pos="8145463" algn="l"/>
                <a:tab pos="8594725" algn="l"/>
                <a:tab pos="9043988" algn="l"/>
                <a:tab pos="9493250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509588" algn="l"/>
                <a:tab pos="957263" algn="l"/>
                <a:tab pos="1406525" algn="l"/>
                <a:tab pos="1855788" algn="l"/>
                <a:tab pos="2305050" algn="l"/>
                <a:tab pos="2754313" algn="l"/>
                <a:tab pos="3203575" algn="l"/>
                <a:tab pos="3652838" algn="l"/>
                <a:tab pos="4102100" algn="l"/>
                <a:tab pos="4551363" algn="l"/>
                <a:tab pos="5000625" algn="l"/>
                <a:tab pos="5449888" algn="l"/>
                <a:tab pos="5899150" algn="l"/>
                <a:tab pos="6348413" algn="l"/>
                <a:tab pos="6797675" algn="l"/>
                <a:tab pos="7246938" algn="l"/>
                <a:tab pos="7696200" algn="l"/>
                <a:tab pos="8145463" algn="l"/>
                <a:tab pos="8594725" algn="l"/>
                <a:tab pos="9043988" algn="l"/>
                <a:tab pos="9493250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509588" algn="l"/>
                <a:tab pos="957263" algn="l"/>
                <a:tab pos="1406525" algn="l"/>
                <a:tab pos="1855788" algn="l"/>
                <a:tab pos="2305050" algn="l"/>
                <a:tab pos="2754313" algn="l"/>
                <a:tab pos="3203575" algn="l"/>
                <a:tab pos="3652838" algn="l"/>
                <a:tab pos="4102100" algn="l"/>
                <a:tab pos="4551363" algn="l"/>
                <a:tab pos="5000625" algn="l"/>
                <a:tab pos="5449888" algn="l"/>
                <a:tab pos="5899150" algn="l"/>
                <a:tab pos="6348413" algn="l"/>
                <a:tab pos="6797675" algn="l"/>
                <a:tab pos="7246938" algn="l"/>
                <a:tab pos="7696200" algn="l"/>
                <a:tab pos="8145463" algn="l"/>
                <a:tab pos="8594725" algn="l"/>
                <a:tab pos="9043988" algn="l"/>
                <a:tab pos="9493250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marL="0" indent="0" algn="just" eaLnBrk="1" hangingPunct="1">
              <a:spcBef>
                <a:spcPts val="700"/>
              </a:spcBef>
              <a:buClr>
                <a:srgbClr val="000000"/>
              </a:buClr>
              <a:buSzPct val="75000"/>
              <a:buNone/>
            </a:pPr>
            <a:r>
              <a:rPr lang="pt-BR" sz="3200" dirty="0" smtClean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Quando </a:t>
            </a:r>
            <a:r>
              <a:rPr lang="pt-BR" sz="3200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for efetuar uma operação geralmente calculamos as células ou endereço de célula e não o seu </a:t>
            </a:r>
            <a:r>
              <a:rPr lang="pt-BR" sz="3200" dirty="0" smtClean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conteúdo.</a:t>
            </a:r>
            <a:endParaRPr lang="pt-BR" sz="3200" dirty="0">
              <a:solidFill>
                <a:schemeClr val="tx1"/>
              </a:solidFill>
              <a:latin typeface="Arial" panose="020B0604020202020204" pitchFamily="34" charset="0"/>
              <a:ea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eaLnBrk="1" hangingPunct="1">
              <a:spcBef>
                <a:spcPts val="700"/>
              </a:spcBef>
              <a:buClrTx/>
              <a:buFontTx/>
              <a:buNone/>
            </a:pPr>
            <a:endParaRPr lang="pt-BR" sz="3200" dirty="0">
              <a:solidFill>
                <a:srgbClr val="002060"/>
              </a:solidFill>
              <a:latin typeface="Arial" panose="020B0604020202020204" pitchFamily="34" charset="0"/>
              <a:ea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839" y="4587875"/>
            <a:ext cx="2190750" cy="100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3560763" y="4214813"/>
            <a:ext cx="4572000" cy="15718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sz="3200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O</a:t>
            </a:r>
            <a:r>
              <a:rPr lang="pt-BR" sz="3200" dirty="0" smtClean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u </a:t>
            </a:r>
            <a:r>
              <a:rPr lang="pt-BR" sz="3200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seja, no exemplo ao lado usaremos a célula </a:t>
            </a:r>
            <a:r>
              <a:rPr lang="pt-BR" sz="3200" b="1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A1 </a:t>
            </a:r>
            <a:r>
              <a:rPr lang="pt-BR" sz="3200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e não o conteúdo </a:t>
            </a:r>
            <a:r>
              <a:rPr lang="pt-BR" sz="3200" b="1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3.</a:t>
            </a:r>
          </a:p>
        </p:txBody>
      </p:sp>
    </p:spTree>
    <p:extLst>
      <p:ext uri="{BB962C8B-B14F-4D97-AF65-F5344CB8AC3E}">
        <p14:creationId xmlns:p14="http://schemas.microsoft.com/office/powerpoint/2010/main" val="32091892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539750" y="432245"/>
            <a:ext cx="7780338" cy="998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b"/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Referências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544513" y="1961007"/>
            <a:ext cx="7693025" cy="291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just" eaLnBrk="1" hangingPunct="1">
              <a:spcBef>
                <a:spcPts val="70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sz="2800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São utilizadas para agilizar nossos cálculos, a fim de poupar tempo utilizando dados de outra(s) células. São divididas em três tipos:</a:t>
            </a:r>
          </a:p>
          <a:p>
            <a:pPr algn="just" eaLnBrk="1" hangingPunct="1">
              <a:spcBef>
                <a:spcPts val="70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endParaRPr lang="pt-BR" sz="2800" dirty="0">
              <a:solidFill>
                <a:schemeClr val="tx1"/>
              </a:solidFill>
              <a:latin typeface="Arial" panose="020B0604020202020204" pitchFamily="34" charset="0"/>
              <a:ea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algn="just" eaLnBrk="1" hangingPunct="1">
              <a:spcBef>
                <a:spcPts val="70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endParaRPr lang="pt-BR" sz="2800" dirty="0">
              <a:solidFill>
                <a:schemeClr val="tx1"/>
              </a:solidFill>
              <a:latin typeface="Arial" panose="020B0604020202020204" pitchFamily="34" charset="0"/>
              <a:ea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algn="just" eaLnBrk="1" hangingPunct="1">
              <a:spcBef>
                <a:spcPts val="70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sz="2800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 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635000" y="3384995"/>
            <a:ext cx="7715250" cy="2227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endParaRPr lang="pt-BR" sz="2800" dirty="0">
              <a:solidFill>
                <a:schemeClr val="tx1"/>
              </a:solidFill>
              <a:latin typeface="Arial" panose="020B0604020202020204" pitchFamily="34" charset="0"/>
              <a:ea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sz="2800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Referência Relativa</a:t>
            </a:r>
          </a:p>
          <a:p>
            <a:pPr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sz="2800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Referência Absoluta</a:t>
            </a:r>
          </a:p>
          <a:p>
            <a:pPr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sz="2800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Referência Mista</a:t>
            </a:r>
          </a:p>
          <a:p>
            <a:pPr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endParaRPr lang="pt-BR" sz="2800" dirty="0">
              <a:solidFill>
                <a:schemeClr val="tx1"/>
              </a:solidFill>
              <a:latin typeface="Arial" panose="020B0604020202020204" pitchFamily="34" charset="0"/>
              <a:ea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1149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 additive="repl"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additive="repl"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539750" y="404813"/>
            <a:ext cx="7780338" cy="998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b"/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Referência Relativa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462217" y="1222375"/>
            <a:ext cx="7693025" cy="1887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just" eaLnBrk="1" hangingPunct="1">
              <a:spcBef>
                <a:spcPts val="70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endParaRPr lang="pt-BR" sz="2800" dirty="0">
              <a:solidFill>
                <a:srgbClr val="002060"/>
              </a:solidFill>
              <a:latin typeface="Arial" panose="020B0604020202020204" pitchFamily="34" charset="0"/>
              <a:ea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algn="just" eaLnBrk="1" hangingPunct="1">
              <a:spcBef>
                <a:spcPts val="70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sz="2800" dirty="0">
                <a:solidFill>
                  <a:srgbClr val="002060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 </a:t>
            </a:r>
            <a:r>
              <a:rPr lang="pt-BR" sz="2800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É a mais comum e é utilizada através da </a:t>
            </a:r>
            <a:r>
              <a:rPr lang="pt-BR" sz="2800" b="1" dirty="0">
                <a:solidFill>
                  <a:srgbClr val="C00000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Alça de preenchimento</a:t>
            </a:r>
            <a:r>
              <a:rPr lang="pt-BR" sz="2800" b="1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    </a:t>
            </a:r>
            <a:r>
              <a:rPr lang="pt-BR" sz="2800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onde a arrastamos para efetuar os cálculos. </a:t>
            </a:r>
          </a:p>
        </p:txBody>
      </p:sp>
      <p:sp>
        <p:nvSpPr>
          <p:cNvPr id="6" name="Freeform 8"/>
          <p:cNvSpPr>
            <a:spLocks noChangeArrowheads="1"/>
          </p:cNvSpPr>
          <p:nvPr/>
        </p:nvSpPr>
        <p:spPr bwMode="auto">
          <a:xfrm>
            <a:off x="3752533" y="2288858"/>
            <a:ext cx="357187" cy="357187"/>
          </a:xfrm>
          <a:custGeom>
            <a:avLst/>
            <a:gdLst>
              <a:gd name="T0" fmla="*/ 309842 w 357188"/>
              <a:gd name="T1" fmla="*/ 178594 h 357187"/>
              <a:gd name="T2" fmla="*/ 178594 w 357188"/>
              <a:gd name="T3" fmla="*/ 309842 h 357187"/>
              <a:gd name="T4" fmla="*/ 47345 w 357188"/>
              <a:gd name="T5" fmla="*/ 178594 h 357187"/>
              <a:gd name="T6" fmla="*/ 178594 w 357188"/>
              <a:gd name="T7" fmla="*/ 47345 h 357187"/>
              <a:gd name="T8" fmla="*/ 0 60000 65536"/>
              <a:gd name="T9" fmla="*/ 0 60000 65536"/>
              <a:gd name="T10" fmla="*/ 0 60000 65536"/>
              <a:gd name="T11" fmla="*/ 0 60000 65536"/>
              <a:gd name="T12" fmla="*/ 47345 w 357188"/>
              <a:gd name="T13" fmla="*/ 136588 h 357187"/>
              <a:gd name="T14" fmla="*/ 309843 w 357188"/>
              <a:gd name="T15" fmla="*/ 220599 h 35718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57188" h="357187">
                <a:moveTo>
                  <a:pt x="47345" y="136588"/>
                </a:moveTo>
                <a:lnTo>
                  <a:pt x="136589" y="136588"/>
                </a:lnTo>
                <a:lnTo>
                  <a:pt x="136589" y="47345"/>
                </a:lnTo>
                <a:lnTo>
                  <a:pt x="220599" y="47345"/>
                </a:lnTo>
                <a:lnTo>
                  <a:pt x="220599" y="136588"/>
                </a:lnTo>
                <a:lnTo>
                  <a:pt x="309843" y="136588"/>
                </a:lnTo>
                <a:lnTo>
                  <a:pt x="309843" y="220599"/>
                </a:lnTo>
                <a:lnTo>
                  <a:pt x="220599" y="220599"/>
                </a:lnTo>
                <a:lnTo>
                  <a:pt x="220599" y="309842"/>
                </a:lnTo>
                <a:lnTo>
                  <a:pt x="136589" y="309842"/>
                </a:lnTo>
                <a:lnTo>
                  <a:pt x="136589" y="220599"/>
                </a:lnTo>
                <a:lnTo>
                  <a:pt x="47345" y="220599"/>
                </a:lnTo>
                <a:lnTo>
                  <a:pt x="47345" y="13658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750" y="3160332"/>
            <a:ext cx="5488750" cy="3366329"/>
          </a:xfrm>
          <a:prstGeom prst="rect">
            <a:avLst/>
          </a:prstGeom>
        </p:spPr>
      </p:pic>
      <p:cxnSp>
        <p:nvCxnSpPr>
          <p:cNvPr id="9" name="Conector de seta reta 8"/>
          <p:cNvCxnSpPr/>
          <p:nvPr/>
        </p:nvCxnSpPr>
        <p:spPr bwMode="auto">
          <a:xfrm flipH="1">
            <a:off x="4517136" y="4078224"/>
            <a:ext cx="1865376" cy="105156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CaixaDeTexto 11"/>
          <p:cNvSpPr txBox="1"/>
          <p:nvPr/>
        </p:nvSpPr>
        <p:spPr>
          <a:xfrm>
            <a:off x="5065776" y="3696642"/>
            <a:ext cx="3392424" cy="46166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Alça de preenchimento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71037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2800" dirty="0" smtClean="0">
                <a:solidFill>
                  <a:schemeClr val="tx1"/>
                </a:solidFill>
              </a:rPr>
              <a:t>OUTRO EXEMPLO – REFERENCIA DIRETA</a:t>
            </a:r>
            <a:endParaRPr lang="pt-BR" sz="2800" dirty="0">
              <a:solidFill>
                <a:schemeClr val="tx1"/>
              </a:solidFill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252" y="1327389"/>
            <a:ext cx="6711356" cy="5154197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 bwMode="auto">
          <a:xfrm>
            <a:off x="4096512" y="3858766"/>
            <a:ext cx="603504" cy="164594"/>
          </a:xfrm>
          <a:prstGeom prst="rect">
            <a:avLst/>
          </a:prstGeom>
          <a:noFill/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pt-B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7" name="Conector de seta reta 6"/>
          <p:cNvCxnSpPr/>
          <p:nvPr/>
        </p:nvCxnSpPr>
        <p:spPr bwMode="auto">
          <a:xfrm flipH="1">
            <a:off x="4700016" y="1920240"/>
            <a:ext cx="4133088" cy="193852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3832163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611188" y="404813"/>
            <a:ext cx="7780337" cy="998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b"/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Referência Absoluta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611188" y="1600200"/>
            <a:ext cx="7693025" cy="3209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just" eaLnBrk="1" hangingPunct="1">
              <a:spcBef>
                <a:spcPts val="70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 </a:t>
            </a:r>
            <a:r>
              <a:rPr lang="pt-BR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quando um dos valores envolvidos na fórmula permanece sempre em uma mesma célula. Para utilizá-la devemos </a:t>
            </a:r>
            <a:r>
              <a:rPr lang="pt-BR" sz="3200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utilizar o caractere </a:t>
            </a:r>
            <a:r>
              <a:rPr lang="pt-BR" sz="3200" b="1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$ </a:t>
            </a:r>
            <a:r>
              <a:rPr lang="pt-BR" sz="3200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para fixarmos uma célula.</a:t>
            </a:r>
          </a:p>
          <a:p>
            <a:pPr algn="just" eaLnBrk="1" hangingPunct="1">
              <a:spcBef>
                <a:spcPts val="70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endParaRPr lang="pt-BR" sz="2800" dirty="0">
              <a:solidFill>
                <a:srgbClr val="002060"/>
              </a:solidFill>
              <a:latin typeface="Arial" panose="020B0604020202020204" pitchFamily="34" charset="0"/>
              <a:ea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34444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912" y="1265464"/>
            <a:ext cx="6620256" cy="4863221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2400" dirty="0" smtClean="0">
                <a:solidFill>
                  <a:schemeClr val="tx1"/>
                </a:solidFill>
              </a:rPr>
              <a:t>USANDO A ALÇA DE PREENCHIMENTO COM VALORES CONGELADOS</a:t>
            </a:r>
            <a:endParaRPr lang="pt-BR" sz="2400" dirty="0">
              <a:solidFill>
                <a:schemeClr val="tx1"/>
              </a:solidFill>
            </a:endParaRPr>
          </a:p>
        </p:txBody>
      </p:sp>
      <p:cxnSp>
        <p:nvCxnSpPr>
          <p:cNvPr id="4" name="Conector de seta reta 3"/>
          <p:cNvCxnSpPr/>
          <p:nvPr/>
        </p:nvCxnSpPr>
        <p:spPr bwMode="auto">
          <a:xfrm flipH="1">
            <a:off x="5632949" y="789285"/>
            <a:ext cx="3099571" cy="305119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Conector de seta reta 7"/>
          <p:cNvCxnSpPr/>
          <p:nvPr/>
        </p:nvCxnSpPr>
        <p:spPr bwMode="auto">
          <a:xfrm flipV="1">
            <a:off x="2633472" y="2514600"/>
            <a:ext cx="0" cy="38404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Conector de seta reta 9"/>
          <p:cNvCxnSpPr/>
          <p:nvPr/>
        </p:nvCxnSpPr>
        <p:spPr bwMode="auto">
          <a:xfrm flipV="1">
            <a:off x="2731008" y="2514600"/>
            <a:ext cx="0" cy="38404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3954618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schemeClr val="tx1"/>
                </a:solidFill>
              </a:rPr>
              <a:t>FORMATANDO A MOEDA PARA EURO</a:t>
            </a:r>
            <a:endParaRPr lang="pt-BR" dirty="0">
              <a:solidFill>
                <a:schemeClr val="tx1"/>
              </a:solidFill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9160" y="1400548"/>
            <a:ext cx="5226936" cy="5457452"/>
          </a:xfrm>
          <a:prstGeom prst="rect">
            <a:avLst/>
          </a:prstGeom>
        </p:spPr>
      </p:pic>
      <p:cxnSp>
        <p:nvCxnSpPr>
          <p:cNvPr id="5" name="Conector de seta reta 4"/>
          <p:cNvCxnSpPr/>
          <p:nvPr/>
        </p:nvCxnSpPr>
        <p:spPr bwMode="auto">
          <a:xfrm flipH="1">
            <a:off x="6437376" y="693964"/>
            <a:ext cx="2194560" cy="343531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Conector de seta reta 7"/>
          <p:cNvCxnSpPr/>
          <p:nvPr/>
        </p:nvCxnSpPr>
        <p:spPr bwMode="auto">
          <a:xfrm flipH="1">
            <a:off x="5504689" y="693964"/>
            <a:ext cx="3127247" cy="357039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5639178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541338" y="2633663"/>
            <a:ext cx="7693025" cy="372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just" eaLnBrk="1" hangingPunct="1">
              <a:spcBef>
                <a:spcPts val="70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 quando trabalhamos com fórmulas que possuem linhas </a:t>
            </a:r>
            <a:r>
              <a:rPr lang="pt-BR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pt-BR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colunas fixadas. Para utilizá-la devemos </a:t>
            </a:r>
            <a:r>
              <a:rPr lang="pt-BR" sz="3200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utilizar o caractere </a:t>
            </a:r>
            <a:r>
              <a:rPr lang="pt-BR" sz="3200" b="1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$ </a:t>
            </a:r>
            <a:r>
              <a:rPr lang="pt-BR" sz="3200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para fixarmos uma linha ou coluna.</a:t>
            </a:r>
          </a:p>
          <a:p>
            <a:pPr eaLnBrk="1" hangingPunct="1">
              <a:spcBef>
                <a:spcPts val="70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endParaRPr lang="pt-BR" sz="3200" dirty="0">
              <a:solidFill>
                <a:schemeClr val="tx1"/>
              </a:solidFill>
              <a:latin typeface="Arial" panose="020B0604020202020204" pitchFamily="34" charset="0"/>
              <a:ea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536575" y="404813"/>
            <a:ext cx="7780338" cy="998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b"/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Referência Mista</a:t>
            </a:r>
          </a:p>
        </p:txBody>
      </p:sp>
    </p:spTree>
    <p:extLst>
      <p:ext uri="{BB962C8B-B14F-4D97-AF65-F5344CB8AC3E}">
        <p14:creationId xmlns:p14="http://schemas.microsoft.com/office/powerpoint/2010/main" val="31073299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4434840" y="1403350"/>
            <a:ext cx="4443984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FF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spcAft>
                <a:spcPts val="1000"/>
              </a:spcAft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Neste caso fixamos da seguinte forma: </a:t>
            </a:r>
            <a:r>
              <a:rPr lang="pt-B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pt-BR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</a:t>
            </a:r>
            <a:r>
              <a:rPr lang="pt-B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10*$B1</a:t>
            </a:r>
          </a:p>
          <a:p>
            <a:pPr algn="just"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b="1" u="sng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$10:</a:t>
            </a:r>
            <a:r>
              <a:rPr lang="pt-BR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  O </a:t>
            </a:r>
            <a:r>
              <a:rPr lang="pt-BR" b="1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 $ </a:t>
            </a:r>
            <a:r>
              <a:rPr lang="pt-BR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é usado para fixar linha ou coluna, no caso fixamos a linha </a:t>
            </a:r>
            <a:r>
              <a:rPr lang="pt-BR" b="1" u="sng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10</a:t>
            </a:r>
            <a:r>
              <a:rPr lang="pt-BR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,</a:t>
            </a:r>
            <a:r>
              <a:rPr lang="pt-BR" b="1" u="sng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  </a:t>
            </a:r>
            <a:r>
              <a:rPr lang="pt-BR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por que todos os valores utilizados para cálculo estão nesta linha .</a:t>
            </a:r>
          </a:p>
          <a:p>
            <a:pPr algn="just"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endParaRPr lang="pt-BR" dirty="0">
              <a:solidFill>
                <a:schemeClr val="tx1"/>
              </a:solidFill>
              <a:latin typeface="Arial" panose="020B0604020202020204" pitchFamily="34" charset="0"/>
              <a:ea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algn="just"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</a:t>
            </a:r>
            <a:r>
              <a:rPr lang="pt-B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B1: </a:t>
            </a:r>
            <a:r>
              <a:rPr lang="pt-BR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O </a:t>
            </a:r>
            <a:r>
              <a:rPr lang="pt-BR" b="1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 $ </a:t>
            </a:r>
            <a:r>
              <a:rPr lang="pt-BR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é usado para fixar linha ou coluna, no caso fixamos a coluna </a:t>
            </a:r>
            <a:r>
              <a:rPr lang="pt-BR" b="1" u="sng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B1</a:t>
            </a:r>
            <a:r>
              <a:rPr lang="pt-BR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, por que todos os valores utilizados para cálculo estão nesta coluna . </a:t>
            </a:r>
          </a:p>
          <a:p>
            <a:pPr algn="just"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endParaRPr lang="pt-BR" dirty="0">
              <a:solidFill>
                <a:schemeClr val="tx1"/>
              </a:solidFill>
              <a:latin typeface="Arial" panose="020B0604020202020204" pitchFamily="34" charset="0"/>
              <a:ea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536575" y="404813"/>
            <a:ext cx="7780338" cy="998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b"/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Referência Mista</a:t>
            </a:r>
          </a:p>
        </p:txBody>
      </p:sp>
      <p:grpSp>
        <p:nvGrpSpPr>
          <p:cNvPr id="6" name="Group 6"/>
          <p:cNvGrpSpPr>
            <a:grpSpLocks/>
          </p:cNvGrpSpPr>
          <p:nvPr/>
        </p:nvGrpSpPr>
        <p:grpSpPr bwMode="auto">
          <a:xfrm>
            <a:off x="113665" y="1546225"/>
            <a:ext cx="4070350" cy="4141787"/>
            <a:chOff x="540" y="1575"/>
            <a:chExt cx="2564" cy="2609"/>
          </a:xfrm>
        </p:grpSpPr>
        <p:pic>
          <p:nvPicPr>
            <p:cNvPr id="7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0" y="1575"/>
              <a:ext cx="2565" cy="2610"/>
            </a:xfrm>
            <a:prstGeom prst="rect">
              <a:avLst/>
            </a:prstGeom>
            <a:noFill/>
            <a:ln w="38160">
              <a:solidFill>
                <a:srgbClr val="000000"/>
              </a:solidFill>
              <a:miter lim="800000"/>
              <a:headEnd/>
              <a:tailEnd/>
            </a:ln>
            <a:effectLst>
              <a:outerShdw dist="38184" dir="2700000" algn="ctr" rotWithShape="0">
                <a:srgbClr val="000000">
                  <a:alpha val="4303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</a:extLst>
          </p:spPr>
        </p:pic>
        <p:sp>
          <p:nvSpPr>
            <p:cNvPr id="8" name="Text Box 8"/>
            <p:cNvSpPr txBox="1">
              <a:spLocks noChangeArrowheads="1"/>
            </p:cNvSpPr>
            <p:nvPr/>
          </p:nvSpPr>
          <p:spPr bwMode="auto">
            <a:xfrm>
              <a:off x="540" y="1575"/>
              <a:ext cx="2565" cy="2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pt-BR" dirty="0"/>
            </a:p>
          </p:txBody>
        </p:sp>
      </p:grpSp>
      <p:cxnSp>
        <p:nvCxnSpPr>
          <p:cNvPr id="9" name="AutoShape 9"/>
          <p:cNvCxnSpPr>
            <a:cxnSpLocks noChangeShapeType="1"/>
          </p:cNvCxnSpPr>
          <p:nvPr/>
        </p:nvCxnSpPr>
        <p:spPr bwMode="auto">
          <a:xfrm flipH="1" flipV="1">
            <a:off x="2071688" y="2524125"/>
            <a:ext cx="2571750" cy="1643063"/>
          </a:xfrm>
          <a:prstGeom prst="straightConnector1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0" name="AutoShape 10"/>
          <p:cNvCxnSpPr>
            <a:cxnSpLocks noChangeShapeType="1"/>
          </p:cNvCxnSpPr>
          <p:nvPr/>
        </p:nvCxnSpPr>
        <p:spPr bwMode="auto">
          <a:xfrm flipH="1">
            <a:off x="468313" y="2811463"/>
            <a:ext cx="4286250" cy="1928812"/>
          </a:xfrm>
          <a:prstGeom prst="straightConnector1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350627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 additive="repl">
                                        <p:cTn id="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 additive="repl">
                                        <p:cTn id="7" dur="10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to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 additive="repl">
                                        <p:cTn id="11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 additive="repl">
                                        <p:cTn id="12" dur="1000" autoRev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 additive="repl">
                                        <p:cTn id="16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 additive="repl">
                                        <p:cTn id="17" dur="1000" autoRev="1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mph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 additive="repl">
                                        <p:cTn id="21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 additive="repl">
                                        <p:cTn id="22" dur="1000" autoRev="1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5" presetClass="emph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num">
                                      <p:cBhvr additive="repl">
                                        <p:cTn id="2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hidden"/>
                                          </p:val>
                                        </p:tav>
                                        <p:tav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 additive="repl">
                                        <p:cTn id="3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 additive="repl">
                                        <p:cTn id="31" dur="10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to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608013" y="404813"/>
            <a:ext cx="7780337" cy="998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b"/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Fórmulas X Funções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608013" y="1842135"/>
            <a:ext cx="7693025" cy="372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ts val="70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sz="3200" b="1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Funções:</a:t>
            </a:r>
            <a:r>
              <a:rPr lang="pt-BR" sz="3200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 são cálculos pré-programados que  já existem no Excel / </a:t>
            </a:r>
            <a:r>
              <a:rPr lang="pt-BR" sz="3200" dirty="0" err="1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Calc</a:t>
            </a:r>
            <a:r>
              <a:rPr lang="pt-BR" sz="2800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. 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143692" y="3704272"/>
            <a:ext cx="8835716" cy="2064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sz="3200" dirty="0" err="1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Ex</a:t>
            </a:r>
            <a:r>
              <a:rPr lang="pt-BR" sz="3200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: =Soma(A1:A5</a:t>
            </a:r>
            <a:r>
              <a:rPr lang="pt-BR" sz="3200" dirty="0" smtClean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)</a:t>
            </a:r>
          </a:p>
          <a:p>
            <a:pPr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sz="3200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 </a:t>
            </a:r>
            <a:r>
              <a:rPr lang="pt-BR" sz="3200" dirty="0" smtClean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      =média(A1:D9)</a:t>
            </a:r>
          </a:p>
          <a:p>
            <a:pPr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sz="3200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 </a:t>
            </a:r>
            <a:r>
              <a:rPr lang="pt-BR" sz="3200" dirty="0" smtClean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      =agora()</a:t>
            </a:r>
          </a:p>
          <a:p>
            <a:pPr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sz="3200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 </a:t>
            </a:r>
            <a:r>
              <a:rPr lang="pt-BR" sz="3200" dirty="0" smtClean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      =se(f3&gt;=6; “APROVADO”; “REPROVADO”)</a:t>
            </a:r>
            <a:endParaRPr lang="pt-BR" sz="3200" dirty="0">
              <a:solidFill>
                <a:schemeClr val="tx1"/>
              </a:solidFill>
              <a:latin typeface="Arial" panose="020B0604020202020204" pitchFamily="34" charset="0"/>
              <a:ea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9410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4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4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4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605790" y="-157162"/>
            <a:ext cx="7780338" cy="998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b"/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Estrutura de uma Função</a:t>
            </a:r>
          </a:p>
        </p:txBody>
      </p:sp>
      <p:sp>
        <p:nvSpPr>
          <p:cNvPr id="2" name="Retângulo 1"/>
          <p:cNvSpPr/>
          <p:nvPr/>
        </p:nvSpPr>
        <p:spPr>
          <a:xfrm flipH="1">
            <a:off x="862780" y="2479134"/>
            <a:ext cx="75233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spcBef>
                <a:spcPts val="70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dirty="0"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Geralmente as funções possuem uma mesma estrutura, que explicaremos detalhadamente:</a:t>
            </a:r>
            <a:endParaRPr lang="pt-BR" dirty="0">
              <a:latin typeface="Arial" panose="020B0604020202020204" pitchFamily="34" charset="0"/>
              <a:ea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4028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605790" y="-157162"/>
            <a:ext cx="7780338" cy="998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b"/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Estrutura de uma Função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519113" y="1933575"/>
            <a:ext cx="7693025" cy="372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ts val="70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endParaRPr lang="pt-BR" sz="2800" dirty="0">
              <a:solidFill>
                <a:schemeClr val="tx1"/>
              </a:solidFill>
              <a:latin typeface="Arial" panose="020B0604020202020204" pitchFamily="34" charset="0"/>
              <a:ea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538163" y="3143250"/>
            <a:ext cx="714375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sz="280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=</a:t>
            </a: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1466850" y="3143250"/>
            <a:ext cx="1428750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sz="280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Função</a:t>
            </a: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2967038" y="3119438"/>
            <a:ext cx="428625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sz="280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(</a:t>
            </a:r>
          </a:p>
        </p:txBody>
      </p: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4038600" y="3143250"/>
            <a:ext cx="642938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sz="280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n1</a:t>
            </a:r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6253163" y="3143250"/>
            <a:ext cx="642937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sz="280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nn</a:t>
            </a:r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5253038" y="3143250"/>
            <a:ext cx="285750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sz="280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:</a:t>
            </a:r>
          </a:p>
        </p:txBody>
      </p:sp>
      <p:sp>
        <p:nvSpPr>
          <p:cNvPr id="12" name="Text Box 13"/>
          <p:cNvSpPr txBox="1">
            <a:spLocks noChangeArrowheads="1"/>
          </p:cNvSpPr>
          <p:nvPr/>
        </p:nvSpPr>
        <p:spPr bwMode="auto">
          <a:xfrm>
            <a:off x="7681913" y="3119438"/>
            <a:ext cx="357187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sz="280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)</a:t>
            </a:r>
          </a:p>
        </p:txBody>
      </p:sp>
      <p:sp>
        <p:nvSpPr>
          <p:cNvPr id="13" name="Text Box 14"/>
          <p:cNvSpPr txBox="1">
            <a:spLocks noChangeArrowheads="1"/>
          </p:cNvSpPr>
          <p:nvPr/>
        </p:nvSpPr>
        <p:spPr bwMode="auto">
          <a:xfrm>
            <a:off x="323850" y="4286250"/>
            <a:ext cx="2000250" cy="2310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Usado para iniciar um cálculo e não digitarmos um simples texto </a:t>
            </a:r>
          </a:p>
        </p:txBody>
      </p:sp>
      <p:cxnSp>
        <p:nvCxnSpPr>
          <p:cNvPr id="14" name="AutoShape 15"/>
          <p:cNvCxnSpPr>
            <a:cxnSpLocks noChangeShapeType="1"/>
          </p:cNvCxnSpPr>
          <p:nvPr/>
        </p:nvCxnSpPr>
        <p:spPr bwMode="auto">
          <a:xfrm flipV="1">
            <a:off x="892175" y="3573463"/>
            <a:ext cx="4763" cy="611187"/>
          </a:xfrm>
          <a:prstGeom prst="straightConnector1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15" name="Text Box 16"/>
          <p:cNvSpPr txBox="1">
            <a:spLocks noChangeArrowheads="1"/>
          </p:cNvSpPr>
          <p:nvPr/>
        </p:nvSpPr>
        <p:spPr bwMode="auto">
          <a:xfrm>
            <a:off x="1691871" y="1288828"/>
            <a:ext cx="1143000" cy="11101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sz="2200" dirty="0">
                <a:solidFill>
                  <a:srgbClr val="C00000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Nome </a:t>
            </a:r>
          </a:p>
          <a:p>
            <a:pPr algn="ctr"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sz="2200" dirty="0">
                <a:solidFill>
                  <a:srgbClr val="C00000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da Função</a:t>
            </a:r>
          </a:p>
        </p:txBody>
      </p:sp>
      <p:cxnSp>
        <p:nvCxnSpPr>
          <p:cNvPr id="16" name="AutoShape 17"/>
          <p:cNvCxnSpPr>
            <a:cxnSpLocks noChangeShapeType="1"/>
          </p:cNvCxnSpPr>
          <p:nvPr/>
        </p:nvCxnSpPr>
        <p:spPr bwMode="auto">
          <a:xfrm flipH="1" flipV="1">
            <a:off x="2033880" y="2351234"/>
            <a:ext cx="6350" cy="839787"/>
          </a:xfrm>
          <a:prstGeom prst="straightConnector1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17" name="Text Box 18"/>
          <p:cNvSpPr txBox="1">
            <a:spLocks noChangeArrowheads="1"/>
          </p:cNvSpPr>
          <p:nvPr/>
        </p:nvSpPr>
        <p:spPr bwMode="auto">
          <a:xfrm>
            <a:off x="2466975" y="4575175"/>
            <a:ext cx="1500188" cy="15718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inicia o intervalo a ser calculado</a:t>
            </a:r>
          </a:p>
        </p:txBody>
      </p:sp>
      <p:cxnSp>
        <p:nvCxnSpPr>
          <p:cNvPr id="18" name="AutoShape 19"/>
          <p:cNvCxnSpPr>
            <a:cxnSpLocks noChangeShapeType="1"/>
          </p:cNvCxnSpPr>
          <p:nvPr/>
        </p:nvCxnSpPr>
        <p:spPr bwMode="auto">
          <a:xfrm flipV="1">
            <a:off x="3178175" y="3643313"/>
            <a:ext cx="6350" cy="825500"/>
          </a:xfrm>
          <a:prstGeom prst="straightConnector1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19" name="Text Box 20"/>
          <p:cNvSpPr txBox="1">
            <a:spLocks noChangeArrowheads="1"/>
          </p:cNvSpPr>
          <p:nvPr/>
        </p:nvSpPr>
        <p:spPr bwMode="auto">
          <a:xfrm>
            <a:off x="3670543" y="1304668"/>
            <a:ext cx="1500188" cy="11101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sz="2200" dirty="0">
                <a:solidFill>
                  <a:srgbClr val="C00000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1ª célula</a:t>
            </a:r>
          </a:p>
          <a:p>
            <a:pPr algn="ctr"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sz="2200" dirty="0">
                <a:solidFill>
                  <a:srgbClr val="C00000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 a ser calculada</a:t>
            </a:r>
          </a:p>
        </p:txBody>
      </p:sp>
      <p:cxnSp>
        <p:nvCxnSpPr>
          <p:cNvPr id="20" name="AutoShape 21"/>
          <p:cNvCxnSpPr>
            <a:cxnSpLocks noChangeShapeType="1"/>
          </p:cNvCxnSpPr>
          <p:nvPr/>
        </p:nvCxnSpPr>
        <p:spPr bwMode="auto">
          <a:xfrm flipV="1">
            <a:off x="4355306" y="2489590"/>
            <a:ext cx="4763" cy="593725"/>
          </a:xfrm>
          <a:prstGeom prst="straightConnector1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21" name="Text Box 22"/>
          <p:cNvSpPr txBox="1">
            <a:spLocks noChangeArrowheads="1"/>
          </p:cNvSpPr>
          <p:nvPr/>
        </p:nvSpPr>
        <p:spPr bwMode="auto">
          <a:xfrm>
            <a:off x="4681537" y="4500563"/>
            <a:ext cx="1571625" cy="833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Até (Intervalo)</a:t>
            </a:r>
          </a:p>
        </p:txBody>
      </p:sp>
      <p:cxnSp>
        <p:nvCxnSpPr>
          <p:cNvPr id="22" name="AutoShape 23"/>
          <p:cNvCxnSpPr>
            <a:cxnSpLocks noChangeShapeType="1"/>
          </p:cNvCxnSpPr>
          <p:nvPr/>
        </p:nvCxnSpPr>
        <p:spPr bwMode="auto">
          <a:xfrm flipV="1">
            <a:off x="5395913" y="3786188"/>
            <a:ext cx="1587" cy="601662"/>
          </a:xfrm>
          <a:prstGeom prst="straightConnector1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23" name="Text Box 24"/>
          <p:cNvSpPr txBox="1">
            <a:spLocks noChangeArrowheads="1"/>
          </p:cNvSpPr>
          <p:nvPr/>
        </p:nvSpPr>
        <p:spPr bwMode="auto">
          <a:xfrm>
            <a:off x="5762171" y="1228152"/>
            <a:ext cx="1497013" cy="15718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dirty="0">
                <a:solidFill>
                  <a:srgbClr val="C00000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Última célula</a:t>
            </a:r>
          </a:p>
          <a:p>
            <a:pPr algn="ctr"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dirty="0">
                <a:solidFill>
                  <a:srgbClr val="C00000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 a ser calculada</a:t>
            </a:r>
          </a:p>
        </p:txBody>
      </p:sp>
      <p:cxnSp>
        <p:nvCxnSpPr>
          <p:cNvPr id="24" name="AutoShape 25"/>
          <p:cNvCxnSpPr>
            <a:cxnSpLocks noChangeShapeType="1"/>
          </p:cNvCxnSpPr>
          <p:nvPr/>
        </p:nvCxnSpPr>
        <p:spPr bwMode="auto">
          <a:xfrm flipV="1">
            <a:off x="6510678" y="2676791"/>
            <a:ext cx="1587" cy="581025"/>
          </a:xfrm>
          <a:prstGeom prst="straightConnector1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25" name="Text Box 26"/>
          <p:cNvSpPr txBox="1">
            <a:spLocks noChangeArrowheads="1"/>
          </p:cNvSpPr>
          <p:nvPr/>
        </p:nvSpPr>
        <p:spPr bwMode="auto">
          <a:xfrm>
            <a:off x="7167785" y="4418457"/>
            <a:ext cx="1575371" cy="15718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Finaliza o intervalo a ser calculado</a:t>
            </a:r>
          </a:p>
        </p:txBody>
      </p:sp>
      <p:cxnSp>
        <p:nvCxnSpPr>
          <p:cNvPr id="26" name="AutoShape 27"/>
          <p:cNvCxnSpPr>
            <a:cxnSpLocks noChangeShapeType="1"/>
          </p:cNvCxnSpPr>
          <p:nvPr/>
        </p:nvCxnSpPr>
        <p:spPr bwMode="auto">
          <a:xfrm flipH="1" flipV="1">
            <a:off x="7826375" y="3643313"/>
            <a:ext cx="4763" cy="676275"/>
          </a:xfrm>
          <a:prstGeom prst="straightConnector1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121733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 additive="repl"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 additive="repl"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 additive="repl"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 additive="repl"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 additive="repl"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 additive="repl"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 additive="repl">
                                        <p:cTn id="3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539750" y="404813"/>
            <a:ext cx="7780338" cy="998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b"/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Função Soma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544513" y="1933575"/>
            <a:ext cx="7693025" cy="372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ts val="70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sz="2800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Utilizada para fazer o somatório de um grupo de células.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1165225" y="4397121"/>
            <a:ext cx="7072313" cy="956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sz="2800" dirty="0" err="1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Ex</a:t>
            </a:r>
            <a:r>
              <a:rPr lang="pt-BR" sz="2800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: =Soma(A1:A5</a:t>
            </a:r>
            <a:r>
              <a:rPr lang="pt-BR" sz="2800" dirty="0" smtClean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)</a:t>
            </a:r>
          </a:p>
          <a:p>
            <a:pPr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sz="2800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 </a:t>
            </a:r>
            <a:r>
              <a:rPr lang="pt-BR" sz="2800" dirty="0" smtClean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      =soma(a3:A10; 50; 20; A31)</a:t>
            </a:r>
            <a:endParaRPr lang="pt-BR" sz="2800" dirty="0">
              <a:solidFill>
                <a:schemeClr val="tx1"/>
              </a:solidFill>
              <a:latin typeface="Arial" panose="020B0604020202020204" pitchFamily="34" charset="0"/>
              <a:ea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5250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 additive="repl"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 additive="repl"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498285" y="176213"/>
            <a:ext cx="7780337" cy="998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b"/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sz="3600" b="1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Função Média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503047" y="1704975"/>
            <a:ext cx="7693025" cy="372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ts val="70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sz="280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Utilizada para fazer a média aritmética de um grupo de células.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1022160" y="4772025"/>
            <a:ext cx="7072312" cy="956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sz="2800" dirty="0" err="1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Ex</a:t>
            </a:r>
            <a:r>
              <a:rPr lang="pt-BR" sz="2800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: =Média(A1:A5</a:t>
            </a:r>
            <a:r>
              <a:rPr lang="pt-BR" sz="2800" dirty="0" smtClean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)</a:t>
            </a:r>
          </a:p>
          <a:p>
            <a:pPr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sz="2800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 </a:t>
            </a:r>
            <a:r>
              <a:rPr lang="pt-BR" sz="2800" dirty="0" smtClean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        Média(3; A7; 9;A50)</a:t>
            </a:r>
            <a:endParaRPr lang="pt-BR" sz="2800" dirty="0">
              <a:solidFill>
                <a:schemeClr val="tx1"/>
              </a:solidFill>
              <a:latin typeface="Arial" panose="020B0604020202020204" pitchFamily="34" charset="0"/>
              <a:ea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5739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/2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+.3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#ppt_x-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/2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+.3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#ppt_x-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539750" y="404813"/>
            <a:ext cx="7780338" cy="998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b"/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sz="3600" b="1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Função Mod</a:t>
            </a:r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544513" y="1933575"/>
            <a:ext cx="7693025" cy="372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ts val="70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sz="2800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Utilizada para retornar o resto de uma divisão entre células.</a:t>
            </a:r>
          </a:p>
        </p:txBody>
      </p:sp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1063625" y="3500438"/>
            <a:ext cx="7072313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sz="2800" dirty="0" err="1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Ex</a:t>
            </a:r>
            <a:r>
              <a:rPr lang="pt-BR" sz="2800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: =</a:t>
            </a:r>
            <a:r>
              <a:rPr lang="pt-BR" sz="2800" dirty="0" err="1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Mod</a:t>
            </a:r>
            <a:r>
              <a:rPr lang="pt-BR" sz="2800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(A1;A2)</a:t>
            </a:r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1135063" y="4214813"/>
            <a:ext cx="7286625" cy="956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sz="2800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Se A1=20 e A2=4 o resultado de </a:t>
            </a:r>
            <a:r>
              <a:rPr lang="pt-BR" sz="2800" dirty="0" err="1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mod</a:t>
            </a:r>
            <a:r>
              <a:rPr lang="pt-BR" sz="2800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 será </a:t>
            </a:r>
            <a:r>
              <a:rPr lang="pt-BR" sz="2800" b="1" u="sng" dirty="0" smtClean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0</a:t>
            </a:r>
          </a:p>
          <a:p>
            <a:pPr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sz="2800" b="1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 </a:t>
            </a:r>
            <a:r>
              <a:rPr lang="pt-BR" sz="2800" b="1" dirty="0" smtClean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    </a:t>
            </a:r>
            <a:r>
              <a:rPr lang="pt-BR" sz="2800" dirty="0" smtClean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=</a:t>
            </a:r>
            <a:r>
              <a:rPr lang="pt-BR" sz="2800" dirty="0" err="1" smtClean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Mod</a:t>
            </a:r>
            <a:r>
              <a:rPr lang="pt-BR" sz="2800" smtClean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(17;11</a:t>
            </a:r>
            <a:r>
              <a:rPr lang="pt-BR" sz="2800" dirty="0" smtClean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) o res</a:t>
            </a:r>
            <a:endParaRPr lang="pt-BR" sz="2800" dirty="0">
              <a:solidFill>
                <a:schemeClr val="tx1"/>
              </a:solidFill>
              <a:latin typeface="Arial" panose="020B0604020202020204" pitchFamily="34" charset="0"/>
              <a:ea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7845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 additive="repl"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4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98496" y="208870"/>
            <a:ext cx="7780337" cy="998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b"/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  <a:defRPr/>
            </a:pPr>
            <a:r>
              <a:rPr lang="pt-BR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Função Máximo</a:t>
            </a: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303258" y="1737632"/>
            <a:ext cx="7693025" cy="372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ts val="70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altLang="pt-BR" sz="280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Utilizada para retornar o maior valor de um grupo de células.</a:t>
            </a: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730931" y="3093448"/>
            <a:ext cx="7072312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altLang="pt-BR" sz="2800" dirty="0" err="1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Ex</a:t>
            </a:r>
            <a:r>
              <a:rPr lang="pt-BR" altLang="pt-BR" sz="2800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: =Máximo(A1:A5)</a:t>
            </a:r>
          </a:p>
        </p:txBody>
      </p:sp>
    </p:spTree>
    <p:extLst>
      <p:ext uri="{BB962C8B-B14F-4D97-AF65-F5344CB8AC3E}">
        <p14:creationId xmlns:p14="http://schemas.microsoft.com/office/powerpoint/2010/main" val="27189558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608013" y="404813"/>
            <a:ext cx="7780337" cy="998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b"/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  <a:defRPr/>
            </a:pPr>
            <a:r>
              <a:rPr lang="pt-BR" sz="3600" b="1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Função Mínimo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612775" y="1933575"/>
            <a:ext cx="7693025" cy="1697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ts val="70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altLang="pt-BR" sz="280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Utilizada para retornar o menor valor de um grupo de células.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753065" y="2988945"/>
            <a:ext cx="7072312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altLang="pt-BR" sz="2800" dirty="0" err="1" smtClean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Ex</a:t>
            </a:r>
            <a:r>
              <a:rPr lang="pt-BR" altLang="pt-BR" sz="2800" dirty="0" smtClean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: =Mínimo(A1:A5)</a:t>
            </a:r>
            <a:endParaRPr lang="pt-BR" altLang="pt-BR" sz="2800" dirty="0">
              <a:solidFill>
                <a:schemeClr val="tx1"/>
              </a:solidFill>
              <a:latin typeface="Arial" panose="020B0604020202020204" pitchFamily="34" charset="0"/>
              <a:ea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9812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*0.7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9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611188" y="403225"/>
            <a:ext cx="7780337" cy="998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b"/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  <a:defRPr/>
            </a:pPr>
            <a:r>
              <a:rPr lang="pt-BR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Função Maior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615950" y="1931988"/>
            <a:ext cx="7693025" cy="372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ts val="70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altLang="pt-BR" sz="280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Utilizada para retornar o maior valor de um grupo de células, mediante a uma condição.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992188" y="3856038"/>
            <a:ext cx="7072312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altLang="pt-BR" sz="280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Ex: =Maior(A1:A5;3)</a:t>
            </a: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1206500" y="4713288"/>
            <a:ext cx="2000250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altLang="pt-BR" sz="280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;          e</a:t>
            </a:r>
          </a:p>
        </p:txBody>
      </p:sp>
      <p:cxnSp>
        <p:nvCxnSpPr>
          <p:cNvPr id="8" name="AutoShape 8"/>
          <p:cNvCxnSpPr>
            <a:cxnSpLocks noChangeShapeType="1"/>
          </p:cNvCxnSpPr>
          <p:nvPr/>
        </p:nvCxnSpPr>
        <p:spPr bwMode="auto">
          <a:xfrm flipH="1" flipV="1">
            <a:off x="1473200" y="4997450"/>
            <a:ext cx="828675" cy="1588"/>
          </a:xfrm>
          <a:prstGeom prst="straightConnector1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1135063" y="5356225"/>
            <a:ext cx="6786562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altLang="pt-BR" sz="280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3           é a condição, ou seja o 3º maior</a:t>
            </a:r>
          </a:p>
        </p:txBody>
      </p:sp>
      <p:cxnSp>
        <p:nvCxnSpPr>
          <p:cNvPr id="10" name="AutoShape 10"/>
          <p:cNvCxnSpPr>
            <a:cxnSpLocks noChangeShapeType="1"/>
          </p:cNvCxnSpPr>
          <p:nvPr/>
        </p:nvCxnSpPr>
        <p:spPr bwMode="auto">
          <a:xfrm flipH="1" flipV="1">
            <a:off x="1470025" y="5641975"/>
            <a:ext cx="920750" cy="1588"/>
          </a:xfrm>
          <a:prstGeom prst="straightConnector1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310802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/2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+.3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#ppt_x-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468313" y="403225"/>
            <a:ext cx="7780337" cy="998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b"/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  <a:defRPr/>
            </a:pPr>
            <a:r>
              <a:rPr lang="pt-BR" sz="3600" b="1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Função Menor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473075" y="1931988"/>
            <a:ext cx="7693025" cy="372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ts val="70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altLang="pt-BR" sz="2800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Utilizada para retornar o menor valor de um grupo de células, mediante a uma condição.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849313" y="3856038"/>
            <a:ext cx="7072312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altLang="pt-BR" sz="280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Ex: =Menor(A1:A5;4)</a:t>
            </a: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1063625" y="4713288"/>
            <a:ext cx="2000250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altLang="pt-BR" sz="280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;          e</a:t>
            </a:r>
          </a:p>
        </p:txBody>
      </p:sp>
      <p:cxnSp>
        <p:nvCxnSpPr>
          <p:cNvPr id="8" name="AutoShape 8"/>
          <p:cNvCxnSpPr>
            <a:cxnSpLocks noChangeShapeType="1"/>
          </p:cNvCxnSpPr>
          <p:nvPr/>
        </p:nvCxnSpPr>
        <p:spPr bwMode="auto">
          <a:xfrm flipH="1" flipV="1">
            <a:off x="1330325" y="4997450"/>
            <a:ext cx="828675" cy="1588"/>
          </a:xfrm>
          <a:prstGeom prst="straightConnector1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992188" y="5356225"/>
            <a:ext cx="6786562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altLang="pt-BR" sz="280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4           é a condição, ou seja o 4º menor</a:t>
            </a:r>
          </a:p>
        </p:txBody>
      </p:sp>
      <p:cxnSp>
        <p:nvCxnSpPr>
          <p:cNvPr id="10" name="AutoShape 10"/>
          <p:cNvCxnSpPr>
            <a:cxnSpLocks noChangeShapeType="1"/>
          </p:cNvCxnSpPr>
          <p:nvPr/>
        </p:nvCxnSpPr>
        <p:spPr bwMode="auto">
          <a:xfrm flipH="1" flipV="1">
            <a:off x="1327150" y="5641975"/>
            <a:ext cx="920750" cy="1588"/>
          </a:xfrm>
          <a:prstGeom prst="straightConnector1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4229436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900" decel="100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+1"/>
                                          </p:val>
                                        </p:tav>
                                        <p:tav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" dur="100" ac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539750" y="404813"/>
            <a:ext cx="7780338" cy="998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b"/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  <a:defRPr/>
            </a:pPr>
            <a:r>
              <a:rPr lang="pt-BR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Função Hoje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544513" y="1933575"/>
            <a:ext cx="7693025" cy="372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ts val="70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altLang="pt-BR" sz="280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Utilizada para retornar a data atual.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920750" y="3857625"/>
            <a:ext cx="7072313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altLang="pt-BR" sz="280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Ex: =Hoje()</a:t>
            </a:r>
          </a:p>
        </p:txBody>
      </p:sp>
    </p:spTree>
    <p:extLst>
      <p:ext uri="{BB962C8B-B14F-4D97-AF65-F5344CB8AC3E}">
        <p14:creationId xmlns:p14="http://schemas.microsoft.com/office/powerpoint/2010/main" val="4055286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90"/>
                                          </p:val>
                                        </p:tav>
                                        <p:tav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0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539750" y="404813"/>
            <a:ext cx="7780338" cy="998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b"/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  <a:defRPr/>
            </a:pPr>
            <a:r>
              <a:rPr lang="pt-BR" sz="3600" b="1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Função Agora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544513" y="1933575"/>
            <a:ext cx="7693025" cy="372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ts val="70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altLang="pt-BR" sz="280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Utilizada para retornar a data e a hora atuais.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920750" y="3857625"/>
            <a:ext cx="7072313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altLang="pt-BR" sz="2800" dirty="0" err="1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Ex</a:t>
            </a:r>
            <a:r>
              <a:rPr lang="pt-BR" altLang="pt-BR" sz="2800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: =Agora()</a:t>
            </a:r>
          </a:p>
        </p:txBody>
      </p:sp>
    </p:spTree>
    <p:extLst>
      <p:ext uri="{BB962C8B-B14F-4D97-AF65-F5344CB8AC3E}">
        <p14:creationId xmlns:p14="http://schemas.microsoft.com/office/powerpoint/2010/main" val="3378182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 additive="repl"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539750" y="404813"/>
            <a:ext cx="7780338" cy="998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  <a:defRPr/>
            </a:pPr>
            <a:r>
              <a:rPr lang="pt-BR" sz="3600" b="1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Função Se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544513" y="1933575"/>
            <a:ext cx="7693025" cy="372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just" eaLnBrk="1" hangingPunct="1">
              <a:spcBef>
                <a:spcPts val="70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altLang="pt-BR" sz="280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Utilizada para realizar um teste, mediante a uma condição que retornará um valor verdadeiro ou um valor falso.</a:t>
            </a: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920750" y="3500438"/>
            <a:ext cx="7072313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altLang="pt-BR" sz="280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Ex: =Se(a6&lt;=50;”Barato”;”Caro”)</a:t>
            </a: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992188" y="4143375"/>
            <a:ext cx="6000750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altLang="pt-BR" sz="280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A6            Célula a ser testada</a:t>
            </a:r>
          </a:p>
        </p:txBody>
      </p:sp>
      <p:cxnSp>
        <p:nvCxnSpPr>
          <p:cNvPr id="8" name="AutoShape 9"/>
          <p:cNvCxnSpPr>
            <a:cxnSpLocks noChangeShapeType="1"/>
          </p:cNvCxnSpPr>
          <p:nvPr/>
        </p:nvCxnSpPr>
        <p:spPr bwMode="auto">
          <a:xfrm flipH="1" flipV="1">
            <a:off x="1787525" y="4429125"/>
            <a:ext cx="712788" cy="1588"/>
          </a:xfrm>
          <a:prstGeom prst="straightConnector1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992188" y="4714875"/>
            <a:ext cx="6786562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altLang="pt-BR" sz="280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&lt;=50            Condição usada para teste</a:t>
            </a:r>
          </a:p>
        </p:txBody>
      </p:sp>
      <p:cxnSp>
        <p:nvCxnSpPr>
          <p:cNvPr id="10" name="AutoShape 11"/>
          <p:cNvCxnSpPr>
            <a:cxnSpLocks noChangeShapeType="1"/>
          </p:cNvCxnSpPr>
          <p:nvPr/>
        </p:nvCxnSpPr>
        <p:spPr bwMode="auto">
          <a:xfrm flipH="1" flipV="1">
            <a:off x="2120900" y="4999038"/>
            <a:ext cx="806450" cy="1587"/>
          </a:xfrm>
          <a:prstGeom prst="straightConnector1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1063625" y="5214938"/>
            <a:ext cx="6786563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altLang="pt-BR" sz="280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“Barato”            Condição verdadeira</a:t>
            </a:r>
          </a:p>
        </p:txBody>
      </p:sp>
      <p:cxnSp>
        <p:nvCxnSpPr>
          <p:cNvPr id="12" name="AutoShape 13"/>
          <p:cNvCxnSpPr>
            <a:cxnSpLocks noChangeShapeType="1"/>
          </p:cNvCxnSpPr>
          <p:nvPr/>
        </p:nvCxnSpPr>
        <p:spPr bwMode="auto">
          <a:xfrm flipH="1" flipV="1">
            <a:off x="2600325" y="5499100"/>
            <a:ext cx="806450" cy="1588"/>
          </a:xfrm>
          <a:prstGeom prst="straightConnector1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13" name="Text Box 14"/>
          <p:cNvSpPr txBox="1">
            <a:spLocks noChangeArrowheads="1"/>
          </p:cNvSpPr>
          <p:nvPr/>
        </p:nvSpPr>
        <p:spPr bwMode="auto">
          <a:xfrm>
            <a:off x="1063625" y="5715000"/>
            <a:ext cx="6786563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altLang="pt-BR" sz="280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“Caro”            Condição Falsa</a:t>
            </a:r>
          </a:p>
        </p:txBody>
      </p:sp>
      <p:cxnSp>
        <p:nvCxnSpPr>
          <p:cNvPr id="14" name="AutoShape 15"/>
          <p:cNvCxnSpPr>
            <a:cxnSpLocks noChangeShapeType="1"/>
          </p:cNvCxnSpPr>
          <p:nvPr/>
        </p:nvCxnSpPr>
        <p:spPr bwMode="auto">
          <a:xfrm flipH="1">
            <a:off x="2189163" y="6015038"/>
            <a:ext cx="1057275" cy="1587"/>
          </a:xfrm>
          <a:prstGeom prst="straightConnector1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882706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608013" y="404813"/>
            <a:ext cx="7780337" cy="998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  <a:defRPr/>
            </a:pPr>
            <a:r>
              <a:rPr lang="pt-BR" sz="3600" b="1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Função SomaSe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612775" y="1933575"/>
            <a:ext cx="7693025" cy="372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just" eaLnBrk="1" hangingPunct="1">
              <a:spcBef>
                <a:spcPts val="70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altLang="pt-BR" sz="280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Utilizada para realizar uma soma, mediante a uma condição.</a:t>
            </a: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989013" y="3500438"/>
            <a:ext cx="7072312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altLang="pt-BR" sz="280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Ex: =somase(a1:a5;”&lt;30”)</a:t>
            </a: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1060450" y="4143375"/>
            <a:ext cx="6000750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altLang="pt-BR" sz="280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A6            Célula a ser testada</a:t>
            </a:r>
          </a:p>
        </p:txBody>
      </p:sp>
      <p:cxnSp>
        <p:nvCxnSpPr>
          <p:cNvPr id="8" name="AutoShape 9"/>
          <p:cNvCxnSpPr>
            <a:cxnSpLocks noChangeShapeType="1"/>
          </p:cNvCxnSpPr>
          <p:nvPr/>
        </p:nvCxnSpPr>
        <p:spPr bwMode="auto">
          <a:xfrm flipH="1" flipV="1">
            <a:off x="1855788" y="4429125"/>
            <a:ext cx="712787" cy="1588"/>
          </a:xfrm>
          <a:prstGeom prst="straightConnector1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1060450" y="4714875"/>
            <a:ext cx="6786563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altLang="pt-BR" sz="280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“&lt;30”            Condição usada para teste</a:t>
            </a:r>
          </a:p>
        </p:txBody>
      </p:sp>
      <p:cxnSp>
        <p:nvCxnSpPr>
          <p:cNvPr id="10" name="AutoShape 11"/>
          <p:cNvCxnSpPr>
            <a:cxnSpLocks noChangeShapeType="1"/>
          </p:cNvCxnSpPr>
          <p:nvPr/>
        </p:nvCxnSpPr>
        <p:spPr bwMode="auto">
          <a:xfrm flipH="1" flipV="1">
            <a:off x="2189163" y="4999038"/>
            <a:ext cx="806450" cy="1587"/>
          </a:xfrm>
          <a:prstGeom prst="straightConnector1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1131888" y="5246688"/>
            <a:ext cx="6786562" cy="947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altLang="pt-BR" sz="280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No exemplo acima só serão somados os valores que são maiores ( </a:t>
            </a:r>
            <a:r>
              <a:rPr lang="pt-BR" altLang="pt-BR" sz="2800" b="1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&gt;</a:t>
            </a:r>
            <a:r>
              <a:rPr lang="pt-BR" altLang="pt-BR" sz="280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 ) que </a:t>
            </a:r>
            <a:r>
              <a:rPr lang="pt-BR" altLang="pt-BR" sz="2800" b="1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30</a:t>
            </a:r>
          </a:p>
        </p:txBody>
      </p:sp>
    </p:spTree>
    <p:extLst>
      <p:ext uri="{BB962C8B-B14F-4D97-AF65-F5344CB8AC3E}">
        <p14:creationId xmlns:p14="http://schemas.microsoft.com/office/powerpoint/2010/main" val="10311119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schemeClr val="tx1"/>
                </a:solidFill>
              </a:rPr>
              <a:t>EXEMPLO =SOMASE()</a:t>
            </a:r>
            <a:endParaRPr lang="pt-BR" dirty="0">
              <a:solidFill>
                <a:schemeClr val="tx1"/>
              </a:solidFill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483" y="1384662"/>
            <a:ext cx="6885631" cy="4719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9728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schemeClr val="tx1"/>
                </a:solidFill>
              </a:rPr>
              <a:t>EXEMPLO =SOMASE()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62095" y="4302967"/>
            <a:ext cx="87017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 smtClean="0"/>
              <a:t>=SOMASE('Controle de Entradas e </a:t>
            </a:r>
            <a:r>
              <a:rPr lang="pt-BR" dirty="0" err="1" smtClean="0"/>
              <a:t>Saidas</a:t>
            </a:r>
            <a:r>
              <a:rPr lang="pt-BR" dirty="0" smtClean="0"/>
              <a:t>'! $A$1:$A$2999; A2;'Controle de Entradas e </a:t>
            </a:r>
            <a:r>
              <a:rPr lang="pt-BR" dirty="0" err="1" smtClean="0"/>
              <a:t>Saidas</a:t>
            </a:r>
            <a:r>
              <a:rPr lang="pt-BR" dirty="0" smtClean="0"/>
              <a:t>'!$D$1:$D$2999)</a:t>
            </a:r>
            <a:endParaRPr lang="pt-BR" dirty="0"/>
          </a:p>
        </p:txBody>
      </p:sp>
      <p:sp>
        <p:nvSpPr>
          <p:cNvPr id="3" name="Retângulo 2"/>
          <p:cNvSpPr/>
          <p:nvPr/>
        </p:nvSpPr>
        <p:spPr bwMode="auto">
          <a:xfrm>
            <a:off x="1605371" y="4365767"/>
            <a:ext cx="6511018" cy="352698"/>
          </a:xfrm>
          <a:prstGeom prst="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pt-B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6" name="Retângulo 5"/>
          <p:cNvSpPr/>
          <p:nvPr/>
        </p:nvSpPr>
        <p:spPr bwMode="auto">
          <a:xfrm>
            <a:off x="647428" y="4749865"/>
            <a:ext cx="6511018" cy="352698"/>
          </a:xfrm>
          <a:prstGeom prst="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pt-B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8" name="Conector de seta reta 7"/>
          <p:cNvCxnSpPr/>
          <p:nvPr/>
        </p:nvCxnSpPr>
        <p:spPr bwMode="auto">
          <a:xfrm flipV="1">
            <a:off x="2990034" y="3513908"/>
            <a:ext cx="2547257" cy="789059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Conector de seta reta 8"/>
          <p:cNvCxnSpPr/>
          <p:nvPr/>
        </p:nvCxnSpPr>
        <p:spPr bwMode="auto">
          <a:xfrm>
            <a:off x="3045710" y="5092026"/>
            <a:ext cx="1956004" cy="66869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Conector de seta reta 11"/>
          <p:cNvCxnSpPr>
            <a:endCxn id="18" idx="1"/>
          </p:cNvCxnSpPr>
          <p:nvPr/>
        </p:nvCxnSpPr>
        <p:spPr bwMode="auto">
          <a:xfrm>
            <a:off x="313077" y="5088864"/>
            <a:ext cx="4688637" cy="139684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Retângulo de cantos arredondados 14"/>
          <p:cNvSpPr/>
          <p:nvPr/>
        </p:nvSpPr>
        <p:spPr bwMode="auto">
          <a:xfrm>
            <a:off x="0" y="4718465"/>
            <a:ext cx="485185" cy="373562"/>
          </a:xfrm>
          <a:prstGeom prst="roundRect">
            <a:avLst/>
          </a:prstGeom>
          <a:noFill/>
          <a:ln w="4127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pt-B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6" name="CaixaDeTexto 15"/>
          <p:cNvSpPr txBox="1"/>
          <p:nvPr/>
        </p:nvSpPr>
        <p:spPr>
          <a:xfrm>
            <a:off x="5537291" y="3119271"/>
            <a:ext cx="2927939" cy="83099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BUSCA OS VALORES NESTAS CÉLULAS</a:t>
            </a:r>
            <a:endParaRPr lang="pt-BR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5001714" y="5443454"/>
            <a:ext cx="4010297" cy="707886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pt-BR" sz="2000" dirty="0" smtClean="0"/>
              <a:t>SOMA ESTAS CÉLULAS CASO O CRITÉRIO SEJA VERDADEIRO</a:t>
            </a:r>
            <a:endParaRPr lang="pt-BR" sz="2000" dirty="0"/>
          </a:p>
        </p:txBody>
      </p:sp>
      <p:sp>
        <p:nvSpPr>
          <p:cNvPr id="18" name="CaixaDeTexto 17"/>
          <p:cNvSpPr txBox="1"/>
          <p:nvPr/>
        </p:nvSpPr>
        <p:spPr>
          <a:xfrm>
            <a:off x="5001714" y="6254875"/>
            <a:ext cx="1604804" cy="461665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CRITÉRIO</a:t>
            </a:r>
            <a:endParaRPr lang="pt-BR" dirty="0"/>
          </a:p>
        </p:txBody>
      </p:sp>
      <p:sp>
        <p:nvSpPr>
          <p:cNvPr id="20" name="Retângulo 19"/>
          <p:cNvSpPr/>
          <p:nvPr/>
        </p:nvSpPr>
        <p:spPr>
          <a:xfrm>
            <a:off x="313077" y="1685652"/>
            <a:ext cx="8152153" cy="830997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>
            <a:spAutoFit/>
          </a:bodyPr>
          <a:lstStyle/>
          <a:p>
            <a:r>
              <a:rPr lang="pt-BR" dirty="0"/>
              <a:t>=SOMASE('Controle de Entradas e </a:t>
            </a:r>
            <a:r>
              <a:rPr lang="pt-BR" dirty="0" err="1"/>
              <a:t>Saidas</a:t>
            </a:r>
            <a:r>
              <a:rPr lang="pt-BR" dirty="0"/>
              <a:t>'! $A$1:$A$2999; A2;'Controle de Entradas e </a:t>
            </a:r>
            <a:r>
              <a:rPr lang="pt-BR" dirty="0" err="1"/>
              <a:t>Saidas</a:t>
            </a:r>
            <a:r>
              <a:rPr lang="pt-BR" dirty="0"/>
              <a:t>'!$D$1:$D$2999)</a:t>
            </a:r>
          </a:p>
        </p:txBody>
      </p:sp>
    </p:spTree>
    <p:extLst>
      <p:ext uri="{BB962C8B-B14F-4D97-AF65-F5344CB8AC3E}">
        <p14:creationId xmlns:p14="http://schemas.microsoft.com/office/powerpoint/2010/main" val="411780571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603250" y="404813"/>
            <a:ext cx="7780338" cy="998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b"/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  <a:defRPr/>
            </a:pPr>
            <a:r>
              <a:rPr lang="pt-BR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Função </a:t>
            </a:r>
            <a:r>
              <a:rPr lang="pt-BR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ProcV</a:t>
            </a:r>
            <a:r>
              <a:rPr lang="pt-BR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(Procura Vertical)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542925" y="1933575"/>
            <a:ext cx="7693025" cy="372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just" eaLnBrk="1" hangingPunct="1">
              <a:spcBef>
                <a:spcPts val="70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altLang="pt-BR" sz="280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Utilizada para fazer uma procura verticalmente, onde teremos um lugar a ser procurado (tabela) e uma coluna que irá conter o valor a ser procurado</a:t>
            </a: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530225" y="3762375"/>
            <a:ext cx="7072313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altLang="pt-BR" sz="280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Ex: =Procv(A6;Tabela;3)</a:t>
            </a: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530225" y="4429125"/>
            <a:ext cx="7572375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altLang="pt-BR" sz="280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A6            Célula com o valor a ser procurado</a:t>
            </a:r>
          </a:p>
        </p:txBody>
      </p:sp>
      <p:cxnSp>
        <p:nvCxnSpPr>
          <p:cNvPr id="8" name="AutoShape 9"/>
          <p:cNvCxnSpPr>
            <a:cxnSpLocks noChangeShapeType="1"/>
          </p:cNvCxnSpPr>
          <p:nvPr/>
        </p:nvCxnSpPr>
        <p:spPr bwMode="auto">
          <a:xfrm flipH="1" flipV="1">
            <a:off x="1214438" y="4678363"/>
            <a:ext cx="900112" cy="1587"/>
          </a:xfrm>
          <a:prstGeom prst="straightConnector1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458788" y="5000625"/>
            <a:ext cx="6786562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altLang="pt-BR" sz="280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Tabela            Local de busca do valor</a:t>
            </a:r>
          </a:p>
        </p:txBody>
      </p:sp>
      <p:cxnSp>
        <p:nvCxnSpPr>
          <p:cNvPr id="10" name="AutoShape 11"/>
          <p:cNvCxnSpPr>
            <a:cxnSpLocks noChangeShapeType="1"/>
          </p:cNvCxnSpPr>
          <p:nvPr/>
        </p:nvCxnSpPr>
        <p:spPr bwMode="auto">
          <a:xfrm flipH="1" flipV="1">
            <a:off x="1754188" y="5286375"/>
            <a:ext cx="806450" cy="1588"/>
          </a:xfrm>
          <a:prstGeom prst="straightConnector1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11" name="Text Box 14"/>
          <p:cNvSpPr txBox="1">
            <a:spLocks noChangeArrowheads="1"/>
          </p:cNvSpPr>
          <p:nvPr/>
        </p:nvSpPr>
        <p:spPr bwMode="auto">
          <a:xfrm>
            <a:off x="458788" y="5521325"/>
            <a:ext cx="8001000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altLang="pt-BR" sz="280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3 (C)         </a:t>
            </a:r>
            <a:r>
              <a:rPr lang="pt-BR" altLang="pt-BR" sz="270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Coluna que contém o valor de procura</a:t>
            </a:r>
          </a:p>
        </p:txBody>
      </p:sp>
      <p:cxnSp>
        <p:nvCxnSpPr>
          <p:cNvPr id="12" name="AutoShape 15"/>
          <p:cNvCxnSpPr>
            <a:cxnSpLocks noChangeShapeType="1"/>
          </p:cNvCxnSpPr>
          <p:nvPr/>
        </p:nvCxnSpPr>
        <p:spPr bwMode="auto">
          <a:xfrm flipH="1">
            <a:off x="1330325" y="5805488"/>
            <a:ext cx="857250" cy="3175"/>
          </a:xfrm>
          <a:prstGeom prst="straightConnector1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3908687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468313" y="404813"/>
            <a:ext cx="7780337" cy="998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b"/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  <a:defRPr/>
            </a:pPr>
            <a:r>
              <a:rPr lang="pt-BR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Função </a:t>
            </a:r>
            <a:r>
              <a:rPr lang="pt-BR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Cont.núm</a:t>
            </a:r>
            <a:endParaRPr lang="pt-BR" sz="3600" b="1" dirty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314325" y="1933575"/>
            <a:ext cx="7693025" cy="372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ts val="70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altLang="pt-BR" sz="2800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Utilizada para contar o número de células que contêm números e conta os números na lista de argumentos. 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457200" y="3857625"/>
            <a:ext cx="7072313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altLang="pt-BR" sz="2800" dirty="0" err="1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Ex</a:t>
            </a:r>
            <a:r>
              <a:rPr lang="pt-BR" altLang="pt-BR" sz="2800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: =</a:t>
            </a:r>
            <a:r>
              <a:rPr lang="pt-BR" altLang="pt-BR" sz="2800" dirty="0" err="1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Cont.núm</a:t>
            </a:r>
            <a:r>
              <a:rPr lang="pt-BR" altLang="pt-BR" sz="2800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(A1:A10)</a:t>
            </a: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530225" y="4619625"/>
            <a:ext cx="7072313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altLang="pt-BR" sz="2800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no exemplo acima o resultado será </a:t>
            </a:r>
            <a:r>
              <a:rPr lang="pt-BR" altLang="pt-BR" sz="2800" b="1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10.</a:t>
            </a:r>
          </a:p>
        </p:txBody>
      </p:sp>
    </p:spTree>
    <p:extLst>
      <p:ext uri="{BB962C8B-B14F-4D97-AF65-F5344CB8AC3E}">
        <p14:creationId xmlns:p14="http://schemas.microsoft.com/office/powerpoint/2010/main" val="1556904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.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 additive="repl"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539750" y="404813"/>
            <a:ext cx="7780338" cy="998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b"/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  <a:defRPr/>
            </a:pPr>
            <a:r>
              <a:rPr lang="pt-BR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Função </a:t>
            </a:r>
            <a:r>
              <a:rPr lang="pt-BR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Cont.valores</a:t>
            </a:r>
            <a:endParaRPr lang="pt-BR" sz="3600" b="1" dirty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441325" y="1933575"/>
            <a:ext cx="8091488" cy="372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ts val="70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altLang="pt-BR" sz="280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Utilizada para contar o número de células vazias, não vazias e os valores na lista de argumentos.</a:t>
            </a: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971550" y="3857625"/>
            <a:ext cx="7072313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altLang="pt-BR" sz="280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Ex: =Cont.valores(A1:A10)</a:t>
            </a:r>
          </a:p>
        </p:txBody>
      </p:sp>
    </p:spTree>
    <p:extLst>
      <p:ext uri="{BB962C8B-B14F-4D97-AF65-F5344CB8AC3E}">
        <p14:creationId xmlns:p14="http://schemas.microsoft.com/office/powerpoint/2010/main" val="2751165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8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Espaço Reservado para Número de Slide 8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9BBF841-5DD9-40C5-BC5C-79FB204DDD82}" type="slidenum">
              <a:rPr lang="pt-BR" altLang="pt-BR" smtClean="0">
                <a:solidFill>
                  <a:srgbClr val="FEFFFF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34</a:t>
            </a:fld>
            <a:endParaRPr lang="pt-BR" altLang="pt-BR" smtClean="0">
              <a:solidFill>
                <a:srgbClr val="FEFFFF"/>
              </a:solidFill>
              <a:latin typeface="Arial" panose="020B0604020202020204" pitchFamily="34" charset="0"/>
            </a:endParaRPr>
          </a:p>
        </p:txBody>
      </p:sp>
      <p:sp>
        <p:nvSpPr>
          <p:cNvPr id="86020" name="Text Box 4"/>
          <p:cNvSpPr txBox="1">
            <a:spLocks noChangeArrowheads="1"/>
          </p:cNvSpPr>
          <p:nvPr/>
        </p:nvSpPr>
        <p:spPr bwMode="auto">
          <a:xfrm>
            <a:off x="468313" y="404813"/>
            <a:ext cx="7780337" cy="998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b"/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  <a:defRPr/>
            </a:pPr>
            <a:r>
              <a:rPr lang="pt-BR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Função ABS(Absoluta)</a:t>
            </a:r>
          </a:p>
        </p:txBody>
      </p:sp>
      <p:sp>
        <p:nvSpPr>
          <p:cNvPr id="50180" name="Text Box 5"/>
          <p:cNvSpPr txBox="1">
            <a:spLocks noChangeArrowheads="1"/>
          </p:cNvSpPr>
          <p:nvPr/>
        </p:nvSpPr>
        <p:spPr bwMode="auto">
          <a:xfrm>
            <a:off x="782638" y="2001837"/>
            <a:ext cx="8091488" cy="372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just" eaLnBrk="1" hangingPunct="1">
              <a:spcBef>
                <a:spcPts val="70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altLang="pt-BR" sz="2800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Utilizada para calcular células que contenham valores positivos e valores negativos e transforma o resultado em valores positivos.</a:t>
            </a:r>
          </a:p>
        </p:txBody>
      </p:sp>
      <p:sp>
        <p:nvSpPr>
          <p:cNvPr id="86022" name="Text Box 6"/>
          <p:cNvSpPr txBox="1">
            <a:spLocks noChangeArrowheads="1"/>
          </p:cNvSpPr>
          <p:nvPr/>
        </p:nvSpPr>
        <p:spPr bwMode="auto">
          <a:xfrm>
            <a:off x="782638" y="3643313"/>
            <a:ext cx="5715000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altLang="pt-BR" sz="2800" dirty="0" err="1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Ex</a:t>
            </a:r>
            <a:r>
              <a:rPr lang="pt-BR" altLang="pt-BR" sz="2800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: =ABS(A1+A2-A3-A10)</a:t>
            </a:r>
          </a:p>
        </p:txBody>
      </p:sp>
    </p:spTree>
    <p:extLst>
      <p:ext uri="{BB962C8B-B14F-4D97-AF65-F5344CB8AC3E}">
        <p14:creationId xmlns:p14="http://schemas.microsoft.com/office/powerpoint/2010/main" val="1685807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860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860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9" dur="500"/>
                                        <p:tgtEl>
                                          <p:spTgt spid="860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4035" y="1862490"/>
            <a:ext cx="6723698" cy="4517900"/>
          </a:xfrm>
          <a:prstGeom prst="rect">
            <a:avLst/>
          </a:prstGeom>
        </p:spPr>
      </p:pic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468313" y="404813"/>
            <a:ext cx="7780337" cy="998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b"/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  <a:defRPr/>
            </a:pPr>
            <a:r>
              <a:rPr lang="pt-BR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Função ABS(Absoluta)</a:t>
            </a:r>
          </a:p>
        </p:txBody>
      </p:sp>
    </p:spTree>
    <p:extLst>
      <p:ext uri="{BB962C8B-B14F-4D97-AF65-F5344CB8AC3E}">
        <p14:creationId xmlns:p14="http://schemas.microsoft.com/office/powerpoint/2010/main" val="329222613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 </a:t>
            </a:r>
            <a:r>
              <a:rPr lang="pt-BR" dirty="0" smtClean="0"/>
              <a:t>      </a:t>
            </a:r>
            <a:r>
              <a:rPr lang="pt-BR" dirty="0" smtClean="0">
                <a:solidFill>
                  <a:schemeClr val="tx1"/>
                </a:solidFill>
              </a:rPr>
              <a:t>= PI()</a:t>
            </a:r>
            <a:endParaRPr lang="pt-BR" dirty="0">
              <a:solidFill>
                <a:schemeClr val="tx1"/>
              </a:solidFill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561" y="2389821"/>
            <a:ext cx="7229475" cy="3724275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1031966" y="1632857"/>
            <a:ext cx="74458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Retorna o número </a:t>
            </a:r>
            <a:r>
              <a:rPr lang="pt-BR" sz="3500" dirty="0" smtClean="0">
                <a:latin typeface="Symbol" panose="05050102010706020507" pitchFamily="18" charset="2"/>
              </a:rPr>
              <a:t>p</a:t>
            </a:r>
            <a:r>
              <a:rPr lang="pt-BR" dirty="0" smtClean="0">
                <a:latin typeface="Symbol" panose="05050102010706020507" pitchFamily="18" charset="2"/>
              </a:rPr>
              <a:t>  </a:t>
            </a:r>
            <a:r>
              <a:rPr lang="pt-BR" dirty="0" smtClean="0"/>
              <a:t>com até 15 casas decimais.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7631538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 </a:t>
            </a:r>
            <a:r>
              <a:rPr lang="pt-BR" dirty="0" smtClean="0"/>
              <a:t>      </a:t>
            </a:r>
            <a:r>
              <a:rPr lang="pt-BR" dirty="0" smtClean="0">
                <a:solidFill>
                  <a:schemeClr val="tx1"/>
                </a:solidFill>
              </a:rPr>
              <a:t>= cos(num)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1031966" y="1632857"/>
            <a:ext cx="74458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Retorna o cosseno de um número.</a:t>
            </a:r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561" y="2461915"/>
            <a:ext cx="7229475" cy="3724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30763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 </a:t>
            </a:r>
            <a:r>
              <a:rPr lang="pt-BR" dirty="0" smtClean="0"/>
              <a:t>      </a:t>
            </a:r>
            <a:r>
              <a:rPr lang="pt-BR" dirty="0" smtClean="0">
                <a:solidFill>
                  <a:schemeClr val="tx1"/>
                </a:solidFill>
              </a:rPr>
              <a:t>= </a:t>
            </a:r>
            <a:r>
              <a:rPr lang="pt-BR" dirty="0" err="1" smtClean="0">
                <a:solidFill>
                  <a:schemeClr val="tx1"/>
                </a:solidFill>
              </a:rPr>
              <a:t>sen</a:t>
            </a:r>
            <a:r>
              <a:rPr lang="pt-BR" dirty="0" smtClean="0">
                <a:solidFill>
                  <a:schemeClr val="tx1"/>
                </a:solidFill>
              </a:rPr>
              <a:t>(num)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1031966" y="1632857"/>
            <a:ext cx="74458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Retorna o seno de um número.</a:t>
            </a:r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1966" y="2311445"/>
            <a:ext cx="7229475" cy="3724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31873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0" dirty="0"/>
              <a:t>=</a:t>
            </a:r>
            <a:r>
              <a:rPr lang="pt-BR" b="0" dirty="0" smtClean="0"/>
              <a:t>ARREDONDAR(</a:t>
            </a:r>
            <a:r>
              <a:rPr lang="pt-BR" b="0" dirty="0" err="1" smtClean="0"/>
              <a:t>Celula;Qtde</a:t>
            </a:r>
            <a:r>
              <a:rPr lang="pt-BR" b="0" dirty="0" smtClean="0"/>
              <a:t> de casas)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1031966" y="1632857"/>
            <a:ext cx="74458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=ARREDONDAR(A1;1</a:t>
            </a:r>
            <a:r>
              <a:rPr lang="pt-BR" dirty="0" smtClean="0"/>
              <a:t>)</a:t>
            </a:r>
          </a:p>
          <a:p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7207" y="2336673"/>
            <a:ext cx="6734175" cy="4324350"/>
          </a:xfrm>
          <a:prstGeom prst="rect">
            <a:avLst/>
          </a:prstGeom>
        </p:spPr>
      </p:pic>
      <p:cxnSp>
        <p:nvCxnSpPr>
          <p:cNvPr id="8" name="Conector angulado 7"/>
          <p:cNvCxnSpPr/>
          <p:nvPr/>
        </p:nvCxnSpPr>
        <p:spPr bwMode="auto">
          <a:xfrm rot="10800000">
            <a:off x="1975105" y="4334256"/>
            <a:ext cx="1837947" cy="1380744"/>
          </a:xfrm>
          <a:prstGeom prst="bentConnector3">
            <a:avLst>
              <a:gd name="adj1" fmla="val 176866"/>
            </a:avLst>
          </a:prstGeom>
          <a:solidFill>
            <a:schemeClr val="accent1"/>
          </a:solidFill>
          <a:ln w="28575" cap="flat" cmpd="sng" algn="ctr">
            <a:solidFill>
              <a:srgbClr val="C00000">
                <a:alpha val="98000"/>
              </a:srgbClr>
            </a:solidFill>
            <a:prstDash val="solid"/>
            <a:miter lim="800000"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4396614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pt-BR" dirty="0" smtClean="0">
                <a:solidFill>
                  <a:schemeClr val="tx1"/>
                </a:solidFill>
              </a:rPr>
              <a:t>=CONTAR.VAZIO(B2:B5)</a:t>
            </a:r>
            <a:endParaRPr lang="pt-BR" dirty="0">
              <a:solidFill>
                <a:schemeClr val="tx1"/>
              </a:solidFill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8521" y="2138917"/>
            <a:ext cx="6524081" cy="4383770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546781" y="1436915"/>
            <a:ext cx="83490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NESTA AQUI RETORNA O VALOR 2. OU SEJA 2 CELULAS VAZIAS.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6707772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Espaço Reservado para Número de Slide 8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C05FC41-94C0-413A-B382-E8F16DA8FF4B}" type="slidenum">
              <a:rPr lang="pt-BR" altLang="pt-BR" smtClean="0">
                <a:solidFill>
                  <a:srgbClr val="FEFFFF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41</a:t>
            </a:fld>
            <a:endParaRPr lang="pt-BR" altLang="pt-BR" smtClean="0">
              <a:solidFill>
                <a:srgbClr val="FEFFFF"/>
              </a:solidFill>
              <a:latin typeface="Arial" panose="020B0604020202020204" pitchFamily="34" charset="0"/>
            </a:endParaRPr>
          </a:p>
        </p:txBody>
      </p:sp>
      <p:sp>
        <p:nvSpPr>
          <p:cNvPr id="87044" name="Text Box 4"/>
          <p:cNvSpPr txBox="1">
            <a:spLocks noChangeArrowheads="1"/>
          </p:cNvSpPr>
          <p:nvPr/>
        </p:nvSpPr>
        <p:spPr bwMode="auto">
          <a:xfrm>
            <a:off x="539750" y="404813"/>
            <a:ext cx="7780338" cy="998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b"/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  <a:defRPr/>
            </a:pPr>
            <a:r>
              <a:rPr lang="pt-BR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Função E</a:t>
            </a:r>
          </a:p>
        </p:txBody>
      </p:sp>
      <p:sp>
        <p:nvSpPr>
          <p:cNvPr id="51204" name="Text Box 5"/>
          <p:cNvSpPr txBox="1">
            <a:spLocks noChangeArrowheads="1"/>
          </p:cNvSpPr>
          <p:nvPr/>
        </p:nvSpPr>
        <p:spPr bwMode="auto">
          <a:xfrm>
            <a:off x="395288" y="1933575"/>
            <a:ext cx="8091487" cy="372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just" eaLnBrk="1" hangingPunct="1">
              <a:spcBef>
                <a:spcPts val="70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altLang="pt-BR" sz="2800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Utilizada para realizar testes onde retornará a palavra </a:t>
            </a:r>
            <a:r>
              <a:rPr lang="pt-BR" altLang="pt-BR" sz="2800" b="1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“VERDADEIRO”</a:t>
            </a:r>
            <a:r>
              <a:rPr lang="pt-BR" altLang="pt-BR" sz="2800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 se todos os testes forem verdadeiros e </a:t>
            </a:r>
            <a:r>
              <a:rPr lang="pt-BR" altLang="pt-BR" sz="2800" b="1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“FALSO” </a:t>
            </a:r>
            <a:r>
              <a:rPr lang="pt-BR" altLang="pt-BR" sz="2800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se apenas um destes for falso.</a:t>
            </a:r>
          </a:p>
        </p:txBody>
      </p:sp>
      <p:sp>
        <p:nvSpPr>
          <p:cNvPr id="51205" name="Text Box 6"/>
          <p:cNvSpPr txBox="1">
            <a:spLocks noChangeArrowheads="1"/>
          </p:cNvSpPr>
          <p:nvPr/>
        </p:nvSpPr>
        <p:spPr bwMode="auto">
          <a:xfrm>
            <a:off x="827088" y="3976688"/>
            <a:ext cx="5715000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altLang="pt-BR" sz="2800" dirty="0" err="1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Ex</a:t>
            </a:r>
            <a:r>
              <a:rPr lang="pt-BR" altLang="pt-BR" sz="2800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: =E(10=10;2&gt;1)</a:t>
            </a:r>
          </a:p>
        </p:txBody>
      </p:sp>
      <p:sp>
        <p:nvSpPr>
          <p:cNvPr id="87048" name="Text Box 8"/>
          <p:cNvSpPr txBox="1">
            <a:spLocks noChangeArrowheads="1"/>
          </p:cNvSpPr>
          <p:nvPr/>
        </p:nvSpPr>
        <p:spPr bwMode="auto">
          <a:xfrm>
            <a:off x="250825" y="4762500"/>
            <a:ext cx="8429625" cy="1387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  <a:defRPr/>
            </a:pPr>
            <a:r>
              <a:rPr lang="pt-BR" sz="2800" dirty="0" smtClean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No exemplo acima o resultado será </a:t>
            </a:r>
            <a:r>
              <a:rPr lang="pt-BR" sz="2800" b="1" u="sng" dirty="0" smtClean="0">
                <a:solidFill>
                  <a:srgbClr val="FF0000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VERDADEIRO</a:t>
            </a:r>
            <a:r>
              <a:rPr lang="pt-BR" sz="2800" b="1" dirty="0" smtClean="0">
                <a:solidFill>
                  <a:srgbClr val="FF0000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,</a:t>
            </a:r>
          </a:p>
          <a:p>
            <a:pPr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  <a:defRPr/>
            </a:pPr>
            <a:r>
              <a:rPr lang="pt-BR" sz="2800" b="1" i="1" dirty="0" smtClean="0">
                <a:solidFill>
                  <a:srgbClr val="FF0000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Pois 10=10</a:t>
            </a:r>
            <a:r>
              <a:rPr lang="pt-BR" sz="2800" b="1" i="1" dirty="0" smtClean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 </a:t>
            </a:r>
            <a:r>
              <a:rPr lang="pt-BR" sz="2800" b="1" i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e</a:t>
            </a:r>
            <a:r>
              <a:rPr lang="pt-BR" sz="2800" b="1" i="1" dirty="0" smtClean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 </a:t>
            </a:r>
            <a:r>
              <a:rPr lang="pt-BR" sz="2800" b="1" i="1" dirty="0" smtClean="0">
                <a:solidFill>
                  <a:srgbClr val="FF0000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2&gt;1 tem que ser verdadeiros, ou seja,(todas as condições)</a:t>
            </a:r>
          </a:p>
        </p:txBody>
      </p:sp>
    </p:spTree>
    <p:extLst>
      <p:ext uri="{BB962C8B-B14F-4D97-AF65-F5344CB8AC3E}">
        <p14:creationId xmlns:p14="http://schemas.microsoft.com/office/powerpoint/2010/main" val="3417430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2000"/>
                                        <p:tgtEl>
                                          <p:spTgt spid="870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8" dur="2000" fill="hold"/>
                                        <p:tgtEl>
                                          <p:spTgt spid="870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2000" fill="hold"/>
                                        <p:tgtEl>
                                          <p:spTgt spid="870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4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4" dur="1000" fill="hold"/>
                                        <p:tgtEl>
                                          <p:spTgt spid="870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+.3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5" dur="1000" fill="hold"/>
                                        <p:tgtEl>
                                          <p:spTgt spid="870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6" dur="1000"/>
                                        <p:tgtEl>
                                          <p:spTgt spid="870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Espaço Reservado para Número de Slide 8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7B67A1A-C550-47F9-9007-8578926C0D8D}" type="slidenum">
              <a:rPr lang="pt-BR" altLang="pt-BR" smtClean="0">
                <a:solidFill>
                  <a:srgbClr val="FEFFFF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42</a:t>
            </a:fld>
            <a:endParaRPr lang="pt-BR" altLang="pt-BR" smtClean="0">
              <a:solidFill>
                <a:srgbClr val="FEFFFF"/>
              </a:solidFill>
              <a:latin typeface="Arial" panose="020B0604020202020204" pitchFamily="34" charset="0"/>
            </a:endParaRPr>
          </a:p>
        </p:txBody>
      </p:sp>
      <p:sp>
        <p:nvSpPr>
          <p:cNvPr id="88068" name="Text Box 4"/>
          <p:cNvSpPr txBox="1">
            <a:spLocks noChangeArrowheads="1"/>
          </p:cNvSpPr>
          <p:nvPr/>
        </p:nvSpPr>
        <p:spPr bwMode="auto">
          <a:xfrm>
            <a:off x="536575" y="404813"/>
            <a:ext cx="7780338" cy="998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b"/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  <a:defRPr/>
            </a:pPr>
            <a:r>
              <a:rPr lang="pt-BR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Função Ou</a:t>
            </a:r>
          </a:p>
        </p:txBody>
      </p:sp>
      <p:sp>
        <p:nvSpPr>
          <p:cNvPr id="52228" name="Text Box 5"/>
          <p:cNvSpPr txBox="1">
            <a:spLocks noChangeArrowheads="1"/>
          </p:cNvSpPr>
          <p:nvPr/>
        </p:nvSpPr>
        <p:spPr bwMode="auto">
          <a:xfrm>
            <a:off x="369888" y="1933575"/>
            <a:ext cx="8091487" cy="372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just" eaLnBrk="1" hangingPunct="1">
              <a:spcBef>
                <a:spcPts val="70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altLang="pt-BR" sz="2800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Utilizada para realizar testes onde retornará a palavra </a:t>
            </a:r>
            <a:r>
              <a:rPr lang="pt-BR" altLang="pt-BR" sz="2800" b="1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“VERDADEIRO”</a:t>
            </a:r>
            <a:r>
              <a:rPr lang="pt-BR" altLang="pt-BR" sz="2800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 se um dos testes forem verdadeiros e </a:t>
            </a:r>
            <a:r>
              <a:rPr lang="pt-BR" altLang="pt-BR" sz="2800" b="1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“FALSO” </a:t>
            </a:r>
            <a:r>
              <a:rPr lang="pt-BR" altLang="pt-BR" sz="2800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se todos os testes forem falsos.</a:t>
            </a:r>
          </a:p>
        </p:txBody>
      </p:sp>
      <p:sp>
        <p:nvSpPr>
          <p:cNvPr id="88070" name="Text Box 6"/>
          <p:cNvSpPr txBox="1">
            <a:spLocks noChangeArrowheads="1"/>
          </p:cNvSpPr>
          <p:nvPr/>
        </p:nvSpPr>
        <p:spPr bwMode="auto">
          <a:xfrm>
            <a:off x="1143000" y="3976688"/>
            <a:ext cx="5715000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altLang="pt-BR" sz="2800" dirty="0" err="1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Ex</a:t>
            </a:r>
            <a:r>
              <a:rPr lang="pt-BR" altLang="pt-BR" sz="2800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: =Ou(10=10;2&gt;1)</a:t>
            </a:r>
          </a:p>
        </p:txBody>
      </p:sp>
      <p:sp>
        <p:nvSpPr>
          <p:cNvPr id="88071" name="Text Box 7"/>
          <p:cNvSpPr txBox="1">
            <a:spLocks noChangeArrowheads="1"/>
          </p:cNvSpPr>
          <p:nvPr/>
        </p:nvSpPr>
        <p:spPr bwMode="auto">
          <a:xfrm>
            <a:off x="174625" y="4729163"/>
            <a:ext cx="8429625" cy="1387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  <a:defRPr/>
            </a:pPr>
            <a:r>
              <a:rPr lang="pt-BR" sz="2800" dirty="0" smtClean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No exemplo acima o resultado será </a:t>
            </a:r>
            <a:r>
              <a:rPr lang="pt-BR" sz="2800" b="1" u="sng" dirty="0" smtClean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VERDADEIRO</a:t>
            </a:r>
            <a:r>
              <a:rPr lang="pt-BR" sz="2800" b="1" dirty="0" smtClean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, </a:t>
            </a:r>
          </a:p>
          <a:p>
            <a:pPr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  <a:defRPr/>
            </a:pPr>
            <a:r>
              <a:rPr lang="pt-BR" sz="2800" b="1" i="1" dirty="0" smtClean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Pois um </a:t>
            </a:r>
            <a:r>
              <a:rPr lang="pt-BR" sz="2800" b="1" i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ou</a:t>
            </a:r>
            <a:r>
              <a:rPr lang="pt-BR" sz="2800" b="1" i="1" dirty="0" smtClean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 outro precisam ser verdadeiros. </a:t>
            </a:r>
          </a:p>
          <a:p>
            <a:pPr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  <a:defRPr/>
            </a:pPr>
            <a:endParaRPr lang="pt-BR" sz="2800" b="1" i="1" dirty="0" smtClean="0">
              <a:solidFill>
                <a:srgbClr val="FF0000"/>
              </a:solidFill>
              <a:latin typeface="Arial" panose="020B0604020202020204" pitchFamily="34" charset="0"/>
              <a:ea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7989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2000"/>
                                        <p:tgtEl>
                                          <p:spTgt spid="880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8" dur="2000" fill="hold"/>
                                        <p:tgtEl>
                                          <p:spTgt spid="880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2000" fill="hold"/>
                                        <p:tgtEl>
                                          <p:spTgt spid="880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4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4" dur="2000"/>
                                        <p:tgtEl>
                                          <p:spTgt spid="880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15" dur="2000" fill="hold"/>
                                        <p:tgtEl>
                                          <p:spTgt spid="880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" dur="2000" fill="hold"/>
                                        <p:tgtEl>
                                          <p:spTgt spid="880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4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1" dur="500" fill="hold"/>
                                        <p:tgtEl>
                                          <p:spTgt spid="880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-#ppt_w/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2" dur="500" fill="hold"/>
                                        <p:tgtEl>
                                          <p:spTgt spid="880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Espaço Reservado para Número de Slide 8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EBBFC79-7214-4F26-B134-5977934BF27A}" type="slidenum">
              <a:rPr lang="pt-BR" altLang="pt-BR" smtClean="0">
                <a:solidFill>
                  <a:srgbClr val="FEFFFF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43</a:t>
            </a:fld>
            <a:endParaRPr lang="pt-BR" altLang="pt-BR" smtClean="0">
              <a:solidFill>
                <a:srgbClr val="FEFFFF"/>
              </a:solidFill>
              <a:latin typeface="Arial" panose="020B0604020202020204" pitchFamily="34" charset="0"/>
            </a:endParaRPr>
          </a:p>
        </p:txBody>
      </p:sp>
      <p:sp>
        <p:nvSpPr>
          <p:cNvPr id="89092" name="Text Box 4"/>
          <p:cNvSpPr txBox="1">
            <a:spLocks noChangeArrowheads="1"/>
          </p:cNvSpPr>
          <p:nvPr/>
        </p:nvSpPr>
        <p:spPr bwMode="auto">
          <a:xfrm>
            <a:off x="611188" y="147638"/>
            <a:ext cx="7780337" cy="998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b"/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  <a:defRPr/>
            </a:pPr>
            <a:r>
              <a:rPr lang="pt-BR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Referência de Outra(s) Planilha(s)</a:t>
            </a:r>
          </a:p>
        </p:txBody>
      </p:sp>
      <p:sp>
        <p:nvSpPr>
          <p:cNvPr id="53252" name="Text Box 5"/>
          <p:cNvSpPr txBox="1">
            <a:spLocks noChangeArrowheads="1"/>
          </p:cNvSpPr>
          <p:nvPr/>
        </p:nvSpPr>
        <p:spPr bwMode="auto">
          <a:xfrm>
            <a:off x="395288" y="1803400"/>
            <a:ext cx="8091487" cy="372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just" eaLnBrk="1" hangingPunct="1">
              <a:spcBef>
                <a:spcPts val="70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altLang="pt-BR" sz="2800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Utilizada para retornar um resultado que foi obtido em outra planilha</a:t>
            </a:r>
          </a:p>
        </p:txBody>
      </p:sp>
      <p:sp>
        <p:nvSpPr>
          <p:cNvPr id="89094" name="Text Box 6"/>
          <p:cNvSpPr txBox="1">
            <a:spLocks noChangeArrowheads="1"/>
          </p:cNvSpPr>
          <p:nvPr/>
        </p:nvSpPr>
        <p:spPr bwMode="auto">
          <a:xfrm>
            <a:off x="684213" y="3314700"/>
            <a:ext cx="5715000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altLang="pt-BR" sz="2800" dirty="0" err="1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Ex</a:t>
            </a:r>
            <a:r>
              <a:rPr lang="pt-BR" altLang="pt-BR" sz="2800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: =Plan1!C4</a:t>
            </a:r>
          </a:p>
        </p:txBody>
      </p:sp>
      <p:sp>
        <p:nvSpPr>
          <p:cNvPr id="53254" name="Text Box 8"/>
          <p:cNvSpPr txBox="1">
            <a:spLocks noChangeArrowheads="1"/>
          </p:cNvSpPr>
          <p:nvPr/>
        </p:nvSpPr>
        <p:spPr bwMode="auto">
          <a:xfrm>
            <a:off x="539750" y="4243388"/>
            <a:ext cx="7858125" cy="947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altLang="pt-BR" sz="2800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Plan1!              Nome da planilha que contém o valor obtido</a:t>
            </a:r>
          </a:p>
        </p:txBody>
      </p:sp>
      <p:cxnSp>
        <p:nvCxnSpPr>
          <p:cNvPr id="53255" name="AutoShape 9"/>
          <p:cNvCxnSpPr>
            <a:cxnSpLocks noChangeShapeType="1"/>
          </p:cNvCxnSpPr>
          <p:nvPr/>
        </p:nvCxnSpPr>
        <p:spPr bwMode="auto">
          <a:xfrm flipH="1" flipV="1">
            <a:off x="1763713" y="4527550"/>
            <a:ext cx="1085850" cy="1588"/>
          </a:xfrm>
          <a:prstGeom prst="straightConnector1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53256" name="Text Box 10"/>
          <p:cNvSpPr txBox="1">
            <a:spLocks noChangeArrowheads="1"/>
          </p:cNvSpPr>
          <p:nvPr/>
        </p:nvSpPr>
        <p:spPr bwMode="auto">
          <a:xfrm>
            <a:off x="674688" y="5289550"/>
            <a:ext cx="7858125" cy="947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 defTabSz="449263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pt-BR" altLang="pt-BR" sz="2800" dirty="0">
                <a:solidFill>
                  <a:schemeClr val="tx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C4              Célula da planilha referenciada que contém o valor obtido</a:t>
            </a:r>
          </a:p>
        </p:txBody>
      </p:sp>
      <p:cxnSp>
        <p:nvCxnSpPr>
          <p:cNvPr id="53257" name="AutoShape 11"/>
          <p:cNvCxnSpPr>
            <a:cxnSpLocks noChangeShapeType="1"/>
          </p:cNvCxnSpPr>
          <p:nvPr/>
        </p:nvCxnSpPr>
        <p:spPr bwMode="auto">
          <a:xfrm flipH="1" flipV="1">
            <a:off x="1398588" y="5572125"/>
            <a:ext cx="1085850" cy="1588"/>
          </a:xfrm>
          <a:prstGeom prst="straightConnector1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844274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7" dur="500"/>
                                        <p:tgtEl>
                                          <p:spTgt spid="890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216" y="1720624"/>
            <a:ext cx="7757350" cy="4076290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969264" y="475488"/>
            <a:ext cx="76535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Planilha Exemplo – Deixando o conteúdo em negrito</a:t>
            </a:r>
            <a:endParaRPr lang="pt-BR" sz="3200" dirty="0"/>
          </a:p>
        </p:txBody>
      </p:sp>
      <p:cxnSp>
        <p:nvCxnSpPr>
          <p:cNvPr id="7" name="Conector angulado 6"/>
          <p:cNvCxnSpPr/>
          <p:nvPr/>
        </p:nvCxnSpPr>
        <p:spPr bwMode="auto">
          <a:xfrm rot="16200000" flipH="1">
            <a:off x="2696008" y="3969968"/>
            <a:ext cx="2416960" cy="1572768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CaixaDeTexto 9"/>
          <p:cNvSpPr txBox="1"/>
          <p:nvPr/>
        </p:nvSpPr>
        <p:spPr>
          <a:xfrm>
            <a:off x="201168" y="5964832"/>
            <a:ext cx="8778240" cy="830997"/>
          </a:xfrm>
          <a:prstGeom prst="rect">
            <a:avLst/>
          </a:prstGeom>
          <a:solidFill>
            <a:schemeClr val="bg2">
              <a:lumMod val="25000"/>
              <a:lumOff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Selecione as células desejadas depois clique no botão com a letra a ref. ao estilo negrito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885702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2000" dirty="0" smtClean="0"/>
              <a:t>CRIE A PLANILHA ABAIXO E CALCULO E DESVIO PADRÃO DE CADA PERÍODO</a:t>
            </a:r>
            <a:endParaRPr lang="pt-BR" sz="2000" dirty="0"/>
          </a:p>
        </p:txBody>
      </p:sp>
      <p:sp>
        <p:nvSpPr>
          <p:cNvPr id="3" name="CaixaDeTexto 2"/>
          <p:cNvSpPr txBox="1"/>
          <p:nvPr/>
        </p:nvSpPr>
        <p:spPr>
          <a:xfrm>
            <a:off x="679269" y="2011680"/>
            <a:ext cx="721069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dirty="0" smtClean="0"/>
              <a:t>CRIE A PLANILHA DA PROXIMA PÁGINA E AS FORMULAS PARA CALCULO DE MÉDIA E DESVIO PADRÃO.</a:t>
            </a:r>
          </a:p>
          <a:p>
            <a:endParaRPr lang="pt-BR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dirty="0" smtClean="0"/>
              <a:t>CRIE UM GRÁFICO COM AS ESTAÇÕES E SUAS RESPECTIVAS MÉDIAS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9537932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2000" dirty="0" smtClean="0"/>
              <a:t>CRIE A PLANILHA ABAIXO E CALCULO E DESVIO PADRÃO DE CADA PERÍODO</a:t>
            </a:r>
            <a:endParaRPr lang="pt-BR" sz="2000" dirty="0"/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7209415"/>
              </p:ext>
            </p:extLst>
          </p:nvPr>
        </p:nvGraphicFramePr>
        <p:xfrm>
          <a:off x="1188718" y="1397727"/>
          <a:ext cx="6165672" cy="36407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41418"/>
                <a:gridCol w="1541418"/>
                <a:gridCol w="1541418"/>
                <a:gridCol w="1541418"/>
              </a:tblGrid>
              <a:tr h="40222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 dirty="0">
                          <a:solidFill>
                            <a:schemeClr val="bg1"/>
                          </a:solidFill>
                          <a:effectLst/>
                        </a:rPr>
                        <a:t>Verão</a:t>
                      </a:r>
                      <a:endParaRPr lang="pt-BR" sz="2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 baseline="0" dirty="0">
                          <a:solidFill>
                            <a:schemeClr val="bg1"/>
                          </a:solidFill>
                          <a:effectLst/>
                        </a:rPr>
                        <a:t>Primavera</a:t>
                      </a:r>
                      <a:endParaRPr lang="pt-BR" sz="2000" baseline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 baseline="0" dirty="0">
                          <a:solidFill>
                            <a:schemeClr val="bg1"/>
                          </a:solidFill>
                          <a:effectLst/>
                        </a:rPr>
                        <a:t>Outono</a:t>
                      </a:r>
                      <a:endParaRPr lang="pt-BR" sz="2000" baseline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 baseline="0" dirty="0">
                          <a:solidFill>
                            <a:schemeClr val="bg1"/>
                          </a:solidFill>
                          <a:effectLst/>
                        </a:rPr>
                        <a:t>Inverno</a:t>
                      </a:r>
                      <a:endParaRPr lang="pt-BR" sz="2000" baseline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1"/>
                    </a:solidFill>
                  </a:tcPr>
                </a:tc>
              </a:tr>
              <a:tr h="1380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57</a:t>
                      </a:r>
                      <a:endParaRPr lang="pt-B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86</a:t>
                      </a:r>
                      <a:endParaRPr lang="pt-B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>
                          <a:effectLst/>
                        </a:rPr>
                        <a:t>90</a:t>
                      </a:r>
                      <a:endParaRPr lang="pt-B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>
                          <a:effectLst/>
                        </a:rPr>
                        <a:t>94</a:t>
                      </a:r>
                      <a:endParaRPr lang="pt-B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1380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53</a:t>
                      </a:r>
                      <a:endParaRPr lang="pt-B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84</a:t>
                      </a:r>
                      <a:endParaRPr lang="pt-B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86</a:t>
                      </a:r>
                      <a:endParaRPr lang="pt-B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>
                          <a:effectLst/>
                        </a:rPr>
                        <a:t>92</a:t>
                      </a:r>
                      <a:endParaRPr lang="pt-B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1380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>
                          <a:effectLst/>
                        </a:rPr>
                        <a:t>90</a:t>
                      </a:r>
                      <a:endParaRPr lang="pt-B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80</a:t>
                      </a:r>
                      <a:endParaRPr lang="pt-B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>
                          <a:effectLst/>
                        </a:rPr>
                        <a:t>84</a:t>
                      </a:r>
                      <a:endParaRPr lang="pt-B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>
                          <a:effectLst/>
                        </a:rPr>
                        <a:t>90</a:t>
                      </a:r>
                      <a:endParaRPr lang="pt-B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1380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>
                          <a:effectLst/>
                        </a:rPr>
                        <a:t>65</a:t>
                      </a:r>
                      <a:endParaRPr lang="pt-B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87</a:t>
                      </a:r>
                      <a:endParaRPr lang="pt-B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>
                          <a:effectLst/>
                        </a:rPr>
                        <a:t>82</a:t>
                      </a:r>
                      <a:endParaRPr lang="pt-B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>
                          <a:effectLst/>
                        </a:rPr>
                        <a:t>90</a:t>
                      </a:r>
                      <a:endParaRPr lang="pt-B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1380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>
                          <a:effectLst/>
                        </a:rPr>
                        <a:t>73</a:t>
                      </a:r>
                      <a:endParaRPr lang="pt-B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78</a:t>
                      </a:r>
                      <a:endParaRPr lang="pt-B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87</a:t>
                      </a:r>
                      <a:endParaRPr lang="pt-B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>
                          <a:effectLst/>
                        </a:rPr>
                        <a:t>86</a:t>
                      </a:r>
                      <a:endParaRPr lang="pt-B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1380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>
                          <a:effectLst/>
                        </a:rPr>
                        <a:t>82</a:t>
                      </a:r>
                      <a:endParaRPr lang="pt-B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>
                          <a:effectLst/>
                        </a:rPr>
                        <a:t>72</a:t>
                      </a:r>
                      <a:endParaRPr lang="pt-B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80</a:t>
                      </a:r>
                      <a:endParaRPr lang="pt-B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>
                          <a:effectLst/>
                        </a:rPr>
                        <a:t>86</a:t>
                      </a:r>
                      <a:endParaRPr lang="pt-B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1380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>
                          <a:effectLst/>
                        </a:rPr>
                        <a:t>59</a:t>
                      </a:r>
                      <a:endParaRPr lang="pt-B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>
                          <a:effectLst/>
                        </a:rPr>
                        <a:t>78</a:t>
                      </a:r>
                      <a:endParaRPr lang="pt-B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78</a:t>
                      </a:r>
                      <a:endParaRPr lang="pt-B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84</a:t>
                      </a:r>
                      <a:endParaRPr lang="pt-B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1380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>
                          <a:effectLst/>
                        </a:rPr>
                        <a:t>58</a:t>
                      </a:r>
                      <a:endParaRPr lang="pt-B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>
                          <a:effectLst/>
                        </a:rPr>
                        <a:t>78</a:t>
                      </a:r>
                      <a:endParaRPr lang="pt-B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>
                          <a:effectLst/>
                        </a:rPr>
                        <a:t>86</a:t>
                      </a:r>
                      <a:endParaRPr lang="pt-B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82</a:t>
                      </a:r>
                      <a:endParaRPr lang="pt-B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1380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>
                          <a:effectLst/>
                        </a:rPr>
                        <a:t>60</a:t>
                      </a:r>
                      <a:endParaRPr lang="pt-B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>
                          <a:effectLst/>
                        </a:rPr>
                        <a:t>70</a:t>
                      </a:r>
                      <a:endParaRPr lang="pt-B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>
                          <a:effectLst/>
                        </a:rPr>
                        <a:t>84</a:t>
                      </a:r>
                      <a:endParaRPr lang="pt-B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108</a:t>
                      </a:r>
                      <a:endParaRPr lang="pt-B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1380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>
                          <a:effectLst/>
                        </a:rPr>
                        <a:t>51</a:t>
                      </a:r>
                      <a:endParaRPr lang="pt-B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>
                          <a:effectLst/>
                        </a:rPr>
                        <a:t>69</a:t>
                      </a:r>
                      <a:endParaRPr lang="pt-B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>
                          <a:effectLst/>
                        </a:rPr>
                        <a:t>82</a:t>
                      </a:r>
                      <a:endParaRPr lang="pt-B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125</a:t>
                      </a:r>
                      <a:endParaRPr lang="pt-B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859315"/>
              </p:ext>
            </p:extLst>
          </p:nvPr>
        </p:nvGraphicFramePr>
        <p:xfrm>
          <a:off x="357051" y="5170718"/>
          <a:ext cx="7982765" cy="129539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96553"/>
                <a:gridCol w="1596553"/>
                <a:gridCol w="1596553"/>
                <a:gridCol w="1596553"/>
                <a:gridCol w="1596553"/>
              </a:tblGrid>
              <a:tr h="43179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800" dirty="0">
                          <a:effectLst/>
                        </a:rPr>
                        <a:t> </a:t>
                      </a: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effectLst/>
                        </a:rPr>
                        <a:t>VERÃO</a:t>
                      </a:r>
                    </a:p>
                  </a:txBody>
                  <a:tcPr marL="9525" marR="9525" marT="9525" marB="9525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effectLst/>
                          <a:latin typeface="+mn-lt"/>
                          <a:ea typeface="+mn-ea"/>
                        </a:rPr>
                        <a:t>PRIMAVERA</a:t>
                      </a: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effectLst/>
                        </a:rPr>
                        <a:t>OUTONO</a:t>
                      </a:r>
                    </a:p>
                  </a:txBody>
                  <a:tcPr marL="9525" marR="9525" marT="9525" marB="9525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Inverno</a:t>
                      </a: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43179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Média</a:t>
                      </a: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43179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Desvio Padrão</a:t>
                      </a: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800" dirty="0" smtClean="0">
                          <a:effectLst/>
                        </a:rPr>
                        <a:t>[</a:t>
                      </a: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0513784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e</a:t>
            </a:r>
            <a:r>
              <a:rPr lang="pt-BR" dirty="0" err="1" smtClean="0">
                <a:solidFill>
                  <a:schemeClr val="tx1"/>
                </a:solidFill>
              </a:rPr>
              <a:t>ELABORAR</a:t>
            </a:r>
            <a:r>
              <a:rPr lang="pt-BR" dirty="0" smtClean="0">
                <a:solidFill>
                  <a:schemeClr val="tx1"/>
                </a:solidFill>
              </a:rPr>
              <a:t> A PLANILHA ABAIXO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1" y="1529812"/>
            <a:ext cx="6950142" cy="5460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19815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schemeClr val="tx1"/>
                </a:solidFill>
              </a:rPr>
              <a:t>Elaborar a planilha abaixo</a:t>
            </a:r>
            <a:endParaRPr lang="pt-BR" dirty="0">
              <a:solidFill>
                <a:schemeClr val="tx1"/>
              </a:solidFill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974" y="1448344"/>
            <a:ext cx="7514844" cy="5249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99446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026" name="Picture 2" descr="Resultado de imagem para planilha tecnico de segurança do trabalh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781" y="1426029"/>
            <a:ext cx="7846306" cy="5144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0573622"/>
      </p:ext>
    </p:extLst>
  </p:cSld>
  <p:clrMapOvr>
    <a:masterClrMapping/>
  </p:clrMapOvr>
</p:sld>
</file>

<file path=ppt/theme/theme1.xml><?xml version="1.0" encoding="utf-8"?>
<a:theme xmlns:a="http://schemas.openxmlformats.org/drawingml/2006/main" name="Blends">
  <a:themeElements>
    <a:clrScheme name="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anose="020B060403050404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anose="020B0604030504040204" pitchFamily="34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D-Access.potx" id="{9A670857-7E4C-49FE-A9EE-68FF435F9BAA}" vid="{C6ADC275-18E8-4051-B685-258B3E2F8451}"/>
    </a:ext>
  </a:ext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1073</TotalTime>
  <Words>1417</Words>
  <Application>Microsoft Office PowerPoint</Application>
  <PresentationFormat>Apresentação na tela (4:3)</PresentationFormat>
  <Paragraphs>241</Paragraphs>
  <Slides>49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49</vt:i4>
      </vt:variant>
    </vt:vector>
  </HeadingPairs>
  <TitlesOfParts>
    <vt:vector size="57" baseType="lpstr">
      <vt:lpstr>Arial</vt:lpstr>
      <vt:lpstr>Lucida Sans Unicode</vt:lpstr>
      <vt:lpstr>Symbol</vt:lpstr>
      <vt:lpstr>Tahoma</vt:lpstr>
      <vt:lpstr>Times New Roman</vt:lpstr>
      <vt:lpstr>Wingdings</vt:lpstr>
      <vt:lpstr>Wingdings 3</vt:lpstr>
      <vt:lpstr>Blends</vt:lpstr>
      <vt:lpstr>FORMULAS E FUNÇÕES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OUTRO EXEMPLO – REFERENCIA DIRETA</vt:lpstr>
      <vt:lpstr>Apresentação do PowerPoint</vt:lpstr>
      <vt:lpstr>USANDO A ALÇA DE PREENCHIMENTO COM VALORES CONGELADOS</vt:lpstr>
      <vt:lpstr>FORMATANDO A MOEDA PARA EURO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EXEMPLO =SOMASE()</vt:lpstr>
      <vt:lpstr>EXEMPLO =SOMASE()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       = PI()</vt:lpstr>
      <vt:lpstr>       = cos(num)</vt:lpstr>
      <vt:lpstr>       = sen(num)</vt:lpstr>
      <vt:lpstr>=ARREDONDAR(Celula;Qtde de casas)</vt:lpstr>
      <vt:lpstr>=CONTAR.VAZIO(B2:B5)</vt:lpstr>
      <vt:lpstr>Apresentação do PowerPoint</vt:lpstr>
      <vt:lpstr>Apresentação do PowerPoint</vt:lpstr>
      <vt:lpstr>Apresentação do PowerPoint</vt:lpstr>
      <vt:lpstr>Apresentação do PowerPoint</vt:lpstr>
      <vt:lpstr>CRIE A PLANILHA ABAIXO E CALCULO E DESVIO PADRÃO DE CADA PERÍODO</vt:lpstr>
      <vt:lpstr>CRIE A PLANILHA ABAIXO E CALCULO E DESVIO PADRÃO DE CADA PERÍODO</vt:lpstr>
      <vt:lpstr>eELABORAR A PLANILHA ABAIXO</vt:lpstr>
      <vt:lpstr>Elaborar a planilha abaixo</vt:lpstr>
      <vt:lpstr>Apresentação do PowerPoint</vt:lpstr>
    </vt:vector>
  </TitlesOfParts>
  <Company>IHM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Modelos de Cor</dc:title>
  <dc:creator>Isabel Harb Manssour</dc:creator>
  <cp:lastModifiedBy>Usuário do Windows</cp:lastModifiedBy>
  <cp:revision>112</cp:revision>
  <cp:lastPrinted>2002-08-01T15:16:15Z</cp:lastPrinted>
  <dcterms:created xsi:type="dcterms:W3CDTF">2001-05-29T03:50:48Z</dcterms:created>
  <dcterms:modified xsi:type="dcterms:W3CDTF">2017-05-19T20:20:58Z</dcterms:modified>
</cp:coreProperties>
</file>