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33" r:id="rId3"/>
    <p:sldId id="279" r:id="rId4"/>
    <p:sldId id="280" r:id="rId5"/>
    <p:sldId id="329" r:id="rId6"/>
    <p:sldId id="330" r:id="rId7"/>
    <p:sldId id="331" r:id="rId8"/>
    <p:sldId id="332" r:id="rId9"/>
    <p:sldId id="328" r:id="rId10"/>
    <p:sldId id="283" r:id="rId11"/>
    <p:sldId id="282" r:id="rId12"/>
    <p:sldId id="337" r:id="rId13"/>
    <p:sldId id="338" r:id="rId14"/>
    <p:sldId id="339" r:id="rId15"/>
    <p:sldId id="340" r:id="rId16"/>
    <p:sldId id="341" r:id="rId17"/>
    <p:sldId id="342" r:id="rId18"/>
    <p:sldId id="284" r:id="rId19"/>
    <p:sldId id="285" r:id="rId20"/>
    <p:sldId id="286" r:id="rId21"/>
    <p:sldId id="288" r:id="rId22"/>
    <p:sldId id="287" r:id="rId23"/>
    <p:sldId id="290" r:id="rId24"/>
    <p:sldId id="291" r:id="rId25"/>
    <p:sldId id="292" r:id="rId26"/>
    <p:sldId id="327" r:id="rId27"/>
    <p:sldId id="334" r:id="rId28"/>
    <p:sldId id="335" r:id="rId29"/>
    <p:sldId id="336" r:id="rId30"/>
    <p:sldId id="343" r:id="rId31"/>
  </p:sldIdLst>
  <p:sldSz cx="9144000" cy="6858000" type="screen4x3"/>
  <p:notesSz cx="6780213" cy="99107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folHlink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220" autoAdjust="0"/>
    <p:restoredTop sz="90929"/>
  </p:normalViewPr>
  <p:slideViewPr>
    <p:cSldViewPr>
      <p:cViewPr varScale="1">
        <p:scale>
          <a:sx n="73" d="100"/>
          <a:sy n="73" d="100"/>
        </p:scale>
        <p:origin x="84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21.xml"/><Relationship Id="rId18" Type="http://schemas.openxmlformats.org/officeDocument/2006/relationships/slide" Target="slides/slide26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12" Type="http://schemas.openxmlformats.org/officeDocument/2006/relationships/slide" Target="slides/slide20.xml"/><Relationship Id="rId17" Type="http://schemas.openxmlformats.org/officeDocument/2006/relationships/slide" Target="slides/slide25.xml"/><Relationship Id="rId2" Type="http://schemas.openxmlformats.org/officeDocument/2006/relationships/slide" Target="slides/slide3.xml"/><Relationship Id="rId16" Type="http://schemas.openxmlformats.org/officeDocument/2006/relationships/slide" Target="slides/slide24.xml"/><Relationship Id="rId1" Type="http://schemas.openxmlformats.org/officeDocument/2006/relationships/slide" Target="slides/slide1.xml"/><Relationship Id="rId6" Type="http://schemas.openxmlformats.org/officeDocument/2006/relationships/slide" Target="slides/slide7.xml"/><Relationship Id="rId11" Type="http://schemas.openxmlformats.org/officeDocument/2006/relationships/slide" Target="slides/slide19.xml"/><Relationship Id="rId5" Type="http://schemas.openxmlformats.org/officeDocument/2006/relationships/slide" Target="slides/slide6.xml"/><Relationship Id="rId15" Type="http://schemas.openxmlformats.org/officeDocument/2006/relationships/slide" Target="slides/slide23.xml"/><Relationship Id="rId10" Type="http://schemas.openxmlformats.org/officeDocument/2006/relationships/slide" Target="slides/slide18.xml"/><Relationship Id="rId4" Type="http://schemas.openxmlformats.org/officeDocument/2006/relationships/slide" Target="slides/slide5.xml"/><Relationship Id="rId9" Type="http://schemas.openxmlformats.org/officeDocument/2006/relationships/slide" Target="slides/slide11.xml"/><Relationship Id="rId14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pt-BR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pt-BR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546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pt-BR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1546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38124334-CBF3-493F-A782-470E58CDEFF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352388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512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11225" y="742950"/>
            <a:ext cx="4957763" cy="371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06938"/>
            <a:ext cx="4970463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Clique para editar os estilos do texto mestre</a:t>
            </a:r>
          </a:p>
          <a:p>
            <a:pPr lvl="1"/>
            <a:r>
              <a:rPr lang="en-US" altLang="pt-BR" smtClean="0"/>
              <a:t>Segundo nível</a:t>
            </a:r>
          </a:p>
          <a:p>
            <a:pPr lvl="2"/>
            <a:r>
              <a:rPr lang="en-US" altLang="pt-BR" smtClean="0"/>
              <a:t>Terceiro nível</a:t>
            </a:r>
          </a:p>
          <a:p>
            <a:pPr lvl="3"/>
            <a:r>
              <a:rPr lang="en-US" altLang="pt-BR" smtClean="0"/>
              <a:t>Quarto nível</a:t>
            </a:r>
          </a:p>
          <a:p>
            <a:pPr lvl="4"/>
            <a:r>
              <a:rPr lang="en-US" altLang="pt-BR" smtClean="0"/>
              <a:t>Quinto nível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546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1546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6C6A77-70ED-4FD1-A52B-C08BAF36C71A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468823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FE8EBB-7742-4509-8220-0EC6139ECA6C}" type="slidenum">
              <a:rPr lang="en-US" altLang="pt-BR"/>
              <a:pPr/>
              <a:t>1</a:t>
            </a:fld>
            <a:endParaRPr lang="en-US" altLang="pt-BR"/>
          </a:p>
        </p:txBody>
      </p:sp>
      <p:sp>
        <p:nvSpPr>
          <p:cNvPr id="61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1993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DB35F7-98F1-4D29-AD14-18D813B265D3}" type="slidenum">
              <a:rPr lang="en-US" altLang="pt-BR"/>
              <a:pPr/>
              <a:t>3</a:t>
            </a:fld>
            <a:endParaRPr lang="en-US" altLang="pt-BR"/>
          </a:p>
        </p:txBody>
      </p:sp>
      <p:sp>
        <p:nvSpPr>
          <p:cNvPr id="58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5840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208C4-17B9-40BF-A271-0EFB43CBC9D1}" type="slidenum">
              <a:rPr lang="en-US" altLang="pt-BR"/>
              <a:pPr/>
              <a:t>4</a:t>
            </a:fld>
            <a:endParaRPr lang="en-US" altLang="pt-BR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94627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208C4-17B9-40BF-A271-0EFB43CBC9D1}" type="slidenum">
              <a:rPr lang="en-US" altLang="pt-BR"/>
              <a:pPr/>
              <a:t>5</a:t>
            </a:fld>
            <a:endParaRPr lang="en-US" altLang="pt-BR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6311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208C4-17B9-40BF-A271-0EFB43CBC9D1}" type="slidenum">
              <a:rPr lang="en-US" altLang="pt-BR"/>
              <a:pPr/>
              <a:t>6</a:t>
            </a:fld>
            <a:endParaRPr lang="en-US" altLang="pt-BR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26550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208C4-17B9-40BF-A271-0EFB43CBC9D1}" type="slidenum">
              <a:rPr lang="en-US" altLang="pt-BR"/>
              <a:pPr/>
              <a:t>7</a:t>
            </a:fld>
            <a:endParaRPr lang="en-US" altLang="pt-BR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03709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208C4-17B9-40BF-A271-0EFB43CBC9D1}" type="slidenum">
              <a:rPr lang="en-US" altLang="pt-BR"/>
              <a:pPr/>
              <a:t>8</a:t>
            </a:fld>
            <a:endParaRPr lang="en-US" altLang="pt-BR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09032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261726-16D2-405D-8C7B-F974E333B511}" type="slidenum">
              <a:rPr lang="en-US" altLang="pt-BR"/>
              <a:pPr/>
              <a:t>10</a:t>
            </a:fld>
            <a:endParaRPr lang="en-US" altLang="pt-BR"/>
          </a:p>
        </p:txBody>
      </p:sp>
      <p:sp>
        <p:nvSpPr>
          <p:cNvPr id="65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6108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C20614-280F-4D3B-81FE-42405D9AD79C}" type="slidenum">
              <a:rPr lang="en-US" altLang="pt-BR"/>
              <a:pPr/>
              <a:t>11</a:t>
            </a:fld>
            <a:endParaRPr lang="en-US" altLang="pt-BR"/>
          </a:p>
        </p:txBody>
      </p:sp>
      <p:sp>
        <p:nvSpPr>
          <p:cNvPr id="63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4949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D037FD-1082-4EAD-A58D-017E18AEF09E}" type="slidenum">
              <a:rPr lang="en-US" altLang="pt-BR"/>
              <a:pPr/>
              <a:t>18</a:t>
            </a:fld>
            <a:endParaRPr lang="en-US" altLang="pt-BR"/>
          </a:p>
        </p:txBody>
      </p:sp>
      <p:sp>
        <p:nvSpPr>
          <p:cNvPr id="67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21085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0877DA-0649-4C08-9C1B-E811EB033B62}" type="slidenum">
              <a:rPr lang="en-US" altLang="pt-BR"/>
              <a:pPr/>
              <a:t>19</a:t>
            </a:fld>
            <a:endParaRPr lang="en-US" altLang="pt-BR"/>
          </a:p>
        </p:txBody>
      </p:sp>
      <p:sp>
        <p:nvSpPr>
          <p:cNvPr id="69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1966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99DC03-2FCC-45C7-BD15-E591CD5DE30A}" type="slidenum">
              <a:rPr lang="en-US" altLang="pt-BR"/>
              <a:pPr/>
              <a:t>20</a:t>
            </a:fld>
            <a:endParaRPr lang="en-US" altLang="pt-BR"/>
          </a:p>
        </p:txBody>
      </p:sp>
      <p:sp>
        <p:nvSpPr>
          <p:cNvPr id="71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9960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AD56C8-0213-449D-B041-E7C9D7E1BC00}" type="slidenum">
              <a:rPr lang="en-US" altLang="pt-BR"/>
              <a:pPr/>
              <a:t>21</a:t>
            </a:fld>
            <a:endParaRPr lang="en-US" altLang="pt-BR"/>
          </a:p>
        </p:txBody>
      </p:sp>
      <p:sp>
        <p:nvSpPr>
          <p:cNvPr id="747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41407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44235F-128E-4DD7-A507-9FC0F9DBC307}" type="slidenum">
              <a:rPr lang="en-US" altLang="pt-BR"/>
              <a:pPr/>
              <a:t>22</a:t>
            </a:fld>
            <a:endParaRPr lang="en-US" altLang="pt-BR"/>
          </a:p>
        </p:txBody>
      </p:sp>
      <p:sp>
        <p:nvSpPr>
          <p:cNvPr id="75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03748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C23E5-6F42-41B2-B2EB-8666AF1C2DC0}" type="slidenum">
              <a:rPr lang="en-US" altLang="pt-BR"/>
              <a:pPr/>
              <a:t>23</a:t>
            </a:fld>
            <a:endParaRPr lang="en-US" altLang="pt-BR"/>
          </a:p>
        </p:txBody>
      </p:sp>
      <p:sp>
        <p:nvSpPr>
          <p:cNvPr id="78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6647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658D48-C9DD-4055-AA56-C68459B48FA0}" type="slidenum">
              <a:rPr lang="en-US" altLang="pt-BR"/>
              <a:pPr/>
              <a:t>24</a:t>
            </a:fld>
            <a:endParaRPr lang="en-US" altLang="pt-BR"/>
          </a:p>
        </p:txBody>
      </p:sp>
      <p:sp>
        <p:nvSpPr>
          <p:cNvPr id="80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71486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9B9946-27B2-40B7-87E5-52F677FB0270}" type="slidenum">
              <a:rPr lang="en-US" altLang="pt-BR"/>
              <a:pPr/>
              <a:t>25</a:t>
            </a:fld>
            <a:endParaRPr lang="en-US" altLang="pt-BR"/>
          </a:p>
        </p:txBody>
      </p:sp>
      <p:sp>
        <p:nvSpPr>
          <p:cNvPr id="829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48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DB398D-2AB3-49B5-8AD6-82BA44570BAA}" type="slidenum">
              <a:rPr lang="en-US" altLang="pt-BR"/>
              <a:pPr/>
              <a:t>26</a:t>
            </a:fld>
            <a:endParaRPr lang="en-US" altLang="pt-BR"/>
          </a:p>
        </p:txBody>
      </p:sp>
      <p:sp>
        <p:nvSpPr>
          <p:cNvPr id="160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5979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877A3-3CCF-4B04-95CE-E01971F9EB6A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70115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9BC756-C887-403C-B610-C359D05432DF}" type="slidenum">
              <a:rPr lang="en-US" altLang="pt-BR"/>
              <a:pPr/>
              <a:t>‹nº›</a:t>
            </a:fld>
            <a:endParaRPr lang="en-US" alt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89915" y="0"/>
            <a:ext cx="1354085" cy="131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54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55D3F-C5AE-4BE8-963D-A0EF9395F65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829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E7891-B66F-49F2-B69E-CF22255EB9F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30600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79767C-A802-4EC1-9822-952569ACB3B2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37898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BDD27-6F57-4DEB-830C-0243F5544FB3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90216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5E9F3-6A0E-4B89-88F1-1F90954E305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986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7D259-A604-42DF-B8CE-844867DAA99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3542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9EDD0-7114-4BA6-BCE7-A001CD900BF4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77677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91A023-AD19-41C1-AE07-EC3C9989A01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96060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F6416-9F94-4691-8220-D9BBBB00D60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43265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FC9B333-421D-471E-A1BB-275A140776B8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306139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Clique para editar os estilos do texto mestre</a:t>
            </a:r>
          </a:p>
          <a:p>
            <a:pPr lvl="1"/>
            <a:r>
              <a:rPr lang="en-US" altLang="pt-BR" smtClean="0"/>
              <a:t>Segundo nível</a:t>
            </a:r>
          </a:p>
          <a:p>
            <a:pPr lvl="2"/>
            <a:r>
              <a:rPr lang="en-US" altLang="pt-BR" smtClean="0"/>
              <a:t>Terceiro nível</a:t>
            </a:r>
          </a:p>
          <a:p>
            <a:pPr lvl="3"/>
            <a:r>
              <a:rPr lang="en-US" altLang="pt-BR" smtClean="0"/>
              <a:t>Quarto nível</a:t>
            </a:r>
          </a:p>
          <a:p>
            <a:pPr lvl="4"/>
            <a:r>
              <a:rPr lang="en-US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46378AD-A7F3-43A8-9A5D-2FD739FB65B1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791072"/>
          </a:xfrm>
        </p:spPr>
        <p:txBody>
          <a:bodyPr anchor="ctr"/>
          <a:lstStyle/>
          <a:p>
            <a:r>
              <a:rPr lang="pt-BR" altLang="pt-BR" sz="4400" dirty="0" smtClean="0"/>
              <a:t>Planilhas Avançadas</a:t>
            </a:r>
            <a:r>
              <a:rPr lang="pt-BR" altLang="pt-BR" sz="4400" dirty="0"/>
              <a:t/>
            </a:r>
            <a:br>
              <a:rPr lang="pt-BR" altLang="pt-BR" sz="4400" dirty="0"/>
            </a:br>
            <a:r>
              <a:rPr lang="pt-BR" altLang="pt-BR" sz="4400" dirty="0"/>
              <a:t/>
            </a:r>
            <a:br>
              <a:rPr lang="pt-BR" altLang="pt-BR" sz="4400" dirty="0"/>
            </a:br>
            <a:r>
              <a:rPr lang="pt-BR" altLang="pt-BR" sz="1600" dirty="0" smtClean="0">
                <a:latin typeface="Arial" panose="020B0604020202020204" pitchFamily="34" charset="0"/>
              </a:rPr>
              <a:t>ANDRE APARECIDO DA SILVA</a:t>
            </a:r>
            <a:endParaRPr lang="en-US" altLang="pt-BR" sz="1600" dirty="0">
              <a:latin typeface="Arial" panose="020B060402020202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pt-BR" altLang="pt-BR" sz="3200"/>
          </a:p>
          <a:p>
            <a:endParaRPr lang="en-US" altLang="pt-BR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196752"/>
            <a:ext cx="809275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2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/>
              <a:t>PROCV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pt-BR" sz="2000" dirty="0"/>
          </a:p>
          <a:p>
            <a:pPr algn="just" eaLnBrk="0" hangingPunct="0">
              <a:spcBef>
                <a:spcPct val="0"/>
              </a:spcBef>
              <a:buFontTx/>
              <a:buNone/>
            </a:pP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	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Localiza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um valor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primeira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coluna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à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esquerda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tabela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retorna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um valor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mesma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linha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coluna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especificada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tabela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. Use PROCV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em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vez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PROCH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quando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os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valores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da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comparação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estiverem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posicionados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em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coluna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à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esquerda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ou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à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direita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dos dados que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você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deseja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procurar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endParaRPr lang="en-US" altLang="pt-BR" sz="2000" b="1" dirty="0" smtClean="0">
              <a:latin typeface="Arial" panose="020B0604020202020204" pitchFamily="34" charset="0"/>
            </a:endParaRPr>
          </a:p>
          <a:p>
            <a:pPr algn="just"/>
            <a:r>
              <a:rPr lang="en-US" altLang="pt-BR" sz="2400" b="1" dirty="0" err="1" smtClean="0">
                <a:latin typeface="Arial" panose="020B0604020202020204" pitchFamily="34" charset="0"/>
              </a:rPr>
              <a:t>Sintaxe</a:t>
            </a:r>
            <a:r>
              <a:rPr lang="en-US" altLang="pt-BR" sz="2400" dirty="0" smtClean="0">
                <a:latin typeface="Arial" panose="020B0604020202020204" pitchFamily="34" charset="0"/>
              </a:rPr>
              <a:t> </a:t>
            </a:r>
            <a:endParaRPr lang="en-US" altLang="pt-BR" sz="2400" dirty="0">
              <a:latin typeface="Arial" panose="020B0604020202020204" pitchFamily="34" charset="0"/>
            </a:endParaRPr>
          </a:p>
          <a:p>
            <a:pPr algn="just"/>
            <a:r>
              <a:rPr lang="en-US" altLang="pt-BR" sz="2400" b="1" dirty="0">
                <a:latin typeface="Arial" panose="020B0604020202020204" pitchFamily="34" charset="0"/>
              </a:rPr>
              <a:t>PROCV</a:t>
            </a:r>
            <a:r>
              <a:rPr lang="en-US" altLang="pt-BR" sz="2400" dirty="0">
                <a:latin typeface="Arial" panose="020B0604020202020204" pitchFamily="34" charset="0"/>
              </a:rPr>
              <a:t>(</a:t>
            </a:r>
            <a:r>
              <a:rPr lang="en-US" altLang="pt-BR" sz="2400" b="1" dirty="0">
                <a:latin typeface="Arial" panose="020B0604020202020204" pitchFamily="34" charset="0"/>
              </a:rPr>
              <a:t>valor_procurado</a:t>
            </a:r>
            <a:r>
              <a:rPr lang="en-US" altLang="pt-BR" sz="2400" dirty="0">
                <a:latin typeface="Arial" panose="020B0604020202020204" pitchFamily="34" charset="0"/>
              </a:rPr>
              <a:t>;</a:t>
            </a:r>
            <a:r>
              <a:rPr lang="en-US" altLang="pt-BR" sz="2400" b="1" dirty="0">
                <a:latin typeface="Arial" panose="020B0604020202020204" pitchFamily="34" charset="0"/>
              </a:rPr>
              <a:t>matriz_tabela</a:t>
            </a:r>
            <a:r>
              <a:rPr lang="en-US" altLang="pt-BR" sz="2400" dirty="0">
                <a:latin typeface="Arial" panose="020B0604020202020204" pitchFamily="34" charset="0"/>
              </a:rPr>
              <a:t>;</a:t>
            </a:r>
            <a:r>
              <a:rPr lang="en-US" altLang="pt-BR" sz="2400" b="1" dirty="0">
                <a:latin typeface="Arial" panose="020B0604020202020204" pitchFamily="34" charset="0"/>
              </a:rPr>
              <a:t>núm_índice_coluna</a:t>
            </a:r>
            <a:r>
              <a:rPr lang="en-US" altLang="pt-BR" sz="2400" dirty="0">
                <a:latin typeface="Arial" panose="020B0604020202020204" pitchFamily="34" charset="0"/>
              </a:rPr>
              <a:t>;procurar_intervalo)</a:t>
            </a:r>
          </a:p>
          <a:p>
            <a:endParaRPr lang="en-US" altLang="pt-BR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/>
              <a:t>PROCV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sz="2000"/>
          </a:p>
          <a:p>
            <a:endParaRPr lang="en-US" altLang="pt-BR" sz="200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981200"/>
            <a:ext cx="5943600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 dirty="0" smtClean="0"/>
              <a:t>PROCV (formula)</a:t>
            </a:r>
            <a:endParaRPr lang="en-US" altLang="pt-BR" b="1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sz="2000" dirty="0"/>
          </a:p>
          <a:p>
            <a:endParaRPr lang="en-US" altLang="pt-BR" sz="2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6792"/>
            <a:ext cx="4968552" cy="3694564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 bwMode="auto">
          <a:xfrm>
            <a:off x="2627784" y="4038600"/>
            <a:ext cx="100811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reto 8"/>
          <p:cNvCxnSpPr/>
          <p:nvPr/>
        </p:nvCxnSpPr>
        <p:spPr bwMode="auto">
          <a:xfrm flipH="1" flipV="1">
            <a:off x="2627784" y="3733800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 flipH="1" flipV="1">
            <a:off x="3619128" y="3727938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297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90656" cy="1143000"/>
          </a:xfrm>
        </p:spPr>
        <p:txBody>
          <a:bodyPr/>
          <a:lstStyle/>
          <a:p>
            <a:r>
              <a:rPr lang="en-US" altLang="pt-BR" b="1" dirty="0" smtClean="0"/>
              <a:t>PROCV (</a:t>
            </a:r>
            <a:r>
              <a:rPr lang="en-US" altLang="pt-BR" b="1" dirty="0" err="1" smtClean="0"/>
              <a:t>em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qual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columa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busca</a:t>
            </a:r>
            <a:r>
              <a:rPr lang="en-US" altLang="pt-BR" b="1" dirty="0" smtClean="0"/>
              <a:t>)</a:t>
            </a:r>
            <a:endParaRPr lang="en-US" altLang="pt-BR" b="1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sz="2000" dirty="0"/>
          </a:p>
          <a:p>
            <a:endParaRPr lang="en-US" altLang="pt-BR" sz="2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6792"/>
            <a:ext cx="4968552" cy="3694564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 bwMode="auto">
          <a:xfrm>
            <a:off x="3580656" y="4003430"/>
            <a:ext cx="2160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reto 8"/>
          <p:cNvCxnSpPr/>
          <p:nvPr/>
        </p:nvCxnSpPr>
        <p:spPr bwMode="auto">
          <a:xfrm flipH="1" flipV="1">
            <a:off x="3563888" y="3698630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 flipH="1" flipV="1">
            <a:off x="3779912" y="3698630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8676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90656" cy="1143000"/>
          </a:xfrm>
        </p:spPr>
        <p:txBody>
          <a:bodyPr/>
          <a:lstStyle/>
          <a:p>
            <a:r>
              <a:rPr lang="en-US" altLang="pt-BR" b="1" dirty="0" smtClean="0"/>
              <a:t>PROCV (</a:t>
            </a:r>
            <a:r>
              <a:rPr lang="en-US" altLang="pt-BR" b="1" dirty="0" err="1" smtClean="0"/>
              <a:t>em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qual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tabela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busca</a:t>
            </a:r>
            <a:r>
              <a:rPr lang="en-US" altLang="pt-BR" b="1" dirty="0" smtClean="0"/>
              <a:t>)</a:t>
            </a:r>
            <a:endParaRPr lang="en-US" altLang="pt-BR" b="1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sz="2000" dirty="0"/>
          </a:p>
          <a:p>
            <a:endParaRPr lang="en-US" altLang="pt-BR" sz="2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6792"/>
            <a:ext cx="4968552" cy="3694564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 bwMode="auto">
          <a:xfrm>
            <a:off x="3813448" y="4003430"/>
            <a:ext cx="6313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reto 8"/>
          <p:cNvCxnSpPr/>
          <p:nvPr/>
        </p:nvCxnSpPr>
        <p:spPr bwMode="auto">
          <a:xfrm flipH="1" flipV="1">
            <a:off x="3796680" y="3681045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 flipH="1" flipV="1">
            <a:off x="4427984" y="3698630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7324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90656" cy="1143000"/>
          </a:xfrm>
        </p:spPr>
        <p:txBody>
          <a:bodyPr/>
          <a:lstStyle/>
          <a:p>
            <a:r>
              <a:rPr lang="en-US" altLang="pt-BR" b="1" dirty="0" smtClean="0"/>
              <a:t>PROCV (</a:t>
            </a:r>
            <a:r>
              <a:rPr lang="en-US" altLang="pt-BR" b="1" dirty="0" err="1" smtClean="0"/>
              <a:t>em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qual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linha</a:t>
            </a:r>
            <a:r>
              <a:rPr lang="en-US" altLang="pt-BR" b="1" dirty="0" smtClean="0"/>
              <a:t> </a:t>
            </a:r>
            <a:r>
              <a:rPr lang="en-US" altLang="pt-BR" b="1" dirty="0" err="1" smtClean="0"/>
              <a:t>busca</a:t>
            </a:r>
            <a:r>
              <a:rPr lang="en-US" altLang="pt-BR" b="1" dirty="0" smtClean="0"/>
              <a:t>)</a:t>
            </a:r>
            <a:endParaRPr lang="en-US" altLang="pt-BR" b="1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sz="2000" dirty="0"/>
          </a:p>
          <a:p>
            <a:endParaRPr lang="en-US" altLang="pt-BR" sz="2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6792"/>
            <a:ext cx="4968552" cy="3694564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 bwMode="auto">
          <a:xfrm>
            <a:off x="4427984" y="3985845"/>
            <a:ext cx="342437" cy="234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reto 8"/>
          <p:cNvCxnSpPr/>
          <p:nvPr/>
        </p:nvCxnSpPr>
        <p:spPr bwMode="auto">
          <a:xfrm flipH="1" flipV="1">
            <a:off x="4431323" y="3745522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 flipH="1" flipV="1">
            <a:off x="4770421" y="3704492"/>
            <a:ext cx="16768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91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resultado seria este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060848"/>
            <a:ext cx="59436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7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/>
              <a:t>PROCH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0" hangingPunct="0">
              <a:spcBef>
                <a:spcPct val="0"/>
              </a:spcBef>
            </a:pP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Localiza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um valor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específico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linha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superior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tabela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ou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matriz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valores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retorna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o valor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mesma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coluna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linha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especificada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tabela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ou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matriz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. Use PROCH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quando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seus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valores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comparação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estiverem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localizados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em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linha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ao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longo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da parte superior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tabela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dados 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você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deseja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observar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um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número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específico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linhas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mais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abaixo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. Use PROCV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quando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os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valores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comparação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estiverem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em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uma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coluna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à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esquerda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ou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à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direita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dos dados que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você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deseja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pt-BR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localizar</a:t>
            </a:r>
            <a:r>
              <a:rPr lang="en-US" altLang="pt-BR" sz="2000" dirty="0">
                <a:solidFill>
                  <a:schemeClr val="tx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US" altLang="pt-BR" sz="2000" b="1" dirty="0" err="1">
                <a:latin typeface="Arial" panose="020B0604020202020204" pitchFamily="34" charset="0"/>
              </a:rPr>
              <a:t>Sintaxe</a:t>
            </a:r>
            <a:endParaRPr lang="en-US" altLang="pt-BR" sz="2000" dirty="0">
              <a:latin typeface="Arial" panose="020B0604020202020204" pitchFamily="34" charset="0"/>
            </a:endParaRPr>
          </a:p>
          <a:p>
            <a:r>
              <a:rPr lang="en-US" altLang="pt-BR" sz="2000" b="1" dirty="0">
                <a:latin typeface="Arial" panose="020B0604020202020204" pitchFamily="34" charset="0"/>
              </a:rPr>
              <a:t>PROCH</a:t>
            </a:r>
            <a:r>
              <a:rPr lang="en-US" altLang="pt-BR" sz="2000" dirty="0">
                <a:latin typeface="Arial" panose="020B0604020202020204" pitchFamily="34" charset="0"/>
              </a:rPr>
              <a:t>(</a:t>
            </a:r>
            <a:r>
              <a:rPr lang="en-US" altLang="pt-BR" sz="2000" b="1" dirty="0" err="1">
                <a:latin typeface="Arial" panose="020B0604020202020204" pitchFamily="34" charset="0"/>
              </a:rPr>
              <a:t>valor_procurado</a:t>
            </a:r>
            <a:r>
              <a:rPr lang="en-US" altLang="pt-BR" sz="2000" dirty="0" err="1">
                <a:latin typeface="Arial" panose="020B0604020202020204" pitchFamily="34" charset="0"/>
              </a:rPr>
              <a:t>;</a:t>
            </a:r>
            <a:r>
              <a:rPr lang="en-US" altLang="pt-BR" sz="2000" b="1" dirty="0" err="1">
                <a:latin typeface="Arial" panose="020B0604020202020204" pitchFamily="34" charset="0"/>
              </a:rPr>
              <a:t>matriz_tabela</a:t>
            </a:r>
            <a:r>
              <a:rPr lang="en-US" altLang="pt-BR" sz="2000" dirty="0" err="1">
                <a:latin typeface="Arial" panose="020B0604020202020204" pitchFamily="34" charset="0"/>
              </a:rPr>
              <a:t>;</a:t>
            </a:r>
            <a:r>
              <a:rPr lang="en-US" altLang="pt-BR" sz="2000" b="1" dirty="0" err="1">
                <a:latin typeface="Arial" panose="020B0604020202020204" pitchFamily="34" charset="0"/>
              </a:rPr>
              <a:t>núm_índice_lin</a:t>
            </a:r>
            <a:r>
              <a:rPr lang="en-US" altLang="pt-BR" sz="2000" dirty="0" err="1">
                <a:latin typeface="Arial" panose="020B0604020202020204" pitchFamily="34" charset="0"/>
              </a:rPr>
              <a:t>;procurar_intervalo</a:t>
            </a:r>
            <a:r>
              <a:rPr lang="en-US" altLang="pt-BR" sz="2000" dirty="0">
                <a:latin typeface="Arial" panose="020B0604020202020204" pitchFamily="34" charset="0"/>
              </a:rPr>
              <a:t>)</a:t>
            </a:r>
          </a:p>
          <a:p>
            <a:endParaRPr lang="en-US" altLang="pt-BR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/>
              <a:t>PROCH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altLang="pt-BR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=PROCH(5;A1:I3;2) -&gt; e</a:t>
            </a:r>
            <a:endParaRPr lang="en-US" altLang="pt-BR" sz="2000" dirty="0"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pt-BR" alt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=PROCH(5;A1:I3;3) -&gt; maio</a:t>
            </a:r>
          </a:p>
          <a:p>
            <a:endParaRPr lang="en-US" altLang="pt-BR" sz="2000" dirty="0">
              <a:cs typeface="Times New Roman" panose="02020603050405020304" pitchFamily="18" charset="0"/>
            </a:endParaRPr>
          </a:p>
          <a:p>
            <a:endParaRPr lang="en-US" altLang="pt-BR" sz="2000" dirty="0"/>
          </a:p>
        </p:txBody>
      </p:sp>
      <p:graphicFrame>
        <p:nvGraphicFramePr>
          <p:cNvPr id="62511" name="Group 47"/>
          <p:cNvGraphicFramePr>
            <a:graphicFrameLocks noGrp="1"/>
          </p:cNvGraphicFramePr>
          <p:nvPr/>
        </p:nvGraphicFramePr>
        <p:xfrm>
          <a:off x="1524000" y="1981200"/>
          <a:ext cx="6096000" cy="1905000"/>
        </p:xfrm>
        <a:graphic>
          <a:graphicData uri="http://schemas.openxmlformats.org/drawingml/2006/table">
            <a:tbl>
              <a:tblPr/>
              <a:tblGrid>
                <a:gridCol w="677863"/>
                <a:gridCol w="617537"/>
                <a:gridCol w="736600"/>
                <a:gridCol w="677863"/>
                <a:gridCol w="676275"/>
                <a:gridCol w="677862"/>
                <a:gridCol w="677863"/>
                <a:gridCol w="676275"/>
                <a:gridCol w="677862"/>
              </a:tblGrid>
              <a:tr h="635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e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g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h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Jan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Fev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Mar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Abr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Maio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Jun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Jul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Ago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Set</a:t>
                      </a:r>
                      <a:endParaRPr kumimoji="0" lang="en-US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CONT.SE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Esta função é da categoria Matemáticas, e é usada sempre que desejamos saber a quantidade de vezes que determinado valor se repete num intervalo.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230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CONT.SE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583704"/>
          </a:xfrm>
        </p:spPr>
        <p:txBody>
          <a:bodyPr/>
          <a:lstStyle/>
          <a:p>
            <a:r>
              <a:rPr lang="pt-BR" dirty="0" smtClean="0"/>
              <a:t> Veja a tabela abaixo: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03" y="2785864"/>
            <a:ext cx="4261139" cy="3227784"/>
          </a:xfrm>
          <a:prstGeom prst="rect">
            <a:avLst/>
          </a:prstGeom>
        </p:spPr>
      </p:pic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4283968" y="3014464"/>
            <a:ext cx="4752528" cy="58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 =conta.se(d5:d15; “M”)</a:t>
            </a:r>
          </a:p>
          <a:p>
            <a:r>
              <a:rPr lang="pt-BR" dirty="0" smtClean="0"/>
              <a:t> =conta.se(d5:d15; “F”)</a:t>
            </a:r>
            <a:endParaRPr lang="pt-BR" dirty="0" smtClean="0"/>
          </a:p>
          <a:p>
            <a:endParaRPr lang="pt-BR" dirty="0" smtClean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539552" y="5977698"/>
            <a:ext cx="8291990" cy="583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Esta formula definirá a quantidade de F e 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041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 cont.se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4686300" cy="44196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971600" y="3789040"/>
            <a:ext cx="2016224" cy="288032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971600" y="4738700"/>
            <a:ext cx="2016224" cy="288032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Conector de seta reta 7"/>
          <p:cNvCxnSpPr/>
          <p:nvPr/>
        </p:nvCxnSpPr>
        <p:spPr bwMode="auto">
          <a:xfrm flipV="1">
            <a:off x="2987824" y="4077072"/>
            <a:ext cx="648072" cy="94966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de seta reta 8"/>
          <p:cNvCxnSpPr/>
          <p:nvPr/>
        </p:nvCxnSpPr>
        <p:spPr bwMode="auto">
          <a:xfrm>
            <a:off x="2987824" y="3933056"/>
            <a:ext cx="648072" cy="5179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0424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746" y="1439729"/>
            <a:ext cx="4686300" cy="44196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 cont.se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 bwMode="auto">
          <a:xfrm>
            <a:off x="1088070" y="3661948"/>
            <a:ext cx="2016224" cy="775164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8" name="Conector de seta reta 7"/>
          <p:cNvCxnSpPr/>
          <p:nvPr/>
        </p:nvCxnSpPr>
        <p:spPr bwMode="auto">
          <a:xfrm flipV="1">
            <a:off x="3134517" y="3649529"/>
            <a:ext cx="717403" cy="48724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tângulo 9"/>
          <p:cNvSpPr/>
          <p:nvPr/>
        </p:nvSpPr>
        <p:spPr bwMode="auto">
          <a:xfrm>
            <a:off x="1088070" y="4575604"/>
            <a:ext cx="2016224" cy="473535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1" name="Conector de seta reta 10"/>
          <p:cNvCxnSpPr/>
          <p:nvPr/>
        </p:nvCxnSpPr>
        <p:spPr bwMode="auto">
          <a:xfrm flipV="1">
            <a:off x="3134517" y="3661948"/>
            <a:ext cx="784028" cy="115728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0387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=SOMASE(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799728"/>
          </a:xfrm>
        </p:spPr>
        <p:txBody>
          <a:bodyPr/>
          <a:lstStyle/>
          <a:p>
            <a:r>
              <a:rPr lang="pt-BR" dirty="0" smtClean="0"/>
              <a:t>Também somará baseado em algum critério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356520"/>
            <a:ext cx="4686300" cy="44196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 bwMode="auto">
          <a:xfrm>
            <a:off x="1115616" y="4566320"/>
            <a:ext cx="1656184" cy="734888"/>
          </a:xfrm>
          <a:prstGeom prst="rect">
            <a:avLst/>
          </a:pr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tângulo 12"/>
          <p:cNvSpPr/>
          <p:nvPr/>
        </p:nvSpPr>
        <p:spPr bwMode="auto">
          <a:xfrm>
            <a:off x="1115616" y="5512275"/>
            <a:ext cx="1656184" cy="367444"/>
          </a:xfrm>
          <a:prstGeom prst="rect">
            <a:avLst/>
          </a:pr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" name="Conector de seta reta 13"/>
          <p:cNvCxnSpPr/>
          <p:nvPr/>
        </p:nvCxnSpPr>
        <p:spPr bwMode="auto">
          <a:xfrm flipV="1">
            <a:off x="2809602" y="4566320"/>
            <a:ext cx="898326" cy="117245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de seta reta 15"/>
          <p:cNvCxnSpPr/>
          <p:nvPr/>
        </p:nvCxnSpPr>
        <p:spPr bwMode="auto">
          <a:xfrm flipV="1">
            <a:off x="2752453" y="4566320"/>
            <a:ext cx="811435" cy="54408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8509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615" y="2438400"/>
            <a:ext cx="4686300" cy="44196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=SOMASE(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799728"/>
          </a:xfrm>
        </p:spPr>
        <p:txBody>
          <a:bodyPr/>
          <a:lstStyle/>
          <a:p>
            <a:r>
              <a:rPr lang="pt-BR" dirty="0" smtClean="0"/>
              <a:t>Também somará baseado em algum critério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1038639" y="4417659"/>
            <a:ext cx="1656184" cy="307485"/>
          </a:xfrm>
          <a:prstGeom prst="rect">
            <a:avLst/>
          </a:pr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Retângulo 12"/>
          <p:cNvSpPr/>
          <p:nvPr/>
        </p:nvSpPr>
        <p:spPr bwMode="auto">
          <a:xfrm>
            <a:off x="902430" y="5344516"/>
            <a:ext cx="1656184" cy="367444"/>
          </a:xfrm>
          <a:prstGeom prst="rect">
            <a:avLst/>
          </a:pr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 smtClean="0">
              <a:ln>
                <a:noFill/>
              </a:ln>
              <a:solidFill>
                <a:schemeClr val="folHlink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4" name="Conector de seta reta 13"/>
          <p:cNvCxnSpPr/>
          <p:nvPr/>
        </p:nvCxnSpPr>
        <p:spPr bwMode="auto">
          <a:xfrm flipV="1">
            <a:off x="2601236" y="4725144"/>
            <a:ext cx="818636" cy="89591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de seta reta 15"/>
          <p:cNvCxnSpPr/>
          <p:nvPr/>
        </p:nvCxnSpPr>
        <p:spPr bwMode="auto">
          <a:xfrm flipV="1">
            <a:off x="2694823" y="4566320"/>
            <a:ext cx="725049" cy="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AutoShape 2" descr="Resultado de imagem para chuck noia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64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/>
              <a:t>ARRED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en-US" altLang="pt-BR" sz="1400">
              <a:solidFill>
                <a:schemeClr val="tx2"/>
              </a:solidFill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pt-BR" sz="1400">
              <a:solidFill>
                <a:schemeClr val="tx2"/>
              </a:solidFill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pt-BR" sz="1400">
              <a:solidFill>
                <a:schemeClr val="tx2"/>
              </a:solidFill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Arredonda um número até uma quantidade especificada de dígitos.</a:t>
            </a:r>
          </a:p>
          <a:p>
            <a:r>
              <a:rPr lang="en-US" altLang="pt-BR" sz="2000" b="1">
                <a:latin typeface="Arial" panose="020B0604020202020204" pitchFamily="34" charset="0"/>
              </a:rPr>
              <a:t>Sintaxe</a:t>
            </a:r>
            <a:endParaRPr lang="en-US" altLang="pt-BR" sz="2000">
              <a:latin typeface="Arial" panose="020B0604020202020204" pitchFamily="34" charset="0"/>
            </a:endParaRPr>
          </a:p>
          <a:p>
            <a:r>
              <a:rPr lang="en-US" altLang="pt-BR" sz="2000" b="1">
                <a:latin typeface="Arial" panose="020B0604020202020204" pitchFamily="34" charset="0"/>
              </a:rPr>
              <a:t>ARRED</a:t>
            </a:r>
            <a:r>
              <a:rPr lang="en-US" altLang="pt-BR" sz="2000">
                <a:latin typeface="Arial" panose="020B0604020202020204" pitchFamily="34" charset="0"/>
              </a:rPr>
              <a:t>(</a:t>
            </a:r>
            <a:r>
              <a:rPr lang="en-US" altLang="pt-BR" sz="2000" b="1">
                <a:latin typeface="Arial" panose="020B0604020202020204" pitchFamily="34" charset="0"/>
              </a:rPr>
              <a:t>núm</a:t>
            </a:r>
            <a:r>
              <a:rPr lang="en-US" altLang="pt-BR" sz="2000">
                <a:latin typeface="Arial" panose="020B0604020202020204" pitchFamily="34" charset="0"/>
              </a:rPr>
              <a:t>;</a:t>
            </a:r>
            <a:r>
              <a:rPr lang="en-US" altLang="pt-BR" sz="2000" b="1">
                <a:latin typeface="Arial" panose="020B0604020202020204" pitchFamily="34" charset="0"/>
              </a:rPr>
              <a:t>núm_dígitos</a:t>
            </a:r>
            <a:r>
              <a:rPr lang="en-US" altLang="pt-BR" sz="2000">
                <a:latin typeface="Arial" panose="020B0604020202020204" pitchFamily="34" charset="0"/>
              </a:rPr>
              <a:t>)</a:t>
            </a:r>
          </a:p>
          <a:p>
            <a:r>
              <a:rPr lang="en-US" altLang="pt-BR" sz="2000">
                <a:latin typeface="Arial" panose="020B0604020202020204" pitchFamily="34" charset="0"/>
              </a:rPr>
              <a:t>Núm  é o número que você deseja arredondar.</a:t>
            </a:r>
          </a:p>
          <a:p>
            <a:r>
              <a:rPr lang="en-US" altLang="pt-BR" sz="2000">
                <a:latin typeface="Arial" panose="020B0604020202020204" pitchFamily="34" charset="0"/>
              </a:rPr>
              <a:t>Núm_dígitos  especifica o número de dígitos para o qual você deseja arredondar núm</a:t>
            </a:r>
            <a:r>
              <a:rPr lang="en-US" altLang="pt-BR" sz="1400"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b="1"/>
              <a:t>ARRED</a:t>
            </a:r>
            <a:endParaRPr lang="en-US" altLang="pt-BR" b="1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267200"/>
            <a:ext cx="7772400" cy="1676400"/>
          </a:xfrm>
        </p:spPr>
        <p:txBody>
          <a:bodyPr/>
          <a:lstStyle/>
          <a:p>
            <a:pPr>
              <a:buFontTx/>
              <a:buNone/>
            </a:pPr>
            <a:endParaRPr lang="en-US" altLang="pt-BR" sz="2000" b="1"/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=ARRED(</a:t>
            </a:r>
            <a:r>
              <a:rPr lang="en-US" altLang="pt-BR" sz="2000" b="1">
                <a:solidFill>
                  <a:schemeClr val="tx2"/>
                </a:solidFill>
                <a:latin typeface="Arial Unicode MS" panose="020B0604020202020204" pitchFamily="34" charset="-128"/>
              </a:rPr>
              <a:t>2,15</a:t>
            </a: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; 1)</a:t>
            </a:r>
            <a:r>
              <a:rPr lang="en-US" altLang="pt-BR" sz="2000">
                <a:solidFill>
                  <a:schemeClr val="tx2"/>
                </a:solidFill>
              </a:rPr>
              <a:t> é igual a 2,2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=ARRED(</a:t>
            </a:r>
            <a:r>
              <a:rPr lang="en-US" altLang="pt-BR" sz="2000" b="1">
                <a:solidFill>
                  <a:schemeClr val="tx2"/>
                </a:solidFill>
                <a:latin typeface="Arial Unicode MS" panose="020B0604020202020204" pitchFamily="34" charset="-128"/>
              </a:rPr>
              <a:t>2,149</a:t>
            </a: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; 1)</a:t>
            </a:r>
            <a:r>
              <a:rPr lang="en-US" altLang="pt-BR" sz="2000">
                <a:solidFill>
                  <a:schemeClr val="tx2"/>
                </a:solidFill>
              </a:rPr>
              <a:t> é igual a 2,1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=ARRED</a:t>
            </a:r>
            <a:r>
              <a:rPr lang="en-US" altLang="pt-BR" sz="2000" b="1">
                <a:solidFill>
                  <a:schemeClr val="tx2"/>
                </a:solidFill>
                <a:latin typeface="Arial Unicode MS" panose="020B0604020202020204" pitchFamily="34" charset="-128"/>
              </a:rPr>
              <a:t>(-1,475</a:t>
            </a: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; 2)</a:t>
            </a:r>
            <a:r>
              <a:rPr lang="en-US" altLang="pt-BR" sz="2000">
                <a:solidFill>
                  <a:schemeClr val="tx2"/>
                </a:solidFill>
              </a:rPr>
              <a:t> é igual a -1,48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=ARRED(</a:t>
            </a:r>
            <a:r>
              <a:rPr lang="en-US" altLang="pt-BR" sz="2000" b="1">
                <a:solidFill>
                  <a:schemeClr val="tx2"/>
                </a:solidFill>
                <a:latin typeface="Arial Unicode MS" panose="020B0604020202020204" pitchFamily="34" charset="-128"/>
              </a:rPr>
              <a:t>21,5</a:t>
            </a:r>
            <a:r>
              <a:rPr lang="en-US" altLang="pt-BR" sz="2000">
                <a:solidFill>
                  <a:schemeClr val="tx2"/>
                </a:solidFill>
                <a:latin typeface="Arial Unicode MS" panose="020B0604020202020204" pitchFamily="34" charset="-128"/>
              </a:rPr>
              <a:t>; -1)</a:t>
            </a:r>
            <a:r>
              <a:rPr lang="en-US" altLang="pt-BR" sz="2000">
                <a:solidFill>
                  <a:schemeClr val="tx2"/>
                </a:solidFill>
              </a:rPr>
              <a:t> é igual a 20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pt-BR" sz="2000">
              <a:solidFill>
                <a:schemeClr val="tx2"/>
              </a:solidFill>
            </a:endParaRPr>
          </a:p>
          <a:p>
            <a:endParaRPr lang="en-US" altLang="pt-BR" sz="2000" b="1"/>
          </a:p>
          <a:p>
            <a:endParaRPr lang="en-US" altLang="pt-BR" sz="2000" b="1"/>
          </a:p>
          <a:p>
            <a:endParaRPr lang="en-US" altLang="pt-BR" sz="2000" b="1"/>
          </a:p>
          <a:p>
            <a:endParaRPr lang="en-US" altLang="pt-BR" sz="2000" b="1"/>
          </a:p>
          <a:p>
            <a:endParaRPr lang="en-US" altLang="pt-BR" sz="2000" b="1"/>
          </a:p>
          <a:p>
            <a:endParaRPr lang="en-US" altLang="pt-BR" sz="2000" b="1"/>
          </a:p>
          <a:p>
            <a:endParaRPr lang="en-US" altLang="pt-BR" sz="2000" b="1"/>
          </a:p>
          <a:p>
            <a:endParaRPr lang="en-US" altLang="pt-BR" sz="2000" b="1"/>
          </a:p>
          <a:p>
            <a:endParaRPr lang="en-US" altLang="pt-BR" sz="2000"/>
          </a:p>
          <a:p>
            <a:pPr eaLnBrk="0" hangingPunct="0">
              <a:spcBef>
                <a:spcPct val="0"/>
              </a:spcBef>
              <a:buFontTx/>
              <a:buNone/>
            </a:pPr>
            <a:endParaRPr lang="en-US" altLang="pt-BR" sz="2000">
              <a:solidFill>
                <a:schemeClr val="tx2"/>
              </a:solidFill>
            </a:endParaRPr>
          </a:p>
          <a:p>
            <a:endParaRPr lang="en-US" altLang="pt-BR" sz="2000"/>
          </a:p>
        </p:txBody>
      </p:sp>
      <p:graphicFrame>
        <p:nvGraphicFramePr>
          <p:cNvPr id="68635" name="Group 27"/>
          <p:cNvGraphicFramePr>
            <a:graphicFrameLocks noGrp="1"/>
          </p:cNvGraphicFramePr>
          <p:nvPr/>
        </p:nvGraphicFramePr>
        <p:xfrm>
          <a:off x="1219200" y="1676400"/>
          <a:ext cx="6096000" cy="2164080"/>
        </p:xfrm>
        <a:graphic>
          <a:graphicData uri="http://schemas.openxmlformats.org/drawingml/2006/table">
            <a:tbl>
              <a:tblPr/>
              <a:tblGrid>
                <a:gridCol w="762000"/>
                <a:gridCol w="5334000"/>
              </a:tblGrid>
              <a:tr h="242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&gt;0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o número específicado de casas decimais.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o inteiro mais próximo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&lt;0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esquerda da vírgula decimal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z="4300" b="1"/>
              <a:t>ARREDONDAR.PARA.BAIXO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</p:spPr>
        <p:txBody>
          <a:bodyPr/>
          <a:lstStyle/>
          <a:p>
            <a:endParaRPr lang="en-US" altLang="pt-BR" sz="1400"/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pt-BR" sz="2000" b="1">
                <a:solidFill>
                  <a:schemeClr val="tx2"/>
                </a:solidFill>
                <a:latin typeface="Arial" panose="020B0604020202020204" pitchFamily="34" charset="0"/>
              </a:rPr>
              <a:t>ARREDONDAR.PARA.BAIXO</a:t>
            </a: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(</a:t>
            </a:r>
            <a:r>
              <a:rPr lang="en-US" altLang="pt-BR" sz="2000" b="1">
                <a:solidFill>
                  <a:schemeClr val="tx2"/>
                </a:solidFill>
                <a:latin typeface="Arial" panose="020B0604020202020204" pitchFamily="34" charset="0"/>
              </a:rPr>
              <a:t>núm</a:t>
            </a: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;núm_dígitos)</a:t>
            </a:r>
            <a:endParaRPr lang="en-US" altLang="pt-BR" sz="2000">
              <a:latin typeface="Arial" panose="020B0604020202020204" pitchFamily="34" charset="0"/>
            </a:endParaRPr>
          </a:p>
          <a:p>
            <a:endParaRPr lang="en-US" altLang="pt-BR" sz="2000">
              <a:latin typeface="Arial" panose="020B0604020202020204" pitchFamily="34" charset="0"/>
            </a:endParaRPr>
          </a:p>
          <a:p>
            <a:r>
              <a:rPr lang="en-US" altLang="pt-BR" sz="2000">
                <a:latin typeface="Arial" panose="020B0604020202020204" pitchFamily="34" charset="0"/>
              </a:rPr>
              <a:t>Núm  é qualquer número real que se deseja arredondar.</a:t>
            </a:r>
          </a:p>
          <a:p>
            <a:r>
              <a:rPr lang="en-US" altLang="pt-BR" sz="2000">
                <a:latin typeface="Arial" panose="020B0604020202020204" pitchFamily="34" charset="0"/>
              </a:rPr>
              <a:t>Núm_dígitos  é o número de dígitos para o qual se deseja arredondar núm.</a:t>
            </a:r>
          </a:p>
          <a:p>
            <a:pPr>
              <a:buFontTx/>
              <a:buNone/>
            </a:pPr>
            <a:endParaRPr lang="en-US" altLang="pt-BR" sz="2000">
              <a:latin typeface="Arial" panose="020B0604020202020204" pitchFamily="34" charset="0"/>
            </a:endParaRPr>
          </a:p>
          <a:p>
            <a:r>
              <a:rPr lang="en-US" altLang="pt-BR" sz="2000" b="1">
                <a:latin typeface="Arial" panose="020B0604020202020204" pitchFamily="34" charset="0"/>
              </a:rPr>
              <a:t>Comentários</a:t>
            </a:r>
            <a:r>
              <a:rPr lang="en-US" altLang="pt-BR" sz="2000">
                <a:latin typeface="Arial" panose="020B0604020202020204" pitchFamily="34" charset="0"/>
              </a:rPr>
              <a:t> </a:t>
            </a:r>
          </a:p>
          <a:p>
            <a:r>
              <a:rPr lang="en-US" altLang="pt-BR" sz="2000">
                <a:latin typeface="Arial" panose="020B0604020202020204" pitchFamily="34" charset="0"/>
              </a:rPr>
              <a:t>ARREDONDAR.PARA.BAIXO funciona como ARRED, com a diferença de sempre arredondar um número para baixo.</a:t>
            </a:r>
            <a:br>
              <a:rPr lang="en-US" altLang="pt-BR" sz="2000">
                <a:latin typeface="Arial" panose="020B0604020202020204" pitchFamily="34" charset="0"/>
              </a:rPr>
            </a:br>
            <a:r>
              <a:rPr lang="en-US" altLang="pt-BR" sz="2000">
                <a:latin typeface="Arial" panose="020B0604020202020204" pitchFamily="34" charset="0"/>
              </a:rPr>
              <a:t/>
            </a:r>
            <a:br>
              <a:rPr lang="en-US" altLang="pt-BR" sz="2000">
                <a:latin typeface="Arial" panose="020B0604020202020204" pitchFamily="34" charset="0"/>
              </a:rPr>
            </a:br>
            <a:endParaRPr lang="en-US" altLang="pt-BR" sz="2000">
              <a:latin typeface="Arial" panose="020B0604020202020204" pitchFamily="34" charset="0"/>
            </a:endParaRPr>
          </a:p>
          <a:p>
            <a:endParaRPr lang="en-US" altLang="pt-BR" sz="2000">
              <a:latin typeface="Arial" panose="020B0604020202020204" pitchFamily="34" charset="0"/>
            </a:endParaRPr>
          </a:p>
          <a:p>
            <a:endParaRPr lang="en-US" altLang="pt-BR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sz="4300" b="1"/>
              <a:t>ARREDONDAR.PARA.BAIXO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267200"/>
            <a:ext cx="7772400" cy="1676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pt-BR" sz="1800" b="1"/>
              <a:t>Exemplos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=ARREDONDAR.PARA.BAIXO(3,2; 0)</a:t>
            </a:r>
            <a:r>
              <a:rPr lang="en-US" altLang="pt-BR" sz="1800">
                <a:solidFill>
                  <a:schemeClr val="tx2"/>
                </a:solidFill>
              </a:rPr>
              <a:t> é igual a 3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=ARREDONDAR.PARA.BAIXO(76,9; 0)</a:t>
            </a:r>
            <a:r>
              <a:rPr lang="en-US" altLang="pt-BR" sz="1800">
                <a:solidFill>
                  <a:schemeClr val="tx2"/>
                </a:solidFill>
              </a:rPr>
              <a:t> é igual a 76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=ARREDONDAR.PARA.BAIXO(3,14159; 3)</a:t>
            </a:r>
            <a:r>
              <a:rPr lang="en-US" altLang="pt-BR" sz="1800">
                <a:solidFill>
                  <a:schemeClr val="tx2"/>
                </a:solidFill>
              </a:rPr>
              <a:t> é igual a 3,141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=ARREDONDAR.PARA.BAIXO(-3,14159; 1)</a:t>
            </a:r>
            <a:r>
              <a:rPr lang="en-US" altLang="pt-BR" sz="1800">
                <a:solidFill>
                  <a:schemeClr val="tx2"/>
                </a:solidFill>
              </a:rPr>
              <a:t> é igual a -3,1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=ARREDONDAR.PARA.BAIXO(31415,92654; -2)</a:t>
            </a:r>
            <a:r>
              <a:rPr lang="en-US" altLang="pt-BR" sz="1800">
                <a:solidFill>
                  <a:schemeClr val="tx2"/>
                </a:solidFill>
              </a:rPr>
              <a:t> é igual a 31.400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pt-BR" sz="1800" b="1"/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pt-BR" sz="18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/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pt-BR" sz="18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en-US" altLang="pt-BR" sz="180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/>
        </p:nvGraphicFramePr>
        <p:xfrm>
          <a:off x="1219200" y="1676400"/>
          <a:ext cx="6096000" cy="2164080"/>
        </p:xfrm>
        <a:graphic>
          <a:graphicData uri="http://schemas.openxmlformats.org/drawingml/2006/table">
            <a:tbl>
              <a:tblPr/>
              <a:tblGrid>
                <a:gridCol w="762000"/>
                <a:gridCol w="5334000"/>
              </a:tblGrid>
              <a:tr h="242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&gt;0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baixo pelo número específicado de casas decimais.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baixo até o inteiro mais próximo.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&lt;0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baixo à esquerda da vírgula decimal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>
                <a:latin typeface="Arial" panose="020B0604020202020204" pitchFamily="34" charset="0"/>
              </a:rPr>
              <a:t>ARREDONDAR.PARA.CIMA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Arredonda um número para cima afastando-o de zero.</a:t>
            </a:r>
          </a:p>
          <a:p>
            <a:pPr>
              <a:buFontTx/>
              <a:buNone/>
            </a:pPr>
            <a:r>
              <a:rPr lang="en-US" altLang="pt-BR" sz="2000" b="1">
                <a:solidFill>
                  <a:schemeClr val="tx2"/>
                </a:solidFill>
                <a:latin typeface="Arial" panose="020B0604020202020204" pitchFamily="34" charset="0"/>
              </a:rPr>
              <a:t>Sintaxe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ARREDONDAR.PARA.CIMA(núm;núm_dígitos)</a:t>
            </a:r>
          </a:p>
          <a:p>
            <a:pPr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Núm  é qualquer número real que se deseja arredondar.</a:t>
            </a:r>
          </a:p>
          <a:p>
            <a:pPr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Núm_dígitos  é o número de dígitos para o qual se deseja arredondar núm.</a:t>
            </a:r>
          </a:p>
          <a:p>
            <a:pPr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Comentários </a:t>
            </a:r>
          </a:p>
          <a:p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ARREDONDAR.PARA.CIMA funciona como ARRED, com a diferença de sempre arredondar um número para cima.</a:t>
            </a:r>
            <a:b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/>
            </a:r>
            <a:b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</a:br>
            <a:endParaRPr lang="en-US" altLang="pt-BR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>
                <a:latin typeface="Arial" panose="020B0604020202020204" pitchFamily="34" charset="0"/>
              </a:rPr>
              <a:t>ARREDONDAR.PARA.CIMA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267200"/>
            <a:ext cx="7772400" cy="1676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pt-BR" sz="1800" b="1"/>
              <a:t>Exemplos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=ARREDONDAR.PARA.CIMA(3,2;0)</a:t>
            </a:r>
            <a:r>
              <a:rPr lang="en-US" altLang="pt-BR" sz="1800">
                <a:solidFill>
                  <a:schemeClr val="tx2"/>
                </a:solidFill>
              </a:rPr>
              <a:t> é igual a 4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=ARREDONDAR.PARA.CIMA(76,9;0)</a:t>
            </a:r>
            <a:r>
              <a:rPr lang="en-US" altLang="pt-BR" sz="1800">
                <a:solidFill>
                  <a:schemeClr val="tx2"/>
                </a:solidFill>
              </a:rPr>
              <a:t> é igual a 77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=ARREDONDAR.PARA.CIMA(3,14159; 3)</a:t>
            </a:r>
            <a:r>
              <a:rPr lang="en-US" altLang="pt-BR" sz="1800">
                <a:solidFill>
                  <a:schemeClr val="tx2"/>
                </a:solidFill>
              </a:rPr>
              <a:t> é igual a 3,142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=ARREDONDAR.PARA.CIMA(-3,14159; 1)</a:t>
            </a:r>
            <a:r>
              <a:rPr lang="en-US" altLang="pt-BR" sz="1800">
                <a:solidFill>
                  <a:schemeClr val="tx2"/>
                </a:solidFill>
              </a:rPr>
              <a:t> é igual a -3,2</a:t>
            </a:r>
          </a:p>
          <a:p>
            <a:pPr algn="ctr"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pt-BR" sz="1800">
                <a:solidFill>
                  <a:schemeClr val="tx2"/>
                </a:solidFill>
                <a:latin typeface="Arial Unicode MS" panose="020B0604020202020204" pitchFamily="34" charset="-128"/>
              </a:rPr>
              <a:t>=ARREDONDAR.PARA.CIMA(31415,92654; -2)</a:t>
            </a:r>
            <a:r>
              <a:rPr lang="en-US" altLang="pt-BR" sz="1800">
                <a:solidFill>
                  <a:schemeClr val="tx2"/>
                </a:solidFill>
              </a:rPr>
              <a:t> é igual a 31.500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pt-BR" sz="1800" b="1"/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pt-BR" sz="18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 b="1"/>
          </a:p>
          <a:p>
            <a:pPr>
              <a:lnSpc>
                <a:spcPct val="90000"/>
              </a:lnSpc>
            </a:pPr>
            <a:endParaRPr lang="en-US" altLang="pt-BR" sz="1800"/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pt-BR" sz="180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endParaRPr lang="en-US" altLang="pt-BR" sz="1800"/>
          </a:p>
        </p:txBody>
      </p:sp>
      <p:graphicFrame>
        <p:nvGraphicFramePr>
          <p:cNvPr id="77828" name="Group 4"/>
          <p:cNvGraphicFramePr>
            <a:graphicFrameLocks noGrp="1"/>
          </p:cNvGraphicFramePr>
          <p:nvPr/>
        </p:nvGraphicFramePr>
        <p:xfrm>
          <a:off x="1219200" y="1676400"/>
          <a:ext cx="6096000" cy="2164080"/>
        </p:xfrm>
        <a:graphic>
          <a:graphicData uri="http://schemas.openxmlformats.org/drawingml/2006/table">
            <a:tbl>
              <a:tblPr/>
              <a:tblGrid>
                <a:gridCol w="762000"/>
                <a:gridCol w="5334000"/>
              </a:tblGrid>
              <a:tr h="242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&gt;0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cima pelo número específicado de casas decimais.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cima até o inteiro mais próximo.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&lt;0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Núm será arredondado para cima à esquerda da vírgula decimal</a:t>
                      </a:r>
                      <a:endParaRPr kumimoji="0" lang="en-US" alt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BR" b="1"/>
              <a:t>INT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Arredonda um número para baixo até o número inteiro mais próximo.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endParaRPr lang="en-US" altLang="pt-BR" sz="20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en-US" altLang="pt-BR" sz="2000" b="1">
                <a:latin typeface="Arial" panose="020B0604020202020204" pitchFamily="34" charset="0"/>
              </a:rPr>
              <a:t>Sintaxe</a:t>
            </a:r>
            <a:endParaRPr lang="en-US" altLang="pt-BR" sz="2000">
              <a:latin typeface="Arial" panose="020B0604020202020204" pitchFamily="34" charset="0"/>
            </a:endParaRPr>
          </a:p>
          <a:p>
            <a:r>
              <a:rPr lang="en-US" altLang="pt-BR" sz="2000" b="1">
                <a:latin typeface="Arial" panose="020B0604020202020204" pitchFamily="34" charset="0"/>
              </a:rPr>
              <a:t>INT</a:t>
            </a:r>
            <a:r>
              <a:rPr lang="en-US" altLang="pt-BR" sz="2000">
                <a:latin typeface="Arial" panose="020B0604020202020204" pitchFamily="34" charset="0"/>
              </a:rPr>
              <a:t>(</a:t>
            </a:r>
            <a:r>
              <a:rPr lang="en-US" altLang="pt-BR" sz="2000" b="1">
                <a:latin typeface="Arial" panose="020B0604020202020204" pitchFamily="34" charset="0"/>
              </a:rPr>
              <a:t>núm</a:t>
            </a:r>
            <a:r>
              <a:rPr lang="en-US" altLang="pt-BR" sz="2000">
                <a:latin typeface="Arial" panose="020B0604020202020204" pitchFamily="34" charset="0"/>
              </a:rPr>
              <a:t>)</a:t>
            </a:r>
          </a:p>
          <a:p>
            <a:r>
              <a:rPr lang="en-US" altLang="pt-BR" sz="2000">
                <a:latin typeface="Arial" panose="020B0604020202020204" pitchFamily="34" charset="0"/>
              </a:rPr>
              <a:t>Núm   é o número real que se deseja arredondar para baixo até um inteiro.</a:t>
            </a:r>
          </a:p>
          <a:p>
            <a:r>
              <a:rPr lang="en-US" altLang="pt-BR" sz="2000" b="1">
                <a:latin typeface="Arial" panose="020B0604020202020204" pitchFamily="34" charset="0"/>
              </a:rPr>
              <a:t>Exemplos</a:t>
            </a:r>
            <a:endParaRPr lang="en-US" altLang="pt-BR" sz="2000">
              <a:latin typeface="Arial" panose="020B0604020202020204" pitchFamily="34" charset="0"/>
            </a:endParaRP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=INT(8,9) é igual a 8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pt-BR" sz="2000">
                <a:solidFill>
                  <a:schemeClr val="tx2"/>
                </a:solidFill>
                <a:latin typeface="Arial" panose="020B0604020202020204" pitchFamily="34" charset="0"/>
              </a:rPr>
              <a:t>   =INT(-8,9) é igual a -9</a:t>
            </a:r>
          </a:p>
          <a:p>
            <a:endParaRPr lang="en-US" altLang="pt-BR" sz="20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b="1"/>
              <a:t>Truncar e Int</a:t>
            </a:r>
            <a:endParaRPr lang="en-US" altLang="pt-BR" b="1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r>
              <a:rPr lang="pt-BR" altLang="pt-BR" sz="2000">
                <a:latin typeface="Arial" panose="020B0604020202020204" pitchFamily="34" charset="0"/>
              </a:rPr>
              <a:t>Comentários:</a:t>
            </a:r>
          </a:p>
          <a:p>
            <a:pPr lvl="1"/>
            <a:r>
              <a:rPr lang="en-US" altLang="pt-BR" sz="2000">
                <a:latin typeface="Arial" panose="020B0604020202020204" pitchFamily="34" charset="0"/>
              </a:rPr>
              <a:t>Truncar e Int são semelhantes, pois os dois retornam inteiros.</a:t>
            </a:r>
          </a:p>
          <a:p>
            <a:pPr lvl="1"/>
            <a:r>
              <a:rPr lang="en-US" altLang="pt-BR" sz="2000">
                <a:latin typeface="Arial" panose="020B0604020202020204" pitchFamily="34" charset="0"/>
              </a:rPr>
              <a:t>Truncar remove a parte fracionária do número.</a:t>
            </a:r>
          </a:p>
          <a:p>
            <a:pPr lvl="1"/>
            <a:r>
              <a:rPr lang="en-US" altLang="pt-BR" sz="2000">
                <a:latin typeface="Arial" panose="020B0604020202020204" pitchFamily="34" charset="0"/>
              </a:rPr>
              <a:t>Int arredonda para menos até o número inteiro mais próximo, de acordo com a parte fracionária do número.</a:t>
            </a:r>
          </a:p>
          <a:p>
            <a:pPr lvl="1"/>
            <a:r>
              <a:rPr lang="en-US" altLang="pt-BR" sz="2000">
                <a:latin typeface="Arial" panose="020B0604020202020204" pitchFamily="34" charset="0"/>
              </a:rPr>
              <a:t>Truncar e Int são diferentes apenas quando usam números negativos.</a:t>
            </a:r>
          </a:p>
          <a:p>
            <a:pPr lvl="1">
              <a:buFontTx/>
              <a:buNone/>
            </a:pPr>
            <a:r>
              <a:rPr lang="en-US" altLang="pt-BR" sz="2000">
                <a:latin typeface="Arial" panose="020B0604020202020204" pitchFamily="34" charset="0"/>
              </a:rPr>
              <a:t>=Truncar(-4,3) retorna –4</a:t>
            </a:r>
          </a:p>
          <a:p>
            <a:pPr lvl="1">
              <a:buFontTx/>
              <a:buNone/>
            </a:pPr>
            <a:r>
              <a:rPr lang="en-US" altLang="pt-BR" sz="2000">
                <a:latin typeface="Arial" panose="020B0604020202020204" pitchFamily="34" charset="0"/>
              </a:rPr>
              <a:t>=Int(-4,3) retorna -5</a:t>
            </a:r>
          </a:p>
          <a:p>
            <a:pPr lvl="1"/>
            <a:endParaRPr lang="en-US" altLang="pt-BR" sz="2000">
              <a:latin typeface="Arial" panose="020B0604020202020204" pitchFamily="34" charset="0"/>
            </a:endParaRPr>
          </a:p>
          <a:p>
            <a:pPr lvl="1">
              <a:buFontTx/>
              <a:buNone/>
            </a:pPr>
            <a:endParaRPr lang="en-US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b="1"/>
              <a:t>Vínculos</a:t>
            </a:r>
            <a:endParaRPr lang="en-US" altLang="pt-BR" b="1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sz="2000">
                <a:latin typeface="Arial" panose="020B0604020202020204" pitchFamily="34" charset="0"/>
              </a:rPr>
              <a:t>São planilhas que fazem referências a células de outras planilhas ou pastas.</a:t>
            </a:r>
          </a:p>
          <a:p>
            <a:r>
              <a:rPr lang="pt-BR" altLang="pt-BR" sz="2000">
                <a:latin typeface="Arial" panose="020B0604020202020204" pitchFamily="34" charset="0"/>
              </a:rPr>
              <a:t>A melhor maneira de estabelecer uma fórmula com referências tridimensionais é utilizar a técnica de apontar com o mouse para endereços ou intervalos.</a:t>
            </a:r>
          </a:p>
          <a:p>
            <a:r>
              <a:rPr lang="pt-BR" altLang="pt-BR" sz="2000">
                <a:latin typeface="Arial" panose="020B0604020202020204" pitchFamily="34" charset="0"/>
              </a:rPr>
              <a:t>Exemplo:</a:t>
            </a:r>
          </a:p>
          <a:p>
            <a:pPr>
              <a:buFontTx/>
              <a:buNone/>
            </a:pPr>
            <a:r>
              <a:rPr lang="pt-BR" altLang="pt-BR" sz="2000">
                <a:latin typeface="Arial" panose="020B0604020202020204" pitchFamily="34" charset="0"/>
              </a:rPr>
              <a:t>	=Soma([Pasta1]Plan1!A1:A5)</a:t>
            </a:r>
          </a:p>
          <a:p>
            <a:endParaRPr lang="pt-BR" altLang="pt-BR" sz="2000">
              <a:latin typeface="Arial" panose="020B0604020202020204" pitchFamily="34" charset="0"/>
            </a:endParaRPr>
          </a:p>
          <a:p>
            <a:r>
              <a:rPr lang="pt-BR" altLang="pt-BR" sz="2000">
                <a:latin typeface="Arial" panose="020B0604020202020204" pitchFamily="34" charset="0"/>
              </a:rPr>
              <a:t>Obs: Soma os valores da células de A1 até A5 na planilha Plan1 que está na Pasta1.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EXERCICIO 01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56792"/>
            <a:ext cx="7776864" cy="467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0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EXERCICIO 02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523166"/>
            <a:ext cx="5652964" cy="432048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026890" y="1552545"/>
            <a:ext cx="6262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</a:rPr>
              <a:t>Venda: Multiplicar o custo pelo lucro;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</a:rPr>
              <a:t>Total: Multiplicar vendas pelo estoque;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tx1"/>
                </a:solidFill>
              </a:rPr>
              <a:t>Obter o total de cada coluna;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17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 03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484784"/>
            <a:ext cx="5400600" cy="3989517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>
            <a:off x="2915816" y="3789040"/>
            <a:ext cx="2088232" cy="20162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CaixaDeTexto 6"/>
          <p:cNvSpPr txBox="1"/>
          <p:nvPr/>
        </p:nvSpPr>
        <p:spPr>
          <a:xfrm>
            <a:off x="1835696" y="5805264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C será substituído pelo nome da célula  onde consta os graus na escala </a:t>
            </a:r>
            <a:r>
              <a:rPr lang="pt-BR" dirty="0" err="1" smtClean="0">
                <a:solidFill>
                  <a:schemeClr val="tx1"/>
                </a:solidFill>
              </a:rPr>
              <a:t>celsius</a:t>
            </a:r>
            <a:r>
              <a:rPr lang="pt-BR" dirty="0" smtClean="0">
                <a:solidFill>
                  <a:schemeClr val="tx1"/>
                </a:solidFill>
              </a:rPr>
              <a:t> e f não terá na formula.  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7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 04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283968" y="2057400"/>
            <a:ext cx="4680520" cy="4114800"/>
          </a:xfrm>
        </p:spPr>
        <p:txBody>
          <a:bodyPr/>
          <a:lstStyle/>
          <a:p>
            <a:r>
              <a:rPr lang="pt-BR" dirty="0" smtClean="0"/>
              <a:t>Crie uma formula que mostre todas as  ligações realizadas de </a:t>
            </a:r>
            <a:r>
              <a:rPr lang="pt-BR" dirty="0" err="1" smtClean="0"/>
              <a:t>Brasilia</a:t>
            </a:r>
            <a:r>
              <a:rPr lang="pt-BR" dirty="0" smtClean="0"/>
              <a:t>;</a:t>
            </a:r>
          </a:p>
          <a:p>
            <a:r>
              <a:rPr lang="pt-BR" dirty="0" smtClean="0"/>
              <a:t>Crie uma formula que some todas a ligações realizadas no dia 15/Mar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52600"/>
            <a:ext cx="401002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1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t-BR" sz="20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t-BR" sz="20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4706</TotalTime>
  <Words>753</Words>
  <Application>Microsoft Office PowerPoint</Application>
  <PresentationFormat>Apresentação na tela (4:3)</PresentationFormat>
  <Paragraphs>219</Paragraphs>
  <Slides>30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7" baseType="lpstr">
      <vt:lpstr>Times New Roman</vt:lpstr>
      <vt:lpstr>Arial</vt:lpstr>
      <vt:lpstr>Arial Unicode MS</vt:lpstr>
      <vt:lpstr>SimSun</vt:lpstr>
      <vt:lpstr>Verdana</vt:lpstr>
      <vt:lpstr>Wingdings</vt:lpstr>
      <vt:lpstr>Estrutura padrão</vt:lpstr>
      <vt:lpstr>Planilhas Avançadas  ANDRE APARECIDO DA SILVA</vt:lpstr>
      <vt:lpstr>Apresentação do PowerPoint</vt:lpstr>
      <vt:lpstr>PROCV</vt:lpstr>
      <vt:lpstr>PROCV</vt:lpstr>
      <vt:lpstr>PROCV (formula)</vt:lpstr>
      <vt:lpstr>PROCV (em qual columa busca)</vt:lpstr>
      <vt:lpstr>PROCV (em qual tabela busca)</vt:lpstr>
      <vt:lpstr>PROCV (em qual linha busca)</vt:lpstr>
      <vt:lpstr>O resultado seria este</vt:lpstr>
      <vt:lpstr>PROCH</vt:lpstr>
      <vt:lpstr>PROCH</vt:lpstr>
      <vt:lpstr>FUNÇÃO CONT.SE</vt:lpstr>
      <vt:lpstr>FUNÇÃO CONT.SE</vt:lpstr>
      <vt:lpstr>Outro exemplo cont.se</vt:lpstr>
      <vt:lpstr>Outro exemplo cont.se</vt:lpstr>
      <vt:lpstr>FUNÇÃO =SOMASE(</vt:lpstr>
      <vt:lpstr>FUNÇÃO =SOMASE(</vt:lpstr>
      <vt:lpstr>ARRED</vt:lpstr>
      <vt:lpstr>ARRED</vt:lpstr>
      <vt:lpstr>ARREDONDAR.PARA.BAIXO</vt:lpstr>
      <vt:lpstr>ARREDONDAR.PARA.BAIXO</vt:lpstr>
      <vt:lpstr>ARREDONDAR.PARA.CIMA</vt:lpstr>
      <vt:lpstr>ARREDONDAR.PARA.CIMA</vt:lpstr>
      <vt:lpstr>INT</vt:lpstr>
      <vt:lpstr>Truncar e Int</vt:lpstr>
      <vt:lpstr>Vínculos</vt:lpstr>
      <vt:lpstr>EXERCICIO 01</vt:lpstr>
      <vt:lpstr>EXERCICIO 02</vt:lpstr>
      <vt:lpstr>EXERCÍCIO 03</vt:lpstr>
      <vt:lpstr>Exercício 04</vt:lpstr>
    </vt:vector>
  </TitlesOfParts>
  <Company>Núcleo de Computação Eletrônica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Avançado</dc:title>
  <dc:creator>NCE-UFRJ</dc:creator>
  <cp:lastModifiedBy>Oxnar</cp:lastModifiedBy>
  <cp:revision>353</cp:revision>
  <dcterms:created xsi:type="dcterms:W3CDTF">2005-11-22T17:41:10Z</dcterms:created>
  <dcterms:modified xsi:type="dcterms:W3CDTF">2017-09-28T20:46:09Z</dcterms:modified>
</cp:coreProperties>
</file>