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9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08" r:id="rId13"/>
    <p:sldId id="341" r:id="rId14"/>
    <p:sldId id="321" r:id="rId15"/>
    <p:sldId id="322" r:id="rId16"/>
    <p:sldId id="342" r:id="rId17"/>
    <p:sldId id="343" r:id="rId1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16/09/2019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xnar.com.br/aulas/exce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25064B2-8216-4843-ABCF-A47F6B798E09}"/>
              </a:ext>
            </a:extLst>
          </p:cNvPr>
          <p:cNvSpPr txBox="1">
            <a:spLocks/>
          </p:cNvSpPr>
          <p:nvPr/>
        </p:nvSpPr>
        <p:spPr>
          <a:xfrm>
            <a:off x="611560" y="5730875"/>
            <a:ext cx="5688632" cy="625475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pt-BR" sz="1600" dirty="0"/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/>
              <a:t>Disponível em: </a:t>
            </a:r>
            <a:r>
              <a:rPr lang="pt-BR" sz="1600" dirty="0">
                <a:hlinkClick r:id="rId2"/>
              </a:rPr>
              <a:t>http://www.oxnar.com.br/aulas/excel</a:t>
            </a:r>
            <a:r>
              <a:rPr lang="pt-BR" sz="1600" dirty="0"/>
              <a:t>  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13A3DC6-CAE0-4179-9DB4-4BBA8EB5D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5248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5239C1A-20DF-424A-A656-1500ACE7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7DA07CD-E388-407F-829E-C71B3D67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BEB85F-E21E-46DF-A330-748AE502F29A}"/>
              </a:ext>
            </a:extLst>
          </p:cNvPr>
          <p:cNvSpPr txBox="1"/>
          <p:nvPr/>
        </p:nvSpPr>
        <p:spPr>
          <a:xfrm>
            <a:off x="971600" y="188640"/>
            <a:ext cx="81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CRIAÇÃO DAS TABELAS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3A24192-CD86-4EFF-B099-CC961CB6B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596"/>
            <a:ext cx="9144000" cy="497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5239C1A-20DF-424A-A656-1500ACE7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7DA07CD-E388-407F-829E-C71B3D67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BEB85F-E21E-46DF-A330-748AE502F29A}"/>
              </a:ext>
            </a:extLst>
          </p:cNvPr>
          <p:cNvSpPr txBox="1"/>
          <p:nvPr/>
        </p:nvSpPr>
        <p:spPr>
          <a:xfrm>
            <a:off x="971600" y="188640"/>
            <a:ext cx="81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CRIAÇÃO DAS TABELAS – PADRONIZANDO NÚMEROS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FE2288-10F9-44D1-8413-4F67B4CF0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45" y="1616602"/>
            <a:ext cx="9144000" cy="492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2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51520" y="404664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FORMATAÇÃO CONDICIONAL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CCC4A5C-B35A-44C3-80E7-C63A0A0EB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49092"/>
            <a:ext cx="7983060" cy="570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2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51520" y="404664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FORMATAÇÃO CONDICIONAL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709BD8-1161-4C34-A31D-545E4C425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75" y="1109033"/>
            <a:ext cx="61150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6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51520" y="404664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FORMATAÇÃO CONDICIONAL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F92DA9-E73E-4B0D-967C-78F8F05BF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013"/>
            <a:ext cx="9144000" cy="50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39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51520" y="404664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FORMATAÇÃO CONDICIONAL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25C207-9C79-4B7C-A149-626BA4DE4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3639"/>
            <a:ext cx="8892480" cy="524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35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36988" y="332656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Aplicando filtros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D321D0-57CA-457F-92C1-DF98E52A6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3" y="1127281"/>
            <a:ext cx="9144000" cy="573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0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36988" y="332656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A tabela com o filtros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CFA59A-070F-4AD4-8646-D956C3742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336765"/>
            <a:ext cx="6268471" cy="55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47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E8A1F20-7102-43DF-AE26-2C3D709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263DCB1-D28D-45F6-BE40-609DCB53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7FAC7-CE1D-4BBA-8F3E-39E34ADBC2C7}"/>
              </a:ext>
            </a:extLst>
          </p:cNvPr>
          <p:cNvSpPr txBox="1"/>
          <p:nvPr/>
        </p:nvSpPr>
        <p:spPr>
          <a:xfrm>
            <a:off x="236988" y="332656"/>
            <a:ext cx="8435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A tabela com o filtros – Filtro </a:t>
            </a:r>
            <a:r>
              <a:rPr lang="pt-BR" sz="4000" dirty="0" err="1"/>
              <a:t>z-a</a:t>
            </a:r>
            <a:endParaRPr lang="pt-BR" sz="4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7E271F-6C54-4D1B-90B2-B559983D9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970" y="1484784"/>
            <a:ext cx="4084655" cy="537321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B049AB1-B047-4DE2-BE91-680EAABFE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" y="1412776"/>
            <a:ext cx="4676710" cy="506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27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556DEFC-6E87-418A-8225-7B779270C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0344DFC-38B1-4557-BD41-81C0EAC9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11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5525AC-5741-456E-AFA5-33735465E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460" y="-66756"/>
            <a:ext cx="6120680" cy="688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22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12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A8E3675-D87B-4D8F-B389-E554FE0AE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4"/>
            <a:ext cx="9144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2CE4A59-EE52-443A-B522-9BE383F84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B353E9B-EC81-4CB4-819F-6480708F1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CB69D1-D9C1-4CDA-B7E8-86E1EB2F9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2218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2721F92-633C-42A4-A119-2EAC04D54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5"/>
            <a:ext cx="9036496" cy="682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85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14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337424C-7399-4602-B825-6A3414606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7" y="3957133"/>
            <a:ext cx="6534391" cy="26292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48591D9-AD33-4009-9C73-484E3D42B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293664"/>
            <a:ext cx="6534391" cy="21602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BF9998-5DFB-482A-A4AD-90C22505628C}"/>
              </a:ext>
            </a:extLst>
          </p:cNvPr>
          <p:cNvSpPr txBox="1"/>
          <p:nvPr/>
        </p:nvSpPr>
        <p:spPr>
          <a:xfrm>
            <a:off x="13811" y="203894"/>
            <a:ext cx="565212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Células c3 e c4 respectivamente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D9808FC-C900-4814-A717-8EC46C509ECC}"/>
              </a:ext>
            </a:extLst>
          </p:cNvPr>
          <p:cNvCxnSpPr/>
          <p:nvPr/>
        </p:nvCxnSpPr>
        <p:spPr>
          <a:xfrm>
            <a:off x="683568" y="788669"/>
            <a:ext cx="1368152" cy="120017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2710D77-F711-4CD7-87C7-9FEBE79D20B9}"/>
              </a:ext>
            </a:extLst>
          </p:cNvPr>
          <p:cNvCxnSpPr>
            <a:cxnSpLocks/>
          </p:cNvCxnSpPr>
          <p:nvPr/>
        </p:nvCxnSpPr>
        <p:spPr>
          <a:xfrm>
            <a:off x="683568" y="788669"/>
            <a:ext cx="1368152" cy="158511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622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7E1E3AA-FA79-4573-8AA7-9D2240C4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68032C4-246E-4EAA-AE6A-E7FD5D89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8" name="Etapa" descr="Saiba mais sobre fórmulas, células e intervalos&#10;">
            <a:extLst>
              <a:ext uri="{FF2B5EF4-FFF2-40B4-BE49-F238E27FC236}">
                <a16:creationId xmlns:a16="http://schemas.microsoft.com/office/drawing/2014/main" id="{357DDA9A-4748-449A-87E8-7D577E6B6F8E}"/>
              </a:ext>
            </a:extLst>
          </p:cNvPr>
          <p:cNvSpPr txBox="1"/>
          <p:nvPr/>
        </p:nvSpPr>
        <p:spPr>
          <a:xfrm>
            <a:off x="107504" y="404664"/>
            <a:ext cx="9001000" cy="85450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rIns="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0" i="0" u="none" strike="noStrike" kern="0" cap="none" spc="0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Segoe UI Light" panose="020B0502040204020203" pitchFamily="34" charset="0"/>
                <a:ea typeface="Segoe UI" pitchFamily="34" charset="0"/>
                <a:cs typeface="Segoe UI Light" panose="020B0502040204020203" pitchFamily="34" charset="0"/>
              </a:rPr>
              <a:t>Saiba mais sobre fórmulas, células e intervalos</a:t>
            </a:r>
            <a:endParaRPr lang="en-US" sz="3600" b="0">
              <a:solidFill>
                <a:schemeClr val="bg2">
                  <a:lumMod val="25000"/>
                </a:schemeClr>
              </a:solidFill>
              <a:effectLst/>
              <a:latin typeface="Segoe UI Light" panose="020B0502040204020203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xt_Etapa" descr="O Excel é composto de células individuais que estão agrupadas em linhas e colunas. Linhas são identificadas por números e colunas, por letras. Há 1.048.576 linhas e 16.384 colunas e você pode colocar fórmulas e funções em qualquer uma delas.">
            <a:extLst>
              <a:ext uri="{FF2B5EF4-FFF2-40B4-BE49-F238E27FC236}">
                <a16:creationId xmlns:a16="http://schemas.microsoft.com/office/drawing/2014/main" id="{C309FDDD-7DD5-4C0A-A9F5-43E33DAD131C}"/>
              </a:ext>
            </a:extLst>
          </p:cNvPr>
          <p:cNvSpPr txBox="1"/>
          <p:nvPr/>
        </p:nvSpPr>
        <p:spPr>
          <a:xfrm>
            <a:off x="462372" y="1484784"/>
            <a:ext cx="8502116" cy="523669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O Excel é composto de células individuais que estão agrupadas em linhas e colunas. Linhas são identificadas por números e colunas, por letras.</a:t>
            </a:r>
            <a:endParaRPr lang="pt-BR" sz="36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6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Há mais de 1 milhão de linhas e mais de 16.000 colunas, e você pode colocar fórmulas em qualquer uma delas.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460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59380F58-3B8F-425B-A431-76A84CFC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2DCAF61-7EA2-47FB-A8F6-A48329E6E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txt_Etapa" descr="As fórmulas podem conter referências a células, a intervalos de células, operadores e constantes. Todos os seguintes são exemplos de fórmulas:&#10;&#10;=A1+B1&#10;=10*20&#10;=SOMA(A1:A10)&#10;&#10;">
            <a:extLst>
              <a:ext uri="{FF2B5EF4-FFF2-40B4-BE49-F238E27FC236}">
                <a16:creationId xmlns:a16="http://schemas.microsoft.com/office/drawing/2014/main" id="{DE5F2A61-4B42-4344-8A7F-D8616CB59479}"/>
              </a:ext>
            </a:extLst>
          </p:cNvPr>
          <p:cNvSpPr txBox="1"/>
          <p:nvPr/>
        </p:nvSpPr>
        <p:spPr>
          <a:xfrm>
            <a:off x="464838" y="764704"/>
            <a:ext cx="8238731" cy="504056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As fórmulas podem conter referências a células, a intervalos de células, operadores e constantes. </a:t>
            </a:r>
            <a:endParaRPr lang="pt-BR" sz="32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200" kern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0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Todos os seguintes são exemplos de fórmulas: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=A1+B1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=10+20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i="0" u="none" strike="noStrike" kern="0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itchFamily="34" charset="0"/>
                <a:cs typeface="Segoe UI" panose="020B0502040204020203" pitchFamily="34" charset="0"/>
              </a:rPr>
              <a:t>=SOMA(A1:A10)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Segoe UI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031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96D00002-80C5-4D29-91AB-3604CEE4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17</a:t>
            </a:fld>
            <a:endParaRPr lang="pt-BR"/>
          </a:p>
        </p:txBody>
      </p:sp>
      <p:grpSp>
        <p:nvGrpSpPr>
          <p:cNvPr id="4" name="Grupo 168">
            <a:extLst>
              <a:ext uri="{FF2B5EF4-FFF2-40B4-BE49-F238E27FC236}">
                <a16:creationId xmlns:a16="http://schemas.microsoft.com/office/drawing/2014/main" id="{50CFB57E-402D-428F-8A7B-D2B6BD7D763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224848"/>
            <a:chExt cx="7026077" cy="5750902"/>
          </a:xfrm>
          <a:solidFill>
            <a:schemeClr val="bg1"/>
          </a:solidFill>
        </p:grpSpPr>
        <p:grpSp>
          <p:nvGrpSpPr>
            <p:cNvPr id="6" name="Grupo 170">
              <a:extLst>
                <a:ext uri="{FF2B5EF4-FFF2-40B4-BE49-F238E27FC236}">
                  <a16:creationId xmlns:a16="http://schemas.microsoft.com/office/drawing/2014/main" id="{7440BE31-1C3C-4F77-9B4A-DA987875D6C4}"/>
                </a:ext>
              </a:extLst>
            </p:cNvPr>
            <p:cNvGrpSpPr/>
            <p:nvPr/>
          </p:nvGrpSpPr>
          <p:grpSpPr>
            <a:xfrm>
              <a:off x="62279" y="224848"/>
              <a:ext cx="4083384" cy="1294710"/>
              <a:chOff x="62279" y="224848"/>
              <a:chExt cx="4083384" cy="1294710"/>
            </a:xfrm>
            <a:grpFill/>
          </p:grpSpPr>
          <p:sp>
            <p:nvSpPr>
              <p:cNvPr id="33" name="txt_Fórmula" descr="=A1+B1 &#10;">
                <a:extLst>
                  <a:ext uri="{FF2B5EF4-FFF2-40B4-BE49-F238E27FC236}">
                    <a16:creationId xmlns:a16="http://schemas.microsoft.com/office/drawing/2014/main" id="{09925615-92E5-4FED-ABD0-95B91AFE7A89}"/>
                  </a:ext>
                </a:extLst>
              </p:cNvPr>
              <p:cNvSpPr txBox="1"/>
              <p:nvPr/>
            </p:nvSpPr>
            <p:spPr>
              <a:xfrm>
                <a:off x="62279" y="485686"/>
                <a:ext cx="2025984" cy="502920"/>
              </a:xfrm>
              <a:prstGeom prst="rect">
                <a:avLst/>
              </a:prstGeom>
              <a:grp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3600" dirty="0"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=A1+B1 </a:t>
                </a:r>
                <a:endParaRPr lang="en-US" sz="3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4" name="ChaveDeFórmulaPosterior">
                <a:extLst>
                  <a:ext uri="{FF2B5EF4-FFF2-40B4-BE49-F238E27FC236}">
                    <a16:creationId xmlns:a16="http://schemas.microsoft.com/office/drawing/2014/main" id="{06B625F0-B6FF-4FB6-82EE-37D7B29DEADC}"/>
                  </a:ext>
                </a:extLst>
              </p:cNvPr>
              <p:cNvSpPr/>
              <p:nvPr/>
            </p:nvSpPr>
            <p:spPr>
              <a:xfrm rot="5400000">
                <a:off x="950435" y="466871"/>
                <a:ext cx="121918" cy="196189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35" name="txt_BalãoDeFórmulaSuperior" descr="Operador&#10;">
                <a:extLst>
                  <a:ext uri="{FF2B5EF4-FFF2-40B4-BE49-F238E27FC236}">
                    <a16:creationId xmlns:a16="http://schemas.microsoft.com/office/drawing/2014/main" id="{FEB264EE-E7A0-4BFB-BBE2-0F36D6F84A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7697" y="224848"/>
                <a:ext cx="791566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Operador</a:t>
                </a:r>
              </a:p>
            </p:txBody>
          </p:sp>
          <p:sp>
            <p:nvSpPr>
              <p:cNvPr id="36" name="ChaveDeFórmulaPosterior">
                <a:extLst>
                  <a:ext uri="{FF2B5EF4-FFF2-40B4-BE49-F238E27FC236}">
                    <a16:creationId xmlns:a16="http://schemas.microsoft.com/office/drawing/2014/main" id="{3CB31A99-96D7-4A5F-A2D8-6091936DBB59}"/>
                  </a:ext>
                </a:extLst>
              </p:cNvPr>
              <p:cNvSpPr/>
              <p:nvPr/>
            </p:nvSpPr>
            <p:spPr>
              <a:xfrm rot="16200000">
                <a:off x="534121" y="796229"/>
                <a:ext cx="121918" cy="482647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37" name="txt_BalãoDeFórmulaSuperior" descr="Referência de célula&#10;&#10;">
                <a:extLst>
                  <a:ext uri="{FF2B5EF4-FFF2-40B4-BE49-F238E27FC236}">
                    <a16:creationId xmlns:a16="http://schemas.microsoft.com/office/drawing/2014/main" id="{E6F187D6-FF2E-4EFC-AFAA-20952A07D3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087" y="1115455"/>
                <a:ext cx="819067" cy="40410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Referência de célula</a:t>
                </a:r>
              </a:p>
            </p:txBody>
          </p:sp>
          <p:sp>
            <p:nvSpPr>
              <p:cNvPr id="38" name="ChaveDeFórmulaPosterior">
                <a:extLst>
                  <a:ext uri="{FF2B5EF4-FFF2-40B4-BE49-F238E27FC236}">
                    <a16:creationId xmlns:a16="http://schemas.microsoft.com/office/drawing/2014/main" id="{872F7C58-72FF-46FC-8EC4-AEF5C7512D62}"/>
                  </a:ext>
                </a:extLst>
              </p:cNvPr>
              <p:cNvSpPr/>
              <p:nvPr/>
            </p:nvSpPr>
            <p:spPr>
              <a:xfrm rot="16200000">
                <a:off x="1380655" y="795039"/>
                <a:ext cx="121918" cy="485028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39" name="txt_BalãoDeFórmulaSuperior" descr="Referência de célula&#10;&#10;">
                <a:extLst>
                  <a:ext uri="{FF2B5EF4-FFF2-40B4-BE49-F238E27FC236}">
                    <a16:creationId xmlns:a16="http://schemas.microsoft.com/office/drawing/2014/main" id="{C8D9CEE7-9568-485B-8FE0-FB660EF1AC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7311" y="1115455"/>
                <a:ext cx="821686" cy="40410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Referência de célula</a:t>
                </a:r>
              </a:p>
            </p:txBody>
          </p:sp>
          <p:sp>
            <p:nvSpPr>
              <p:cNvPr id="40" name="txt_Fórmula" descr="=10*20 &#10;">
                <a:extLst>
                  <a:ext uri="{FF2B5EF4-FFF2-40B4-BE49-F238E27FC236}">
                    <a16:creationId xmlns:a16="http://schemas.microsoft.com/office/drawing/2014/main" id="{B5C03097-B1E4-4C44-A3A7-E2260FC430EB}"/>
                  </a:ext>
                </a:extLst>
              </p:cNvPr>
              <p:cNvSpPr txBox="1"/>
              <p:nvPr/>
            </p:nvSpPr>
            <p:spPr>
              <a:xfrm>
                <a:off x="2111620" y="485686"/>
                <a:ext cx="2034043" cy="502920"/>
              </a:xfrm>
              <a:prstGeom prst="rect">
                <a:avLst/>
              </a:prstGeom>
              <a:grp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3600"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=10+20 </a:t>
                </a:r>
                <a:endParaRPr lang="en-US" sz="36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1" name="ChaveDeFórmulaPosterior">
                <a:extLst>
                  <a:ext uri="{FF2B5EF4-FFF2-40B4-BE49-F238E27FC236}">
                    <a16:creationId xmlns:a16="http://schemas.microsoft.com/office/drawing/2014/main" id="{81CD8C84-59B0-42BA-84FD-161333AB7096}"/>
                  </a:ext>
                </a:extLst>
              </p:cNvPr>
              <p:cNvSpPr/>
              <p:nvPr/>
            </p:nvSpPr>
            <p:spPr>
              <a:xfrm rot="5400000">
                <a:off x="3004539" y="465039"/>
                <a:ext cx="121918" cy="199853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42" name="txt_BalãoDeFórmulaSuperior" descr="Operador&#10;">
                <a:extLst>
                  <a:ext uri="{FF2B5EF4-FFF2-40B4-BE49-F238E27FC236}">
                    <a16:creationId xmlns:a16="http://schemas.microsoft.com/office/drawing/2014/main" id="{1B4C2F37-2973-4A52-8665-E35B15BB3D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8247" y="224848"/>
                <a:ext cx="797209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Operador</a:t>
                </a:r>
              </a:p>
            </p:txBody>
          </p:sp>
          <p:sp>
            <p:nvSpPr>
              <p:cNvPr id="43" name="ChaveDeFórmulaPosterior">
                <a:extLst>
                  <a:ext uri="{FF2B5EF4-FFF2-40B4-BE49-F238E27FC236}">
                    <a16:creationId xmlns:a16="http://schemas.microsoft.com/office/drawing/2014/main" id="{1272A68F-37F0-4A7B-B89A-A0390EAF5C54}"/>
                  </a:ext>
                </a:extLst>
              </p:cNvPr>
              <p:cNvSpPr/>
              <p:nvPr/>
            </p:nvSpPr>
            <p:spPr>
              <a:xfrm rot="16200000">
                <a:off x="2585660" y="795496"/>
                <a:ext cx="121918" cy="484113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44" name="txt_BalãoDeFórmulaSuperior" descr="Constante&#10;">
                <a:extLst>
                  <a:ext uri="{FF2B5EF4-FFF2-40B4-BE49-F238E27FC236}">
                    <a16:creationId xmlns:a16="http://schemas.microsoft.com/office/drawing/2014/main" id="{C3D3BDE9-0CDA-4720-99C6-226649AE3E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2820" y="1115455"/>
                <a:ext cx="820679" cy="40410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Constante</a:t>
                </a:r>
              </a:p>
            </p:txBody>
          </p:sp>
          <p:sp>
            <p:nvSpPr>
              <p:cNvPr id="45" name="ChaveDeFórmulaPosterior">
                <a:extLst>
                  <a:ext uri="{FF2B5EF4-FFF2-40B4-BE49-F238E27FC236}">
                    <a16:creationId xmlns:a16="http://schemas.microsoft.com/office/drawing/2014/main" id="{A2388037-0C8B-4449-A76D-B27DF4538FD1}"/>
                  </a:ext>
                </a:extLst>
              </p:cNvPr>
              <p:cNvSpPr/>
              <p:nvPr/>
            </p:nvSpPr>
            <p:spPr>
              <a:xfrm rot="16200000">
                <a:off x="3436591" y="795039"/>
                <a:ext cx="121918" cy="485027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46" name="txt_BalãoDeFórmulaSuperior" descr="Constante&#10;">
                <a:extLst>
                  <a:ext uri="{FF2B5EF4-FFF2-40B4-BE49-F238E27FC236}">
                    <a16:creationId xmlns:a16="http://schemas.microsoft.com/office/drawing/2014/main" id="{9CAE6A7E-8E69-4ADE-A18A-4213125DEC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83248" y="1115455"/>
                <a:ext cx="821685" cy="40410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Constante</a:t>
                </a:r>
              </a:p>
            </p:txBody>
          </p:sp>
        </p:grpSp>
        <p:grpSp>
          <p:nvGrpSpPr>
            <p:cNvPr id="7" name="Grupo 171">
              <a:extLst>
                <a:ext uri="{FF2B5EF4-FFF2-40B4-BE49-F238E27FC236}">
                  <a16:creationId xmlns:a16="http://schemas.microsoft.com/office/drawing/2014/main" id="{27FB8F52-9F55-421A-90F9-FEBBC5A87DF7}"/>
                </a:ext>
              </a:extLst>
            </p:cNvPr>
            <p:cNvGrpSpPr/>
            <p:nvPr/>
          </p:nvGrpSpPr>
          <p:grpSpPr>
            <a:xfrm>
              <a:off x="0" y="1986240"/>
              <a:ext cx="3790306" cy="1789235"/>
              <a:chOff x="0" y="1986240"/>
              <a:chExt cx="3790306" cy="1789235"/>
            </a:xfrm>
            <a:grpFill/>
          </p:grpSpPr>
          <p:sp>
            <p:nvSpPr>
              <p:cNvPr id="26" name="txt_Fórmula" descr="=SOMA(A1:A10)&#10;">
                <a:extLst>
                  <a:ext uri="{FF2B5EF4-FFF2-40B4-BE49-F238E27FC236}">
                    <a16:creationId xmlns:a16="http://schemas.microsoft.com/office/drawing/2014/main" id="{420560C2-240E-4A77-8A25-1E46F3BE03DF}"/>
                  </a:ext>
                </a:extLst>
              </p:cNvPr>
              <p:cNvSpPr txBox="1"/>
              <p:nvPr/>
            </p:nvSpPr>
            <p:spPr>
              <a:xfrm>
                <a:off x="0" y="2269059"/>
                <a:ext cx="3790306" cy="502920"/>
              </a:xfrm>
              <a:prstGeom prst="rect">
                <a:avLst/>
              </a:prstGeom>
              <a:grp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3600"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=SOMA(A1:A10)</a:t>
                </a:r>
                <a:endParaRPr lang="en-US" sz="36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7" name="ChaveDeFórmulaPosterior">
                <a:extLst>
                  <a:ext uri="{FF2B5EF4-FFF2-40B4-BE49-F238E27FC236}">
                    <a16:creationId xmlns:a16="http://schemas.microsoft.com/office/drawing/2014/main" id="{5E996462-DB7E-43E7-A8CC-1B53668A75E9}"/>
                  </a:ext>
                </a:extLst>
              </p:cNvPr>
              <p:cNvSpPr/>
              <p:nvPr/>
            </p:nvSpPr>
            <p:spPr>
              <a:xfrm rot="5400000">
                <a:off x="751724" y="1840358"/>
                <a:ext cx="121918" cy="972000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28" name="txt_BalãoDeFórmulaSuperior" descr="Função&#10;">
                <a:extLst>
                  <a:ext uri="{FF2B5EF4-FFF2-40B4-BE49-F238E27FC236}">
                    <a16:creationId xmlns:a16="http://schemas.microsoft.com/office/drawing/2014/main" id="{6AD191CA-0328-4A6B-AFF1-5AAC7BCD94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386" y="1986240"/>
                <a:ext cx="719605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Função</a:t>
                </a:r>
              </a:p>
            </p:txBody>
          </p:sp>
          <p:sp>
            <p:nvSpPr>
              <p:cNvPr id="29" name="ChaveDeFórmulaPosterior">
                <a:extLst>
                  <a:ext uri="{FF2B5EF4-FFF2-40B4-BE49-F238E27FC236}">
                    <a16:creationId xmlns:a16="http://schemas.microsoft.com/office/drawing/2014/main" id="{73DF5926-C31E-49B6-8468-20634B5B1EC6}"/>
                  </a:ext>
                </a:extLst>
              </p:cNvPr>
              <p:cNvSpPr/>
              <p:nvPr/>
            </p:nvSpPr>
            <p:spPr>
              <a:xfrm rot="16200000">
                <a:off x="2381759" y="2030866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30" name="ChaveDeFórmulaPosterior">
                <a:extLst>
                  <a:ext uri="{FF2B5EF4-FFF2-40B4-BE49-F238E27FC236}">
                    <a16:creationId xmlns:a16="http://schemas.microsoft.com/office/drawing/2014/main" id="{92FCDA5F-895F-4078-BCF6-B3112EDCA2A2}"/>
                  </a:ext>
                </a:extLst>
              </p:cNvPr>
              <p:cNvSpPr/>
              <p:nvPr/>
            </p:nvSpPr>
            <p:spPr>
              <a:xfrm rot="5400000">
                <a:off x="2381759" y="1516516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31" name="txt_BalãoDeFórmulaSuperior" descr="Argumento&#10;">
                <a:extLst>
                  <a:ext uri="{FF2B5EF4-FFF2-40B4-BE49-F238E27FC236}">
                    <a16:creationId xmlns:a16="http://schemas.microsoft.com/office/drawing/2014/main" id="{6DD0728E-6D1B-40C6-A4C4-490130F25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0631" y="1986240"/>
                <a:ext cx="1005616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Argumento</a:t>
                </a:r>
              </a:p>
            </p:txBody>
          </p:sp>
          <p:sp>
            <p:nvSpPr>
              <p:cNvPr id="32" name="Caixa de texto 2" descr="Um intervalo de células tem uma célula inicial, um sinal de dois-pontos e uma célula final. Ao selecionar um intervalo de células para uma fórmula, o Excel adiciona automaticamente os dois-pontos.&#10;">
                <a:extLst>
                  <a:ext uri="{FF2B5EF4-FFF2-40B4-BE49-F238E27FC236}">
                    <a16:creationId xmlns:a16="http://schemas.microsoft.com/office/drawing/2014/main" id="{49197EDE-B2FF-44D2-AFA6-B9EEE1B518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027" y="2934729"/>
                <a:ext cx="3300413" cy="84074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Um intervalo de células tem uma célula inicial, um sinal de dois-pontos e</a:t>
                </a:r>
                <a:r>
                  <a:rPr lang="pt-br" sz="1100" baseline="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 uma célula final. Ao selecionar um intervalo de células para uma fórmula, o Excel adiciona automaticamente os dois-pontos.</a:t>
                </a:r>
                <a:endParaRPr lang="en-US" sz="1100" dirty="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 dirty="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grpSp>
          <p:nvGrpSpPr>
            <p:cNvPr id="8" name="Grupo 172">
              <a:extLst>
                <a:ext uri="{FF2B5EF4-FFF2-40B4-BE49-F238E27FC236}">
                  <a16:creationId xmlns:a16="http://schemas.microsoft.com/office/drawing/2014/main" id="{00BBB77A-8EDC-44E9-8BC6-1F471670BF40}"/>
                </a:ext>
              </a:extLst>
            </p:cNvPr>
            <p:cNvGrpSpPr/>
            <p:nvPr/>
          </p:nvGrpSpPr>
          <p:grpSpPr>
            <a:xfrm>
              <a:off x="0" y="3834090"/>
              <a:ext cx="7026077" cy="2141660"/>
              <a:chOff x="0" y="3834090"/>
              <a:chExt cx="7026077" cy="2141660"/>
            </a:xfrm>
            <a:grpFill/>
          </p:grpSpPr>
          <p:sp>
            <p:nvSpPr>
              <p:cNvPr id="9" name="txt_Fórmula" descr="=SOMA(A1:A10;C1:C10)&#10;">
                <a:extLst>
                  <a:ext uri="{FF2B5EF4-FFF2-40B4-BE49-F238E27FC236}">
                    <a16:creationId xmlns:a16="http://schemas.microsoft.com/office/drawing/2014/main" id="{4939E1EA-5EC9-4CD9-BA9B-F78E39B2FE8C}"/>
                  </a:ext>
                </a:extLst>
              </p:cNvPr>
              <p:cNvSpPr txBox="1"/>
              <p:nvPr/>
            </p:nvSpPr>
            <p:spPr>
              <a:xfrm>
                <a:off x="0" y="4450284"/>
                <a:ext cx="5687090" cy="502920"/>
              </a:xfrm>
              <a:prstGeom prst="rect">
                <a:avLst/>
              </a:prstGeom>
              <a:grp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rtl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pt-br" sz="3600">
                    <a:solidFill>
                      <a:srgbClr val="000000"/>
                    </a:solidFill>
                    <a:effectLst/>
                    <a:latin typeface="Courier New" panose="02070309020205020404" pitchFamily="49" charset="0"/>
                    <a:ea typeface="Times New Roman" panose="02020603050405020304" pitchFamily="18" charset="0"/>
                  </a:rPr>
                  <a:t>=SOMA(A1:A10;C1:C10)</a:t>
                </a:r>
                <a:endParaRPr lang="en-US" sz="36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" name="ChaveDeFórmulaPosterior">
                <a:extLst>
                  <a:ext uri="{FF2B5EF4-FFF2-40B4-BE49-F238E27FC236}">
                    <a16:creationId xmlns:a16="http://schemas.microsoft.com/office/drawing/2014/main" id="{2C0CD1F5-7F26-459E-A30A-75B89D0DDE18}"/>
                  </a:ext>
                </a:extLst>
              </p:cNvPr>
              <p:cNvSpPr/>
              <p:nvPr/>
            </p:nvSpPr>
            <p:spPr>
              <a:xfrm rot="5400000">
                <a:off x="761249" y="4021583"/>
                <a:ext cx="121918" cy="972000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11" name="txt_BalãoDeFórmulaSuperior" descr="Função&#10;">
                <a:extLst>
                  <a:ext uri="{FF2B5EF4-FFF2-40B4-BE49-F238E27FC236}">
                    <a16:creationId xmlns:a16="http://schemas.microsoft.com/office/drawing/2014/main" id="{19E9801B-D128-4AB7-8DE6-607106C30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386" y="4167465"/>
                <a:ext cx="719605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Função</a:t>
                </a:r>
              </a:p>
            </p:txBody>
          </p:sp>
          <p:sp>
            <p:nvSpPr>
              <p:cNvPr id="12" name="ChaveDeFórmulaPosterior">
                <a:extLst>
                  <a:ext uri="{FF2B5EF4-FFF2-40B4-BE49-F238E27FC236}">
                    <a16:creationId xmlns:a16="http://schemas.microsoft.com/office/drawing/2014/main" id="{E87F0EBE-F231-4EF8-9B82-25664E51185C}"/>
                  </a:ext>
                </a:extLst>
              </p:cNvPr>
              <p:cNvSpPr/>
              <p:nvPr/>
            </p:nvSpPr>
            <p:spPr>
              <a:xfrm rot="5400000">
                <a:off x="2419859" y="3697741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13" name="txt_BalãoDeFórmulaSuperior" descr="Argumento&#10;">
                <a:extLst>
                  <a:ext uri="{FF2B5EF4-FFF2-40B4-BE49-F238E27FC236}">
                    <a16:creationId xmlns:a16="http://schemas.microsoft.com/office/drawing/2014/main" id="{C70B59B4-A903-4D48-B1D5-54CDD75E51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0631" y="4167465"/>
                <a:ext cx="1005616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Argumento</a:t>
                </a:r>
              </a:p>
            </p:txBody>
          </p:sp>
          <p:sp>
            <p:nvSpPr>
              <p:cNvPr id="14" name="ChaveDeFórmulaPosterior">
                <a:extLst>
                  <a:ext uri="{FF2B5EF4-FFF2-40B4-BE49-F238E27FC236}">
                    <a16:creationId xmlns:a16="http://schemas.microsoft.com/office/drawing/2014/main" id="{82278071-0D09-4DA0-8A4B-E79650C6B154}"/>
                  </a:ext>
                </a:extLst>
              </p:cNvPr>
              <p:cNvSpPr/>
              <p:nvPr/>
            </p:nvSpPr>
            <p:spPr>
              <a:xfrm rot="5400000">
                <a:off x="4343909" y="3697741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15" name="txt_BalãoDeFórmulaSuperior" descr="Argumento&#10;">
                <a:extLst>
                  <a:ext uri="{FF2B5EF4-FFF2-40B4-BE49-F238E27FC236}">
                    <a16:creationId xmlns:a16="http://schemas.microsoft.com/office/drawing/2014/main" id="{681E05A6-833F-4DB8-8D40-D39B82D06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4681" y="4167465"/>
                <a:ext cx="1005616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Argumento</a:t>
                </a:r>
              </a:p>
            </p:txBody>
          </p:sp>
          <p:sp>
            <p:nvSpPr>
              <p:cNvPr id="16" name="ChaveDeFórmulaPosterior">
                <a:extLst>
                  <a:ext uri="{FF2B5EF4-FFF2-40B4-BE49-F238E27FC236}">
                    <a16:creationId xmlns:a16="http://schemas.microsoft.com/office/drawing/2014/main" id="{CBAEE9F7-8844-4CF2-908C-4D4F53F93F05}"/>
                  </a:ext>
                </a:extLst>
              </p:cNvPr>
              <p:cNvSpPr/>
              <p:nvPr/>
            </p:nvSpPr>
            <p:spPr>
              <a:xfrm rot="16200000">
                <a:off x="2419859" y="4221616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17" name="Caixa de texto 2" descr="Um intervalo de células">
                <a:extLst>
                  <a:ext uri="{FF2B5EF4-FFF2-40B4-BE49-F238E27FC236}">
                    <a16:creationId xmlns:a16="http://schemas.microsoft.com/office/drawing/2014/main" id="{F2C22149-D656-439A-9A85-5A52AF811D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7012" y="5125480"/>
                <a:ext cx="1620397" cy="27877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Um intervalo de células</a:t>
                </a:r>
              </a:p>
              <a:p>
                <a:pPr marL="0" marR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8" name="ChaveDeFórmulaPosterior">
                <a:extLst>
                  <a:ext uri="{FF2B5EF4-FFF2-40B4-BE49-F238E27FC236}">
                    <a16:creationId xmlns:a16="http://schemas.microsoft.com/office/drawing/2014/main" id="{BDF364CA-3E92-4EF9-B69D-8D2A8D6D02DC}"/>
                  </a:ext>
                </a:extLst>
              </p:cNvPr>
              <p:cNvSpPr/>
              <p:nvPr/>
            </p:nvSpPr>
            <p:spPr>
              <a:xfrm rot="16200000">
                <a:off x="4353434" y="4221616"/>
                <a:ext cx="121918" cy="1594774"/>
              </a:xfrm>
              <a:prstGeom prst="leftBrac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US"/>
              </a:p>
            </p:txBody>
          </p:sp>
          <p:sp>
            <p:nvSpPr>
              <p:cNvPr id="19" name="Caixa de texto 2" descr="Outro intervalo de células">
                <a:extLst>
                  <a:ext uri="{FF2B5EF4-FFF2-40B4-BE49-F238E27FC236}">
                    <a16:creationId xmlns:a16="http://schemas.microsoft.com/office/drawing/2014/main" id="{C0CFC16F-09CC-4EBF-8B9B-7929710E5A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35024" y="5125480"/>
                <a:ext cx="1773422" cy="27877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t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Outro intervalo de células</a:t>
                </a:r>
              </a:p>
              <a:p>
                <a:pPr marL="0" marR="0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0" name="txt_BalãoDeFórmulaSuperior" descr="Some o seguinte:&#10;">
                <a:extLst>
                  <a:ext uri="{FF2B5EF4-FFF2-40B4-BE49-F238E27FC236}">
                    <a16:creationId xmlns:a16="http://schemas.microsoft.com/office/drawing/2014/main" id="{130455C0-2F1E-4116-928D-8EF2832DD8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8906" y="3834090"/>
                <a:ext cx="2729639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0"/>
                <a:r>
                  <a:rPr lang="pt-PT" altLang="zh-CN" sz="1100" b="0" i="0" u="none" strike="noStrike" baseline="0">
                    <a:latin typeface="+mn-lt"/>
                    <a:ea typeface="+mn-ea"/>
                    <a:cs typeface="+mn-cs"/>
                  </a:rPr>
                  <a:t>Vários argumentos separados por vírgulas</a:t>
                </a:r>
                <a:endParaRPr lang="en-US" altLang="zh-CN" sz="1100" b="0" i="0" u="none" strike="noStrike" baseline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Seta de Crédito Adicional" descr="Seta">
                <a:extLst>
                  <a:ext uri="{FF2B5EF4-FFF2-40B4-BE49-F238E27FC236}">
                    <a16:creationId xmlns:a16="http://schemas.microsoft.com/office/drawing/2014/main" id="{F20E0373-D1E2-4164-9D1E-AA0D75CDAB33}"/>
                  </a:ext>
                </a:extLst>
              </p:cNvPr>
              <p:cNvSpPr/>
              <p:nvPr/>
            </p:nvSpPr>
            <p:spPr>
              <a:xfrm rot="16200000">
                <a:off x="3167736" y="4258836"/>
                <a:ext cx="1009649" cy="462029"/>
              </a:xfrm>
              <a:prstGeom prst="arc">
                <a:avLst>
                  <a:gd name="adj1" fmla="val 15011426"/>
                  <a:gd name="adj2" fmla="val 20561228"/>
                </a:avLst>
              </a:prstGeom>
              <a:grp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endParaRPr lang="en-US" sz="1100"/>
              </a:p>
            </p:txBody>
          </p:sp>
          <p:sp>
            <p:nvSpPr>
              <p:cNvPr id="22" name="txt_BalãoDeFórmulaSuperior" descr="Parêntese de abertura&#10;&#10;">
                <a:extLst>
                  <a:ext uri="{FF2B5EF4-FFF2-40B4-BE49-F238E27FC236}">
                    <a16:creationId xmlns:a16="http://schemas.microsoft.com/office/drawing/2014/main" id="{3BD902AA-A598-43E6-A0A7-09904DC6E0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3306" y="5520015"/>
                <a:ext cx="2729639" cy="257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Parêntese de abertura</a:t>
                </a:r>
              </a:p>
            </p:txBody>
          </p:sp>
          <p:sp>
            <p:nvSpPr>
              <p:cNvPr id="23" name="Seta de Crédito Adicional" descr="Seta">
                <a:extLst>
                  <a:ext uri="{FF2B5EF4-FFF2-40B4-BE49-F238E27FC236}">
                    <a16:creationId xmlns:a16="http://schemas.microsoft.com/office/drawing/2014/main" id="{50512362-8176-4282-96DD-0E5296EA5938}"/>
                  </a:ext>
                </a:extLst>
              </p:cNvPr>
              <p:cNvSpPr/>
              <p:nvPr/>
            </p:nvSpPr>
            <p:spPr>
              <a:xfrm rot="16200000" flipH="1">
                <a:off x="1319886" y="4849386"/>
                <a:ext cx="1009649" cy="462029"/>
              </a:xfrm>
              <a:prstGeom prst="arc">
                <a:avLst>
                  <a:gd name="adj1" fmla="val 15011426"/>
                  <a:gd name="adj2" fmla="val 20561228"/>
                </a:avLst>
              </a:prstGeom>
              <a:grp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endParaRPr lang="en-US" sz="1100"/>
              </a:p>
            </p:txBody>
          </p:sp>
          <p:sp>
            <p:nvSpPr>
              <p:cNvPr id="24" name="txt_BalãoDeFórmulaSuperior" descr="Parêntese de fechamento O Excel normalmente adiciona isso para você ao pressionar Enter.&#10;&#10;">
                <a:extLst>
                  <a:ext uri="{FF2B5EF4-FFF2-40B4-BE49-F238E27FC236}">
                    <a16:creationId xmlns:a16="http://schemas.microsoft.com/office/drawing/2014/main" id="{559086FB-E2A5-4229-BC6F-5221672A30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23474" y="5520015"/>
                <a:ext cx="3002603" cy="45573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rtlCol="0" anchor="ctr" anchorCtr="0">
                <a:no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ctr" rt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pt-b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Parêntese de fechamento. O Excel normalmente adiciona isso para você ao </a:t>
                </a:r>
                <a:r>
                  <a:rPr lang="pt-br" sz="1100" baseline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pressionar </a:t>
                </a:r>
                <a:r>
                  <a:rPr lang="pt-br" sz="1100" b="1" baseline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Enter</a:t>
                </a:r>
                <a:r>
                  <a:rPr lang="pt-br" sz="1100" baseline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Seta de Crédito Adicional" descr="Seta">
                <a:extLst>
                  <a:ext uri="{FF2B5EF4-FFF2-40B4-BE49-F238E27FC236}">
                    <a16:creationId xmlns:a16="http://schemas.microsoft.com/office/drawing/2014/main" id="{C318E433-BAE2-4CBB-8FB1-AE0D7270E614}"/>
                  </a:ext>
                </a:extLst>
              </p:cNvPr>
              <p:cNvSpPr/>
              <p:nvPr/>
            </p:nvSpPr>
            <p:spPr>
              <a:xfrm rot="3731154">
                <a:off x="4536766" y="4871967"/>
                <a:ext cx="1340711" cy="462029"/>
              </a:xfrm>
              <a:prstGeom prst="arc">
                <a:avLst>
                  <a:gd name="adj1" fmla="val 15011426"/>
                  <a:gd name="adj2" fmla="val 20616247"/>
                </a:avLst>
              </a:prstGeom>
              <a:grp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/>
                <a:endParaRPr lang="en-US" sz="11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12601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276</Words>
  <Application>Microsoft Office PowerPoint</Application>
  <PresentationFormat>Apresentação na tela (4:3)</PresentationFormat>
  <Paragraphs>64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Segoe UI</vt:lpstr>
      <vt:lpstr>Segoe UI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66</cp:revision>
  <dcterms:created xsi:type="dcterms:W3CDTF">2015-09-21T11:15:04Z</dcterms:created>
  <dcterms:modified xsi:type="dcterms:W3CDTF">2019-09-16T20:54:10Z</dcterms:modified>
</cp:coreProperties>
</file>