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91" r:id="rId3"/>
    <p:sldId id="292" r:id="rId4"/>
    <p:sldId id="293" r:id="rId5"/>
    <p:sldId id="333" r:id="rId6"/>
    <p:sldId id="294" r:id="rId7"/>
    <p:sldId id="295" r:id="rId8"/>
    <p:sldId id="320" r:id="rId9"/>
    <p:sldId id="296" r:id="rId10"/>
    <p:sldId id="321" r:id="rId11"/>
    <p:sldId id="322" r:id="rId12"/>
    <p:sldId id="297" r:id="rId13"/>
    <p:sldId id="298" r:id="rId14"/>
    <p:sldId id="32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299" r:id="rId24"/>
    <p:sldId id="324" r:id="rId25"/>
    <p:sldId id="329" r:id="rId26"/>
    <p:sldId id="331" r:id="rId27"/>
    <p:sldId id="332" r:id="rId28"/>
    <p:sldId id="330" r:id="rId29"/>
    <p:sldId id="326" r:id="rId30"/>
    <p:sldId id="327" r:id="rId31"/>
    <p:sldId id="328" r:id="rId32"/>
    <p:sldId id="342" r:id="rId33"/>
    <p:sldId id="343" r:id="rId34"/>
    <p:sldId id="325" r:id="rId35"/>
  </p:sldIdLst>
  <p:sldSz cx="9144000" cy="6858000" type="screen4x3"/>
  <p:notesSz cx="6858000" cy="9144000"/>
  <p:defaultTextStyle>
    <a:defPPr>
      <a:defRPr lang="pt-BR"/>
    </a:defPPr>
    <a:lvl1pPr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clrMru>
    <a:srgbClr val="9900CC"/>
    <a:srgbClr val="000066"/>
    <a:srgbClr val="000099"/>
    <a:srgbClr val="660033"/>
    <a:srgbClr val="FF9999"/>
    <a:srgbClr val="FFFF00"/>
    <a:srgbClr val="5F5F5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076" autoAdjust="0"/>
    <p:restoredTop sz="86420" autoAdjust="0"/>
  </p:normalViewPr>
  <p:slideViewPr>
    <p:cSldViewPr>
      <p:cViewPr varScale="1">
        <p:scale>
          <a:sx n="116" d="100"/>
          <a:sy n="116" d="100"/>
        </p:scale>
        <p:origin x="-172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373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19166-AF5B-4A8D-A400-48BC13D365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5AFAD-BC00-440B-8C69-63669C926FB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0DDD2-8F2A-4E4E-96E6-476CC6EAE3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01B1D-8E0B-4710-8236-95B3B87AC9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D7E72-54B4-4EB5-BF1C-CA5F963E38D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4937C-2142-481E-90D5-D019397133D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F485F-981C-426F-AA4D-A206244170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73273-8E27-4BB0-BB93-2D0A381BC7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28EFF-D0D5-4178-930E-3313A32FA6C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3862C-6805-4335-B91B-DAB20424D5A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2762A-7B1C-482E-8DAF-0D355CDC26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0EEB134D-EC27-4B81-8D36-16B4AC9FF2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br/url?sa=i&amp;rct=j&amp;q=&amp;esrc=s&amp;source=images&amp;cd=&amp;cad=rja&amp;docid=IWfDqyt9PvT2RM&amp;tbnid=ccms1UT98k5qrM:&amp;ved=0CAUQjRw&amp;url=http%3A%2F%2Ftaresumido.blogspot.com%2F2009%2F03%2Fintroducao-estatistica.html&amp;ei=ZJ0HU9jxHIvNkQf61YAo&amp;bvm=bv.61725948,d.eW0&amp;psig=AFQjCNH-CwOJqEW7S6g2S2o98UxCsUIuKQ&amp;ust=1393094311825517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oogle.com.br/url?sa=i&amp;rct=j&amp;q=&amp;esrc=s&amp;source=images&amp;cd=&amp;cad=rja&amp;docid=tINnQCg406cpXM&amp;tbnid=y7bXkkYfuoXhvM:&amp;ved=0CAUQjRw&amp;url=http%3A%2F%2Fwww.datalyzer.com.br%2Fsite%2Fsuporte%2Fadministrador%2Finfo%2Farquivos%2Finfo60%2F60.html&amp;ei=JKQHU_LiAs7xkQfrmYDYDg&amp;bvm=bv.61725948,d.eW0&amp;psig=AFQjCNEg5fEjooCzEK24gXnv9H2fwsKrmA&amp;ust=139309608640646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docid=YCnjo-0ifCYTjM&amp;tbnid=-MISiuBi4PTr3M:&amp;ved=0CAUQjRw&amp;url=http%3A%2F%2Fwww.recreio.com.br%2Flicao-de-casa%2Fquando-surgiu-a-ampulheta-e-para-que-ela-serve-nos-dias-de-hoje&amp;ei=NKUHU7-tBJOekAeDjoG4Aw&amp;bvm=bv.61725948,d.eW0&amp;psig=AFQjCNF99r-X3Y25pC00isD4zpclI_FIlg&amp;ust=1393096363719744" TargetMode="External"/><Relationship Id="rId2" Type="http://schemas.openxmlformats.org/officeDocument/2006/relationships/hyperlink" Target="http://www.google.com.br/url?sa=i&amp;rct=j&amp;q=&amp;esrc=s&amp;source=images&amp;cd=&amp;cad=rja&amp;docid=tINnQCg406cpXM&amp;tbnid=y7bXkkYfuoXhvM:&amp;ved=0CAUQjRw&amp;url=http%3A%2F%2Fwww.datalyzer.com.br%2Fsite%2Fsuporte%2Fadministrador%2Finfo%2Farquivos%2Finfo60%2F60.html&amp;ei=JKQHU_LiAs7xkQfrmYDYDg&amp;bvm=bv.61725948,d.eW0&amp;psig=AFQjCNEg5fEjooCzEK24gXnv9H2fwsKrmA&amp;ust=139309608640646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4.bp.blogspot.com/_RYh7B1B798Q/TD8jPDjmBbI/AAAAAAAAAXQ/L-IDz1vhEL0/s1600/Taxa+nominal+de+c&#195;&#162;mbio+Arg+Bra.bmp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1403350" y="2078038"/>
            <a:ext cx="6486525" cy="2574925"/>
          </a:xfrm>
          <a:prstGeom prst="rect">
            <a:avLst/>
          </a:prstGeom>
        </p:spPr>
        <p:txBody>
          <a:bodyPr wrap="none" fromWordArt="1">
            <a:prstTxWarp prst="textDeflateInflate">
              <a:avLst>
                <a:gd name="adj" fmla="val 28028"/>
              </a:avLst>
            </a:prstTxWarp>
          </a:bodyPr>
          <a:lstStyle/>
          <a:p>
            <a:endParaRPr lang="pt-BR" sz="3600" kern="10">
              <a:ln w="12700">
                <a:solidFill>
                  <a:srgbClr val="993300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Monotype Corsiva"/>
            </a:endParaRPr>
          </a:p>
        </p:txBody>
      </p:sp>
      <p:sp>
        <p:nvSpPr>
          <p:cNvPr id="2051" name="CaixaDeTexto 6"/>
          <p:cNvSpPr txBox="1">
            <a:spLocks noChangeArrowheads="1"/>
          </p:cNvSpPr>
          <p:nvPr/>
        </p:nvSpPr>
        <p:spPr bwMode="auto">
          <a:xfrm>
            <a:off x="928688" y="285750"/>
            <a:ext cx="73580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t-BR" sz="3200" b="1">
                <a:solidFill>
                  <a:srgbClr val="C00000"/>
                </a:solidFill>
              </a:rPr>
              <a:t>Conceitos de Estatística </a:t>
            </a:r>
          </a:p>
          <a:p>
            <a:pPr algn="l"/>
            <a:r>
              <a:rPr lang="pt-BR" sz="3200" b="1">
                <a:solidFill>
                  <a:srgbClr val="C00000"/>
                </a:solidFill>
              </a:rPr>
              <a:t>Prof(a): André Aparecido da Silva</a:t>
            </a:r>
            <a:endParaRPr lang="pt-BR" sz="1600" b="1">
              <a:solidFill>
                <a:srgbClr val="C00000"/>
              </a:solidFill>
            </a:endParaRPr>
          </a:p>
        </p:txBody>
      </p:sp>
      <p:pic>
        <p:nvPicPr>
          <p:cNvPr id="2052" name="Picture 7" descr="https://encrypted-tbn0.gstatic.com/images?q=tbn:ANd9GcQi96f0T9I9I2sgAOg3LH2CkTYFjFAPhZPRE6ZEQz_m9k-IpHjQdQ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2071688"/>
            <a:ext cx="457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CaixaDeTexto 6"/>
          <p:cNvSpPr txBox="1">
            <a:spLocks noChangeArrowheads="1"/>
          </p:cNvSpPr>
          <p:nvPr/>
        </p:nvSpPr>
        <p:spPr bwMode="auto">
          <a:xfrm>
            <a:off x="1357313" y="6215063"/>
            <a:ext cx="7358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400" b="1">
                <a:solidFill>
                  <a:srgbClr val="C00000"/>
                </a:solidFill>
              </a:rPr>
              <a:t>E-mail: </a:t>
            </a:r>
            <a:r>
              <a:rPr lang="pt-BR" sz="1400" b="1"/>
              <a:t>anndrepr@yahoo.com.br</a:t>
            </a:r>
            <a:r>
              <a:rPr lang="pt-BR" sz="1400" b="1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714500"/>
            <a:ext cx="7772400" cy="411480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600" i="1" smtClean="0"/>
              <a:t>“Que e</a:t>
            </a:r>
            <a:r>
              <a:rPr lang="pt-BR" sz="3600" smtClean="0"/>
              <a:t>statística é um conjunto de métodos usados para se analisar dados. </a:t>
            </a:r>
          </a:p>
          <a:p>
            <a:pPr algn="just">
              <a:buFontTx/>
              <a:buNone/>
            </a:pPr>
            <a:r>
              <a:rPr lang="pt-BR" sz="3600" smtClean="0"/>
              <a:t>	</a:t>
            </a:r>
          </a:p>
          <a:p>
            <a:pPr algn="just">
              <a:buFontTx/>
              <a:buNone/>
            </a:pPr>
            <a:r>
              <a:rPr lang="pt-BR" sz="3600" smtClean="0"/>
              <a:t>   A Estatística pode ser aplicada em praticamente todas as áreas do conhecimento humano e em algumas áreas recebe um nome especial. </a:t>
            </a:r>
          </a:p>
        </p:txBody>
      </p:sp>
      <p:sp>
        <p:nvSpPr>
          <p:cNvPr id="3075" name="CaixaDeTexto 6"/>
          <p:cNvSpPr txBox="1">
            <a:spLocks noChangeArrowheads="1"/>
          </p:cNvSpPr>
          <p:nvPr/>
        </p:nvSpPr>
        <p:spPr bwMode="auto">
          <a:xfrm>
            <a:off x="714375" y="500063"/>
            <a:ext cx="7358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t-BR" sz="4000" b="1">
                <a:solidFill>
                  <a:srgbClr val="C00000"/>
                </a:solidFill>
              </a:rPr>
              <a:t>Já sabemos...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Este é o caso da Bioestatística, que trata de aplicações da Estatística em Ciências Biológicas e da Saúde.</a:t>
            </a:r>
          </a:p>
          <a:p>
            <a:endParaRPr lang="pt-BR" smtClean="0"/>
          </a:p>
        </p:txBody>
      </p:sp>
      <p:sp>
        <p:nvSpPr>
          <p:cNvPr id="4099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Quais casos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Objetivos da estatística </a:t>
            </a:r>
          </a:p>
        </p:txBody>
      </p:sp>
      <p:pic>
        <p:nvPicPr>
          <p:cNvPr id="5123" name="Picture 2" descr="http://s3.amazonaws.com/magoo/ABAAAfvu8AD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643063"/>
            <a:ext cx="6467475" cy="485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Toda pesquisa estatística precisa atender a um público alvo, pois é com base nesse conjunto de pessoas ou objetos que os dados são coletados e analisados de acordo com o princípio da pesquisa.</a:t>
            </a:r>
          </a:p>
        </p:txBody>
      </p:sp>
      <p:sp>
        <p:nvSpPr>
          <p:cNvPr id="6147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População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	A população também pode ser relacionada a um conjunto de objetos ou informações. </a:t>
            </a:r>
          </a:p>
          <a:p>
            <a:pPr algn="just">
              <a:buFontTx/>
              <a:buNone/>
            </a:pPr>
            <a:r>
              <a:rPr lang="pt-BR" sz="3600" smtClean="0"/>
              <a:t>   </a:t>
            </a:r>
          </a:p>
          <a:p>
            <a:pPr algn="just">
              <a:buFontTx/>
              <a:buNone/>
            </a:pPr>
            <a:r>
              <a:rPr lang="pt-BR" sz="3600" smtClean="0"/>
              <a:t>   Na estatística, a população é classificada como finita e infinita.							 </a:t>
            </a:r>
            <a:br>
              <a:rPr lang="pt-BR" sz="3600" smtClean="0"/>
            </a:br>
            <a:endParaRPr lang="pt-BR" sz="3600" smtClean="0"/>
          </a:p>
        </p:txBody>
      </p:sp>
      <p:sp>
        <p:nvSpPr>
          <p:cNvPr id="7171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Ainda sobre população..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Nesses casos o número de elementos de um grupo não é muito grande, a entrevista e a análise das informações devem abordar a todos do grupo. </a:t>
            </a:r>
          </a:p>
        </p:txBody>
      </p:sp>
      <p:sp>
        <p:nvSpPr>
          <p:cNvPr id="8195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População Finita</a:t>
            </a:r>
            <a:r>
              <a:rPr lang="pt-BR" sz="4000" smtClean="0"/>
              <a:t> </a:t>
            </a:r>
            <a:endParaRPr lang="pt-BR" sz="4000" b="1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As condições das escolas particulares na cidade de Goiânia. </a:t>
            </a:r>
          </a:p>
          <a:p>
            <a:pPr algn="just">
              <a:buFontTx/>
              <a:buNone/>
            </a:pPr>
            <a:r>
              <a:rPr lang="pt-BR" sz="3600" smtClean="0"/>
              <a:t>   </a:t>
            </a:r>
          </a:p>
          <a:p>
            <a:pPr algn="just">
              <a:buFontTx/>
              <a:buNone/>
            </a:pPr>
            <a:r>
              <a:rPr lang="pt-BR" sz="3600" smtClean="0"/>
              <a:t>   Se observarmos o grupo chegaremos à conclusão de que o número de escolas particulares em Goiânia é considerado finito.</a:t>
            </a:r>
          </a:p>
        </p:txBody>
      </p:sp>
      <p:sp>
        <p:nvSpPr>
          <p:cNvPr id="9219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Exemplo de população finita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	O número de elementos nesse caso é muito elevado, sendo considerado infinito. </a:t>
            </a:r>
          </a:p>
          <a:p>
            <a:pPr algn="just">
              <a:buFontTx/>
              <a:buNone/>
            </a:pPr>
            <a:endParaRPr lang="pt-BR" sz="3600" smtClean="0"/>
          </a:p>
          <a:p>
            <a:pPr algn="just">
              <a:buFontTx/>
              <a:buNone/>
            </a:pPr>
            <a:r>
              <a:rPr lang="pt-BR" sz="3600" smtClean="0"/>
              <a:t>   Por exemplo:					 </a:t>
            </a:r>
            <a:br>
              <a:rPr lang="pt-BR" sz="3600" smtClean="0"/>
            </a:br>
            <a:r>
              <a:rPr lang="pt-BR" sz="3600" smtClean="0"/>
              <a:t>A população da cidade de São Paulo. </a:t>
            </a:r>
          </a:p>
        </p:txBody>
      </p:sp>
      <p:sp>
        <p:nvSpPr>
          <p:cNvPr id="10243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População Infinita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981200"/>
            <a:ext cx="7958138" cy="411480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A população da cidade de São Paulo é de aproximadamente</a:t>
            </a:r>
            <a:r>
              <a:rPr lang="pt-BR" sz="3600" b="1" smtClean="0"/>
              <a:t>10.886.518 habitantes</a:t>
            </a:r>
            <a:r>
              <a:rPr lang="pt-BR" sz="3600" smtClean="0"/>
              <a:t>. </a:t>
            </a:r>
          </a:p>
          <a:p>
            <a:pPr algn="just">
              <a:buFontTx/>
              <a:buNone/>
            </a:pPr>
            <a:r>
              <a:rPr lang="pt-BR" sz="3600" smtClean="0"/>
              <a:t>   </a:t>
            </a:r>
          </a:p>
        </p:txBody>
      </p:sp>
      <p:sp>
        <p:nvSpPr>
          <p:cNvPr id="11267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Curiosidade...</a:t>
            </a:r>
          </a:p>
        </p:txBody>
      </p:sp>
      <p:pic>
        <p:nvPicPr>
          <p:cNvPr id="11268" name="Picture 2" descr="Av 23 de Maio - Foto Alexandre Dini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4143375"/>
            <a:ext cx="47005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981200"/>
            <a:ext cx="7958138" cy="411480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Se for considerada a região metropolitana, ou seja, os 38 municípios que circundam a capital, a população chega a aproximadamente </a:t>
            </a:r>
            <a:r>
              <a:rPr lang="pt-BR" sz="3600" b="1" smtClean="0"/>
              <a:t>19 milhões de habitantes</a:t>
            </a:r>
            <a:r>
              <a:rPr lang="pt-BR" sz="3600" smtClean="0"/>
              <a:t>.</a:t>
            </a:r>
          </a:p>
        </p:txBody>
      </p:sp>
      <p:sp>
        <p:nvSpPr>
          <p:cNvPr id="12291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Curiosidade...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O estado do Paraná inteiro tem 10.997.465  e deve saltar para 12.045.491 em 2030. </a:t>
            </a:r>
          </a:p>
          <a:p>
            <a:pPr algn="just">
              <a:buFontTx/>
              <a:buNone/>
            </a:pPr>
            <a:endParaRPr lang="pt-BR" sz="3600" smtClean="0"/>
          </a:p>
          <a:p>
            <a:pPr algn="just">
              <a:buFontTx/>
              <a:buNone/>
            </a:pPr>
            <a:r>
              <a:rPr lang="pt-BR" sz="3600" smtClean="0"/>
              <a:t>   Num constante desaceleração do número de filhos por casal. </a:t>
            </a:r>
          </a:p>
        </p:txBody>
      </p:sp>
      <p:sp>
        <p:nvSpPr>
          <p:cNvPr id="13315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Só para comparar...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Diz respeito a um subconjunto da população, fração ou uma parte do grupo. </a:t>
            </a:r>
          </a:p>
        </p:txBody>
      </p:sp>
      <p:sp>
        <p:nvSpPr>
          <p:cNvPr id="14339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Amostras...</a:t>
            </a:r>
          </a:p>
        </p:txBody>
      </p:sp>
      <p:sp>
        <p:nvSpPr>
          <p:cNvPr id="14340" name="AutoShape 2" descr="data:image/jpeg;base64,/9j/4AAQSkZJRgABAQAAAQABAAD/2wCEAAkGBhIREBQUEhITFRAVFhcXGBcTEhcYFRcWGBUWFRUVFhQbGyYeGhsjGhsaIC8gJCcpLi0sFh4xNTAqNSYrLCwBCQoKDgwOGg8PGiwlHiUsLzQ0KTYtLC0uLyo1LCktKSwqLCosLywvLSwsKSwuNCwsLCwsLywpLCwpLSktLDAsKf/AABEIAKwBEwMBIgACEQEDEQH/xAAcAAEAAgMBAQEAAAAAAAAAAAAABQYDBAcBAgj/xABOEAACAQIDBQQECAkJBwUAAAABAgMAEQQSIQUGEzFBIjJRYRRScYEHI0JicnORkkNUgqGisbPR8BUWFzM0U5O0wTVjg6Oy4fEkRHTT4v/EABwBAQACAwEBAQAAAAAAAAAAAAAEBQEDBgcCCP/EADYRAAIBAwAGBwcDBQEAAAAAAAABAgMEEQUSITFRsTJBYXGR0fATFCKBocHhFSNCBjRScvEz/9oADAMBAAIRAxEAPwDuNKUoBSlKAi96JmTA4plJVlgmIINiCImIIPQg1TcJjMVhlhLyjC4bECP4zETcfhMkLu7Z5GyqZWKgKWItEx0L6dGqM2pvHhcNpNMitzy3u58xGt2P2VhvG1mG0lllPwG/GIkZC0kCSF8GBhcnxkqzpEZXF3zgKGZx2dAhzX1t87Y30eTDzxLJGJfRdqGQI1pYmw7ZITYNdCVN9edritw/CDg43keKCd3kILMFChiEVAfjGHyVA5dKwv8ACpzy4OT8qaMfbYn/AFrQ7qit814kWV7bx31I+KMGP39njxEywkS5VxCiJxHnDwws62jR+MQWU3LKMwYZbXF9Pe/eZVhFsZFiXWOeVWQxJGciRExM4mFyc3dj7eWQe153BfCOZER/QpcrqrC0sJNmUMLgsOhFZ9kb14KJSmSeEFi5Msbvd3N2YyKX+0msRu6EnhTWe9Fi6FVLLi/Ax4LemZsaIy8ZLYiWI4YAcWKFEZkxLHNms1gbkBSJUA11a5Vr4PGxTLnikSRDpmRgw06XBtWxUk0ilKUApSlAKUpQClKUApSlAKUpQClKUApSlAKUpQClKUApSlAKUpQClKUAqI2/vRBg1+MYmQi6xpq7dL25AfONhUZvhvmML8VDZsSRfXVYgeTN4sei+82HPmcsjOzO7FpGN2ZjdmPmf1DkOlVt5fxofDHbLl3lRf6ThbfBHbL6Lv8AImts76YrEkjPwYvUiYhiPny6Mfyco1686gVQDkLX1PmfEnqfM19Urm61xUrPM3k5OvdVa7zUlnl4CvDXteGtJHJvYH9kw/1EP7Ja360Ngf2TD/UQ/slrfqsq9OXez9AU+iu4xejgNnW6SevGxR/K7DmPI3FT+y98ZYrLiBxY/wC9RbSL9OMaMPNbHl2TzqFpUu10hXtn8D2cHu9dxor2lKt0lt49Z0nCYtJUDxsro3JlNwffWauabOxsmGkMkPXvxk2STz+a/wA77b9L/srakeIiEkZNjcEEWZWHNWHQj+NK7Sxv6d3HMdjW9euo5u5tZ28sPdxNylKVYEUUpSgFKUoBSlKAUpSgFKUoBSlKAUpSgFKUoBSlKAUpSgFQG+G8wwcQy2OIkuI1PIWtmkYeqtx7SQOt6msViVjRnchURSzE8gqi5J9gri21tqNip3me4LaKp+RGL5E9upJ+czVBvrr3enlb3u8yu0jee60srpPd5/I1ncsSzMWdiWZm5sx5kn+PsrylK5JtyeWcNKTk8veKUpWD5FeGva8NDJM7FB9Cgscp9HisbXseEutj4VF4PGvLBgw8zDilxI6sEZiqyMBcd25A5eFqlNhoGwcAIBBgiBBFwQYluCOorZ/k6LJk4UfDJvl4a5b+OW1r1DdSMZSTXX5r75+R73qOUVjh5FfhxmIMcM2YsllFgwXiHPKmq2sxkHCseQ7R0FSmxNpmQFGuXQAljazXeRCQBqozRsADrYLUlwxYCwsLW0GltBbw0r5jgVSSqqC2pIABJ8SetfNStCaa1ccDMKcotPJkr52XtGaGYzYdc8S6TLf+tC9Ih1lToeR7l/V+cNhziDoSMPyLA2MniqHovi3XkPGp2OMKAFACgWAAsAByAFaqd1K0mpw6S9YZHuHGrFw6vW4t+BxqTRpJEwaN1DKw5EHl/wCKz1TN28YcPiTAf6jEFnj8EmHaljHk4u4+cr+Iq516NaXMLqjGrDc/o+tHNVIOnJxYpSlSTWKUpQClKUApSlAKUpQHxNMEVmYgKoJJPIAC5JPsrmmzd4sbEHZ1kRsZwZ4TPldEL4uOGVFjV7hRBLAchYG6ufG3Tq8Ygc+VAUaDb2MSQXfjAYrEYYJwlVnCYd5o3Ljk+ZQtwAtj3b61orvliDEbYmBhw4JJJLwxcGSQvxMKhkbh8QZQQsl2ADZrkrVkx3wg4GIkCXisOkCmQeBGdewD5Fr1GSfCvhhb/wBPitWVe7HzZgi/hPWIFapVqcXhyXijU69NS1NZZ4ZWfA0MFvNiCMS64gF3fAmKGaEBljnXBI0vCDhst3cEA2zA61utvTMm0Y8Pxc9pUgkV1iQm+HMpljjB4tr5e33O8trjNUpBv7hz348RH5tEWH/KL299TmB2jFOuaKRJF8UYMAfA25HyNZhVp1OhJPueSRKnKHSTRs0pSth8ClKUBSfhN2rlijw4OspzP9XGQbe9yo9gbwrntTO+eM4u0Jj0jyxD8hczfpO1Q1cnpKr7Su11LZ5nEaWrOrctdUdnn9RSlKryqFKUoBXhr2vDQyTewP7Jh/qIf2S1v1obA/smH+oh/ZLW67hQSSAALkk2AHiTVZV/9Jd7P0BDoLuPSbV84TBnEatcYfoORl/dH+dvIc/rCbPM1mkBEPNUYWL+DSA8l8EPPmfCpuo9SpqbFv5fnl37o1SrrbFuCqALDQDwpSlQzQau1MMzxnIbSqQ8Z9WVDmQ+y4sfIkdaueyNpLiII5lFhIgax5qSNVPmDcHzFVet/ciWyTw/3U7FfoSqsw92ZmH5Ndf/AEzcPWnQfeuT+3gVt9DYpllpSldoVgpSlAKUpQClKUApStHbW10wsDzSXyqNAO8zHRVXzJsPznSsN42sw2kss1d5N54sFGC4LSNcJGtszEczroqjqx5XHMkCuXba29PjGJmfsX0iW4iH5Pyz5tf2AaVg2htCTEStLKbyN4d1VHdRfmi/vuSdTWvXMXmkJVW403iPM46/0pOtJwpvEefrh4isWI+R9dh/8zFWWsWI+R9dh/8AMxVWR3og2H91S/3jzRY/5VhyO/EUpGSrkG4Vha66ddQLDW5tzrCdswKBMJGRgWXOqyLIpUXYOMuYBRqcwsAddDWguzJsuI+LRS08c6DiaNkaFsjWXs34fPXveVZRsYyJM0qDiSO7KglIABhSHIzrbRgmunyvKosFTpvWUmn2NZ3L87ew9uk5zWML5rv9fMvm7++gZuFiGXOGCCUCyliAQsg5I5uNR2Tcd0kLVuriEWAljlCkmVHzAqG0kLIue8Z0Hxpdi55KwF9AK6HujtiVWGExLBpMmaKQX7aLYNGxOpdNNflKQbXDV1OjtIqq1RqSTljY+PH5+uoobu2UPiisdnAtlKUq8K84ViJs8kj+vLK2vg0rlf0bV8VhwR+LT6I5+zWs1cPWeakn2s85rvWqyb4vmKUpWs0ilKUArw17Q0MkxsWULg4CxAAghuT9WlSeB2cZCJJRZRqkZ536PIPHwXp117unujs/Nh4JJCCUjjVUBuEZECsW8ZLg/R6a3JslU9zV1ZyjHfl7fI9y9rrwWN2PEUpUNiJpRilEUjyKLtNGUThxx5Dls4UOJGa1gWNxmNrC4iQhr529R8SlgmaVVMHtDFMsdpDI8+FjxGiRAx3khEgi0AI4cjZc+btR6k3IrNgd4XVlWYPpdCQqEluMiZ3IIAC8SJTkv2pH0AS9SHaTWcNP1w+hrVVFlrNuy+XHzD+8w8R98csoJ+yRfuisNe7F/wBpR/8AxZ/22F/j31YaBli+guKfJs1Xi/aZdKXpXHN7N6sXHjZ0TESKiuQAG0AsNBXoFeuqKy0c3c3MbeKlJHY70vXBv55478al+9T+eeO/GpfvVD/UYcGQf1an/izvN6qfwh7ZlwsUMsTWYTC4+SwyNdWHUGuZfzzx341L96tXaG8GJxChZpndQbgMbi9iL/nrXVv4yg1FNM01tJxnBximmds3Z3mixsWdNHGjoT2kP+oPQ/8Aepevz1sbbMuFlWWJrMOY+Sw6qw6g123dneaLGxZ00caOhPaQ/wCoPQ/96k2t0qq1ZdLmTLK9VdasulzJiuZfCNtji4kQDuQAM3nK4uPuxkf4p8K6bXDMZiTLNNIflzSt7uIyr+YCtWk6rhQwut4NGmKzp2+F/J4+XWYqUpXLHFisWI+R9dh/8zFWWsWI+R9dh/8AMxVmO9Eyw/uqX+8eaLaKxyzG4VBmkbkvl1Zj8lR1PuFzYV40jFgkYDSEX17qj13PQeXM8h1IlsBs4Qg8y7as7DtMensA6AaCqaUlBZfh66j3CrVx8Md587O2aI7sTmlbvNbp0VR8lR4e83Ne7UicoHj/AK+JhLH9NL9k/NZcyHyc1uWpUaFecKiqp7U8kKUVJNPrLZs/HLNFHKnckRXF+dmAIv50qjbG3sXCxcBvwbyqPocZyn6NqV61SmqkFNdaTOdksNoo/CyF16pJKn3JXX/Svakt58JwsdiV6GTiD2SKH/6s1RtcbdR1a012s88vIalece1ilKj8cX4sapIwZ2BK2QqI0sZCbrm10XnzYVqjHWeDRCOs8EhSoZMVMcpVrtKMQFUhcqtHm4diBfmoBuT3ulertNkNnDkKXJ0QuVCl1DZSFuEBY217oAN62+wlxRu93l1NesrmiYpSlaCMbGztpPh3zLdkPfT1umZfBwPttY9CLthcUkqB0YMjagj93Q9LHlVBra2XtNsO5YAtG3fQdfnp0z/9Q06CodzbKqtaPS5+vXZ1ugtN+7tW9d/B1Ph+OXcXmtNdjQCXiiJBKTmLhRmLEWJJ8baXrYw+IWRFdCGRhcEdRWSqdOUMpbD0PY9pq4PZUMJYxRIhbvFVAvYkj3XJ08zR9lQnLeJDkJZeyNCWDkj8oBvaAelbVKe0lnOXkaqFZ93kzY5j/d4e3+LLp+yP2VgqR3Rhu2Ik8XWIfRiW5/5jyCrz+nqbleKXBN/b7kS8liljiWSuD77f7QxP1h/UK7xVI2x8GEeInkmM7qZGzWCKQPfeu3vKMqsEo8TldIUJ1oJQXWcjpXUP6HovxmT7i/vp/Q9F+MyfcX99VfuNbh9UU/6dccPqjl9K6h/Q9F+MyfcX99QG+W4iYGFJFlZyzhbMoA7rG9wfKvmdpVhFya2HxUsa1OLlJbF2op1Xv4Mt3J2mGJDNHCtxp+F8Usea+J8tNdRqbjbjNi2EswK4ZT7DIR8lfm+J9w8uwQwqihVAVVAAAFgAOQAqTZ2rk1Ulu6iZo+ycmqs93UfRrgeF7g9/6zXfa4bjsLwppo/UmkHuLll/MRWdLr9qL7fsZ07FujF9v2MNKjtqlxlEcjLI7BVACFfF3OZSbBb9fDxrGMVJnDZuy08kWQhbAKHsb2zZrrc627XKqFUm1nJzKotx1sr16+hK1hxSEqMveDxsNL9yVJOVxc9nlce0VGQ46VSFkDFrqTYR5jePuCxC2LrIQSQcsfja8tDKGVWHJgCPYRcViUHTaZ9JTt5xqLGxprmi8bHSLghojmVtSx7zNyJfrmHK3S1tKqkc8LpPJh2yQEQK0SM2cxDEL6RiHUHMhMRYetlBJ1IC+bN2k+HcsoLI3fT1vnL4OB9vI9CLthsWsqK6NmRhcG/8WPS3S1VE820nLa02tueDzh7N/ru9P0dpCnpGlrR2SW9cH5FRbAcaCcxSBcLHLKYyc5QL6OgMkVtfi5uIy20uNOlSOydpy+kNHIlmkYuQScyfFRuoAtlCAER6c3Rzrc1Yr0qPK61k4yj649vF8S0VPDymcv3twrnGzFVYi45A27i3/PSuobG3YSeESsoJkeRhca5TK+T9G1K9KtKTjb00/wDFckUlSWZt9pofChszLJDiByYcF/aM0kR/PIvtZapVdp27shcVh5IWNs40a1yrDVWA8mAPuri7xMjMki5ZEJV18GGhA8R1B6gg1U6Woas1VW58/wDnI47Tds41FWW57H3/APOR5XzwxmzWGa1r21tcm1/C5Jr6pVMUBhjwcasXVFDtzYAXN7E6+4fZSXBowIZFIJJIIGpOhPvFZqVnWe/JnWlnORSlKwfIpSlAbeydqthnvq0LHtoNSD66Dx8R19vO6wTq6hkIZWFwQbgjxFc/rd2RtdsM2tzAxuyjUqTzkQfnK9eY15wrm29p8Uelz/J2OgtOeyxbXD+HqfDsfZy7t12pXzFKGUMpBUi4INwQeRBr6qmPQD4xE4RGY8lBOmp06AdT5VZ9gYAw4eNG79iz637bEu+vXtEi/kKruz8Jx8Qq/g4SskngWBvCntuM/sRfWFXOu7/p20dOi60t8t3cvN8ipvamtLVXUKUpXTkAUpSgFRG8O7qYwRLITw0kzsBzaykZb9BrrUvSvmUVJYZ8yiprVluPiKJUUKoCqAAABYADkAK+6Ur6PoVzP4R9jcPELOo7EwCt5SoLKT9JBb/heddMrT2vsqPEwvFIOyw5jmpGqsp6EGxHsrRcUVWpuD9MjXdurik6b6+fUcRMYuGsMwBANtQDa4B87D7KxjBxh8+ReJ61hm5W5+ypDamzJMNKYpR2hqCBZXXo6+XiOh0rVrjpxnTk4y2M4KpCdKThLY1s9dhikwqNe6qbkE3HMgAAnzsAKyKoAAAsALADkANABXtK15Zqy9wra2ZtNsO+YXaNj20HXpnT54/SAtzsRq0r5lFSWHuJNrdVLWqqtJ4a9YfYX/DYlZEDowZGFwRyNeYkM1o0/rJDkXyJ5ufJVux+jbqKpey9rHDOTqYmPbQam50zoOrdLDve21dP3c2UwPHlBDsLIh5oh11HrtoT4AAeN9VjoiVa4Wegtrf27/ttPTLXS9O6t/aQ2S3NcH5EzhcMscaouiooUa9ALDWvay0r0MiiqJ8Ie7BN8XEt2UWmUDVkHKQDqyjQ+K/RFXulaqtKNWDhLczTXoxrQdOe5nBgb8uVe1bd8tyjBefDKTASTJGouYupdF5lPFR3eY0vaog31Go8uVcjc207eerL5PicLd2k7WerLd1Pie0pSoxDFKUoBSlKAUpSgN/Y22Dhms1zAxuQNTGerqPVPUe8db26TEEhRGA8klhGoOjEi9yeiAdot4eOgNFggeR1SNS8jGyqvMn9QA6k2A6mup7nbpDBR3c552Gp5rGDYmKK/JM2vS51PIAbrfRKvKiqS2RW/t/Pred3oLSVw6LpzWUt0vt24/BJ7F2UMPEEvmcks72tnc95rdB0A6AAdK36UrtYxUUorciybztYpSlZMClKUApSlAKUpQClKUBHbc2FFi48ko5aqy6Ojcsynx8uR5G9cu27uviMITnUvD0ljUlbfPUXKH23Hn0HYqVEuLSncL4t/EhXdjSul8a28es4MrAi4IIPUG4PsNe11zaO5WCnYs8ChzqWjLROT85oypb33qKPwXYT18SP+N/+aqJaHnn4ZL14lDPQNTPwzWO3K8znFZcHhJJnyQo0knqoL2+kT2V/KIrpeF+DfAp3kkk+tmcj3oCFPvBqxYTBxxKEjREQclRQqj2AC1bKWiNv7kvA20dBbc1ZfJeb8iq7q7hLAyzYgq841VRrHGfEXHaf5xAt0A51cKUq6p04046sFhHRUqUKUVCCwhSlK2GwUpSgFUneX4PFctLhMqOblojpG55kqfwbH7p8Bqau1K11aUKsdWayjVWowrR1KiyjhWJw7xPklRo5B8lxY28R0YeYuK+K7btHZUOITJNGsi+DC9j4qeanzFjVS2h8F8ZucPO8fzZBxE9gNw/6RqiraJkttJ57Gc1caDmnmi8rg9/rwOf0qwYvcDHJ3UilH+7msx/JkVQPvGtP+aO0PxOT/Fg/+2oDsbhfwZWy0bdReHBkXSpVd0NoH/2bj2ywAftKlMF8G2Mc/GPBEvkXlb7LIo+1qzHR9xL+JmGjLqT6HJFWqQ2JsCfGEcFfi76ytfhDxsflnyX3kc6vuy/g3wsRBlzYhv8Ae24fX8EAFP5V+VWpVAFgLAdBVnQ0Sk81XnsXmW9toNJ61d57F5kRu9uvDg1OS7SMO3I3eby+avgo09puamKUq6jFRWFuOijFQWrFYQpSlfR9ClKUApSlAKUpQClK+Ju6fYf1UB9X/i1e1+dMFsuI4eMmFCTFGSTEtyTGpJvausYnaLx7HwqRl+PiIsNChj1kBeNeJIlyO0kQdxrzQVDtrpXDkksY/PkQLO9jdOSSxq/nyLnSuawb2zRiBnYiSGOWGdZm5ZMdgYTLKA1s3Akz5jyD35GpaPeybEOEgkhCticRCJAvEGSGESAr2rFr6HpbpUwnl0pXPTv9OUikvCpOHwkohIJfFPiGKyJCc1+zYAWB7TDNpzmt1d43nnnildS8euWMI0arxJEW0qSNe+XVXCte+luQFopSlAKUpQClKUApSlAKUpQClKUApSlAKUpQClKUApSlAKUpQClKUApSlAKUpQCvGOhvyr2vmUXU+w/qoDnkeP2Gyhl2ahUgMCNlCxUi4I+L5Wq5fyzhosNFLmVMOyx8PskCzqOGqoBcEggBQK5rs/BYhMNFG2DxWdYkQ/E/KWMKdb+Iq34jYM8mz8BEl45YmwjOezmj4arnNmuCR4a1As69eq5+2hq43b9u/iSrilSpqPs5Zzv7NxZsJi45ow8bK8bDRlsQehH5rEeVY8btGHDheIwUM2RQFJJYgmyqoJOgJ5aAGqridyZB6TwZHzthgIZWlYH0l5MY88hVCArHiqA4Xs37PKtRN0JpJ43WH0eCOYvFGzqxgb0R4+KAjle1KUOQE9wsdXNTyKX8oNDYXHLTl7KJGBewAvqbC1z4mub4Pc7ELh2V0xRktCGQehtFLImfNI6lxxgSe0ZCGYZL3K6ZMRu1j2JKII5nw2RpCy5Im9GCCPCyrIZkXONVYFQWdwb2JA6NSqNgd1pWnUmFocCJSww5mHZAw+QsRG5WzyWOQEi6ljqxrQwe5+JCy8X0ppSrBmiOFCYgmdHBOZ80gyi2WWwCM6ciAQOkUqK3Xw0seEjSZESQX7MYAUDMcvZDFVOW1wpKg3A0tUrQClKUApSlAKUpQClKUApSlAKUpQClKUApSlAKUpQClKUApSlAKUpQCvmRrAnwBNfVfE3dPsP6qAomC3l2hJBHLnwgzxpJl9FlNsyB7X9J1te17VYBvGwweGm4eefErCEjVsqmSSPPYub5UADEmxNlNgTYHgeD+FXFRwxxiLDlUjRASst7KgUXtJa9hXc8FsxZtl4TtOjxQ4eVHQjMrpEtiLgg3BKkEEEMRVVo/wB7zP3l52rG7tzuXcb63s8LUXebrbwmFR6VHklZyqJAz4gyKqB2dbRq1gL3uotl63F8MG+UTCVgjvEjoFeFHlzI+HixHEIVeytnt7vE2qPkwTvBHiDiJvSEdsr2huqyBUeMLw8pXshtQTfrbStPaG4mHRECtIVWRQFkWGRNMNHCCUkjZS1owcxFwWaxsbVamgmsHvvA8zx9oJxIUSUK7RPx4YpYiXy5VLF8oBOthyzAVk/nvg7MTIwUcmMb2ccVYS0Ry/GASMqkrfvDoQaiMHuukc0cImmMB9HkKHhWZ8LFCsRLCMPa8UbEAi5XoCRXuH3RjLZDLMY8MyLCt47RqZ4ZyAcl21iVbsSct7G5vQE8d5oQ6IwlTiWytJC6IWKGTJnYWDZQTY+BHPSo+DfyBnfsuIVhhlWRkcGTjSvFGI48uZsxVcpHPOBatLG7nQS7QaRy7FmWQgrETrC0JjEhj4ix5dcgYC5J61jwG66skjPPOzxpCkbHhAoMJK0sLDLGATm55gQRpagJ6Le3DMVUO2ds4y8N8yGNkSTiC3Yyl1uWsLEHlrWJN9sKwuDISchRODIHlWTMUeJCLupCsbj1Te1a2xt2Ir8V2kkeaOcSlytn4xhDXCqLWWJFFraDqdagId1YIsNPGqplV40ucLhCSqE2zngdo8tTc3FxY3uB0OGYOoYXsQD2lIOvip1B8jXlYNlYIQwRRKzsERVDSNmcgAC7N1NeUB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25738" y="-982663"/>
            <a:ext cx="3276600" cy="205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4341" name="AutoShape 4" descr="data:image/jpeg;base64,/9j/4AAQSkZJRgABAQAAAQABAAD/2wCEAAkGBhIREBQUEhITFRAVFhcXGBcTEhcYFRcWGBUWFRUVFhQbGyYeGhsjGhsaIC8gJCcpLi0sFh4xNTAqNSYrLCwBCQoKDgwOGg8PGiwlHiUsLzQ0KTYtLC0uLyo1LCktKSwqLCosLywvLSwsKSwuNCwsLCwsLywpLCwpLSktLDAsKf/AABEIAKwBEwMBIgACEQEDEQH/xAAcAAEAAgMBAQEAAAAAAAAAAAAABQYDBAcBAgj/xABOEAACAQIDBQQECAkJBwUAAAABAgMAEQQSIQUGEzFBIjJRYRRScYEHI0JicnORkkNUgqGisbPR8BUWFzM0U5O0wTVjg6Oy4fEkRHTT4v/EABwBAQACAwEBAQAAAAAAAAAAAAAEBQEDBgcCCP/EADYRAAIBAwAGBwcDBQEAAAAAAAABAgMEEQUSITFRsTJBYXGR0fATFCKBocHhFSNCBjRScvEz/9oADAMBAAIRAxEAPwDuNKUoBSlKAi96JmTA4plJVlgmIINiCImIIPQg1TcJjMVhlhLyjC4bECP4zETcfhMkLu7Z5GyqZWKgKWItEx0L6dGqM2pvHhcNpNMitzy3u58xGt2P2VhvG1mG0lllPwG/GIkZC0kCSF8GBhcnxkqzpEZXF3zgKGZx2dAhzX1t87Y30eTDzxLJGJfRdqGQI1pYmw7ZITYNdCVN9edritw/CDg43keKCd3kILMFChiEVAfjGHyVA5dKwv8ACpzy4OT8qaMfbYn/AFrQ7qit814kWV7bx31I+KMGP39njxEywkS5VxCiJxHnDwws62jR+MQWU3LKMwYZbXF9Pe/eZVhFsZFiXWOeVWQxJGciRExM4mFyc3dj7eWQe153BfCOZER/QpcrqrC0sJNmUMLgsOhFZ9kb14KJSmSeEFi5Msbvd3N2YyKX+0msRu6EnhTWe9Fi6FVLLi/Ax4LemZsaIy8ZLYiWI4YAcWKFEZkxLHNms1gbkBSJUA11a5Vr4PGxTLnikSRDpmRgw06XBtWxUk0ilKUApSlAKUpQClKUApSlAKUpQClKUApSlAKUpQClKUApSlAKUpQClKUAqI2/vRBg1+MYmQi6xpq7dL25AfONhUZvhvmML8VDZsSRfXVYgeTN4sei+82HPmcsjOzO7FpGN2ZjdmPmf1DkOlVt5fxofDHbLl3lRf6ThbfBHbL6Lv8AImts76YrEkjPwYvUiYhiPny6Mfyco1686gVQDkLX1PmfEnqfM19Urm61xUrPM3k5OvdVa7zUlnl4CvDXteGtJHJvYH9kw/1EP7Ja360Ngf2TD/UQ/slrfqsq9OXez9AU+iu4xejgNnW6SevGxR/K7DmPI3FT+y98ZYrLiBxY/wC9RbSL9OMaMPNbHl2TzqFpUu10hXtn8D2cHu9dxor2lKt0lt49Z0nCYtJUDxsro3JlNwffWauabOxsmGkMkPXvxk2STz+a/wA77b9L/srakeIiEkZNjcEEWZWHNWHQj+NK7Sxv6d3HMdjW9euo5u5tZ28sPdxNylKVYEUUpSgFKUoBSlKAUpSgFKUoBSlKAUpSgFKUoBSlKAUpSgFQG+G8wwcQy2OIkuI1PIWtmkYeqtx7SQOt6msViVjRnchURSzE8gqi5J9gri21tqNip3me4LaKp+RGL5E9upJ+czVBvrr3enlb3u8yu0jee60srpPd5/I1ncsSzMWdiWZm5sx5kn+PsrylK5JtyeWcNKTk8veKUpWD5FeGva8NDJM7FB9Cgscp9HisbXseEutj4VF4PGvLBgw8zDilxI6sEZiqyMBcd25A5eFqlNhoGwcAIBBgiBBFwQYluCOorZ/k6LJk4UfDJvl4a5b+OW1r1DdSMZSTXX5r75+R73qOUVjh5FfhxmIMcM2YsllFgwXiHPKmq2sxkHCseQ7R0FSmxNpmQFGuXQAljazXeRCQBqozRsADrYLUlwxYCwsLW0GltBbw0r5jgVSSqqC2pIABJ8SetfNStCaa1ccDMKcotPJkr52XtGaGYzYdc8S6TLf+tC9Ih1lToeR7l/V+cNhziDoSMPyLA2MniqHovi3XkPGp2OMKAFACgWAAsAByAFaqd1K0mpw6S9YZHuHGrFw6vW4t+BxqTRpJEwaN1DKw5EHl/wCKz1TN28YcPiTAf6jEFnj8EmHaljHk4u4+cr+Iq516NaXMLqjGrDc/o+tHNVIOnJxYpSlSTWKUpQClKUApSlAKUpQHxNMEVmYgKoJJPIAC5JPsrmmzd4sbEHZ1kRsZwZ4TPldEL4uOGVFjV7hRBLAchYG6ufG3Tq8Ygc+VAUaDb2MSQXfjAYrEYYJwlVnCYd5o3Ljk+ZQtwAtj3b61orvliDEbYmBhw4JJJLwxcGSQvxMKhkbh8QZQQsl2ADZrkrVkx3wg4GIkCXisOkCmQeBGdewD5Fr1GSfCvhhb/wBPitWVe7HzZgi/hPWIFapVqcXhyXijU69NS1NZZ4ZWfA0MFvNiCMS64gF3fAmKGaEBljnXBI0vCDhst3cEA2zA61utvTMm0Y8Pxc9pUgkV1iQm+HMpljjB4tr5e33O8trjNUpBv7hz348RH5tEWH/KL299TmB2jFOuaKRJF8UYMAfA25HyNZhVp1OhJPueSRKnKHSTRs0pSth8ClKUBSfhN2rlijw4OspzP9XGQbe9yo9gbwrntTO+eM4u0Jj0jyxD8hczfpO1Q1cnpKr7Su11LZ5nEaWrOrctdUdnn9RSlKryqFKUoBXhr2vDQyTewP7Jh/qIf2S1v1obA/smH+oh/ZLW67hQSSAALkk2AHiTVZV/9Jd7P0BDoLuPSbV84TBnEatcYfoORl/dH+dvIc/rCbPM1mkBEPNUYWL+DSA8l8EPPmfCpuo9SpqbFv5fnl37o1SrrbFuCqALDQDwpSlQzQau1MMzxnIbSqQ8Z9WVDmQ+y4sfIkdaueyNpLiII5lFhIgax5qSNVPmDcHzFVet/ciWyTw/3U7FfoSqsw92ZmH5Ndf/AEzcPWnQfeuT+3gVt9DYpllpSldoVgpSlAKUpQClKUApStHbW10wsDzSXyqNAO8zHRVXzJsPznSsN42sw2kss1d5N54sFGC4LSNcJGtszEczroqjqx5XHMkCuXba29PjGJmfsX0iW4iH5Pyz5tf2AaVg2htCTEStLKbyN4d1VHdRfmi/vuSdTWvXMXmkJVW403iPM46/0pOtJwpvEefrh4isWI+R9dh/8zFWWsWI+R9dh/8AMxVWR3og2H91S/3jzRY/5VhyO/EUpGSrkG4Vha66ddQLDW5tzrCdswKBMJGRgWXOqyLIpUXYOMuYBRqcwsAddDWguzJsuI+LRS08c6DiaNkaFsjWXs34fPXveVZRsYyJM0qDiSO7KglIABhSHIzrbRgmunyvKosFTpvWUmn2NZ3L87ew9uk5zWML5rv9fMvm7++gZuFiGXOGCCUCyliAQsg5I5uNR2Tcd0kLVuriEWAljlCkmVHzAqG0kLIue8Z0Hxpdi55KwF9AK6HujtiVWGExLBpMmaKQX7aLYNGxOpdNNflKQbXDV1OjtIqq1RqSTljY+PH5+uoobu2UPiisdnAtlKUq8K84ViJs8kj+vLK2vg0rlf0bV8VhwR+LT6I5+zWs1cPWeakn2s85rvWqyb4vmKUpWs0ilKUArw17Q0MkxsWULg4CxAAghuT9WlSeB2cZCJJRZRqkZ536PIPHwXp117unujs/Nh4JJCCUjjVUBuEZECsW8ZLg/R6a3JslU9zV1ZyjHfl7fI9y9rrwWN2PEUpUNiJpRilEUjyKLtNGUThxx5Dls4UOJGa1gWNxmNrC4iQhr529R8SlgmaVVMHtDFMsdpDI8+FjxGiRAx3khEgi0AI4cjZc+btR6k3IrNgd4XVlWYPpdCQqEluMiZ3IIAC8SJTkv2pH0AS9SHaTWcNP1w+hrVVFlrNuy+XHzD+8w8R98csoJ+yRfuisNe7F/wBpR/8AxZ/22F/j31YaBli+guKfJs1Xi/aZdKXpXHN7N6sXHjZ0TESKiuQAG0AsNBXoFeuqKy0c3c3MbeKlJHY70vXBv55478al+9T+eeO/GpfvVD/UYcGQf1an/izvN6qfwh7ZlwsUMsTWYTC4+SwyNdWHUGuZfzzx341L96tXaG8GJxChZpndQbgMbi9iL/nrXVv4yg1FNM01tJxnBximmds3Z3mixsWdNHGjoT2kP+oPQ/8Aepevz1sbbMuFlWWJrMOY+Sw6qw6g123dneaLGxZ00caOhPaQ/wCoPQ/96k2t0qq1ZdLmTLK9VdasulzJiuZfCNtji4kQDuQAM3nK4uPuxkf4p8K6bXDMZiTLNNIflzSt7uIyr+YCtWk6rhQwut4NGmKzp2+F/J4+XWYqUpXLHFisWI+R9dh/8zFWWsWI+R9dh/8AMxVmO9Eyw/uqX+8eaLaKxyzG4VBmkbkvl1Zj8lR1PuFzYV40jFgkYDSEX17qj13PQeXM8h1IlsBs4Qg8y7as7DtMensA6AaCqaUlBZfh66j3CrVx8Md587O2aI7sTmlbvNbp0VR8lR4e83Ne7UicoHj/AK+JhLH9NL9k/NZcyHyc1uWpUaFecKiqp7U8kKUVJNPrLZs/HLNFHKnckRXF+dmAIv50qjbG3sXCxcBvwbyqPocZyn6NqV61SmqkFNdaTOdksNoo/CyF16pJKn3JXX/Svakt58JwsdiV6GTiD2SKH/6s1RtcbdR1a012s88vIalece1ilKj8cX4sapIwZ2BK2QqI0sZCbrm10XnzYVqjHWeDRCOs8EhSoZMVMcpVrtKMQFUhcqtHm4diBfmoBuT3ulertNkNnDkKXJ0QuVCl1DZSFuEBY217oAN62+wlxRu93l1NesrmiYpSlaCMbGztpPh3zLdkPfT1umZfBwPttY9CLthcUkqB0YMjagj93Q9LHlVBra2XtNsO5YAtG3fQdfnp0z/9Q06CodzbKqtaPS5+vXZ1ugtN+7tW9d/B1Ph+OXcXmtNdjQCXiiJBKTmLhRmLEWJJ8baXrYw+IWRFdCGRhcEdRWSqdOUMpbD0PY9pq4PZUMJYxRIhbvFVAvYkj3XJ08zR9lQnLeJDkJZeyNCWDkj8oBvaAelbVKe0lnOXkaqFZ93kzY5j/d4e3+LLp+yP2VgqR3Rhu2Ik8XWIfRiW5/5jyCrz+nqbleKXBN/b7kS8liljiWSuD77f7QxP1h/UK7xVI2x8GEeInkmM7qZGzWCKQPfeu3vKMqsEo8TldIUJ1oJQXWcjpXUP6HovxmT7i/vp/Q9F+MyfcX99VfuNbh9UU/6dccPqjl9K6h/Q9F+MyfcX99QG+W4iYGFJFlZyzhbMoA7rG9wfKvmdpVhFya2HxUsa1OLlJbF2op1Xv4Mt3J2mGJDNHCtxp+F8Usea+J8tNdRqbjbjNi2EswK4ZT7DIR8lfm+J9w8uwQwqihVAVVAAAFgAOQAqTZ2rk1Ulu6iZo+ycmqs93UfRrgeF7g9/6zXfa4bjsLwppo/UmkHuLll/MRWdLr9qL7fsZ07FujF9v2MNKjtqlxlEcjLI7BVACFfF3OZSbBb9fDxrGMVJnDZuy08kWQhbAKHsb2zZrrc627XKqFUm1nJzKotx1sr16+hK1hxSEqMveDxsNL9yVJOVxc9nlce0VGQ46VSFkDFrqTYR5jePuCxC2LrIQSQcsfja8tDKGVWHJgCPYRcViUHTaZ9JTt5xqLGxprmi8bHSLghojmVtSx7zNyJfrmHK3S1tKqkc8LpPJh2yQEQK0SM2cxDEL6RiHUHMhMRYetlBJ1IC+bN2k+HcsoLI3fT1vnL4OB9vI9CLthsWsqK6NmRhcG/8WPS3S1VE820nLa02tueDzh7N/ru9P0dpCnpGlrR2SW9cH5FRbAcaCcxSBcLHLKYyc5QL6OgMkVtfi5uIy20uNOlSOydpy+kNHIlmkYuQScyfFRuoAtlCAER6c3Rzrc1Yr0qPK61k4yj649vF8S0VPDymcv3twrnGzFVYi45A27i3/PSuobG3YSeESsoJkeRhca5TK+T9G1K9KtKTjb00/wDFckUlSWZt9pofChszLJDiByYcF/aM0kR/PIvtZapVdp27shcVh5IWNs40a1yrDVWA8mAPuri7xMjMki5ZEJV18GGhA8R1B6gg1U6Woas1VW58/wDnI47Tds41FWW57H3/APOR5XzwxmzWGa1r21tcm1/C5Jr6pVMUBhjwcasXVFDtzYAXN7E6+4fZSXBowIZFIJJIIGpOhPvFZqVnWe/JnWlnORSlKwfIpSlAbeydqthnvq0LHtoNSD66Dx8R19vO6wTq6hkIZWFwQbgjxFc/rd2RtdsM2tzAxuyjUqTzkQfnK9eY15wrm29p8Uelz/J2OgtOeyxbXD+HqfDsfZy7t12pXzFKGUMpBUi4INwQeRBr6qmPQD4xE4RGY8lBOmp06AdT5VZ9gYAw4eNG79iz637bEu+vXtEi/kKruz8Jx8Qq/g4SskngWBvCntuM/sRfWFXOu7/p20dOi60t8t3cvN8ipvamtLVXUKUpXTkAUpSgFRG8O7qYwRLITw0kzsBzaykZb9BrrUvSvmUVJYZ8yiprVluPiKJUUKoCqAAABYADkAK+6Ur6PoVzP4R9jcPELOo7EwCt5SoLKT9JBb/heddMrT2vsqPEwvFIOyw5jmpGqsp6EGxHsrRcUVWpuD9MjXdurik6b6+fUcRMYuGsMwBANtQDa4B87D7KxjBxh8+ReJ61hm5W5+ypDamzJMNKYpR2hqCBZXXo6+XiOh0rVrjpxnTk4y2M4KpCdKThLY1s9dhikwqNe6qbkE3HMgAAnzsAKyKoAAAsALADkANABXtK15Zqy9wra2ZtNsO+YXaNj20HXpnT54/SAtzsRq0r5lFSWHuJNrdVLWqqtJ4a9YfYX/DYlZEDowZGFwRyNeYkM1o0/rJDkXyJ5ufJVux+jbqKpey9rHDOTqYmPbQam50zoOrdLDve21dP3c2UwPHlBDsLIh5oh11HrtoT4AAeN9VjoiVa4Wegtrf27/ttPTLXS9O6t/aQ2S3NcH5EzhcMscaouiooUa9ALDWvay0r0MiiqJ8Ie7BN8XEt2UWmUDVkHKQDqyjQ+K/RFXulaqtKNWDhLczTXoxrQdOe5nBgb8uVe1bd8tyjBefDKTASTJGouYupdF5lPFR3eY0vaog31Go8uVcjc207eerL5PicLd2k7WerLd1Pie0pSoxDFKUoBSlKAUpSgN/Y22Dhms1zAxuQNTGerqPVPUe8db26TEEhRGA8klhGoOjEi9yeiAdot4eOgNFggeR1SNS8jGyqvMn9QA6k2A6mup7nbpDBR3c552Gp5rGDYmKK/JM2vS51PIAbrfRKvKiqS2RW/t/Pred3oLSVw6LpzWUt0vt24/BJ7F2UMPEEvmcks72tnc95rdB0A6AAdK36UrtYxUUorciybztYpSlZMClKUApSlAKUpQClKUBHbc2FFi48ko5aqy6Ojcsynx8uR5G9cu27uviMITnUvD0ljUlbfPUXKH23Hn0HYqVEuLSncL4t/EhXdjSul8a28es4MrAi4IIPUG4PsNe11zaO5WCnYs8ChzqWjLROT85oypb33qKPwXYT18SP+N/+aqJaHnn4ZL14lDPQNTPwzWO3K8znFZcHhJJnyQo0knqoL2+kT2V/KIrpeF+DfAp3kkk+tmcj3oCFPvBqxYTBxxKEjREQclRQqj2AC1bKWiNv7kvA20dBbc1ZfJeb8iq7q7hLAyzYgq841VRrHGfEXHaf5xAt0A51cKUq6p04046sFhHRUqUKUVCCwhSlK2GwUpSgFUneX4PFctLhMqOblojpG55kqfwbH7p8Bqau1K11aUKsdWayjVWowrR1KiyjhWJw7xPklRo5B8lxY28R0YeYuK+K7btHZUOITJNGsi+DC9j4qeanzFjVS2h8F8ZucPO8fzZBxE9gNw/6RqiraJkttJ57Gc1caDmnmi8rg9/rwOf0qwYvcDHJ3UilH+7msx/JkVQPvGtP+aO0PxOT/Fg/+2oDsbhfwZWy0bdReHBkXSpVd0NoH/2bj2ywAftKlMF8G2Mc/GPBEvkXlb7LIo+1qzHR9xL+JmGjLqT6HJFWqQ2JsCfGEcFfi76ytfhDxsflnyX3kc6vuy/g3wsRBlzYhv8Ae24fX8EAFP5V+VWpVAFgLAdBVnQ0Sk81XnsXmW9toNJ61d57F5kRu9uvDg1OS7SMO3I3eby+avgo09puamKUq6jFRWFuOijFQWrFYQpSlfR9ClKUApSlAKUpQClK+Ju6fYf1UB9X/i1e1+dMFsuI4eMmFCTFGSTEtyTGpJvausYnaLx7HwqRl+PiIsNChj1kBeNeJIlyO0kQdxrzQVDtrpXDkksY/PkQLO9jdOSSxq/nyLnSuawb2zRiBnYiSGOWGdZm5ZMdgYTLKA1s3Akz5jyD35GpaPeybEOEgkhCticRCJAvEGSGESAr2rFr6HpbpUwnl0pXPTv9OUikvCpOHwkohIJfFPiGKyJCc1+zYAWB7TDNpzmt1d43nnnildS8euWMI0arxJEW0qSNe+XVXCte+luQFopSlAKUpQClKUApSlAKUpQClKUApSlAKUpQClKUApSlAKUpQClKUApSlAKUpQCvGOhvyr2vmUXU+w/qoDnkeP2Gyhl2ahUgMCNlCxUi4I+L5Wq5fyzhosNFLmVMOyx8PskCzqOGqoBcEggBQK5rs/BYhMNFG2DxWdYkQ/E/KWMKdb+Iq34jYM8mz8BEl45YmwjOezmj4arnNmuCR4a1As69eq5+2hq43b9u/iSrilSpqPs5Zzv7NxZsJi45ow8bK8bDRlsQehH5rEeVY8btGHDheIwUM2RQFJJYgmyqoJOgJ5aAGqridyZB6TwZHzthgIZWlYH0l5MY88hVCArHiqA4Xs37PKtRN0JpJ43WH0eCOYvFGzqxgb0R4+KAjle1KUOQE9wsdXNTyKX8oNDYXHLTl7KJGBewAvqbC1z4mub4Pc7ELh2V0xRktCGQehtFLImfNI6lxxgSe0ZCGYZL3K6ZMRu1j2JKII5nw2RpCy5Im9GCCPCyrIZkXONVYFQWdwb2JA6NSqNgd1pWnUmFocCJSww5mHZAw+QsRG5WzyWOQEi6ljqxrQwe5+JCy8X0ppSrBmiOFCYgmdHBOZ80gyi2WWwCM6ciAQOkUqK3Xw0seEjSZESQX7MYAUDMcvZDFVOW1wpKg3A0tUrQClKUApSlAKUpQClKUApSlAKUpQClKUApSlAKUpQClKUApSlAKUpQCvmRrAnwBNfVfE3dPsP6qAomC3l2hJBHLnwgzxpJl9FlNsyB7X9J1te17VYBvGwweGm4eefErCEjVsqmSSPPYub5UADEmxNlNgTYHgeD+FXFRwxxiLDlUjRASst7KgUXtJa9hXc8FsxZtl4TtOjxQ4eVHQjMrpEtiLgg3BKkEEEMRVVo/wB7zP3l52rG7tzuXcb63s8LUXebrbwmFR6VHklZyqJAz4gyKqB2dbRq1gL3uotl63F8MG+UTCVgjvEjoFeFHlzI+HixHEIVeytnt7vE2qPkwTvBHiDiJvSEdsr2huqyBUeMLw8pXshtQTfrbStPaG4mHRECtIVWRQFkWGRNMNHCCUkjZS1owcxFwWaxsbVamgmsHvvA8zx9oJxIUSUK7RPx4YpYiXy5VLF8oBOthyzAVk/nvg7MTIwUcmMb2ccVYS0Ry/GASMqkrfvDoQaiMHuukc0cImmMB9HkKHhWZ8LFCsRLCMPa8UbEAi5XoCRXuH3RjLZDLMY8MyLCt47RqZ4ZyAcl21iVbsSct7G5vQE8d5oQ6IwlTiWytJC6IWKGTJnYWDZQTY+BHPSo+DfyBnfsuIVhhlWRkcGTjSvFGI48uZsxVcpHPOBatLG7nQS7QaRy7FmWQgrETrC0JjEhj4ix5dcgYC5J61jwG66skjPPOzxpCkbHhAoMJK0sLDLGATm55gQRpagJ6Le3DMVUO2ds4y8N8yGNkSTiC3Yyl1uWsLEHlrWJN9sKwuDISchRODIHlWTMUeJCLupCsbj1Te1a2xt2Ir8V2kkeaOcSlytn4xhDXCqLWWJFFraDqdagId1YIsNPGqplV40ucLhCSqE2zngdo8tTc3FxY3uB0OGYOoYXsQD2lIOvip1B8jXlYNlYIQwRRKzsERVDSNmcgAC7N1NeUB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25738" y="-982663"/>
            <a:ext cx="3276600" cy="205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pic>
        <p:nvPicPr>
          <p:cNvPr id="14342" name="Picture 6" descr="fig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3429000"/>
            <a:ext cx="46196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* Custo;</a:t>
            </a:r>
          </a:p>
          <a:p>
            <a:pPr algn="just">
              <a:buFontTx/>
              <a:buNone/>
            </a:pPr>
            <a:r>
              <a:rPr lang="pt-BR" sz="3600" smtClean="0"/>
              <a:t>	* Tempo; </a:t>
            </a:r>
          </a:p>
          <a:p>
            <a:pPr algn="just">
              <a:buFontTx/>
              <a:buNone/>
            </a:pPr>
            <a:r>
              <a:rPr lang="pt-BR" sz="3600" smtClean="0"/>
              <a:t>	* Distância;</a:t>
            </a:r>
          </a:p>
          <a:p>
            <a:pPr algn="just">
              <a:buFontTx/>
              <a:buNone/>
            </a:pPr>
            <a:r>
              <a:rPr lang="pt-BR" sz="3600" smtClean="0"/>
              <a:t>	* Tamanho da população </a:t>
            </a:r>
          </a:p>
        </p:txBody>
      </p:sp>
      <p:sp>
        <p:nvSpPr>
          <p:cNvPr id="15363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Por que usar Amostras? </a:t>
            </a:r>
          </a:p>
        </p:txBody>
      </p:sp>
      <p:sp>
        <p:nvSpPr>
          <p:cNvPr id="15364" name="AutoShape 2" descr="data:image/jpeg;base64,/9j/4AAQSkZJRgABAQAAAQABAAD/2wCEAAkGBhIREBQUEhITFRAVFhcXGBcTEhcYFRcWGBUWFRUVFhQbGyYeGhsjGhsaIC8gJCcpLi0sFh4xNTAqNSYrLCwBCQoKDgwOGg8PGiwlHiUsLzQ0KTYtLC0uLyo1LCktKSwqLCosLywvLSwsKSwuNCwsLCwsLywpLCwpLSktLDAsKf/AABEIAKwBEwMBIgACEQEDEQH/xAAcAAEAAgMBAQEAAAAAAAAAAAAABQYDBAcBAgj/xABOEAACAQIDBQQECAkJBwUAAAABAgMAEQQSIQUGEzFBIjJRYRRScYEHI0JicnORkkNUgqGisbPR8BUWFzM0U5O0wTVjg6Oy4fEkRHTT4v/EABwBAQACAwEBAQAAAAAAAAAAAAAEBQEDBgcCCP/EADYRAAIBAwAGBwcDBQEAAAAAAAABAgMEEQUSITFRsTJBYXGR0fATFCKBocHhFSNCBjRScvEz/9oADAMBAAIRAxEAPwDuNKUoBSlKAi96JmTA4plJVlgmIINiCImIIPQg1TcJjMVhlhLyjC4bECP4zETcfhMkLu7Z5GyqZWKgKWItEx0L6dGqM2pvHhcNpNMitzy3u58xGt2P2VhvG1mG0lllPwG/GIkZC0kCSF8GBhcnxkqzpEZXF3zgKGZx2dAhzX1t87Y30eTDzxLJGJfRdqGQI1pYmw7ZITYNdCVN9edritw/CDg43keKCd3kILMFChiEVAfjGHyVA5dKwv8ACpzy4OT8qaMfbYn/AFrQ7qit814kWV7bx31I+KMGP39njxEywkS5VxCiJxHnDwws62jR+MQWU3LKMwYZbXF9Pe/eZVhFsZFiXWOeVWQxJGciRExM4mFyc3dj7eWQe153BfCOZER/QpcrqrC0sJNmUMLgsOhFZ9kb14KJSmSeEFi5Msbvd3N2YyKX+0msRu6EnhTWe9Fi6FVLLi/Ax4LemZsaIy8ZLYiWI4YAcWKFEZkxLHNms1gbkBSJUA11a5Vr4PGxTLnikSRDpmRgw06XBtWxUk0ilKUApSlAKUpQClKUApSlAKUpQClKUApSlAKUpQClKUApSlAKUpQClKUAqI2/vRBg1+MYmQi6xpq7dL25AfONhUZvhvmML8VDZsSRfXVYgeTN4sei+82HPmcsjOzO7FpGN2ZjdmPmf1DkOlVt5fxofDHbLl3lRf6ThbfBHbL6Lv8AImts76YrEkjPwYvUiYhiPny6Mfyco1686gVQDkLX1PmfEnqfM19Urm61xUrPM3k5OvdVa7zUlnl4CvDXteGtJHJvYH9kw/1EP7Ja360Ngf2TD/UQ/slrfqsq9OXez9AU+iu4xejgNnW6SevGxR/K7DmPI3FT+y98ZYrLiBxY/wC9RbSL9OMaMPNbHl2TzqFpUu10hXtn8D2cHu9dxor2lKt0lt49Z0nCYtJUDxsro3JlNwffWauabOxsmGkMkPXvxk2STz+a/wA77b9L/srakeIiEkZNjcEEWZWHNWHQj+NK7Sxv6d3HMdjW9euo5u5tZ28sPdxNylKVYEUUpSgFKUoBSlKAUpSgFKUoBSlKAUpSgFKUoBSlKAUpSgFQG+G8wwcQy2OIkuI1PIWtmkYeqtx7SQOt6msViVjRnchURSzE8gqi5J9gri21tqNip3me4LaKp+RGL5E9upJ+czVBvrr3enlb3u8yu0jee60srpPd5/I1ncsSzMWdiWZm5sx5kn+PsrylK5JtyeWcNKTk8veKUpWD5FeGva8NDJM7FB9Cgscp9HisbXseEutj4VF4PGvLBgw8zDilxI6sEZiqyMBcd25A5eFqlNhoGwcAIBBgiBBFwQYluCOorZ/k6LJk4UfDJvl4a5b+OW1r1DdSMZSTXX5r75+R73qOUVjh5FfhxmIMcM2YsllFgwXiHPKmq2sxkHCseQ7R0FSmxNpmQFGuXQAljazXeRCQBqozRsADrYLUlwxYCwsLW0GltBbw0r5jgVSSqqC2pIABJ8SetfNStCaa1ccDMKcotPJkr52XtGaGYzYdc8S6TLf+tC9Ih1lToeR7l/V+cNhziDoSMPyLA2MniqHovi3XkPGp2OMKAFACgWAAsAByAFaqd1K0mpw6S9YZHuHGrFw6vW4t+BxqTRpJEwaN1DKw5EHl/wCKz1TN28YcPiTAf6jEFnj8EmHaljHk4u4+cr+Iq516NaXMLqjGrDc/o+tHNVIOnJxYpSlSTWKUpQClKUApSlAKUpQHxNMEVmYgKoJJPIAC5JPsrmmzd4sbEHZ1kRsZwZ4TPldEL4uOGVFjV7hRBLAchYG6ufG3Tq8Ygc+VAUaDb2MSQXfjAYrEYYJwlVnCYd5o3Ljk+ZQtwAtj3b61orvliDEbYmBhw4JJJLwxcGSQvxMKhkbh8QZQQsl2ADZrkrVkx3wg4GIkCXisOkCmQeBGdewD5Fr1GSfCvhhb/wBPitWVe7HzZgi/hPWIFapVqcXhyXijU69NS1NZZ4ZWfA0MFvNiCMS64gF3fAmKGaEBljnXBI0vCDhst3cEA2zA61utvTMm0Y8Pxc9pUgkV1iQm+HMpljjB4tr5e33O8trjNUpBv7hz348RH5tEWH/KL299TmB2jFOuaKRJF8UYMAfA25HyNZhVp1OhJPueSRKnKHSTRs0pSth8ClKUBSfhN2rlijw4OspzP9XGQbe9yo9gbwrntTO+eM4u0Jj0jyxD8hczfpO1Q1cnpKr7Su11LZ5nEaWrOrctdUdnn9RSlKryqFKUoBXhr2vDQyTewP7Jh/qIf2S1v1obA/smH+oh/ZLW67hQSSAALkk2AHiTVZV/9Jd7P0BDoLuPSbV84TBnEatcYfoORl/dH+dvIc/rCbPM1mkBEPNUYWL+DSA8l8EPPmfCpuo9SpqbFv5fnl37o1SrrbFuCqALDQDwpSlQzQau1MMzxnIbSqQ8Z9WVDmQ+y4sfIkdaueyNpLiII5lFhIgax5qSNVPmDcHzFVet/ciWyTw/3U7FfoSqsw92ZmH5Ndf/AEzcPWnQfeuT+3gVt9DYpllpSldoVgpSlAKUpQClKUApStHbW10wsDzSXyqNAO8zHRVXzJsPznSsN42sw2kss1d5N54sFGC4LSNcJGtszEczroqjqx5XHMkCuXba29PjGJmfsX0iW4iH5Pyz5tf2AaVg2htCTEStLKbyN4d1VHdRfmi/vuSdTWvXMXmkJVW403iPM46/0pOtJwpvEefrh4isWI+R9dh/8zFWWsWI+R9dh/8AMxVWR3og2H91S/3jzRY/5VhyO/EUpGSrkG4Vha66ddQLDW5tzrCdswKBMJGRgWXOqyLIpUXYOMuYBRqcwsAddDWguzJsuI+LRS08c6DiaNkaFsjWXs34fPXveVZRsYyJM0qDiSO7KglIABhSHIzrbRgmunyvKosFTpvWUmn2NZ3L87ew9uk5zWML5rv9fMvm7++gZuFiGXOGCCUCyliAQsg5I5uNR2Tcd0kLVuriEWAljlCkmVHzAqG0kLIue8Z0Hxpdi55KwF9AK6HujtiVWGExLBpMmaKQX7aLYNGxOpdNNflKQbXDV1OjtIqq1RqSTljY+PH5+uoobu2UPiisdnAtlKUq8K84ViJs8kj+vLK2vg0rlf0bV8VhwR+LT6I5+zWs1cPWeakn2s85rvWqyb4vmKUpWs0ilKUArw17Q0MkxsWULg4CxAAghuT9WlSeB2cZCJJRZRqkZ536PIPHwXp117unujs/Nh4JJCCUjjVUBuEZECsW8ZLg/R6a3JslU9zV1ZyjHfl7fI9y9rrwWN2PEUpUNiJpRilEUjyKLtNGUThxx5Dls4UOJGa1gWNxmNrC4iQhr529R8SlgmaVVMHtDFMsdpDI8+FjxGiRAx3khEgi0AI4cjZc+btR6k3IrNgd4XVlWYPpdCQqEluMiZ3IIAC8SJTkv2pH0AS9SHaTWcNP1w+hrVVFlrNuy+XHzD+8w8R98csoJ+yRfuisNe7F/wBpR/8AxZ/22F/j31YaBli+guKfJs1Xi/aZdKXpXHN7N6sXHjZ0TESKiuQAG0AsNBXoFeuqKy0c3c3MbeKlJHY70vXBv55478al+9T+eeO/GpfvVD/UYcGQf1an/izvN6qfwh7ZlwsUMsTWYTC4+SwyNdWHUGuZfzzx341L96tXaG8GJxChZpndQbgMbi9iL/nrXVv4yg1FNM01tJxnBximmds3Z3mixsWdNHGjoT2kP+oPQ/8Aepevz1sbbMuFlWWJrMOY+Sw6qw6g123dneaLGxZ00caOhPaQ/wCoPQ/96k2t0qq1ZdLmTLK9VdasulzJiuZfCNtji4kQDuQAM3nK4uPuxkf4p8K6bXDMZiTLNNIflzSt7uIyr+YCtWk6rhQwut4NGmKzp2+F/J4+XWYqUpXLHFisWI+R9dh/8zFWWsWI+R9dh/8AMxVmO9Eyw/uqX+8eaLaKxyzG4VBmkbkvl1Zj8lR1PuFzYV40jFgkYDSEX17qj13PQeXM8h1IlsBs4Qg8y7as7DtMensA6AaCqaUlBZfh66j3CrVx8Md587O2aI7sTmlbvNbp0VR8lR4e83Ne7UicoHj/AK+JhLH9NL9k/NZcyHyc1uWpUaFecKiqp7U8kKUVJNPrLZs/HLNFHKnckRXF+dmAIv50qjbG3sXCxcBvwbyqPocZyn6NqV61SmqkFNdaTOdksNoo/CyF16pJKn3JXX/Svakt58JwsdiV6GTiD2SKH/6s1RtcbdR1a012s88vIalece1ilKj8cX4sapIwZ2BK2QqI0sZCbrm10XnzYVqjHWeDRCOs8EhSoZMVMcpVrtKMQFUhcqtHm4diBfmoBuT3ulertNkNnDkKXJ0QuVCl1DZSFuEBY217oAN62+wlxRu93l1NesrmiYpSlaCMbGztpPh3zLdkPfT1umZfBwPttY9CLthcUkqB0YMjagj93Q9LHlVBra2XtNsO5YAtG3fQdfnp0z/9Q06CodzbKqtaPS5+vXZ1ugtN+7tW9d/B1Ph+OXcXmtNdjQCXiiJBKTmLhRmLEWJJ8baXrYw+IWRFdCGRhcEdRWSqdOUMpbD0PY9pq4PZUMJYxRIhbvFVAvYkj3XJ08zR9lQnLeJDkJZeyNCWDkj8oBvaAelbVKe0lnOXkaqFZ93kzY5j/d4e3+LLp+yP2VgqR3Rhu2Ik8XWIfRiW5/5jyCrz+nqbleKXBN/b7kS8liljiWSuD77f7QxP1h/UK7xVI2x8GEeInkmM7qZGzWCKQPfeu3vKMqsEo8TldIUJ1oJQXWcjpXUP6HovxmT7i/vp/Q9F+MyfcX99VfuNbh9UU/6dccPqjl9K6h/Q9F+MyfcX99QG+W4iYGFJFlZyzhbMoA7rG9wfKvmdpVhFya2HxUsa1OLlJbF2op1Xv4Mt3J2mGJDNHCtxp+F8Usea+J8tNdRqbjbjNi2EswK4ZT7DIR8lfm+J9w8uwQwqihVAVVAAAFgAOQAqTZ2rk1Ulu6iZo+ycmqs93UfRrgeF7g9/6zXfa4bjsLwppo/UmkHuLll/MRWdLr9qL7fsZ07FujF9v2MNKjtqlxlEcjLI7BVACFfF3OZSbBb9fDxrGMVJnDZuy08kWQhbAKHsb2zZrrc627XKqFUm1nJzKotx1sr16+hK1hxSEqMveDxsNL9yVJOVxc9nlce0VGQ46VSFkDFrqTYR5jePuCxC2LrIQSQcsfja8tDKGVWHJgCPYRcViUHTaZ9JTt5xqLGxprmi8bHSLghojmVtSx7zNyJfrmHK3S1tKqkc8LpPJh2yQEQK0SM2cxDEL6RiHUHMhMRYetlBJ1IC+bN2k+HcsoLI3fT1vnL4OB9vI9CLthsWsqK6NmRhcG/8WPS3S1VE820nLa02tueDzh7N/ru9P0dpCnpGlrR2SW9cH5FRbAcaCcxSBcLHLKYyc5QL6OgMkVtfi5uIy20uNOlSOydpy+kNHIlmkYuQScyfFRuoAtlCAER6c3Rzrc1Yr0qPK61k4yj649vF8S0VPDymcv3twrnGzFVYi45A27i3/PSuobG3YSeESsoJkeRhca5TK+T9G1K9KtKTjb00/wDFckUlSWZt9pofChszLJDiByYcF/aM0kR/PIvtZapVdp27shcVh5IWNs40a1yrDVWA8mAPuri7xMjMki5ZEJV18GGhA8R1B6gg1U6Woas1VW58/wDnI47Tds41FWW57H3/APOR5XzwxmzWGa1r21tcm1/C5Jr6pVMUBhjwcasXVFDtzYAXN7E6+4fZSXBowIZFIJJIIGpOhPvFZqVnWe/JnWlnORSlKwfIpSlAbeydqthnvq0LHtoNSD66Dx8R19vO6wTq6hkIZWFwQbgjxFc/rd2RtdsM2tzAxuyjUqTzkQfnK9eY15wrm29p8Uelz/J2OgtOeyxbXD+HqfDsfZy7t12pXzFKGUMpBUi4INwQeRBr6qmPQD4xE4RGY8lBOmp06AdT5VZ9gYAw4eNG79iz637bEu+vXtEi/kKruz8Jx8Qq/g4SskngWBvCntuM/sRfWFXOu7/p20dOi60t8t3cvN8ipvamtLVXUKUpXTkAUpSgFRG8O7qYwRLITw0kzsBzaykZb9BrrUvSvmUVJYZ8yiprVluPiKJUUKoCqAAABYADkAK+6Ur6PoVzP4R9jcPELOo7EwCt5SoLKT9JBb/heddMrT2vsqPEwvFIOyw5jmpGqsp6EGxHsrRcUVWpuD9MjXdurik6b6+fUcRMYuGsMwBANtQDa4B87D7KxjBxh8+ReJ61hm5W5+ypDamzJMNKYpR2hqCBZXXo6+XiOh0rVrjpxnTk4y2M4KpCdKThLY1s9dhikwqNe6qbkE3HMgAAnzsAKyKoAAAsALADkANABXtK15Zqy9wra2ZtNsO+YXaNj20HXpnT54/SAtzsRq0r5lFSWHuJNrdVLWqqtJ4a9YfYX/DYlZEDowZGFwRyNeYkM1o0/rJDkXyJ5ufJVux+jbqKpey9rHDOTqYmPbQam50zoOrdLDve21dP3c2UwPHlBDsLIh5oh11HrtoT4AAeN9VjoiVa4Wegtrf27/ttPTLXS9O6t/aQ2S3NcH5EzhcMscaouiooUa9ALDWvay0r0MiiqJ8Ie7BN8XEt2UWmUDVkHKQDqyjQ+K/RFXulaqtKNWDhLczTXoxrQdOe5nBgb8uVe1bd8tyjBefDKTASTJGouYupdF5lPFR3eY0vaog31Go8uVcjc207eerL5PicLd2k7WerLd1Pie0pSoxDFKUoBSlKAUpSgN/Y22Dhms1zAxuQNTGerqPVPUe8db26TEEhRGA8klhGoOjEi9yeiAdot4eOgNFggeR1SNS8jGyqvMn9QA6k2A6mup7nbpDBR3c552Gp5rGDYmKK/JM2vS51PIAbrfRKvKiqS2RW/t/Pred3oLSVw6LpzWUt0vt24/BJ7F2UMPEEvmcks72tnc95rdB0A6AAdK36UrtYxUUorciybztYpSlZMClKUApSlAKUpQClKUBHbc2FFi48ko5aqy6Ojcsynx8uR5G9cu27uviMITnUvD0ljUlbfPUXKH23Hn0HYqVEuLSncL4t/EhXdjSul8a28es4MrAi4IIPUG4PsNe11zaO5WCnYs8ChzqWjLROT85oypb33qKPwXYT18SP+N/+aqJaHnn4ZL14lDPQNTPwzWO3K8znFZcHhJJnyQo0knqoL2+kT2V/KIrpeF+DfAp3kkk+tmcj3oCFPvBqxYTBxxKEjREQclRQqj2AC1bKWiNv7kvA20dBbc1ZfJeb8iq7q7hLAyzYgq841VRrHGfEXHaf5xAt0A51cKUq6p04046sFhHRUqUKUVCCwhSlK2GwUpSgFUneX4PFctLhMqOblojpG55kqfwbH7p8Bqau1K11aUKsdWayjVWowrR1KiyjhWJw7xPklRo5B8lxY28R0YeYuK+K7btHZUOITJNGsi+DC9j4qeanzFjVS2h8F8ZucPO8fzZBxE9gNw/6RqiraJkttJ57Gc1caDmnmi8rg9/rwOf0qwYvcDHJ3UilH+7msx/JkVQPvGtP+aO0PxOT/Fg/+2oDsbhfwZWy0bdReHBkXSpVd0NoH/2bj2ywAftKlMF8G2Mc/GPBEvkXlb7LIo+1qzHR9xL+JmGjLqT6HJFWqQ2JsCfGEcFfi76ytfhDxsflnyX3kc6vuy/g3wsRBlzYhv8Ae24fX8EAFP5V+VWpVAFgLAdBVnQ0Sk81XnsXmW9toNJ61d57F5kRu9uvDg1OS7SMO3I3eby+avgo09puamKUq6jFRWFuOijFQWrFYQpSlfR9ClKUApSlAKUpQClK+Ju6fYf1UB9X/i1e1+dMFsuI4eMmFCTFGSTEtyTGpJvausYnaLx7HwqRl+PiIsNChj1kBeNeJIlyO0kQdxrzQVDtrpXDkksY/PkQLO9jdOSSxq/nyLnSuawb2zRiBnYiSGOWGdZm5ZMdgYTLKA1s3Akz5jyD35GpaPeybEOEgkhCticRCJAvEGSGESAr2rFr6HpbpUwnl0pXPTv9OUikvCpOHwkohIJfFPiGKyJCc1+zYAWB7TDNpzmt1d43nnnildS8euWMI0arxJEW0qSNe+XVXCte+luQFopSlAKUpQClKUApSlAKUpQClKUApSlAKUpQClKUApSlAKUpQClKUApSlAKUpQCvGOhvyr2vmUXU+w/qoDnkeP2Gyhl2ahUgMCNlCxUi4I+L5Wq5fyzhosNFLmVMOyx8PskCzqOGqoBcEggBQK5rs/BYhMNFG2DxWdYkQ/E/KWMKdb+Iq34jYM8mz8BEl45YmwjOezmj4arnNmuCR4a1As69eq5+2hq43b9u/iSrilSpqPs5Zzv7NxZsJi45ow8bK8bDRlsQehH5rEeVY8btGHDheIwUM2RQFJJYgmyqoJOgJ5aAGqridyZB6TwZHzthgIZWlYH0l5MY88hVCArHiqA4Xs37PKtRN0JpJ43WH0eCOYvFGzqxgb0R4+KAjle1KUOQE9wsdXNTyKX8oNDYXHLTl7KJGBewAvqbC1z4mub4Pc7ELh2V0xRktCGQehtFLImfNI6lxxgSe0ZCGYZL3K6ZMRu1j2JKII5nw2RpCy5Im9GCCPCyrIZkXONVYFQWdwb2JA6NSqNgd1pWnUmFocCJSww5mHZAw+QsRG5WzyWOQEi6ljqxrQwe5+JCy8X0ppSrBmiOFCYgmdHBOZ80gyi2WWwCM6ciAQOkUqK3Xw0seEjSZESQX7MYAUDMcvZDFVOW1wpKg3A0tUrQClKUApSlAKUpQClKUApSlAKUpQClKUApSlAKUpQClKUApSlAKUpQCvmRrAnwBNfVfE3dPsP6qAomC3l2hJBHLnwgzxpJl9FlNsyB7X9J1te17VYBvGwweGm4eefErCEjVsqmSSPPYub5UADEmxNlNgTYHgeD+FXFRwxxiLDlUjRASst7KgUXtJa9hXc8FsxZtl4TtOjxQ4eVHQjMrpEtiLgg3BKkEEEMRVVo/wB7zP3l52rG7tzuXcb63s8LUXebrbwmFR6VHklZyqJAz4gyKqB2dbRq1gL3uotl63F8MG+UTCVgjvEjoFeFHlzI+HixHEIVeytnt7vE2qPkwTvBHiDiJvSEdsr2huqyBUeMLw8pXshtQTfrbStPaG4mHRECtIVWRQFkWGRNMNHCCUkjZS1owcxFwWaxsbVamgmsHvvA8zx9oJxIUSUK7RPx4YpYiXy5VLF8oBOthyzAVk/nvg7MTIwUcmMb2ccVYS0Ry/GASMqkrfvDoQaiMHuukc0cImmMB9HkKHhWZ8LFCsRLCMPa8UbEAi5XoCRXuH3RjLZDLMY8MyLCt47RqZ4ZyAcl21iVbsSct7G5vQE8d5oQ6IwlTiWytJC6IWKGTJnYWDZQTY+BHPSo+DfyBnfsuIVhhlWRkcGTjSvFGI48uZsxVcpHPOBatLG7nQS7QaRy7FmWQgrETrC0JjEhj4ix5dcgYC5J61jwG66skjPPOzxpCkbHhAoMJK0sLDLGATm55gQRpagJ6Le3DMVUO2ds4y8N8yGNkSTiC3Yyl1uWsLEHlrWJN9sKwuDISchRODIHlWTMUeJCLupCsbj1Te1a2xt2Ir8V2kkeaOcSlytn4xhDXCqLWWJFFraDqdagId1YIsNPGqplV40ucLhCSqE2zngdo8tTc3FxY3uB0OGYOoYXsQD2lIOvip1B8jXlYNlYIQwRRKzsERVDSNmcgAC7N1NeUB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25738" y="-982663"/>
            <a:ext cx="3276600" cy="205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65" name="AutoShape 4" descr="data:image/jpeg;base64,/9j/4AAQSkZJRgABAQAAAQABAAD/2wCEAAkGBhIREBQUEhITFRAVFhcXGBcTEhcYFRcWGBUWFRUVFhQbGyYeGhsjGhsaIC8gJCcpLi0sFh4xNTAqNSYrLCwBCQoKDgwOGg8PGiwlHiUsLzQ0KTYtLC0uLyo1LCktKSwqLCosLywvLSwsKSwuNCwsLCwsLywpLCwpLSktLDAsKf/AABEIAKwBEwMBIgACEQEDEQH/xAAcAAEAAgMBAQEAAAAAAAAAAAAABQYDBAcBAgj/xABOEAACAQIDBQQECAkJBwUAAAABAgMAEQQSIQUGEzFBIjJRYRRScYEHI0JicnORkkNUgqGisbPR8BUWFzM0U5O0wTVjg6Oy4fEkRHTT4v/EABwBAQACAwEBAQAAAAAAAAAAAAAEBQEDBgcCCP/EADYRAAIBAwAGBwcDBQEAAAAAAAABAgMEEQUSITFRsTJBYXGR0fATFCKBocHhFSNCBjRScvEz/9oADAMBAAIRAxEAPwDuNKUoBSlKAi96JmTA4plJVlgmIINiCImIIPQg1TcJjMVhlhLyjC4bECP4zETcfhMkLu7Z5GyqZWKgKWItEx0L6dGqM2pvHhcNpNMitzy3u58xGt2P2VhvG1mG0lllPwG/GIkZC0kCSF8GBhcnxkqzpEZXF3zgKGZx2dAhzX1t87Y30eTDzxLJGJfRdqGQI1pYmw7ZITYNdCVN9edritw/CDg43keKCd3kILMFChiEVAfjGHyVA5dKwv8ACpzy4OT8qaMfbYn/AFrQ7qit814kWV7bx31I+KMGP39njxEywkS5VxCiJxHnDwws62jR+MQWU3LKMwYZbXF9Pe/eZVhFsZFiXWOeVWQxJGciRExM4mFyc3dj7eWQe153BfCOZER/QpcrqrC0sJNmUMLgsOhFZ9kb14KJSmSeEFi5Msbvd3N2YyKX+0msRu6EnhTWe9Fi6FVLLi/Ax4LemZsaIy8ZLYiWI4YAcWKFEZkxLHNms1gbkBSJUA11a5Vr4PGxTLnikSRDpmRgw06XBtWxUk0ilKUApSlAKUpQClKUApSlAKUpQClKUApSlAKUpQClKUApSlAKUpQClKUAqI2/vRBg1+MYmQi6xpq7dL25AfONhUZvhvmML8VDZsSRfXVYgeTN4sei+82HPmcsjOzO7FpGN2ZjdmPmf1DkOlVt5fxofDHbLl3lRf6ThbfBHbL6Lv8AImts76YrEkjPwYvUiYhiPny6Mfyco1686gVQDkLX1PmfEnqfM19Urm61xUrPM3k5OvdVa7zUlnl4CvDXteGtJHJvYH9kw/1EP7Ja360Ngf2TD/UQ/slrfqsq9OXez9AU+iu4xejgNnW6SevGxR/K7DmPI3FT+y98ZYrLiBxY/wC9RbSL9OMaMPNbHl2TzqFpUu10hXtn8D2cHu9dxor2lKt0lt49Z0nCYtJUDxsro3JlNwffWauabOxsmGkMkPXvxk2STz+a/wA77b9L/srakeIiEkZNjcEEWZWHNWHQj+NK7Sxv6d3HMdjW9euo5u5tZ28sPdxNylKVYEUUpSgFKUoBSlKAUpSgFKUoBSlKAUpSgFKUoBSlKAUpSgFQG+G8wwcQy2OIkuI1PIWtmkYeqtx7SQOt6msViVjRnchURSzE8gqi5J9gri21tqNip3me4LaKp+RGL5E9upJ+czVBvrr3enlb3u8yu0jee60srpPd5/I1ncsSzMWdiWZm5sx5kn+PsrylK5JtyeWcNKTk8veKUpWD5FeGva8NDJM7FB9Cgscp9HisbXseEutj4VF4PGvLBgw8zDilxI6sEZiqyMBcd25A5eFqlNhoGwcAIBBgiBBFwQYluCOorZ/k6LJk4UfDJvl4a5b+OW1r1DdSMZSTXX5r75+R73qOUVjh5FfhxmIMcM2YsllFgwXiHPKmq2sxkHCseQ7R0FSmxNpmQFGuXQAljazXeRCQBqozRsADrYLUlwxYCwsLW0GltBbw0r5jgVSSqqC2pIABJ8SetfNStCaa1ccDMKcotPJkr52XtGaGYzYdc8S6TLf+tC9Ih1lToeR7l/V+cNhziDoSMPyLA2MniqHovi3XkPGp2OMKAFACgWAAsAByAFaqd1K0mpw6S9YZHuHGrFw6vW4t+BxqTRpJEwaN1DKw5EHl/wCKz1TN28YcPiTAf6jEFnj8EmHaljHk4u4+cr+Iq516NaXMLqjGrDc/o+tHNVIOnJxYpSlSTWKUpQClKUApSlAKUpQHxNMEVmYgKoJJPIAC5JPsrmmzd4sbEHZ1kRsZwZ4TPldEL4uOGVFjV7hRBLAchYG6ufG3Tq8Ygc+VAUaDb2MSQXfjAYrEYYJwlVnCYd5o3Ljk+ZQtwAtj3b61orvliDEbYmBhw4JJJLwxcGSQvxMKhkbh8QZQQsl2ADZrkrVkx3wg4GIkCXisOkCmQeBGdewD5Fr1GSfCvhhb/wBPitWVe7HzZgi/hPWIFapVqcXhyXijU69NS1NZZ4ZWfA0MFvNiCMS64gF3fAmKGaEBljnXBI0vCDhst3cEA2zA61utvTMm0Y8Pxc9pUgkV1iQm+HMpljjB4tr5e33O8trjNUpBv7hz348RH5tEWH/KL299TmB2jFOuaKRJF8UYMAfA25HyNZhVp1OhJPueSRKnKHSTRs0pSth8ClKUBSfhN2rlijw4OspzP9XGQbe9yo9gbwrntTO+eM4u0Jj0jyxD8hczfpO1Q1cnpKr7Su11LZ5nEaWrOrctdUdnn9RSlKryqFKUoBXhr2vDQyTewP7Jh/qIf2S1v1obA/smH+oh/ZLW67hQSSAALkk2AHiTVZV/9Jd7P0BDoLuPSbV84TBnEatcYfoORl/dH+dvIc/rCbPM1mkBEPNUYWL+DSA8l8EPPmfCpuo9SpqbFv5fnl37o1SrrbFuCqALDQDwpSlQzQau1MMzxnIbSqQ8Z9WVDmQ+y4sfIkdaueyNpLiII5lFhIgax5qSNVPmDcHzFVet/ciWyTw/3U7FfoSqsw92ZmH5Ndf/AEzcPWnQfeuT+3gVt9DYpllpSldoVgpSlAKUpQClKUApStHbW10wsDzSXyqNAO8zHRVXzJsPznSsN42sw2kss1d5N54sFGC4LSNcJGtszEczroqjqx5XHMkCuXba29PjGJmfsX0iW4iH5Pyz5tf2AaVg2htCTEStLKbyN4d1VHdRfmi/vuSdTWvXMXmkJVW403iPM46/0pOtJwpvEefrh4isWI+R9dh/8zFWWsWI+R9dh/8AMxVWR3og2H91S/3jzRY/5VhyO/EUpGSrkG4Vha66ddQLDW5tzrCdswKBMJGRgWXOqyLIpUXYOMuYBRqcwsAddDWguzJsuI+LRS08c6DiaNkaFsjWXs34fPXveVZRsYyJM0qDiSO7KglIABhSHIzrbRgmunyvKosFTpvWUmn2NZ3L87ew9uk5zWML5rv9fMvm7++gZuFiGXOGCCUCyliAQsg5I5uNR2Tcd0kLVuriEWAljlCkmVHzAqG0kLIue8Z0Hxpdi55KwF9AK6HujtiVWGExLBpMmaKQX7aLYNGxOpdNNflKQbXDV1OjtIqq1RqSTljY+PH5+uoobu2UPiisdnAtlKUq8K84ViJs8kj+vLK2vg0rlf0bV8VhwR+LT6I5+zWs1cPWeakn2s85rvWqyb4vmKUpWs0ilKUArw17Q0MkxsWULg4CxAAghuT9WlSeB2cZCJJRZRqkZ536PIPHwXp117unujs/Nh4JJCCUjjVUBuEZECsW8ZLg/R6a3JslU9zV1ZyjHfl7fI9y9rrwWN2PEUpUNiJpRilEUjyKLtNGUThxx5Dls4UOJGa1gWNxmNrC4iQhr529R8SlgmaVVMHtDFMsdpDI8+FjxGiRAx3khEgi0AI4cjZc+btR6k3IrNgd4XVlWYPpdCQqEluMiZ3IIAC8SJTkv2pH0AS9SHaTWcNP1w+hrVVFlrNuy+XHzD+8w8R98csoJ+yRfuisNe7F/wBpR/8AxZ/22F/j31YaBli+guKfJs1Xi/aZdKXpXHN7N6sXHjZ0TESKiuQAG0AsNBXoFeuqKy0c3c3MbeKlJHY70vXBv55478al+9T+eeO/GpfvVD/UYcGQf1an/izvN6qfwh7ZlwsUMsTWYTC4+SwyNdWHUGuZfzzx341L96tXaG8GJxChZpndQbgMbi9iL/nrXVv4yg1FNM01tJxnBximmds3Z3mixsWdNHGjoT2kP+oPQ/8Aepevz1sbbMuFlWWJrMOY+Sw6qw6g123dneaLGxZ00caOhPaQ/wCoPQ/96k2t0qq1ZdLmTLK9VdasulzJiuZfCNtji4kQDuQAM3nK4uPuxkf4p8K6bXDMZiTLNNIflzSt7uIyr+YCtWk6rhQwut4NGmKzp2+F/J4+XWYqUpXLHFisWI+R9dh/8zFWWsWI+R9dh/8AMxVmO9Eyw/uqX+8eaLaKxyzG4VBmkbkvl1Zj8lR1PuFzYV40jFgkYDSEX17qj13PQeXM8h1IlsBs4Qg8y7as7DtMensA6AaCqaUlBZfh66j3CrVx8Md587O2aI7sTmlbvNbp0VR8lR4e83Ne7UicoHj/AK+JhLH9NL9k/NZcyHyc1uWpUaFecKiqp7U8kKUVJNPrLZs/HLNFHKnckRXF+dmAIv50qjbG3sXCxcBvwbyqPocZyn6NqV61SmqkFNdaTOdksNoo/CyF16pJKn3JXX/Svakt58JwsdiV6GTiD2SKH/6s1RtcbdR1a012s88vIalece1ilKj8cX4sapIwZ2BK2QqI0sZCbrm10XnzYVqjHWeDRCOs8EhSoZMVMcpVrtKMQFUhcqtHm4diBfmoBuT3ulertNkNnDkKXJ0QuVCl1DZSFuEBY217oAN62+wlxRu93l1NesrmiYpSlaCMbGztpPh3zLdkPfT1umZfBwPttY9CLthcUkqB0YMjagj93Q9LHlVBra2XtNsO5YAtG3fQdfnp0z/9Q06CodzbKqtaPS5+vXZ1ugtN+7tW9d/B1Ph+OXcXmtNdjQCXiiJBKTmLhRmLEWJJ8baXrYw+IWRFdCGRhcEdRWSqdOUMpbD0PY9pq4PZUMJYxRIhbvFVAvYkj3XJ08zR9lQnLeJDkJZeyNCWDkj8oBvaAelbVKe0lnOXkaqFZ93kzY5j/d4e3+LLp+yP2VgqR3Rhu2Ik8XWIfRiW5/5jyCrz+nqbleKXBN/b7kS8liljiWSuD77f7QxP1h/UK7xVI2x8GEeInkmM7qZGzWCKQPfeu3vKMqsEo8TldIUJ1oJQXWcjpXUP6HovxmT7i/vp/Q9F+MyfcX99VfuNbh9UU/6dccPqjl9K6h/Q9F+MyfcX99QG+W4iYGFJFlZyzhbMoA7rG9wfKvmdpVhFya2HxUsa1OLlJbF2op1Xv4Mt3J2mGJDNHCtxp+F8Usea+J8tNdRqbjbjNi2EswK4ZT7DIR8lfm+J9w8uwQwqihVAVVAAAFgAOQAqTZ2rk1Ulu6iZo+ycmqs93UfRrgeF7g9/6zXfa4bjsLwppo/UmkHuLll/MRWdLr9qL7fsZ07FujF9v2MNKjtqlxlEcjLI7BVACFfF3OZSbBb9fDxrGMVJnDZuy08kWQhbAKHsb2zZrrc627XKqFUm1nJzKotx1sr16+hK1hxSEqMveDxsNL9yVJOVxc9nlce0VGQ46VSFkDFrqTYR5jePuCxC2LrIQSQcsfja8tDKGVWHJgCPYRcViUHTaZ9JTt5xqLGxprmi8bHSLghojmVtSx7zNyJfrmHK3S1tKqkc8LpPJh2yQEQK0SM2cxDEL6RiHUHMhMRYetlBJ1IC+bN2k+HcsoLI3fT1vnL4OB9vI9CLthsWsqK6NmRhcG/8WPS3S1VE820nLa02tueDzh7N/ru9P0dpCnpGlrR2SW9cH5FRbAcaCcxSBcLHLKYyc5QL6OgMkVtfi5uIy20uNOlSOydpy+kNHIlmkYuQScyfFRuoAtlCAER6c3Rzrc1Yr0qPK61k4yj649vF8S0VPDymcv3twrnGzFVYi45A27i3/PSuobG3YSeESsoJkeRhca5TK+T9G1K9KtKTjb00/wDFckUlSWZt9pofChszLJDiByYcF/aM0kR/PIvtZapVdp27shcVh5IWNs40a1yrDVWA8mAPuri7xMjMki5ZEJV18GGhA8R1B6gg1U6Woas1VW58/wDnI47Tds41FWW57H3/APOR5XzwxmzWGa1r21tcm1/C5Jr6pVMUBhjwcasXVFDtzYAXN7E6+4fZSXBowIZFIJJIIGpOhPvFZqVnWe/JnWlnORSlKwfIpSlAbeydqthnvq0LHtoNSD66Dx8R19vO6wTq6hkIZWFwQbgjxFc/rd2RtdsM2tzAxuyjUqTzkQfnK9eY15wrm29p8Uelz/J2OgtOeyxbXD+HqfDsfZy7t12pXzFKGUMpBUi4INwQeRBr6qmPQD4xE4RGY8lBOmp06AdT5VZ9gYAw4eNG79iz637bEu+vXtEi/kKruz8Jx8Qq/g4SskngWBvCntuM/sRfWFXOu7/p20dOi60t8t3cvN8ipvamtLVXUKUpXTkAUpSgFRG8O7qYwRLITw0kzsBzaykZb9BrrUvSvmUVJYZ8yiprVluPiKJUUKoCqAAABYADkAK+6Ur6PoVzP4R9jcPELOo7EwCt5SoLKT9JBb/heddMrT2vsqPEwvFIOyw5jmpGqsp6EGxHsrRcUVWpuD9MjXdurik6b6+fUcRMYuGsMwBANtQDa4B87D7KxjBxh8+ReJ61hm5W5+ypDamzJMNKYpR2hqCBZXXo6+XiOh0rVrjpxnTk4y2M4KpCdKThLY1s9dhikwqNe6qbkE3HMgAAnzsAKyKoAAAsALADkANABXtK15Zqy9wra2ZtNsO+YXaNj20HXpnT54/SAtzsRq0r5lFSWHuJNrdVLWqqtJ4a9YfYX/DYlZEDowZGFwRyNeYkM1o0/rJDkXyJ5ufJVux+jbqKpey9rHDOTqYmPbQam50zoOrdLDve21dP3c2UwPHlBDsLIh5oh11HrtoT4AAeN9VjoiVa4Wegtrf27/ttPTLXS9O6t/aQ2S3NcH5EzhcMscaouiooUa9ALDWvay0r0MiiqJ8Ie7BN8XEt2UWmUDVkHKQDqyjQ+K/RFXulaqtKNWDhLczTXoxrQdOe5nBgb8uVe1bd8tyjBefDKTASTJGouYupdF5lPFR3eY0vaog31Go8uVcjc207eerL5PicLd2k7WerLd1Pie0pSoxDFKUoBSlKAUpSgN/Y22Dhms1zAxuQNTGerqPVPUe8db26TEEhRGA8klhGoOjEi9yeiAdot4eOgNFggeR1SNS8jGyqvMn9QA6k2A6mup7nbpDBR3c552Gp5rGDYmKK/JM2vS51PIAbrfRKvKiqS2RW/t/Pred3oLSVw6LpzWUt0vt24/BJ7F2UMPEEvmcks72tnc95rdB0A6AAdK36UrtYxUUorciybztYpSlZMClKUApSlAKUpQClKUBHbc2FFi48ko5aqy6Ojcsynx8uR5G9cu27uviMITnUvD0ljUlbfPUXKH23Hn0HYqVEuLSncL4t/EhXdjSul8a28es4MrAi4IIPUG4PsNe11zaO5WCnYs8ChzqWjLROT85oypb33qKPwXYT18SP+N/+aqJaHnn4ZL14lDPQNTPwzWO3K8znFZcHhJJnyQo0knqoL2+kT2V/KIrpeF+DfAp3kkk+tmcj3oCFPvBqxYTBxxKEjREQclRQqj2AC1bKWiNv7kvA20dBbc1ZfJeb8iq7q7hLAyzYgq841VRrHGfEXHaf5xAt0A51cKUq6p04046sFhHRUqUKUVCCwhSlK2GwUpSgFUneX4PFctLhMqOblojpG55kqfwbH7p8Bqau1K11aUKsdWayjVWowrR1KiyjhWJw7xPklRo5B8lxY28R0YeYuK+K7btHZUOITJNGsi+DC9j4qeanzFjVS2h8F8ZucPO8fzZBxE9gNw/6RqiraJkttJ57Gc1caDmnmi8rg9/rwOf0qwYvcDHJ3UilH+7msx/JkVQPvGtP+aO0PxOT/Fg/+2oDsbhfwZWy0bdReHBkXSpVd0NoH/2bj2ywAftKlMF8G2Mc/GPBEvkXlb7LIo+1qzHR9xL+JmGjLqT6HJFWqQ2JsCfGEcFfi76ytfhDxsflnyX3kc6vuy/g3wsRBlzYhv8Ae24fX8EAFP5V+VWpVAFgLAdBVnQ0Sk81XnsXmW9toNJ61d57F5kRu9uvDg1OS7SMO3I3eby+avgo09puamKUq6jFRWFuOijFQWrFYQpSlfR9ClKUApSlAKUpQClK+Ju6fYf1UB9X/i1e1+dMFsuI4eMmFCTFGSTEtyTGpJvausYnaLx7HwqRl+PiIsNChj1kBeNeJIlyO0kQdxrzQVDtrpXDkksY/PkQLO9jdOSSxq/nyLnSuawb2zRiBnYiSGOWGdZm5ZMdgYTLKA1s3Akz5jyD35GpaPeybEOEgkhCticRCJAvEGSGESAr2rFr6HpbpUwnl0pXPTv9OUikvCpOHwkohIJfFPiGKyJCc1+zYAWB7TDNpzmt1d43nnnildS8euWMI0arxJEW0qSNe+XVXCte+luQFopSlAKUpQClKUApSlAKUpQClKUApSlAKUpQClKUApSlAKUpQClKUApSlAKUpQCvGOhvyr2vmUXU+w/qoDnkeP2Gyhl2ahUgMCNlCxUi4I+L5Wq5fyzhosNFLmVMOyx8PskCzqOGqoBcEggBQK5rs/BYhMNFG2DxWdYkQ/E/KWMKdb+Iq34jYM8mz8BEl45YmwjOezmj4arnNmuCR4a1As69eq5+2hq43b9u/iSrilSpqPs5Zzv7NxZsJi45ow8bK8bDRlsQehH5rEeVY8btGHDheIwUM2RQFJJYgmyqoJOgJ5aAGqridyZB6TwZHzthgIZWlYH0l5MY88hVCArHiqA4Xs37PKtRN0JpJ43WH0eCOYvFGzqxgb0R4+KAjle1KUOQE9wsdXNTyKX8oNDYXHLTl7KJGBewAvqbC1z4mub4Pc7ELh2V0xRktCGQehtFLImfNI6lxxgSe0ZCGYZL3K6ZMRu1j2JKII5nw2RpCy5Im9GCCPCyrIZkXONVYFQWdwb2JA6NSqNgd1pWnUmFocCJSww5mHZAw+QsRG5WzyWOQEi6ljqxrQwe5+JCy8X0ppSrBmiOFCYgmdHBOZ80gyi2WWwCM6ciAQOkUqK3Xw0seEjSZESQX7MYAUDMcvZDFVOW1wpKg3A0tUrQClKUApSlAKUpQClKUApSlAKUpQClKUApSlAKUpQClKUApSlAKUpQCvmRrAnwBNfVfE3dPsP6qAomC3l2hJBHLnwgzxpJl9FlNsyB7X9J1te17VYBvGwweGm4eefErCEjVsqmSSPPYub5UADEmxNlNgTYHgeD+FXFRwxxiLDlUjRASst7KgUXtJa9hXc8FsxZtl4TtOjxQ4eVHQjMrpEtiLgg3BKkEEEMRVVo/wB7zP3l52rG7tzuXcb63s8LUXebrbwmFR6VHklZyqJAz4gyKqB2dbRq1gL3uotl63F8MG+UTCVgjvEjoFeFHlzI+HixHEIVeytnt7vE2qPkwTvBHiDiJvSEdsr2huqyBUeMLw8pXshtQTfrbStPaG4mHRECtIVWRQFkWGRNMNHCCUkjZS1owcxFwWaxsbVamgmsHvvA8zx9oJxIUSUK7RPx4YpYiXy5VLF8oBOthyzAVk/nvg7MTIwUcmMb2ccVYS0Ry/GASMqkrfvDoQaiMHuukc0cImmMB9HkKHhWZ8LFCsRLCMPa8UbEAi5XoCRXuH3RjLZDLMY8MyLCt47RqZ4ZyAcl21iVbsSct7G5vQE8d5oQ6IwlTiWytJC6IWKGTJnYWDZQTY+BHPSo+DfyBnfsuIVhhlWRkcGTjSvFGI48uZsxVcpHPOBatLG7nQS7QaRy7FmWQgrETrC0JjEhj4ix5dcgYC5J61jwG66skjPPOzxpCkbHhAoMJK0sLDLGATm55gQRpagJ6Le3DMVUO2ds4y8N8yGNkSTiC3Yyl1uWsLEHlrWJN9sKwuDISchRODIHlWTMUeJCLupCsbj1Te1a2xt2Ir8V2kkeaOcSlytn4xhDXCqLWWJFFraDqdagId1YIsNPGqplV40ucLhCSqE2zngdo8tTc3FxY3uB0OGYOoYXsQD2lIOvip1B8jXlYNlYIQwRRKzsERVDSNmcgAC7N1NeUB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25738" y="-982663"/>
            <a:ext cx="3276600" cy="205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66" name="AutoShape 2" descr="data:image/jpeg;base64,/9j/4AAQSkZJRgABAQAAAQABAAD/2wCEAAkGBxQPDxQPEBQUFBQVDw8PFA8UEA8UDxUUFxQWFhQUFBQYHCggGBolHhQUITEiJikrLi4uFx8zODMsNygtLiwBCgoKDg0OGxAQGiwmHyUvMS8sLCwsKy0sLS4vLCwsLCwsLCwsLCwsLCwsLCwsLCwsLCwsLCwsLCwsLCwuLCwsNP/AABEIALkBEQMBIgACEQEDEQH/xAAcAAACAgMBAQAAAAAAAAAAAAACAwYHAQQFAAj/xABPEAACAQICBQYICAoJBAMAAAABAgADEQQhBQYSMUEHE1FhcbEUIjKBkaGzwSNCUnJzdJKyJDM0NVNigqPC0RUlNmOEouHw8WSDk9IWQ1T/xAAZAQEAAwEBAAAAAAAAAAAAAAAAAQIDBAX/xAAnEQEAAgIBAwQCAgMAAAAAAAAAAQIDETISITEEE0GBIlFh8HGRof/aAAwDAQACEQMRAD8Al4EMCYUQwIGQIYE8BDAgZAhgTAEMCBkCEBPATFestJS9RgqjezEBR5zAYBCAkYxmu+HQ2prUq9YUKnpax9U5lXX6ofIoIPnOz9wWZzlrHy0jFafhPAIQErl9dcUdwoL/ANtyfW8FdcMWfjJ/4Rb1xGWspnDZZVpkCVuut+LHx6e/9CPcYY13xS8KDdtOoO55PXCvtysa09syA0eUGoPLw6N0larIPNcNOvhNe6D5OlRP1rK6+o39UnqhHRKT2ntmJwOkaVcXpOrdQyYdqnMeibVpZUu0xaN2ZnmjARaYImxzJ6oDUyICCIJEcRAIgKIgERxEEiAkiARHEQCICSIBEcRAIgJIgERpEBhASRAIjiIsiAE9M2noDgIaiYUQ1EAgIYEwohgQCAhgTAENRAyBIbyl1Qq0ATltVWtfK4CAH1n0mTQCRXlE1VqaSo0+YcLUpM5CMSEcNa42huPii3DvFbRuFqTqVXVdJop38dwBMWmlQx2UDEnO273zi4vCvSc02WzCrzTZ3swbZIy35zq6LwgSoL5nZbunJaPl1xM+Gz/Sb5AUzvtfaE121gYErzdiMt5m+6iw+cZorhxzjX6uHbIr5WtuBJrC36MdpJnm05f4vmF7TcSgu459RFxE1sEpG627ql9M9hTTI+MCPXH0dKp8oA37JoVsGuyROXo7Bhg987O659ACn3yNpWHgMVkGUkEG4ZWsR1giW1hsT8BTqORdqVNjuzJUE2Eo2jq9iK1cJo9CSdnbNwtKmLDxnJ3DflmTbIGT3SWlitcYYNcUEp0LjIFlUBzbtuPNNse2WRNhjRwh+ESMYPF3E6FOvNmDritCFacwVoQrQN8m8EiaorTbQ3AMACIBEcRAIgJIgERxEAiAlhAIjWEAiAoiLIjiIsiAphFsI5hFtAXPTNpmA1RGAQVjBAJRGAQBGKIBAQwJgCGogEBDUTAENRA+edZLCtWc8MZUYnqFfOY0fX22NTMLfYBtlcg8eG7unS1jwJTFYig28V6mfSGYOp84YSY6j6NpHROIV0VtilUZSygkMBXIYHgcxOWtdxO3Va+pjSEVyFBJ3Ak+uc+rVY1iqKhBQVNs7ZO+wFgwnVpi4fs94kz1N1Hw2Ow3hNU1VqbbUr06iquytrZFT0mVw1/Lutmn8eyu+eqjK1Pt+FH8cVtV7b6Zz45CXPU5NMKFvt1zYE5vT6PmSrfBsuPZZR7p12jH+nLFr/tyK2ORAq1SylvjLsul/QCPXCwWG2A2YN3cgjsUe4yX6G1ZFTR3hmwHaniKtNywuebCpZl6ACTft6pyauHBqFNw8e1rfKP+swyVjW4bY7TvUp/yW/j8SP7vD97yI0apbE1mO9sTXY9pqMffJxyU4UBMRUzLc5So3/VVAw+/6hIZjsMaONxFM8MTWt80uWX1ETTHxhTJP5SkeCq7p06VWcHBvlOlSqS8M3TWrDFWaAqwuckob4qzq6OfaTsYjuPvkc52SHQq/Agn4zM3u90DaIgkRpEAiAkiARGkQDAURFsI0iA0BLQCI1otoCmi2EcwiyIC7TMzaegNWMUQFjFgGBDWCsYsAljBBENRAMCGogiMECmtdB/WeI6nT2SSS6iNfRmNHRRq3+xVPvEjOvDW0jiPpFH7pJu6LrVMPo/apHZTELiUqGwNzTd1OZ3XVlGXyZzxbUWn+ZdFo3qP8OBRHiN1i3pIlr8l6n+j/wDv1f4ZU9NxsHsXvi+dO3kTbZGVzbd0R6avVbSfUTqr6Hr32G+a3cZ87U8U/TfxAcwOgzpYWq3xST5z/ONqI1vGUG4tuU9M67Yq71Noctbzrelq6hUgdFYcECz0nLC2R2na9/TKr0lhTRxLJ0CqAeys6g/5Z0NCa5YvCtTw1EJVTaFNKLJa12sArrYjM8bxmudLZxqEixfDLWNul61Vh6iJhlrqNNsU7nbrcnWkxRqVKbHxXqLfqOyADC5SNFmlilxQHi1VCseiogtn2qB9kyMaMq7FQ/OHdLEqaaoYnDeD4lWYFQCwte43MCdzCTTirfkhGErTo0605+N0U9Ek0ia1PeHVfhAOh0Fz5xcdm6a9HFyyrvCrCFScyjiLztaOwTVSN4Fxdrbh75IPR+FavUCL2s3yV4mTZKYVQq7gAAOoQMBgUopspxzLHymPSY8iEFEQCIwiA0BTCA0a0WRAUYthHNFtAURFtGtFtAU0WY0xbQAmIU9AasYItY1YBqIxYCxiwDENYIhiAYjBAWMWBSOvrW0jifpVP7pJK9XMIK2rrEgEocdVF/1XqXz7L+cCRDX385Yn6Uezpyc6k/2bqH+60mf3laYY/n7dF/j6Vshy9A83GGgux6ejzRVM7/8AfCOoZucr8R2yME6mZWzRuIh0sOrbFshlv3Hrz6ZtObLfoyBsPVac5KjLvzyJyGUc5uBa5ub7O9iTuFh1ndKZazPeZjv+lccx4iEh5O9FHEY7nmF0oDavw5xgQo8w2j2gTqa9aEfF4tq9AqQlFaBpXIqFkdidkbjvtv4SVak6MTCYMC6liztWcEWFQGzgn9Urs/syMa2NihpDawNMVKTU6bO20qpzm0wc7RORsF4e+a0pFaREqTeZtuHC1d1bqYuhWq0c6lLEc2aLeKSNhTkTubPcfSOOtXL0m5uorIw3qylW7bHh1yyNH4qpTF2I2ja4BuPPcZzexVahigtGvTD7VwAQCAQCbht6mwO6aRXUaUm252qxcayi4MRj6xrqNo2O2o2wBtDed/mk2xuoSFr0KxpqfiOvOW+a1wbdt+2cnGakVk8VKlJwbMCS6G+eVrHvkoM0Zo9FsFUE9d2PrkrwlEU1ucz0/wAuiaOiNHNTBarsg3sAG2vFsMyem9/VH47FAC0lDep42x6uibqVAwuJCK2lQpzPrnV0TpUX35QJEwgEQ73Fx2wDAW0WRGmLMBZi2EY0W0BbRbRjRbQFtFtGNFtACehWnoDBGLFiMWAxYxYtYxYDBGLFiMWAaxixaxggUXr5+ccUf73+BJO9Tf7NP9DpT2teQbXpfw7FH/qP4Vk61Sy1af6DSfta858c8vt0X8R9Kyw48Uk8Nkx9DJt2RBsbb+z0Gewn4tv2ZP8AROrQx+hUCWFanVxD0n3XO2boT8lreYgHhnXDHVMxPzC+adREoaXsCeq8P+kfBaZxI/GHaXDKbE7YFmxBB+KnC+9tn5JmxoTRVTGVRRtbZDtWO4oqnNT0MSCPMZFa+KbEO1VsrqAqjyUQDxUUdAHvJzJiuPoj8vKvV1ePC7NSc9XU22I+BxBLnNtrnXO0bnM365pYFwG/Hc4beTsqo7d5M6moNHb0BTp7IYtRxS7B3MTUqCxkIxGs6YVzROEelUVRf4FEe27jYndvnRvUd2GtymZrCa9XGhHRr7m9xE5mqlKrpWm9Wky0kSrzR2wWe+yrXCqbWsw4yXYbUqgFtWL1m37ZdqYHzVQi3nJk72jWnOOnB0zSx+sKqRdh8bj2SRrqbhB/9bHtr1yPvTo4TRVGiuzTpIovc5XJPWTnJQr7Fa2U6dM1HcBBYFyfFudwv05HKcPFafNa+xkOk7/RO7y/U/6mFhkMZQNhu8moPfIbiMI1Flv8anSqgjyWV0DKw6iDA2KKXa7ZnpO+SjRbDK0jWFN53sA9rSEpxouvddk7xu7JtmR/A1907lKrtCSh4wGhtAaAtotoxotoC2i2jGimgAYtowxbQBnp6egGsasUsYsBqxixSxiwGiMWKWMWAxYxYtYYgUdrz+W4r6wfdJ3qzlq0/wBBpL21eQPXXPGYv6w/fJ5q/wD2ab6vpD2tacuPzb7dWTxH0rbBH4JrdXfLl5Nvzcn0uI9q0pnB+Qf2O+XLya/m1PpcRb/ytIwck5+JhthnxFXZAWpiKtJyB412o0jTbLpbaB62EoLArkQeAt6s59BaWp7eExw6HqOP2KVJhb7MqnSeiw4OMp7yPwheG0chWA6GNgf1iD8abZassUrX5NBbRWHH0/tqkgHKot9Lf4Gj7SpLB5O8tGUO2v7epIByoi+lr/8AQ0faVIvxgpzlI+RUWwmJ+ut7GlLDvK85GBbC4n66fY0pYN5anFTJylkwDM3gmXUQPlwpbWg65t5NTDP+9Vf4pysFo/w/QGCxNPOrRwi0z0slO6OvaNm4844yWco+F57Q+NS1/wAEq1AOumOcHrSRPkB0jzuimonfQxNRQP1XAcH0l/RAjWHNp2MJUm5rnoHwarz1MfAub5DJHO9T0A7x6OE4+GrWhKTYKvO3hcRIthHvOzhmhCRJU2hMNNDD17TfJgA0W0NotoC2i2jGi2gLMBobRbQMT0xeegMWGsWsYsBixixSmMUwGrGLFLGKYDQYYMUDGKYFG63t+G4v6xU+9J9oH+zTfVsb7WrIBrYb43F/WKn35PNFVQurJJ44bEqO1qtQDvnJTzb7dV/FfpW+Dva3zR/v0S4+TL810vpMR7VpTmHfZU9i/wApcnJp+a6Pzq/tWjByTn4utjF/B8X1iv7ESrNAY4Uqnji6bRV0O5qT5OD5ifVLWxRvQxPza/spTCNYk9TL5iBOq3fu56rr1c0b4Jhlw+1tBHrWbjstVd1v12YXlY8qB/rX/BUR+8eWloyttUaLn49Gkx7SgMq3lO/Ov+Do/fqTLLxXxckk5HfyXE/XT7GlJ9eQDkg/JcR9cPsqUnl5fHxhTJykUwTBvMXl1AV6YdWRvJZWQjqIse+UNyI4s4LS+J0dUIu4qUui9XDs2X2ed9EvsmfPfKjRfRWsFPSFIGztSxi2sAWUhayee2fz4F84/DCtSek250ZfTuPpsfNKpNDm2KsLFSVI6CDYyX4rWjwimrYfJHRXD38cqwuOzfI1jaV/G47z1wk7C1LTr4Z7zh6LTnG2RwzMk+EwYXO8IMU5TqUz4oP6o7py63yRvJsJ1bWFujKALRbGGxi2gAxi2MNotoANAaExi2gYnpi89AYphqYoGMUwGrGAxQMNYDlMMRQhgwHAw1MUDDUwKS1kW+Mxf1ir9+TLRh2tBFeFPAV3Pz6lWoq+hQ/2hIhpvPG4r6ev7SS3QCEaAxRPGm48wAKj0NOSvz9uq/x9IDRHin5olycnjBdF0iSAAa5JJAAHOvck8BKdpjxT2W75LNG6Rc4Wlh7gU02m2eDsXLAt0gXyEv6Ss2vqD1M6qsGjpRK1LFIpFwtdlByLU+bsHA4i95U9smHb92SbSFMhQwuGB8oGxzBBF+uR7GUigZuHdOnFu9Otz2mK26Vv6um+Bw/T4PS9SiVtykm+k/8AB0fvveWNqu18DhyP/wA9Pulc8of5zP1SkP8AM385hn4tMPJJeSX8lr/Wz7KnJxeQfkp/Ja31o+ypya3l8fGFMnKRkzBMEmCTLqCvKc5SsA2k02lzq0nZqYPFTk1MHhewPaOu8uAmV5pKhsYionRUYjsOY9REgQ3k1xzHC1KFS96FXYAYEMFa52SD0MH7uElQLVW2KSs56FF7dp3Dzza0Tg6CVzVekhNTYWoSDns3CsRuJG0fN2CS7HuKFBtgBRYKAoAAJNsgO2SlHNC6ONMHattFjexBGWVr8Z2GyE18NWW0N2LtsJvPHgBxJhBmAp7TGoeHir28T7vTN5jMU0CKFG4C0wTAwYtjCJi2MAWi2MImA0ADAYwjFtAxeenp6BkRixQhgwHAw1MUphgwHAwwYpTDBgOBhqYoGBiz8E/0b/dMClNO4sGvWqIQQ+JqEHgVLsQR6pJKWl2p6NbCrY85SV2OzYrtImQzzyX1yD1V2kpqDa5GZvlZSfdOlTqg0wg8oUwC1jY2FuPYJyY7V6Z6v5dl6z1Rr+GaC+Iexe+dXRmIXaFI3FjbL0zjoxGyRb3TFDNySTw4jfYS3pJ1M99dpR6mvaO2+6wziAyWPRmcr/6GcSrSVgTc33WyNxOUa1xYk9mYvPDEqOnzknvM39JT2onqvH+/75c+aeue1Uio63YjB0lRNh0RdlUZALDgLrYyP6R02dIYjwh0Wm3MomyrEr4pvcE9py6poaRxQZCB1552mhhKoIuuVhsnM+UOIPZaPVXpNfx/4v6elot3W5yWNbD114jE3t1GmoB/yn0Sa3lecl/43E9a0T63/nLAvK4uMK5ecivMXg3mLzRmImRLWmjauH+Ug9INu60lRaR3T7ioy2z2QRft/wCIHGSSlFGIwwVj5SWvxDA22vSLyNc3O/oN/givQx9BH/MCOqWpuadTJlNuo9BHUZ18BitmbOmcBzy7S+Wu7rHyT7uvtnIwxMCSBwRcQSZpYWrNsmAJMAmZJgEwMGLaZYwGMATAYzLGATA9eeg3noBKYamKUwwYDgYYilMMGA0GMBiQYYMBwM1tJ4pKdJzUdUBpuAWZVudk5C8cDK05QKhGPsLW8HpZEAje/TulMlumNr469U6Q4HZNO/Bj0/Ib3zdoDyj0oYSH9UbuBIHfHC28C3Yx94nDP6ehvu16Wdh1TGCIuSekceoTYXDgWOfpH8p5cGovYseokRTyi/dt0wLbu6JrMOnuhGkCLE3HQRfuiXQDK3nufeN81mds9FVUFierpnMwB8Ukbttx6x/pOva42SBbovFrhlAyRRnuBa3WZSV4mNp1yf6SpUKlYVqiUy4ohNt1UMRtXAJ45j0yxtqUWAACbDO98t9h1y4tHVD4HTKC7eC0yq5AE82NkdWdp0YbbjTlz11O2/UrBRdjaaNbSXyR5z/KcX8JY3ei1/n0T3NC5it+ib7VL/2m7BtVsQW3kmIaB4PX/RH7dH/2njha/wCjt2vT9xgCwm3oqpZiOBHrG73zSbDVFI53ZRSbX2gTexNh6J18OyKLC0DaF26u+D4IgJNhcm5PXMNi1A3zWqaSQb2X7QgbDUhwAgTXGklO437LnuhU621c2I7VI74BkwCZ4mATA8xi2MyTAYwMExbGZMAmB689BvPQCBhgxYhiAwGGDFiGIDAYYMUIwQGAzhae1VpYyoKzM6VAoTaUgqQL22lPad1p3BCEiYifKYmY8IQ+oLjyK6H51Jl7mMS2o+IG56J/bqDvST8QxM5w0n4aRmvCtzqbjOiieyqw71mF1Qxg+Inbzq++WWJmRGCiffsrP/4fjD8Sn56q+6ZOpONP6EdtVvcss2ZEn2qo92ytqOoOKPlVKA/aqn+Cb1Hk/f42IQfNos3ewk8npPtVR7tkWwuolBfxr1KnSt1RD27Pjf5pKaahVCqAAoChRuAAsAJ6elq1iviFbWm3kV5i8xMSyrN5gmYmDAGsiuNlgGHQQCPQZr+BUv0afYWbJgmBrnB0/wBGn2F/lCVFG4AdgAhmDAwWgkzxgmBgmATMmA0DDGLJhNAMASYBMJoBgYvMwZ6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381125" y="-1828800"/>
            <a:ext cx="56197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5367" name="AutoShape 4" descr="data:image/jpeg;base64,/9j/4AAQSkZJRgABAQAAAQABAAD/2wCEAAkGBxQPDxQPEBQUFBQVDw8PFA8UEA8UDxUUFxQWFhQUFBQYHCggGBolHhQUITEiJikrLi4uFx8zODMsNygtLiwBCgoKDg0OGxAQGiwmHyUvMS8sLCwsKy0sLS4vLCwsLCwsLCwsLCwsLCwsLCwsLCwsLCwsLCwsLCwsLCwuLCwsNP/AABEIALkBEQMBIgACEQEDEQH/xAAcAAACAgMBAQAAAAAAAAAAAAACAwYHAQQFAAj/xABPEAACAQICBQYICAoJBAMAAAABAgADEQQhBQYSMUEHE1FhcbEUIjKBkaGzwSNCUnJzdJKyJDM0NVNigqPC0RUlNmOEouHw8WSDk9IWQ1T/xAAZAQEAAwEBAAAAAAAAAAAAAAAAAQIDBAX/xAAnEQEAAgIBAwQCAgMAAAAAAAAAAQIDETISITEEE0GBIlFh8HGRof/aAAwDAQACEQMRAD8Al4EMCYUQwIGQIYE8BDAgZAhgTAEMCBkCEBPATFestJS9RgqjezEBR5zAYBCAkYxmu+HQ2prUq9YUKnpax9U5lXX6ofIoIPnOz9wWZzlrHy0jFafhPAIQErl9dcUdwoL/ANtyfW8FdcMWfjJ/4Rb1xGWspnDZZVpkCVuut+LHx6e/9CPcYY13xS8KDdtOoO55PXCvtysa09syA0eUGoPLw6N0larIPNcNOvhNe6D5OlRP1rK6+o39UnqhHRKT2ntmJwOkaVcXpOrdQyYdqnMeibVpZUu0xaN2ZnmjARaYImxzJ6oDUyICCIJEcRAIgKIgERxEEiAkiARHEQCICSIBEcRAIgJIgERpEBhASRAIjiIsiAE9M2noDgIaiYUQ1EAgIYEwohgQCAhgTAENRAyBIbyl1Qq0ATltVWtfK4CAH1n0mTQCRXlE1VqaSo0+YcLUpM5CMSEcNa42huPii3DvFbRuFqTqVXVdJop38dwBMWmlQx2UDEnO273zi4vCvSc02WzCrzTZ3swbZIy35zq6LwgSoL5nZbunJaPl1xM+Gz/Sb5AUzvtfaE121gYErzdiMt5m+6iw+cZorhxzjX6uHbIr5WtuBJrC36MdpJnm05f4vmF7TcSgu459RFxE1sEpG627ql9M9hTTI+MCPXH0dKp8oA37JoVsGuyROXo7Bhg987O659ACn3yNpWHgMVkGUkEG4ZWsR1giW1hsT8BTqORdqVNjuzJUE2Eo2jq9iK1cJo9CSdnbNwtKmLDxnJ3DflmTbIGT3SWlitcYYNcUEp0LjIFlUBzbtuPNNse2WRNhjRwh+ESMYPF3E6FOvNmDritCFacwVoQrQN8m8EiaorTbQ3AMACIBEcRAIgJIgERxEAiAlhAIjWEAiAoiLIjiIsiAphFsI5hFtAXPTNpmA1RGAQVjBAJRGAQBGKIBAQwJgCGogEBDUTAENRA+edZLCtWc8MZUYnqFfOY0fX22NTMLfYBtlcg8eG7unS1jwJTFYig28V6mfSGYOp84YSY6j6NpHROIV0VtilUZSygkMBXIYHgcxOWtdxO3Va+pjSEVyFBJ3Ak+uc+rVY1iqKhBQVNs7ZO+wFgwnVpi4fs94kz1N1Hw2Ow3hNU1VqbbUr06iquytrZFT0mVw1/Lutmn8eyu+eqjK1Pt+FH8cVtV7b6Zz45CXPU5NMKFvt1zYE5vT6PmSrfBsuPZZR7p12jH+nLFr/tyK2ORAq1SylvjLsul/QCPXCwWG2A2YN3cgjsUe4yX6G1ZFTR3hmwHaniKtNywuebCpZl6ACTft6pyauHBqFNw8e1rfKP+swyVjW4bY7TvUp/yW/j8SP7vD97yI0apbE1mO9sTXY9pqMffJxyU4UBMRUzLc5So3/VVAw+/6hIZjsMaONxFM8MTWt80uWX1ETTHxhTJP5SkeCq7p06VWcHBvlOlSqS8M3TWrDFWaAqwuckob4qzq6OfaTsYjuPvkc52SHQq/Agn4zM3u90DaIgkRpEAiAkiARGkQDAURFsI0iA0BLQCI1otoCmi2EcwiyIC7TMzaegNWMUQFjFgGBDWCsYsAljBBENRAMCGogiMECmtdB/WeI6nT2SSS6iNfRmNHRRq3+xVPvEjOvDW0jiPpFH7pJu6LrVMPo/apHZTELiUqGwNzTd1OZ3XVlGXyZzxbUWn+ZdFo3qP8OBRHiN1i3pIlr8l6n+j/wDv1f4ZU9NxsHsXvi+dO3kTbZGVzbd0R6avVbSfUTqr6Hr32G+a3cZ87U8U/TfxAcwOgzpYWq3xST5z/ONqI1vGUG4tuU9M67Yq71Noctbzrelq6hUgdFYcECz0nLC2R2na9/TKr0lhTRxLJ0CqAeys6g/5Z0NCa5YvCtTw1EJVTaFNKLJa12sArrYjM8bxmudLZxqEixfDLWNul61Vh6iJhlrqNNsU7nbrcnWkxRqVKbHxXqLfqOyADC5SNFmlilxQHi1VCseiogtn2qB9kyMaMq7FQ/OHdLEqaaoYnDeD4lWYFQCwte43MCdzCTTirfkhGErTo0605+N0U9Ek0ia1PeHVfhAOh0Fz5xcdm6a9HFyyrvCrCFScyjiLztaOwTVSN4Fxdrbh75IPR+FavUCL2s3yV4mTZKYVQq7gAAOoQMBgUopspxzLHymPSY8iEFEQCIwiA0BTCA0a0WRAUYthHNFtAURFtGtFtAU0WY0xbQAmIU9AasYItY1YBqIxYCxiwDENYIhiAYjBAWMWBSOvrW0jifpVP7pJK9XMIK2rrEgEocdVF/1XqXz7L+cCRDX385Yn6Uezpyc6k/2bqH+60mf3laYY/n7dF/j6Vshy9A83GGgux6ejzRVM7/8AfCOoZucr8R2yME6mZWzRuIh0sOrbFshlv3Hrz6ZtObLfoyBsPVac5KjLvzyJyGUc5uBa5ub7O9iTuFh1ndKZazPeZjv+lccx4iEh5O9FHEY7nmF0oDavw5xgQo8w2j2gTqa9aEfF4tq9AqQlFaBpXIqFkdidkbjvtv4SVak6MTCYMC6liztWcEWFQGzgn9Urs/syMa2NihpDawNMVKTU6bO20qpzm0wc7RORsF4e+a0pFaREqTeZtuHC1d1bqYuhWq0c6lLEc2aLeKSNhTkTubPcfSOOtXL0m5uorIw3qylW7bHh1yyNH4qpTF2I2ja4BuPPcZzexVahigtGvTD7VwAQCAQCbht6mwO6aRXUaUm252qxcayi4MRj6xrqNo2O2o2wBtDed/mk2xuoSFr0KxpqfiOvOW+a1wbdt+2cnGakVk8VKlJwbMCS6G+eVrHvkoM0Zo9FsFUE9d2PrkrwlEU1ucz0/wAuiaOiNHNTBarsg3sAG2vFsMyem9/VH47FAC0lDep42x6uibqVAwuJCK2lQpzPrnV0TpUX35QJEwgEQ73Fx2wDAW0WRGmLMBZi2EY0W0BbRbRjRbQFtFtGNFtACehWnoDBGLFiMWAxYxYtYxYDBGLFiMWAaxixaxggUXr5+ccUf73+BJO9Tf7NP9DpT2teQbXpfw7FH/qP4Vk61Sy1af6DSfta858c8vt0X8R9Kyw48Uk8Nkx9DJt2RBsbb+z0Gewn4tv2ZP8AROrQx+hUCWFanVxD0n3XO2boT8lreYgHhnXDHVMxPzC+adREoaXsCeq8P+kfBaZxI/GHaXDKbE7YFmxBB+KnC+9tn5JmxoTRVTGVRRtbZDtWO4oqnNT0MSCPMZFa+KbEO1VsrqAqjyUQDxUUdAHvJzJiuPoj8vKvV1ePC7NSc9XU22I+BxBLnNtrnXO0bnM365pYFwG/Hc4beTsqo7d5M6moNHb0BTp7IYtRxS7B3MTUqCxkIxGs6YVzROEelUVRf4FEe27jYndvnRvUd2GtymZrCa9XGhHRr7m9xE5mqlKrpWm9Wky0kSrzR2wWe+yrXCqbWsw4yXYbUqgFtWL1m37ZdqYHzVQi3nJk72jWnOOnB0zSx+sKqRdh8bj2SRrqbhB/9bHtr1yPvTo4TRVGiuzTpIovc5XJPWTnJQr7Fa2U6dM1HcBBYFyfFudwv05HKcPFafNa+xkOk7/RO7y/U/6mFhkMZQNhu8moPfIbiMI1Flv8anSqgjyWV0DKw6iDA2KKXa7ZnpO+SjRbDK0jWFN53sA9rSEpxouvddk7xu7JtmR/A1907lKrtCSh4wGhtAaAtotoxotoC2i2jGimgAYtowxbQBnp6egGsasUsYsBqxixSxiwGiMWKWMWAxYxYtYYgUdrz+W4r6wfdJ3qzlq0/wBBpL21eQPXXPGYv6w/fJ5q/wD2ab6vpD2tacuPzb7dWTxH0rbBH4JrdXfLl5Nvzcn0uI9q0pnB+Qf2O+XLya/m1PpcRb/ytIwck5+JhthnxFXZAWpiKtJyB412o0jTbLpbaB62EoLArkQeAt6s59BaWp7eExw6HqOP2KVJhb7MqnSeiw4OMp7yPwheG0chWA6GNgf1iD8abZassUrX5NBbRWHH0/tqkgHKot9Lf4Gj7SpLB5O8tGUO2v7epIByoi+lr/8AQ0faVIvxgpzlI+RUWwmJ+ut7GlLDvK85GBbC4n66fY0pYN5anFTJylkwDM3gmXUQPlwpbWg65t5NTDP+9Vf4pysFo/w/QGCxNPOrRwi0z0slO6OvaNm4844yWco+F57Q+NS1/wAEq1AOumOcHrSRPkB0jzuimonfQxNRQP1XAcH0l/RAjWHNp2MJUm5rnoHwarz1MfAub5DJHO9T0A7x6OE4+GrWhKTYKvO3hcRIthHvOzhmhCRJU2hMNNDD17TfJgA0W0NotoC2i2jGi2gLMBobRbQMT0xeegMWGsWsYsBixixSmMUwGrGLFLGKYDQYYMUDGKYFG63t+G4v6xU+9J9oH+zTfVsb7WrIBrYb43F/WKn35PNFVQurJJ44bEqO1qtQDvnJTzb7dV/FfpW+Dva3zR/v0S4+TL810vpMR7VpTmHfZU9i/wApcnJp+a6Pzq/tWjByTn4utjF/B8X1iv7ESrNAY4Uqnji6bRV0O5qT5OD5ifVLWxRvQxPza/spTCNYk9TL5iBOq3fu56rr1c0b4Jhlw+1tBHrWbjstVd1v12YXlY8qB/rX/BUR+8eWloyttUaLn49Gkx7SgMq3lO/Ov+Do/fqTLLxXxckk5HfyXE/XT7GlJ9eQDkg/JcR9cPsqUnl5fHxhTJykUwTBvMXl1AV6YdWRvJZWQjqIse+UNyI4s4LS+J0dUIu4qUui9XDs2X2ed9EvsmfPfKjRfRWsFPSFIGztSxi2sAWUhayee2fz4F84/DCtSek250ZfTuPpsfNKpNDm2KsLFSVI6CDYyX4rWjwimrYfJHRXD38cqwuOzfI1jaV/G47z1wk7C1LTr4Z7zh6LTnG2RwzMk+EwYXO8IMU5TqUz4oP6o7py63yRvJsJ1bWFujKALRbGGxi2gAxi2MNotoANAaExi2gYnpi89AYphqYoGMUwGrGAxQMNYDlMMRQhgwHAw1MUDDUwKS1kW+Mxf1ir9+TLRh2tBFeFPAV3Pz6lWoq+hQ/2hIhpvPG4r6ev7SS3QCEaAxRPGm48wAKj0NOSvz9uq/x9IDRHin5olycnjBdF0iSAAa5JJAAHOvck8BKdpjxT2W75LNG6Rc4Wlh7gU02m2eDsXLAt0gXyEv6Ss2vqD1M6qsGjpRK1LFIpFwtdlByLU+bsHA4i95U9smHb92SbSFMhQwuGB8oGxzBBF+uR7GUigZuHdOnFu9Otz2mK26Vv6um+Bw/T4PS9SiVtykm+k/8AB0fvveWNqu18DhyP/wA9Pulc8of5zP1SkP8AM385hn4tMPJJeSX8lr/Wz7KnJxeQfkp/Ja31o+ypya3l8fGFMnKRkzBMEmCTLqCvKc5SsA2k02lzq0nZqYPFTk1MHhewPaOu8uAmV5pKhsYionRUYjsOY9REgQ3k1xzHC1KFS96FXYAYEMFa52SD0MH7uElQLVW2KSs56FF7dp3Dzza0Tg6CVzVekhNTYWoSDns3CsRuJG0fN2CS7HuKFBtgBRYKAoAAJNsgO2SlHNC6ONMHattFjexBGWVr8Z2GyE18NWW0N2LtsJvPHgBxJhBmAp7TGoeHir28T7vTN5jMU0CKFG4C0wTAwYtjCJi2MAWi2MImA0ADAYwjFtAxeenp6BkRixQhgwHAw1MUphgwHAwwYpTDBgOBhqYoGBiz8E/0b/dMClNO4sGvWqIQQ+JqEHgVLsQR6pJKWl2p6NbCrY85SV2OzYrtImQzzyX1yD1V2kpqDa5GZvlZSfdOlTqg0wg8oUwC1jY2FuPYJyY7V6Z6v5dl6z1Rr+GaC+Iexe+dXRmIXaFI3FjbL0zjoxGyRb3TFDNySTw4jfYS3pJ1M99dpR6mvaO2+6wziAyWPRmcr/6GcSrSVgTc33WyNxOUa1xYk9mYvPDEqOnzknvM39JT2onqvH+/75c+aeue1Uio63YjB0lRNh0RdlUZALDgLrYyP6R02dIYjwh0Wm3MomyrEr4pvcE9py6poaRxQZCB1552mhhKoIuuVhsnM+UOIPZaPVXpNfx/4v6elot3W5yWNbD114jE3t1GmoB/yn0Sa3lecl/43E9a0T63/nLAvK4uMK5ecivMXg3mLzRmImRLWmjauH+Ug9INu60lRaR3T7ioy2z2QRft/wCIHGSSlFGIwwVj5SWvxDA22vSLyNc3O/oN/givQx9BH/MCOqWpuadTJlNuo9BHUZ18BitmbOmcBzy7S+Wu7rHyT7uvtnIwxMCSBwRcQSZpYWrNsmAJMAmZJgEwMGLaZYwGMATAYzLGATA9eeg3noBKYamKUwwYDgYYilMMGA0GMBiQYYMBwM1tJ4pKdJzUdUBpuAWZVudk5C8cDK05QKhGPsLW8HpZEAje/TulMlumNr469U6Q4HZNO/Bj0/Ib3zdoDyj0oYSH9UbuBIHfHC28C3Yx94nDP6ehvu16Wdh1TGCIuSekceoTYXDgWOfpH8p5cGovYseokRTyi/dt0wLbu6JrMOnuhGkCLE3HQRfuiXQDK3nufeN81mds9FVUFierpnMwB8Ukbttx6x/pOva42SBbovFrhlAyRRnuBa3WZSV4mNp1yf6SpUKlYVqiUy4ohNt1UMRtXAJ45j0yxtqUWAACbDO98t9h1y4tHVD4HTKC7eC0yq5AE82NkdWdp0YbbjTlz11O2/UrBRdjaaNbSXyR5z/KcX8JY3ei1/n0T3NC5it+ib7VL/2m7BtVsQW3kmIaB4PX/RH7dH/2njha/wCjt2vT9xgCwm3oqpZiOBHrG73zSbDVFI53ZRSbX2gTexNh6J18OyKLC0DaF26u+D4IgJNhcm5PXMNi1A3zWqaSQb2X7QgbDUhwAgTXGklO437LnuhU621c2I7VI74BkwCZ4mATA8xi2MyTAYwMExbGZMAmB689BvPQCBhgxYhiAwGGDFiGIDAYYMUIwQGAzhae1VpYyoKzM6VAoTaUgqQL22lPad1p3BCEiYifKYmY8IQ+oLjyK6H51Jl7mMS2o+IG56J/bqDvST8QxM5w0n4aRmvCtzqbjOiieyqw71mF1Qxg+Inbzq++WWJmRGCiffsrP/4fjD8Sn56q+6ZOpONP6EdtVvcss2ZEn2qo92ytqOoOKPlVKA/aqn+Cb1Hk/f42IQfNos3ewk8npPtVR7tkWwuolBfxr1KnSt1RD27Pjf5pKaahVCqAAoChRuAAsAJ6elq1iviFbWm3kV5i8xMSyrN5gmYmDAGsiuNlgGHQQCPQZr+BUv0afYWbJgmBrnB0/wBGn2F/lCVFG4AdgAhmDAwWgkzxgmBgmATMmA0DDGLJhNAMASYBMJoBgYvMwZ6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381125" y="-1828800"/>
            <a:ext cx="56197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pic>
        <p:nvPicPr>
          <p:cNvPr id="1536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250" y="3071813"/>
            <a:ext cx="333375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943475"/>
            <a:ext cx="23907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14563" y="4857750"/>
            <a:ext cx="3643312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É por sua vez, um conjunto de procedimentos através dos quais se seleciona uma amostra de uma população.	</a:t>
            </a:r>
          </a:p>
          <a:p>
            <a:pPr algn="just">
              <a:buFontTx/>
              <a:buNone/>
            </a:pPr>
            <a:r>
              <a:rPr lang="pt-BR" sz="3600" smtClean="0"/>
              <a:t>   </a:t>
            </a:r>
          </a:p>
          <a:p>
            <a:pPr algn="just">
              <a:buFontTx/>
              <a:buNone/>
            </a:pPr>
            <a:r>
              <a:rPr lang="pt-BR" sz="3600" smtClean="0"/>
              <a:t>   Pode-se dividir as técnicas de amostragem em vário tipos:							</a:t>
            </a:r>
            <a:br>
              <a:rPr lang="pt-BR" sz="3600" smtClean="0"/>
            </a:br>
            <a:endParaRPr lang="pt-BR" sz="3600" smtClean="0"/>
          </a:p>
        </p:txBody>
      </p:sp>
      <p:sp>
        <p:nvSpPr>
          <p:cNvPr id="16387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Amostragem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Procedimento em que todos os elementos da população têm uma probabilidade conhecida e superior a zero de integrar a amostra;</a:t>
            </a:r>
            <a:br>
              <a:rPr lang="pt-BR" sz="3600" smtClean="0"/>
            </a:br>
            <a:endParaRPr lang="pt-BR" sz="3600" smtClean="0"/>
          </a:p>
        </p:txBody>
      </p:sp>
      <p:sp>
        <p:nvSpPr>
          <p:cNvPr id="17411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Amostragem probabilística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>
              <a:buFontTx/>
              <a:buNone/>
            </a:pPr>
            <a:endParaRPr lang="pt-BR" sz="3600" smtClean="0"/>
          </a:p>
          <a:p>
            <a:pPr algn="just">
              <a:buFontTx/>
              <a:buNone/>
            </a:pPr>
            <a:r>
              <a:rPr lang="pt-BR" sz="3600" smtClean="0"/>
              <a:t>  Amostragem não probabilística subordinada a objetivos específicos do investigador;								</a:t>
            </a:r>
            <a:br>
              <a:rPr lang="pt-BR" sz="3600" smtClean="0"/>
            </a:br>
            <a:endParaRPr lang="pt-BR" sz="3600" smtClean="0"/>
          </a:p>
        </p:txBody>
      </p:sp>
      <p:sp>
        <p:nvSpPr>
          <p:cNvPr id="18435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Amostragem não probabilística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/>
            <a:r>
              <a:rPr lang="pt-BR" sz="3600" smtClean="0"/>
              <a:t>Os três métodos de elaboração de uma amostra mais utilizados no ensino básico e secundário são:			</a:t>
            </a:r>
            <a:br>
              <a:rPr lang="pt-BR" sz="3600" smtClean="0"/>
            </a:br>
            <a:endParaRPr lang="pt-BR" sz="3600" smtClean="0"/>
          </a:p>
          <a:p>
            <a:pPr>
              <a:buFontTx/>
              <a:buNone/>
            </a:pPr>
            <a:r>
              <a:rPr lang="pt-BR" sz="3600" smtClean="0"/>
              <a:t>   - </a:t>
            </a:r>
            <a:r>
              <a:rPr lang="pt-BR" sz="3600" b="1" smtClean="0"/>
              <a:t>Amostragem aleatória;</a:t>
            </a: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>- </a:t>
            </a:r>
            <a:r>
              <a:rPr lang="pt-BR" sz="3600" b="1" smtClean="0"/>
              <a:t>Amostragem estratificada;</a:t>
            </a: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>- </a:t>
            </a:r>
            <a:r>
              <a:rPr lang="pt-BR" sz="3600" b="1" smtClean="0"/>
              <a:t>Amostragem sistemática;</a:t>
            </a:r>
            <a:endParaRPr lang="pt-BR" sz="3600" smtClean="0"/>
          </a:p>
        </p:txBody>
      </p:sp>
      <p:sp>
        <p:nvSpPr>
          <p:cNvPr id="19459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Tipos de amostragem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/>
            <a:r>
              <a:rPr lang="pt-BR" sz="3600" smtClean="0"/>
              <a:t>Todos os indivíduos da população têm uma mesma probabilidade de serem selecionados.</a:t>
            </a:r>
          </a:p>
        </p:txBody>
      </p:sp>
      <p:sp>
        <p:nvSpPr>
          <p:cNvPr id="20483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Amostragem Aleatória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/>
            <a:r>
              <a:rPr lang="pt-BR" sz="3600" smtClean="0"/>
              <a:t>Seleciona – se elementos para a amostra com base nos mesmos percentuais que eles acontecem na população. Há de se ter um estudo prévio da população.</a:t>
            </a:r>
          </a:p>
        </p:txBody>
      </p:sp>
      <p:sp>
        <p:nvSpPr>
          <p:cNvPr id="21507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Amostragem estratificada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Conteúdo 2"/>
          <p:cNvSpPr>
            <a:spLocks noGrp="1"/>
          </p:cNvSpPr>
          <p:nvPr>
            <p:ph idx="1"/>
          </p:nvPr>
        </p:nvSpPr>
        <p:spPr>
          <a:xfrm>
            <a:off x="571500" y="1571625"/>
            <a:ext cx="7772400" cy="4114800"/>
          </a:xfrm>
        </p:spPr>
        <p:txBody>
          <a:bodyPr/>
          <a:lstStyle/>
          <a:p>
            <a:pPr algn="just"/>
            <a:r>
              <a:rPr lang="pt-BR" sz="3600" smtClean="0"/>
              <a:t>A seleção é feita por uma regra ou um teste padrão aplicado à população.</a:t>
            </a:r>
          </a:p>
          <a:p>
            <a:pPr algn="just"/>
            <a:endParaRPr lang="pt-BR" sz="3600" smtClean="0"/>
          </a:p>
          <a:p>
            <a:pPr algn="just"/>
            <a:r>
              <a:rPr lang="pt-BR" sz="3600" smtClean="0"/>
              <a:t>É definido um sistema ou critério para seleção dos elementos da amostra.</a:t>
            </a:r>
          </a:p>
        </p:txBody>
      </p:sp>
      <p:sp>
        <p:nvSpPr>
          <p:cNvPr id="22531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29575" cy="646113"/>
          </a:xfrm>
        </p:spPr>
        <p:txBody>
          <a:bodyPr>
            <a:spAutoFit/>
          </a:bodyPr>
          <a:lstStyle/>
          <a:p>
            <a:pPr algn="l"/>
            <a:r>
              <a:rPr lang="pt-BR" sz="3600" b="1" smtClean="0">
                <a:solidFill>
                  <a:srgbClr val="C00000"/>
                </a:solidFill>
              </a:rPr>
              <a:t>Amostragem sistemática ou sistêmica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42938" y="3286125"/>
            <a:ext cx="7772400" cy="1938338"/>
          </a:xfrm>
        </p:spPr>
        <p:txBody>
          <a:bodyPr>
            <a:spAutoFit/>
          </a:bodyPr>
          <a:lstStyle/>
          <a:p>
            <a:pPr algn="just"/>
            <a:r>
              <a:rPr lang="pt-BR" sz="4000" b="1" smtClean="0">
                <a:solidFill>
                  <a:srgbClr val="C00000"/>
                </a:solidFill>
              </a:rPr>
              <a:t>Na sua opinião como devem ser escolhidas as amostras das pesquisas eleitorais?</a:t>
            </a:r>
          </a:p>
        </p:txBody>
      </p:sp>
      <p:pic>
        <p:nvPicPr>
          <p:cNvPr id="23555" name="Picture 2" descr="http://2.bp.blogspot.com/-GI4_IuWTl0E/UBR7XMwdpxI/AAAAAAAAMxw/i0uh8YqRaOI/s640/interroga%C3%A7%C3%A3o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500063"/>
            <a:ext cx="2714625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São os valores que assumem determinadas características dentro de uma pesquisa e podem ser classificadas em </a:t>
            </a:r>
            <a:r>
              <a:rPr lang="pt-BR" sz="3600" i="1" smtClean="0"/>
              <a:t>qualitativas</a:t>
            </a:r>
            <a:r>
              <a:rPr lang="pt-BR" sz="3600" smtClean="0"/>
              <a:t> ou </a:t>
            </a:r>
            <a:r>
              <a:rPr lang="pt-BR" sz="3600" i="1" smtClean="0"/>
              <a:t>quantitativas</a:t>
            </a:r>
            <a:r>
              <a:rPr lang="pt-BR" sz="3600" smtClean="0"/>
              <a:t>.</a:t>
            </a:r>
          </a:p>
        </p:txBody>
      </p:sp>
      <p:sp>
        <p:nvSpPr>
          <p:cNvPr id="24579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Variável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São aquelas que são numericamente mensuráveis, por exemplo, a idade, a altura, o peso. Estas ainda se subdividem em:						 </a:t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endParaRPr lang="pt-BR" sz="3600" smtClean="0"/>
          </a:p>
        </p:txBody>
      </p:sp>
      <p:sp>
        <p:nvSpPr>
          <p:cNvPr id="25603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Variável Quantitativa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São aquelas que assumem valores dentro de um conjunto contínuo, tipicamente os números reais. São exemplos, o peso ou a altura de uma pessoa.								 </a:t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endParaRPr lang="pt-BR" sz="3600" smtClean="0"/>
          </a:p>
          <a:p>
            <a:pPr algn="just">
              <a:buFontTx/>
              <a:buNone/>
            </a:pPr>
            <a:r>
              <a:rPr lang="pt-BR" sz="3600" smtClean="0"/>
              <a:t>						 </a:t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endParaRPr lang="pt-BR" sz="3600" smtClean="0"/>
          </a:p>
        </p:txBody>
      </p:sp>
      <p:sp>
        <p:nvSpPr>
          <p:cNvPr id="26627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Variável Quantitativa Continua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Gráfico de uma variável continua </a:t>
            </a:r>
          </a:p>
        </p:txBody>
      </p:sp>
      <p:pic>
        <p:nvPicPr>
          <p:cNvPr id="27651" name="Picture 2" descr="\begin{figure}\mbox{\centerline{\psfig{figure=figuras/ogiva1.ps,height=2in}&#10;\psfig{figure=figuras/ogiva2.ps,height=2in}}}\\&#10;\end{figure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2428875"/>
            <a:ext cx="6770687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Gráfico de uma variável continua </a:t>
            </a:r>
          </a:p>
        </p:txBody>
      </p:sp>
      <p:pic>
        <p:nvPicPr>
          <p:cNvPr id="28675" name="Picture 6" descr="http://4.bp.blogspot.com/_RYh7B1B798Q/TD8jPDjmBbI/AAAAAAAAAXQ/L-IDz1vhEL0/s400/Taxa+nominal+de+c%C3%A2mbio+Arg+Bra.bmp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785938"/>
            <a:ext cx="65055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Conteúdo 2"/>
          <p:cNvSpPr>
            <a:spLocks noGrp="1"/>
          </p:cNvSpPr>
          <p:nvPr>
            <p:ph idx="1"/>
          </p:nvPr>
        </p:nvSpPr>
        <p:spPr>
          <a:xfrm>
            <a:off x="714375" y="1357313"/>
            <a:ext cx="7772400" cy="411480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</a:t>
            </a:r>
          </a:p>
          <a:p>
            <a:pPr algn="just">
              <a:buFontTx/>
              <a:buNone/>
            </a:pPr>
            <a:r>
              <a:rPr lang="pt-BR" sz="3600" smtClean="0"/>
              <a:t>  São aquelas que assumem valores dentro de um tempo finito ou enumerável, tipicamente números inteiros. </a:t>
            </a:r>
          </a:p>
          <a:p>
            <a:pPr algn="just">
              <a:buFontTx/>
              <a:buNone/>
            </a:pPr>
            <a:r>
              <a:rPr lang="pt-BR" sz="3600" smtClean="0"/>
              <a:t>   </a:t>
            </a:r>
          </a:p>
          <a:p>
            <a:pPr algn="just">
              <a:buFontTx/>
              <a:buNone/>
            </a:pPr>
            <a:r>
              <a:rPr lang="pt-BR" sz="3600" smtClean="0"/>
              <a:t>  Um exemplo é o número de filhos de uma pessoa. 								 </a:t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endParaRPr lang="pt-BR" sz="3600" smtClean="0"/>
          </a:p>
          <a:p>
            <a:pPr algn="just">
              <a:buFontTx/>
              <a:buNone/>
            </a:pPr>
            <a:r>
              <a:rPr lang="pt-BR" sz="3600" smtClean="0"/>
              <a:t>						 </a:t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endParaRPr lang="pt-BR" sz="3600" smtClean="0"/>
          </a:p>
        </p:txBody>
      </p:sp>
      <p:sp>
        <p:nvSpPr>
          <p:cNvPr id="29699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Variável Quantitativa Discreta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Gráfico de uma Variável discreta</a:t>
            </a:r>
          </a:p>
        </p:txBody>
      </p:sp>
      <p:pic>
        <p:nvPicPr>
          <p:cNvPr id="30723" name="Picture 2" descr="\begin{figure}\mbox{\centerline{\psfig{figure=figuras/fam1.ps,height=1.8in}&#10;\psfig{figure=figuras/fam2.ps,height=1.8in}}}\\&#10;\end{figure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357438"/>
            <a:ext cx="66198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42938" y="3286125"/>
            <a:ext cx="7772400" cy="1938338"/>
          </a:xfrm>
        </p:spPr>
        <p:txBody>
          <a:bodyPr>
            <a:spAutoFit/>
          </a:bodyPr>
          <a:lstStyle/>
          <a:p>
            <a:pPr algn="just"/>
            <a:r>
              <a:rPr lang="pt-BR" sz="4000" b="1" smtClean="0">
                <a:solidFill>
                  <a:srgbClr val="C00000"/>
                </a:solidFill>
              </a:rPr>
              <a:t>Como seria o gráfico que mostrasse a variação do salário mínimo durante “n” anos ?</a:t>
            </a:r>
          </a:p>
        </p:txBody>
      </p:sp>
      <p:pic>
        <p:nvPicPr>
          <p:cNvPr id="31747" name="Picture 2" descr="http://2.bp.blogspot.com/-GI4_IuWTl0E/UBR7XMwdpxI/AAAAAAAAMxw/i0uh8YqRaOI/s640/interroga%C3%A7%C3%A3o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500063"/>
            <a:ext cx="2714625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A Estatística é uma ferramenta matemática muito utilizada em vários setores da sociedade, organizando dados de pesquisas e apresentando informações claras e objetivas. </a:t>
            </a:r>
          </a:p>
        </p:txBody>
      </p:sp>
      <p:sp>
        <p:nvSpPr>
          <p:cNvPr id="32771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Tabelas de freqüência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 sz="3600" smtClean="0"/>
              <a:t>   Iremos através de um exemplo construir uma tabela de frequência absoluta e freqüência relativa de uma variável.</a:t>
            </a:r>
          </a:p>
        </p:txBody>
      </p:sp>
      <p:sp>
        <p:nvSpPr>
          <p:cNvPr id="33795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pPr algn="l"/>
            <a:r>
              <a:rPr lang="pt-BR" sz="4000" b="1" smtClean="0">
                <a:solidFill>
                  <a:srgbClr val="C00000"/>
                </a:solidFill>
              </a:rPr>
              <a:t>Tabelas de freqüência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r>
              <a:rPr lang="pt-BR" sz="4000" b="1" smtClean="0">
                <a:solidFill>
                  <a:srgbClr val="C00000"/>
                </a:solidFill>
              </a:rPr>
              <a:t>Tabelas de freqüência 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071688" y="1714500"/>
          <a:ext cx="4572036" cy="4064000"/>
        </p:xfrm>
        <a:graphic>
          <a:graphicData uri="http://schemas.openxmlformats.org/drawingml/2006/table">
            <a:tbl>
              <a:tblPr/>
              <a:tblGrid>
                <a:gridCol w="762006"/>
                <a:gridCol w="762006"/>
                <a:gridCol w="762006"/>
                <a:gridCol w="762006"/>
                <a:gridCol w="762006"/>
                <a:gridCol w="762006"/>
              </a:tblGrid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Pedro: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Ford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Bruna: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Peugeot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Anete: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Ford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Paulo: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Peugeot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Célio: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Volks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Manoel: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GM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Carlos: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GM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Fred: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Volks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Sérgio: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Fiat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Gilson: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GM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Rui: </a:t>
                      </a:r>
                      <a:endParaRPr lang="pt-BR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BR" sz="1200" b="1" dirty="0" smtClean="0">
                          <a:solidFill>
                            <a:srgbClr val="C00000"/>
                          </a:solidFill>
                        </a:rPr>
                        <a:t>Fiat</a:t>
                      </a:r>
                      <a:endParaRPr lang="pt-BR" sz="1200" b="1" dirty="0">
                        <a:solidFill>
                          <a:srgbClr val="C00000"/>
                        </a:solidFill>
                      </a:endParaRP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Cláudia: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Volks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Antônio 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Fiat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Márcio: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Volks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Marcelo: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GM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Ana: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Nissan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Geraldo: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Volks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Rita: </a:t>
                      </a:r>
                      <a:endParaRPr lang="pt-BR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BR" sz="1200" b="1" dirty="0" smtClean="0">
                          <a:solidFill>
                            <a:srgbClr val="C00000"/>
                          </a:solidFill>
                        </a:rPr>
                        <a:t>Ford</a:t>
                      </a:r>
                      <a:endParaRPr lang="pt-BR" sz="1200" b="1" dirty="0">
                        <a:solidFill>
                          <a:srgbClr val="C00000"/>
                        </a:solidFill>
                      </a:endParaRP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Pedro: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Ford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Alicia: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Renault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Meire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pPr algn="ctr"/>
                      <a:r>
                        <a:rPr lang="pt-BR" sz="1200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GM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Flávio: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Peugeot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Lia</a:t>
                      </a:r>
                      <a:r>
                        <a:rPr lang="pt-BR" sz="1200" b="1" dirty="0" smtClean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pPr algn="ctr"/>
                      <a:r>
                        <a:rPr lang="pt-BR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GM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chemeClr val="tx1"/>
                          </a:solidFill>
                        </a:rPr>
                        <a:t>Fabiano: </a:t>
                      </a:r>
                      <a:r>
                        <a:rPr lang="pt-BR" sz="1200" b="1" dirty="0">
                          <a:solidFill>
                            <a:srgbClr val="C00000"/>
                          </a:solidFill>
                        </a:rPr>
                        <a:t>Renault</a:t>
                      </a:r>
                    </a:p>
                  </a:txBody>
                  <a:tcPr marL="5812" marR="5812" marT="5812" marB="58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aixaDeTexto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08025"/>
          </a:xfrm>
        </p:spPr>
        <p:txBody>
          <a:bodyPr>
            <a:spAutoFit/>
          </a:bodyPr>
          <a:lstStyle/>
          <a:p>
            <a:r>
              <a:rPr lang="pt-BR" sz="4000" b="1" smtClean="0">
                <a:solidFill>
                  <a:srgbClr val="C00000"/>
                </a:solidFill>
              </a:rPr>
              <a:t>A tabela de frequencia</a:t>
            </a:r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</p:nvPr>
        </p:nvGraphicFramePr>
        <p:xfrm>
          <a:off x="685800" y="2805113"/>
          <a:ext cx="7772400" cy="2466246"/>
        </p:xfrm>
        <a:graphic>
          <a:graphicData uri="http://schemas.openxmlformats.org/drawingml/2006/table">
            <a:tbl>
              <a:tblPr/>
              <a:tblGrid>
                <a:gridCol w="1091871"/>
                <a:gridCol w="1370586"/>
                <a:gridCol w="1471153"/>
                <a:gridCol w="2045822"/>
                <a:gridCol w="1792968"/>
              </a:tblGrid>
              <a:tr h="4656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Marcas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Frequência Absoluta (FA)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Freq. Absoluta Acumulada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Frequência Relativa (FR)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Freq. Relativa  Acumulada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Ford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16,70%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16,70%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Fiat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12,50%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29,20%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GM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54,20%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Nissan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4,20%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58,40%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Peugeot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12,50%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70,90%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Renault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8,30%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79,20%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Volks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20,80%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100,00%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xxxxxxxxxxx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100% </a:t>
                      </a: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xxxxxxxxxxxxxxxxxx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623" marR="8623" marT="86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794</Words>
  <Application>Microsoft PowerPoint</Application>
  <PresentationFormat>Apresentação na tela (4:3)</PresentationFormat>
  <Paragraphs>159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8" baseType="lpstr">
      <vt:lpstr>Times New Roman</vt:lpstr>
      <vt:lpstr>Arial</vt:lpstr>
      <vt:lpstr>Calibri</vt:lpstr>
      <vt:lpstr>Estrutura padrão</vt:lpstr>
      <vt:lpstr>Slide 1</vt:lpstr>
      <vt:lpstr>Slide 2</vt:lpstr>
      <vt:lpstr>Quais casos ?</vt:lpstr>
      <vt:lpstr>Objetivos da estatística </vt:lpstr>
      <vt:lpstr>População</vt:lpstr>
      <vt:lpstr>Ainda sobre população..</vt:lpstr>
      <vt:lpstr>População Finita </vt:lpstr>
      <vt:lpstr>Exemplo de população finita</vt:lpstr>
      <vt:lpstr>População Infinita</vt:lpstr>
      <vt:lpstr>Curiosidade...</vt:lpstr>
      <vt:lpstr>Curiosidade...</vt:lpstr>
      <vt:lpstr>Só para comparar...</vt:lpstr>
      <vt:lpstr>Amostras...</vt:lpstr>
      <vt:lpstr>Por que usar Amostras? </vt:lpstr>
      <vt:lpstr>Amostragem</vt:lpstr>
      <vt:lpstr>Amostragem probabilística </vt:lpstr>
      <vt:lpstr>Amostragem não probabilística</vt:lpstr>
      <vt:lpstr>Tipos de amostragem</vt:lpstr>
      <vt:lpstr>Amostragem Aleatória</vt:lpstr>
      <vt:lpstr>Amostragem estratificada</vt:lpstr>
      <vt:lpstr>Amostragem sistemática ou sistêmica</vt:lpstr>
      <vt:lpstr>Na sua opinião como devem ser escolhidas as amostras das pesquisas eleitorais?</vt:lpstr>
      <vt:lpstr>Variável</vt:lpstr>
      <vt:lpstr>Variável Quantitativa</vt:lpstr>
      <vt:lpstr>Variável Quantitativa Continua </vt:lpstr>
      <vt:lpstr>Gráfico de uma variável continua </vt:lpstr>
      <vt:lpstr>Gráfico de uma variável continua </vt:lpstr>
      <vt:lpstr>Variável Quantitativa Discreta </vt:lpstr>
      <vt:lpstr>Gráfico de uma Variável discreta</vt:lpstr>
      <vt:lpstr>Como seria o gráfico que mostrasse a variação do salário mínimo durante “n” anos ?</vt:lpstr>
      <vt:lpstr>Tabelas de freqüência </vt:lpstr>
      <vt:lpstr>Tabelas de freqüência </vt:lpstr>
      <vt:lpstr>Tabelas de freqüência </vt:lpstr>
      <vt:lpstr>A tabela de frequencia</vt:lpstr>
    </vt:vector>
  </TitlesOfParts>
  <Company>SILVA FILHO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Jorge Paulino da Silva Filho</dc:creator>
  <cp:lastModifiedBy>Oxnar</cp:lastModifiedBy>
  <cp:revision>66</cp:revision>
  <dcterms:created xsi:type="dcterms:W3CDTF">2003-04-24T00:32:37Z</dcterms:created>
  <dcterms:modified xsi:type="dcterms:W3CDTF">2014-10-14T02:45:48Z</dcterms:modified>
</cp:coreProperties>
</file>