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71" r:id="rId6"/>
    <p:sldId id="270" r:id="rId7"/>
    <p:sldId id="272" r:id="rId8"/>
    <p:sldId id="273" r:id="rId9"/>
    <p:sldId id="274" r:id="rId10"/>
    <p:sldId id="275" r:id="rId11"/>
    <p:sldId id="261" r:id="rId12"/>
    <p:sldId id="276" r:id="rId13"/>
    <p:sldId id="277" r:id="rId14"/>
    <p:sldId id="278" r:id="rId15"/>
    <p:sldId id="262" r:id="rId16"/>
    <p:sldId id="263" r:id="rId17"/>
    <p:sldId id="279" r:id="rId18"/>
    <p:sldId id="264" r:id="rId19"/>
    <p:sldId id="265" r:id="rId20"/>
    <p:sldId id="266" r:id="rId21"/>
    <p:sldId id="267" r:id="rId22"/>
    <p:sldId id="268" r:id="rId2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81E0C-4964-4FCC-B7C3-EEBA66E6FAED}" type="datetimeFigureOut">
              <a:rPr lang="pt-BR" smtClean="0"/>
              <a:pPr/>
              <a:t>06/08/2014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999D-285A-4D04-9736-D6C97241FE3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81E0C-4964-4FCC-B7C3-EEBA66E6FAED}" type="datetimeFigureOut">
              <a:rPr lang="pt-BR" smtClean="0"/>
              <a:pPr/>
              <a:t>06/08/2014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999D-285A-4D04-9736-D6C97241FE3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81E0C-4964-4FCC-B7C3-EEBA66E6FAED}" type="datetimeFigureOut">
              <a:rPr lang="pt-BR" smtClean="0"/>
              <a:pPr/>
              <a:t>06/08/2014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999D-285A-4D04-9736-D6C97241FE3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81E0C-4964-4FCC-B7C3-EEBA66E6FAED}" type="datetimeFigureOut">
              <a:rPr lang="pt-BR" smtClean="0"/>
              <a:pPr/>
              <a:t>06/08/2014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999D-285A-4D04-9736-D6C97241FE3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81E0C-4964-4FCC-B7C3-EEBA66E6FAED}" type="datetimeFigureOut">
              <a:rPr lang="pt-BR" smtClean="0"/>
              <a:pPr/>
              <a:t>06/08/2014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999D-285A-4D04-9736-D6C97241FE3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81E0C-4964-4FCC-B7C3-EEBA66E6FAED}" type="datetimeFigureOut">
              <a:rPr lang="pt-BR" smtClean="0"/>
              <a:pPr/>
              <a:t>06/08/2014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999D-285A-4D04-9736-D6C97241FE3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81E0C-4964-4FCC-B7C3-EEBA66E6FAED}" type="datetimeFigureOut">
              <a:rPr lang="pt-BR" smtClean="0"/>
              <a:pPr/>
              <a:t>06/08/2014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999D-285A-4D04-9736-D6C97241FE3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81E0C-4964-4FCC-B7C3-EEBA66E6FAED}" type="datetimeFigureOut">
              <a:rPr lang="pt-BR" smtClean="0"/>
              <a:pPr/>
              <a:t>06/08/2014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999D-285A-4D04-9736-D6C97241FE3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81E0C-4964-4FCC-B7C3-EEBA66E6FAED}" type="datetimeFigureOut">
              <a:rPr lang="pt-BR" smtClean="0"/>
              <a:pPr/>
              <a:t>06/08/2014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999D-285A-4D04-9736-D6C97241FE3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81E0C-4964-4FCC-B7C3-EEBA66E6FAED}" type="datetimeFigureOut">
              <a:rPr lang="pt-BR" smtClean="0"/>
              <a:pPr/>
              <a:t>06/08/2014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999D-285A-4D04-9736-D6C97241FE3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81E0C-4964-4FCC-B7C3-EEBA66E6FAED}" type="datetimeFigureOut">
              <a:rPr lang="pt-BR" smtClean="0"/>
              <a:pPr/>
              <a:t>06/08/2014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999D-285A-4D04-9736-D6C97241FE3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ítulo e conteúdo em cima do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8D38B8-9CC7-4986-9142-B42BF600E8D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81E0C-4964-4FCC-B7C3-EEBA66E6FAED}" type="datetimeFigureOut">
              <a:rPr lang="pt-BR" smtClean="0"/>
              <a:pPr/>
              <a:t>06/08/2014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5999D-285A-4D04-9736-D6C97241FE3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205038"/>
            <a:ext cx="7772400" cy="17367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pt-PT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Medidas de Tendencia Central</a:t>
            </a:r>
            <a:br>
              <a:rPr lang="pt-PT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t-PT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pt-PT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t-PT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Média, Moda e Mediana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pt-BR" dirty="0" smtClean="0"/>
          </a:p>
          <a:p>
            <a:pPr eaLnBrk="1" hangingPunct="1">
              <a:defRPr/>
            </a:pPr>
            <a:endParaRPr lang="pt-BR" dirty="0" smtClean="0"/>
          </a:p>
          <a:p>
            <a:pPr eaLnBrk="1" hangingPunct="1">
              <a:defRPr/>
            </a:pPr>
            <a:r>
              <a:rPr lang="pt-BR" dirty="0" smtClean="0"/>
              <a:t>Prof. André Aparecido da Silva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464579" cy="5327650"/>
          </a:xfrm>
        </p:spPr>
        <p:txBody>
          <a:bodyPr/>
          <a:lstStyle/>
          <a:p>
            <a:pPr algn="just" eaLnBrk="1" hangingPunct="1">
              <a:defRPr/>
            </a:pPr>
            <a:endParaRPr lang="pt-PT" sz="3600" dirty="0" smtClean="0"/>
          </a:p>
          <a:p>
            <a:pPr algn="just" eaLnBrk="1" hangingPunct="1">
              <a:defRPr/>
            </a:pPr>
            <a:endParaRPr lang="pt-PT" sz="3600" dirty="0" smtClean="0"/>
          </a:p>
          <a:p>
            <a:pPr algn="just" eaLnBrk="1" hangingPunct="1">
              <a:defRPr/>
            </a:pPr>
            <a:r>
              <a:rPr lang="pt-PT" sz="3600" dirty="0" smtClean="0"/>
              <a:t> A </a:t>
            </a:r>
            <a:r>
              <a:rPr lang="pt-PT" sz="3600" b="1" u="sng" dirty="0" smtClean="0">
                <a:solidFill>
                  <a:srgbClr val="FF33CC"/>
                </a:solidFill>
              </a:rPr>
              <a:t>média</a:t>
            </a:r>
            <a:r>
              <a:rPr lang="pt-PT" sz="3600" dirty="0" smtClean="0"/>
              <a:t> de um conjunto de dados numéricos obtém-se somando os valores de todos os dados e dividindo a soma pelo número de dados.</a:t>
            </a:r>
          </a:p>
          <a:p>
            <a:pPr algn="just" eaLnBrk="1" hangingPunct="1">
              <a:defRPr/>
            </a:pPr>
            <a:endParaRPr lang="pt-PT" sz="3600" dirty="0" smtClean="0"/>
          </a:p>
          <a:p>
            <a:pPr algn="just" eaLnBrk="1" hangingPunct="1">
              <a:defRPr/>
            </a:pPr>
            <a:endParaRPr lang="pt-PT" sz="36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pt-PT" sz="2000" dirty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pt-PT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Média, Moda e Mediana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464579" cy="5327650"/>
          </a:xfrm>
        </p:spPr>
        <p:txBody>
          <a:bodyPr/>
          <a:lstStyle/>
          <a:p>
            <a:pPr algn="just" eaLnBrk="1" hangingPunct="1">
              <a:defRPr/>
            </a:pPr>
            <a:endParaRPr lang="pt-BR" sz="3600" dirty="0" smtClean="0"/>
          </a:p>
          <a:p>
            <a:pPr algn="just" eaLnBrk="1" hangingPunct="1">
              <a:defRPr/>
            </a:pPr>
            <a:r>
              <a:rPr lang="pt-BR" sz="3600" dirty="0" smtClean="0"/>
              <a:t>Dados os números 1000, 1200, 1400 e 1600 para apurarmos o valor médio </a:t>
            </a:r>
            <a:r>
              <a:rPr lang="pt-BR" sz="3600" dirty="0" err="1" smtClean="0"/>
              <a:t>artimético</a:t>
            </a:r>
            <a:r>
              <a:rPr lang="pt-BR" sz="3600" dirty="0" smtClean="0"/>
              <a:t> deste conjunto, simplesmente o totalizamos e dividimos o total obtido pela quantidade de valores do conjunto:</a:t>
            </a:r>
            <a:endParaRPr lang="pt-PT" sz="2000" dirty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pt-PT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Exemplo Média Simples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pt-PT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Exemplo Média Simples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714348" y="2786058"/>
            <a:ext cx="778674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/>
              <a:t>M = </a:t>
            </a:r>
            <a:r>
              <a:rPr lang="pt-BR" sz="3200" u="sng" dirty="0" smtClean="0"/>
              <a:t>1000 + 1200 + 14000 + 1600</a:t>
            </a:r>
            <a:r>
              <a:rPr lang="pt-BR" sz="3200" dirty="0" smtClean="0"/>
              <a:t> = </a:t>
            </a:r>
            <a:r>
              <a:rPr lang="pt-BR" sz="3200" u="sng" dirty="0" smtClean="0"/>
              <a:t>5200</a:t>
            </a:r>
          </a:p>
          <a:p>
            <a:pPr algn="ctr"/>
            <a:r>
              <a:rPr lang="pt-BR" sz="3200" dirty="0"/>
              <a:t> </a:t>
            </a:r>
            <a:r>
              <a:rPr lang="pt-BR" sz="3200" dirty="0" smtClean="0"/>
              <a:t>                           4                                   4 </a:t>
            </a:r>
          </a:p>
          <a:p>
            <a:pPr algn="ctr"/>
            <a:endParaRPr lang="pt-BR" sz="3200" dirty="0"/>
          </a:p>
          <a:p>
            <a:pPr algn="ctr"/>
            <a:r>
              <a:rPr lang="pt-BR" sz="3200" dirty="0" smtClean="0"/>
              <a:t>M = 1300</a:t>
            </a:r>
          </a:p>
          <a:p>
            <a:r>
              <a:rPr lang="pt-BR" dirty="0" smtClean="0"/>
              <a:t>  </a:t>
            </a:r>
            <a:endParaRPr lang="pt-B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Ctr="0">
            <a:normAutofit/>
          </a:bodyPr>
          <a:lstStyle/>
          <a:p>
            <a:pPr eaLnBrk="1" hangingPunct="1">
              <a:defRPr/>
            </a:pPr>
            <a:r>
              <a:rPr lang="pt-PT" sz="49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Média Ponderada</a:t>
            </a:r>
            <a:r>
              <a:rPr lang="pt-PT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428596" y="1564243"/>
            <a:ext cx="835824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/>
              <a:t>   Nos cálculos envolvendo média aritmética simples, todas as ocorrências têm exatamente a mesma importância ou o mesmo peso. Dizemos então que elas têm o mesmo peso relativo. No entanto, existem casos onde as ocorrências têm importância relativa diferente. </a:t>
            </a:r>
            <a:r>
              <a:rPr lang="pt-BR" sz="3200" dirty="0" smtClean="0"/>
              <a:t>Nestes casos, o cálculo da média deve levar em conta esta importância relativa ou peso relativo. Este tipo de média chama-se média aritmética </a:t>
            </a:r>
            <a:r>
              <a:rPr lang="pt-BR" sz="3200" b="1" dirty="0" smtClean="0"/>
              <a:t>ponderada</a:t>
            </a:r>
            <a:r>
              <a:rPr lang="pt-BR" sz="3200" dirty="0" smtClean="0"/>
              <a:t>.</a:t>
            </a:r>
          </a:p>
          <a:p>
            <a:r>
              <a:rPr lang="pt-BR" dirty="0" smtClean="0"/>
              <a:t>   </a:t>
            </a:r>
            <a:endParaRPr lang="pt-B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Ctr="0">
            <a:normAutofit/>
          </a:bodyPr>
          <a:lstStyle/>
          <a:p>
            <a:pPr eaLnBrk="1" hangingPunct="1">
              <a:defRPr/>
            </a:pPr>
            <a:r>
              <a:rPr lang="pt-PT" sz="49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Média Ponderada</a:t>
            </a:r>
            <a:r>
              <a:rPr lang="pt-PT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714348" y="1785926"/>
            <a:ext cx="77867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600" dirty="0" smtClean="0"/>
              <a:t>Ponderar </a:t>
            </a:r>
            <a:r>
              <a:rPr lang="pt-BR" sz="3600" dirty="0"/>
              <a:t>é sinônimo de pesar. No cálculo da média ponderada, multiplicamos cada valor do conjunto por seu "peso", isto é, sua importância relativa</a:t>
            </a:r>
            <a:r>
              <a:rPr lang="pt-BR" sz="3600" dirty="0" smtClean="0"/>
              <a:t>.</a:t>
            </a:r>
            <a:endParaRPr lang="pt-B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Ctr="0">
            <a:normAutofit fontScale="90000"/>
          </a:bodyPr>
          <a:lstStyle/>
          <a:p>
            <a:pPr eaLnBrk="1" hangingPunct="1">
              <a:defRPr/>
            </a:pPr>
            <a:r>
              <a:rPr lang="pt-PT" sz="49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EXEMPLO: Média Ponderada</a:t>
            </a:r>
            <a:r>
              <a:rPr lang="pt-PT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642910" y="2285992"/>
            <a:ext cx="778674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Rosa participou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de um concurso, onde foram realizadas provas de Português, Matemática, Biologia e História. Essas provas tinham peso </a:t>
            </a:r>
            <a:r>
              <a:rPr lang="pt-BR" sz="3200" b="1" dirty="0">
                <a:latin typeface="Arial" pitchFamily="34" charset="0"/>
                <a:cs typeface="Arial" pitchFamily="34" charset="0"/>
              </a:rPr>
              <a:t>3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, </a:t>
            </a:r>
            <a:r>
              <a:rPr lang="pt-BR" sz="3200" b="1" dirty="0">
                <a:latin typeface="Arial" pitchFamily="34" charset="0"/>
                <a:cs typeface="Arial" pitchFamily="34" charset="0"/>
              </a:rPr>
              <a:t>3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, </a:t>
            </a:r>
            <a:r>
              <a:rPr lang="pt-BR" sz="3200" b="1" dirty="0">
                <a:latin typeface="Arial" pitchFamily="34" charset="0"/>
                <a:cs typeface="Arial" pitchFamily="34" charset="0"/>
              </a:rPr>
              <a:t>2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 e </a:t>
            </a:r>
            <a:r>
              <a:rPr lang="pt-BR" sz="3200" b="1" dirty="0">
                <a:latin typeface="Arial" pitchFamily="34" charset="0"/>
                <a:cs typeface="Arial" pitchFamily="34" charset="0"/>
              </a:rPr>
              <a:t>2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, respectivamente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.... </a:t>
            </a:r>
            <a:endParaRPr lang="pt-BR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Ctr="0">
            <a:normAutofit fontScale="90000"/>
          </a:bodyPr>
          <a:lstStyle/>
          <a:p>
            <a:pPr eaLnBrk="1" hangingPunct="1">
              <a:defRPr/>
            </a:pPr>
            <a:r>
              <a:rPr lang="pt-PT" sz="49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EXEMPLO: Média Ponderada</a:t>
            </a:r>
            <a:r>
              <a:rPr lang="pt-PT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785786" y="2500306"/>
            <a:ext cx="778674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 smtClean="0">
                <a:latin typeface="Arial" pitchFamily="34" charset="0"/>
                <a:cs typeface="Arial" pitchFamily="34" charset="0"/>
              </a:rPr>
              <a:t>Sabendo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que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Rosa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tirou 8,0 em Português, 7,5 em Matemática, 5,0 em Biologia e 4,0 em História, qual foi a média que 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ela </a:t>
            </a:r>
            <a:r>
              <a:rPr lang="pt-BR" sz="3200" dirty="0">
                <a:latin typeface="Arial" pitchFamily="34" charset="0"/>
                <a:cs typeface="Arial" pitchFamily="34" charset="0"/>
              </a:rPr>
              <a:t>obteve?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Ctr="0">
            <a:normAutofit fontScale="90000"/>
          </a:bodyPr>
          <a:lstStyle/>
          <a:p>
            <a:pPr eaLnBrk="1" hangingPunct="1">
              <a:defRPr/>
            </a:pPr>
            <a:r>
              <a:rPr lang="pt-PT" sz="49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EXEMPLO: Média Ponderada</a:t>
            </a:r>
            <a:r>
              <a:rPr lang="pt-PT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785786" y="2000240"/>
            <a:ext cx="778674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600" dirty="0" smtClean="0">
                <a:latin typeface="Arial" pitchFamily="34" charset="0"/>
                <a:cs typeface="Arial" pitchFamily="34" charset="0"/>
              </a:rPr>
              <a:t>X =  </a:t>
            </a:r>
            <a:r>
              <a:rPr lang="pt-BR" sz="3600" u="sng" dirty="0" smtClean="0">
                <a:latin typeface="Arial" pitchFamily="34" charset="0"/>
                <a:cs typeface="Arial" pitchFamily="34" charset="0"/>
              </a:rPr>
              <a:t>8,0 * 3 + 7,5+3 + 5,0*2 + 4,0*2</a:t>
            </a:r>
            <a:endParaRPr lang="pt-BR" sz="3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600" dirty="0">
                <a:latin typeface="Arial" pitchFamily="34" charset="0"/>
                <a:cs typeface="Arial" pitchFamily="34" charset="0"/>
              </a:rPr>
              <a:t>	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		3 + 3 + 2 +2</a:t>
            </a:r>
          </a:p>
          <a:p>
            <a:pPr algn="just"/>
            <a:endParaRPr lang="pt-BR" sz="36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600" dirty="0" smtClean="0">
                <a:latin typeface="Arial" pitchFamily="34" charset="0"/>
                <a:cs typeface="Arial" pitchFamily="34" charset="0"/>
              </a:rPr>
              <a:t>X = </a:t>
            </a:r>
            <a:r>
              <a:rPr lang="pt-BR" sz="3600" u="sng" dirty="0" smtClean="0">
                <a:latin typeface="Arial" pitchFamily="34" charset="0"/>
                <a:cs typeface="Arial" pitchFamily="34" charset="0"/>
              </a:rPr>
              <a:t>24 + 22,5 + 10,0 + 8,0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 = </a:t>
            </a:r>
            <a:r>
              <a:rPr lang="pt-BR" sz="3600" u="sng" dirty="0" smtClean="0">
                <a:latin typeface="Arial" pitchFamily="34" charset="0"/>
                <a:cs typeface="Arial" pitchFamily="34" charset="0"/>
              </a:rPr>
              <a:t>64,5</a:t>
            </a:r>
          </a:p>
          <a:p>
            <a:pPr algn="just"/>
            <a:r>
              <a:rPr lang="pt-BR" sz="3600" dirty="0" smtClean="0">
                <a:latin typeface="Arial" pitchFamily="34" charset="0"/>
                <a:cs typeface="Arial" pitchFamily="34" charset="0"/>
              </a:rPr>
              <a:t>			4                         4</a:t>
            </a:r>
          </a:p>
          <a:p>
            <a:pPr algn="just"/>
            <a:endParaRPr lang="pt-BR" sz="36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3600" dirty="0" smtClean="0">
                <a:latin typeface="Arial" pitchFamily="34" charset="0"/>
                <a:cs typeface="Arial" pitchFamily="34" charset="0"/>
              </a:rPr>
              <a:t>X = 6,45</a:t>
            </a:r>
          </a:p>
          <a:p>
            <a:pPr algn="just"/>
            <a:endParaRPr lang="pt-BR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Ctr="0">
            <a:normAutofit/>
          </a:bodyPr>
          <a:lstStyle/>
          <a:p>
            <a:pPr eaLnBrk="1" hangingPunct="1">
              <a:defRPr/>
            </a:pPr>
            <a:r>
              <a:rPr lang="pt-PT" sz="49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Se a média fosse simples...</a:t>
            </a:r>
            <a:endParaRPr lang="pt-PT" sz="60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785786" y="2000240"/>
            <a:ext cx="778674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latin typeface="Arial" pitchFamily="34" charset="0"/>
                <a:cs typeface="Arial" pitchFamily="34" charset="0"/>
              </a:rPr>
              <a:t>X =  </a:t>
            </a:r>
            <a:r>
              <a:rPr lang="pt-BR" sz="3600" u="sng" dirty="0" smtClean="0">
                <a:latin typeface="Arial" pitchFamily="34" charset="0"/>
                <a:cs typeface="Arial" pitchFamily="34" charset="0"/>
              </a:rPr>
              <a:t>8,0 + 7,5+ 5,0+ 4,0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   = </a:t>
            </a:r>
            <a:r>
              <a:rPr lang="pt-BR" sz="3600" u="sng" dirty="0" smtClean="0">
                <a:latin typeface="Arial" pitchFamily="34" charset="0"/>
                <a:cs typeface="Arial" pitchFamily="34" charset="0"/>
              </a:rPr>
              <a:t>24,5 </a:t>
            </a:r>
            <a:endParaRPr lang="pt-BR" sz="36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sz="3600" dirty="0">
                <a:latin typeface="Arial" pitchFamily="34" charset="0"/>
                <a:cs typeface="Arial" pitchFamily="34" charset="0"/>
              </a:rPr>
              <a:t>	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	        4			   4</a:t>
            </a:r>
          </a:p>
          <a:p>
            <a:pPr algn="ctr"/>
            <a:endParaRPr lang="pt-BR" sz="36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sz="3600" dirty="0" smtClean="0">
                <a:latin typeface="Arial" pitchFamily="34" charset="0"/>
                <a:cs typeface="Arial" pitchFamily="34" charset="0"/>
              </a:rPr>
              <a:t>X = 6,125	</a:t>
            </a:r>
          </a:p>
          <a:p>
            <a:pPr algn="just"/>
            <a:endParaRPr lang="pt-BR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341438"/>
            <a:ext cx="8215370" cy="5327650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endParaRPr lang="pt-PT" sz="2000" dirty="0" smtClean="0"/>
          </a:p>
          <a:p>
            <a:pPr algn="just" eaLnBrk="1" hangingPunct="1">
              <a:defRPr/>
            </a:pPr>
            <a:endParaRPr lang="pt-PT" sz="3600" b="1" u="sng" dirty="0" smtClean="0">
              <a:solidFill>
                <a:srgbClr val="99FF33"/>
              </a:solidFill>
            </a:endParaRPr>
          </a:p>
          <a:p>
            <a:pPr algn="just" eaLnBrk="1" hangingPunct="1">
              <a:defRPr/>
            </a:pPr>
            <a:r>
              <a:rPr lang="pt-PT" sz="3600" b="1" u="sng" dirty="0" smtClean="0">
                <a:solidFill>
                  <a:srgbClr val="99FF33"/>
                </a:solidFill>
                <a:latin typeface="Arial" pitchFamily="34" charset="0"/>
                <a:cs typeface="Arial" pitchFamily="34" charset="0"/>
              </a:rPr>
              <a:t>Moda</a:t>
            </a:r>
            <a:r>
              <a:rPr lang="pt-PT" sz="3600" dirty="0" smtClean="0">
                <a:latin typeface="Arial" pitchFamily="34" charset="0"/>
                <a:cs typeface="Arial" pitchFamily="34" charset="0"/>
              </a:rPr>
              <a:t> é o valor mais frequente de um conjunto de dados.</a:t>
            </a:r>
          </a:p>
          <a:p>
            <a:pPr algn="just" eaLnBrk="1" hangingPunct="1">
              <a:defRPr/>
            </a:pPr>
            <a:endParaRPr lang="pt-PT" sz="2000" dirty="0"/>
          </a:p>
          <a:p>
            <a:pPr eaLnBrk="1" hangingPunct="1">
              <a:buFont typeface="Wingdings" pitchFamily="2" charset="2"/>
              <a:buNone/>
              <a:defRPr/>
            </a:pPr>
            <a:endParaRPr lang="pt-PT" sz="2000" dirty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pt-PT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Média, Moda e Mediana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10" y="1341438"/>
            <a:ext cx="8001056" cy="5327650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endParaRPr lang="pt-PT" sz="2000" dirty="0" smtClean="0"/>
          </a:p>
          <a:p>
            <a:pPr algn="just">
              <a:defRPr/>
            </a:pPr>
            <a:r>
              <a:rPr lang="pt-BR" sz="3600" dirty="0" smtClean="0">
                <a:latin typeface="Arial" pitchFamily="34" charset="0"/>
                <a:cs typeface="Arial" pitchFamily="34" charset="0"/>
              </a:rPr>
              <a:t>Exemplo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1. Os dados abaixo se referem à idade de 20 alunos de uma turma de 6º ano. </a:t>
            </a:r>
            <a:br>
              <a:rPr lang="pt-BR" sz="3600" dirty="0">
                <a:latin typeface="Arial" pitchFamily="34" charset="0"/>
                <a:cs typeface="Arial" pitchFamily="34" charset="0"/>
              </a:rPr>
            </a:br>
            <a:r>
              <a:rPr lang="pt-BR" sz="3600" dirty="0">
                <a:latin typeface="Arial" pitchFamily="34" charset="0"/>
                <a:cs typeface="Arial" pitchFamily="34" charset="0"/>
              </a:rPr>
              <a:t/>
            </a:r>
            <a:br>
              <a:rPr lang="pt-BR" sz="3600" dirty="0">
                <a:latin typeface="Arial" pitchFamily="34" charset="0"/>
                <a:cs typeface="Arial" pitchFamily="34" charset="0"/>
              </a:rPr>
            </a:br>
            <a:r>
              <a:rPr lang="pt-BR" sz="3600" dirty="0">
                <a:latin typeface="Arial" pitchFamily="34" charset="0"/>
                <a:cs typeface="Arial" pitchFamily="34" charset="0"/>
              </a:rPr>
              <a:t>Idade: {12, 11, 12, 13, 12, 11, 13, 12, 12, 11, 14, 13, 13, 12, 11, 12, 13, 14, 11, 14} </a:t>
            </a:r>
            <a:endParaRPr lang="pt-PT" sz="36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t-PT" sz="2000" dirty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pt-PT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Média, Moda e Mediana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10" y="1341438"/>
            <a:ext cx="8001056" cy="1373182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endParaRPr lang="pt-PT" sz="20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pt-PT" sz="3600" dirty="0" smtClean="0">
                <a:latin typeface="Arial" pitchFamily="34" charset="0"/>
                <a:cs typeface="Arial" pitchFamily="34" charset="0"/>
              </a:rPr>
              <a:t>Qual a média de idade desta turma?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t-PT" sz="3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pt-PT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Média, Moda e Mediana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285852" y="2714618"/>
          <a:ext cx="6429420" cy="3455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7355"/>
                <a:gridCol w="1607355"/>
                <a:gridCol w="1607355"/>
                <a:gridCol w="1607355"/>
              </a:tblGrid>
              <a:tr h="559598">
                <a:tc>
                  <a:txBody>
                    <a:bodyPr/>
                    <a:lstStyle/>
                    <a:p>
                      <a:r>
                        <a:rPr lang="pt-BR" dirty="0" smtClean="0"/>
                        <a:t>Idade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Valor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  <a:tr h="559598"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11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5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11* 5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55</a:t>
                      </a:r>
                      <a:endParaRPr lang="pt-BR" sz="3200" dirty="0"/>
                    </a:p>
                  </a:txBody>
                  <a:tcPr/>
                </a:tc>
              </a:tr>
              <a:tr h="559598"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12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7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12* 7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84</a:t>
                      </a:r>
                      <a:endParaRPr lang="pt-BR" sz="3200" dirty="0"/>
                    </a:p>
                  </a:txBody>
                  <a:tcPr/>
                </a:tc>
              </a:tr>
              <a:tr h="559598"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13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5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13 * 5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65</a:t>
                      </a:r>
                      <a:endParaRPr lang="pt-BR" sz="3200" dirty="0"/>
                    </a:p>
                  </a:txBody>
                  <a:tcPr/>
                </a:tc>
              </a:tr>
              <a:tr h="559598"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14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3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14 * 3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42</a:t>
                      </a:r>
                      <a:endParaRPr lang="pt-BR" sz="3200" dirty="0"/>
                    </a:p>
                  </a:txBody>
                  <a:tcPr/>
                </a:tc>
              </a:tr>
              <a:tr h="559598"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Total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20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246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10" y="1341438"/>
            <a:ext cx="8001056" cy="1373182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endParaRPr lang="pt-PT" sz="20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pt-PT" sz="3600" dirty="0" smtClean="0">
                <a:latin typeface="Arial" pitchFamily="34" charset="0"/>
                <a:cs typeface="Arial" pitchFamily="34" charset="0"/>
              </a:rPr>
              <a:t>Qual a média de idade desta turma?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t-PT" sz="360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t-PT" sz="36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t-PT" sz="36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t-PT" sz="3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pt-PT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Média, Moda e Mediana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357562"/>
            <a:ext cx="4857784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713788" cy="53276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pt-PT" sz="2000" dirty="0" smtClean="0"/>
          </a:p>
          <a:p>
            <a:pPr eaLnBrk="1" hangingPunct="1">
              <a:defRPr/>
            </a:pPr>
            <a:r>
              <a:rPr lang="pt-PT" sz="3600" b="1" u="sng" dirty="0" smtClean="0">
                <a:solidFill>
                  <a:srgbClr val="99FF33"/>
                </a:solidFill>
              </a:rPr>
              <a:t>Moda</a:t>
            </a:r>
            <a:r>
              <a:rPr lang="pt-PT" sz="3600" dirty="0" smtClean="0"/>
              <a:t> é o valor mais frequente de um conjunto de dados.</a:t>
            </a:r>
          </a:p>
          <a:p>
            <a:pPr eaLnBrk="1" hangingPunct="1">
              <a:defRPr/>
            </a:pPr>
            <a:endParaRPr lang="pt-PT" sz="3600" dirty="0"/>
          </a:p>
          <a:p>
            <a:pPr>
              <a:defRPr/>
            </a:pPr>
            <a:r>
              <a:rPr lang="pt-PT" sz="3600" dirty="0" smtClean="0"/>
              <a:t>Neste nosso exemplo das idades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Idade: {12, 11, 12, 13, 12, 11, 13, 12, 12, 11, 14, 13, 13, 12, 11, 12, 13, 14, 11, 14} </a:t>
            </a:r>
            <a:endParaRPr lang="pt-BR" sz="36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  <a:defRPr/>
            </a:pPr>
            <a:r>
              <a:rPr lang="pt-BR" sz="3600" dirty="0" smtClean="0">
                <a:latin typeface="Arial" pitchFamily="34" charset="0"/>
                <a:cs typeface="Arial" pitchFamily="34" charset="0"/>
              </a:rPr>
              <a:t>A moda é o valor 12.</a:t>
            </a:r>
            <a:endParaRPr lang="pt-PT" sz="36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pt-PT" sz="2000" dirty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pt-PT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Média, Moda e Mediana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713788" cy="5327650"/>
          </a:xfrm>
        </p:spPr>
        <p:txBody>
          <a:bodyPr>
            <a:normAutofit lnSpcReduction="10000"/>
          </a:bodyPr>
          <a:lstStyle/>
          <a:p>
            <a:pPr algn="just">
              <a:defRPr/>
            </a:pPr>
            <a:r>
              <a:rPr lang="pt-PT" sz="3600" dirty="0">
                <a:latin typeface="Arial" pitchFamily="34" charset="0"/>
                <a:cs typeface="Arial" pitchFamily="34" charset="0"/>
              </a:rPr>
              <a:t>Depois de ordenados os valores por ordem crescente ou decrescente, a </a:t>
            </a:r>
            <a:r>
              <a:rPr lang="pt-PT" sz="3600" b="1" dirty="0">
                <a:solidFill>
                  <a:srgbClr val="FFCC00"/>
                </a:solidFill>
                <a:latin typeface="Arial" pitchFamily="34" charset="0"/>
                <a:cs typeface="Arial" pitchFamily="34" charset="0"/>
              </a:rPr>
              <a:t>mediana</a:t>
            </a:r>
            <a:r>
              <a:rPr lang="pt-PT" sz="3600" b="1" dirty="0">
                <a:latin typeface="Arial" pitchFamily="34" charset="0"/>
                <a:cs typeface="Arial" pitchFamily="34" charset="0"/>
              </a:rPr>
              <a:t> </a:t>
            </a:r>
            <a:r>
              <a:rPr lang="pt-PT" sz="3600" dirty="0">
                <a:latin typeface="Arial" pitchFamily="34" charset="0"/>
                <a:cs typeface="Arial" pitchFamily="34" charset="0"/>
              </a:rPr>
              <a:t>é:</a:t>
            </a:r>
          </a:p>
          <a:p>
            <a:pPr algn="just">
              <a:buNone/>
              <a:defRPr/>
            </a:pPr>
            <a:r>
              <a:rPr lang="pt-PT" sz="3600" dirty="0">
                <a:latin typeface="Arial" pitchFamily="34" charset="0"/>
                <a:cs typeface="Arial" pitchFamily="34" charset="0"/>
              </a:rPr>
              <a:t>	    - o valor que ocupa a posição central</a:t>
            </a:r>
            <a:r>
              <a:rPr lang="pt-PT" sz="36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just" eaLnBrk="1" hangingPunct="1">
              <a:defRPr/>
            </a:pPr>
            <a:endParaRPr lang="pt-PT" sz="3600" dirty="0" smtClean="0"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defRPr/>
            </a:pPr>
            <a:r>
              <a:rPr lang="pt-PT" sz="3600" dirty="0" smtClean="0">
                <a:latin typeface="Arial" pitchFamily="34" charset="0"/>
                <a:cs typeface="Arial" pitchFamily="34" charset="0"/>
              </a:rPr>
              <a:t>Se a quantidade desses valores for </a:t>
            </a:r>
            <a:r>
              <a:rPr lang="pt-PT" sz="36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ímpar</a:t>
            </a:r>
            <a:r>
              <a:rPr lang="pt-PT" sz="36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pt-PT" sz="3600" dirty="0" smtClean="0">
                <a:latin typeface="Arial" pitchFamily="34" charset="0"/>
                <a:cs typeface="Arial" pitchFamily="34" charset="0"/>
              </a:rPr>
              <a:t>	   - a média dos dois valores centrais, se a quantidade desses valores for </a:t>
            </a:r>
            <a:r>
              <a:rPr lang="pt-PT" sz="3600" b="1" dirty="0" smtClean="0">
                <a:solidFill>
                  <a:srgbClr val="CC00CC"/>
                </a:solidFill>
                <a:latin typeface="Arial" pitchFamily="34" charset="0"/>
                <a:cs typeface="Arial" pitchFamily="34" charset="0"/>
              </a:rPr>
              <a:t>par</a:t>
            </a:r>
            <a:r>
              <a:rPr lang="pt-PT" sz="36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pt-PT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Média, Moda e Mediana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713788" cy="5327650"/>
          </a:xfrm>
        </p:spPr>
        <p:txBody>
          <a:bodyPr>
            <a:normAutofit/>
          </a:bodyPr>
          <a:lstStyle/>
          <a:p>
            <a:pPr algn="ctr">
              <a:buNone/>
              <a:defRPr/>
            </a:pPr>
            <a:r>
              <a:rPr lang="pt-PT" sz="3600" dirty="0" smtClean="0">
                <a:latin typeface="Arial" pitchFamily="34" charset="0"/>
                <a:cs typeface="Arial" pitchFamily="34" charset="0"/>
              </a:rPr>
              <a:t>Importante: </a:t>
            </a:r>
          </a:p>
          <a:p>
            <a:pPr algn="just">
              <a:defRPr/>
            </a:pPr>
            <a:endParaRPr lang="pt-PT" sz="3600" dirty="0">
              <a:latin typeface="Arial" pitchFamily="34" charset="0"/>
              <a:cs typeface="Arial" pitchFamily="34" charset="0"/>
            </a:endParaRPr>
          </a:p>
          <a:p>
            <a:pPr algn="just">
              <a:buNone/>
              <a:defRPr/>
            </a:pPr>
            <a:r>
              <a:rPr lang="pt-PT" sz="3600" dirty="0" smtClean="0">
                <a:latin typeface="Arial" pitchFamily="34" charset="0"/>
                <a:cs typeface="Arial" pitchFamily="34" charset="0"/>
              </a:rPr>
              <a:t>A sequencia estatistica necessáriamente terá que estar organizada para obtenção da mediana.</a:t>
            </a:r>
          </a:p>
          <a:p>
            <a:pPr algn="just">
              <a:buNone/>
              <a:defRPr/>
            </a:pPr>
            <a:endParaRPr lang="pt-PT" sz="3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pt-PT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Média, Moda e Mediana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713788" cy="5327650"/>
          </a:xfrm>
        </p:spPr>
        <p:txBody>
          <a:bodyPr/>
          <a:lstStyle/>
          <a:p>
            <a:pPr eaLnBrk="1" hangingPunct="1">
              <a:defRPr/>
            </a:pPr>
            <a:r>
              <a:rPr lang="pt-PT" sz="3600" dirty="0" smtClean="0"/>
              <a:t>A </a:t>
            </a:r>
            <a:r>
              <a:rPr lang="pt-PT" sz="3600" b="1" u="sng" dirty="0" smtClean="0">
                <a:solidFill>
                  <a:srgbClr val="FF33CC"/>
                </a:solidFill>
              </a:rPr>
              <a:t>média</a:t>
            </a:r>
            <a:r>
              <a:rPr lang="pt-PT" sz="3600" dirty="0" smtClean="0"/>
              <a:t> de um conjunto de dados numéricos obtém-se somando os valores de todos os dados e dividindo a soma pelo número de dados.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t-PT" sz="2000" dirty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pt-PT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Média, Moda e Mediana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9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pt-PT" smtClean="0"/>
          </a:p>
          <a:p>
            <a:pPr algn="ctr" eaLnBrk="1" hangingPunct="1">
              <a:defRPr/>
            </a:pPr>
            <a:r>
              <a:rPr lang="pt-PT" sz="4400" smtClean="0"/>
              <a:t>Nº ímpar de valores</a:t>
            </a:r>
          </a:p>
        </p:txBody>
      </p:sp>
      <p:sp>
        <p:nvSpPr>
          <p:cNvPr id="28681" name="Rectangle 9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401080" cy="1139825"/>
          </a:xfrm>
        </p:spPr>
        <p:txBody>
          <a:bodyPr/>
          <a:lstStyle/>
          <a:p>
            <a:pPr eaLnBrk="1" hangingPunct="1">
              <a:defRPr/>
            </a:pPr>
            <a:r>
              <a:rPr lang="pt-PT" sz="40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Média, Moda e Mediana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675687" cy="1139825"/>
          </a:xfrm>
        </p:spPr>
        <p:txBody>
          <a:bodyPr/>
          <a:lstStyle/>
          <a:p>
            <a:pPr eaLnBrk="1" hangingPunct="1">
              <a:defRPr/>
            </a:pPr>
            <a:r>
              <a:rPr lang="pt-PT" sz="40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Média, Moda e Mediana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8313" y="3284538"/>
            <a:ext cx="8229600" cy="2187575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pt-PT" sz="2400" dirty="0" smtClean="0"/>
              <a:t> </a:t>
            </a:r>
            <a:r>
              <a:rPr lang="pt-PT" sz="2400" dirty="0" smtClean="0">
                <a:solidFill>
                  <a:srgbClr val="FFCC00"/>
                </a:solidFill>
              </a:rPr>
              <a:t>Média: 29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PT" sz="2400" dirty="0" smtClean="0"/>
              <a:t>		25 + 22 + 35 + 28 + 35 = 145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pt-PT" sz="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PT" sz="2400" dirty="0" smtClean="0"/>
              <a:t>		145/5 = 29</a:t>
            </a:r>
          </a:p>
          <a:p>
            <a:pPr eaLnBrk="1" hangingPunct="1">
              <a:lnSpc>
                <a:spcPct val="80000"/>
              </a:lnSpc>
              <a:defRPr/>
            </a:pPr>
            <a:endParaRPr lang="pt-PT" sz="24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pt-PT" sz="2400" dirty="0" smtClean="0"/>
              <a:t> </a:t>
            </a:r>
            <a:r>
              <a:rPr lang="pt-PT" sz="2400" dirty="0" smtClean="0">
                <a:solidFill>
                  <a:srgbClr val="99FF33"/>
                </a:solidFill>
              </a:rPr>
              <a:t>Moda:</a:t>
            </a:r>
            <a:r>
              <a:rPr lang="pt-PT" sz="2400" dirty="0" smtClean="0"/>
              <a:t> </a:t>
            </a:r>
            <a:r>
              <a:rPr lang="pt-PT" sz="2400" dirty="0" smtClean="0">
                <a:solidFill>
                  <a:srgbClr val="99FF33"/>
                </a:solidFill>
              </a:rPr>
              <a:t>35</a:t>
            </a:r>
          </a:p>
          <a:p>
            <a:pPr eaLnBrk="1" hangingPunct="1">
              <a:lnSpc>
                <a:spcPct val="80000"/>
              </a:lnSpc>
              <a:defRPr/>
            </a:pPr>
            <a:endParaRPr lang="pt-PT" sz="24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pt-PT" sz="2400" dirty="0" smtClean="0"/>
              <a:t> </a:t>
            </a:r>
            <a:r>
              <a:rPr lang="pt-PT" sz="2400" dirty="0" smtClean="0">
                <a:solidFill>
                  <a:srgbClr val="FF66FF"/>
                </a:solidFill>
              </a:rPr>
              <a:t>Mediana: 28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PT" sz="2400" dirty="0" smtClean="0"/>
              <a:t>		           22	25	</a:t>
            </a:r>
            <a:r>
              <a:rPr lang="pt-PT" sz="2400" dirty="0" smtClean="0">
                <a:solidFill>
                  <a:srgbClr val="FF66FF"/>
                </a:solidFill>
              </a:rPr>
              <a:t>28</a:t>
            </a:r>
            <a:r>
              <a:rPr lang="pt-PT" sz="2400" dirty="0" smtClean="0"/>
              <a:t> 	35 	35</a:t>
            </a:r>
          </a:p>
          <a:p>
            <a:pPr eaLnBrk="1" hangingPunct="1">
              <a:lnSpc>
                <a:spcPct val="80000"/>
              </a:lnSpc>
              <a:defRPr/>
            </a:pPr>
            <a:endParaRPr lang="pt-PT" sz="2400" dirty="0" smtClean="0"/>
          </a:p>
        </p:txBody>
      </p:sp>
      <p:graphicFrame>
        <p:nvGraphicFramePr>
          <p:cNvPr id="23606" name="Group 54"/>
          <p:cNvGraphicFramePr>
            <a:graphicFrameLocks noGrp="1"/>
          </p:cNvGraphicFramePr>
          <p:nvPr>
            <p:ph sz="half" idx="1"/>
          </p:nvPr>
        </p:nvGraphicFramePr>
        <p:xfrm>
          <a:off x="1331913" y="1628775"/>
          <a:ext cx="6264275" cy="1350328"/>
        </p:xfrm>
        <a:graphic>
          <a:graphicData uri="http://schemas.openxmlformats.org/drawingml/2006/table">
            <a:tbl>
              <a:tblPr/>
              <a:tblGrid>
                <a:gridCol w="1044575"/>
                <a:gridCol w="1042987"/>
                <a:gridCol w="1044575"/>
                <a:gridCol w="1044575"/>
                <a:gridCol w="1042988"/>
                <a:gridCol w="1044575"/>
              </a:tblGrid>
              <a:tr h="649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Meses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JAN.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FEV.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MAR.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ABR.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MAI.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Gasto (em €)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25€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22€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35€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28€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35€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605" name="Text Box 53"/>
          <p:cNvSpPr txBox="1">
            <a:spLocks noChangeArrowheads="1"/>
          </p:cNvSpPr>
          <p:nvPr/>
        </p:nvSpPr>
        <p:spPr bwMode="auto">
          <a:xfrm>
            <a:off x="684213" y="1052513"/>
            <a:ext cx="4537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b="1"/>
              <a:t>Gastos em electricidade:</a:t>
            </a:r>
          </a:p>
        </p:txBody>
      </p:sp>
      <p:pic>
        <p:nvPicPr>
          <p:cNvPr id="23607" name="Picture 55" descr="MCj0404041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27988" y="1125538"/>
            <a:ext cx="790575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3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0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pt-PT" smtClean="0"/>
          </a:p>
          <a:p>
            <a:pPr algn="ctr" eaLnBrk="1" hangingPunct="1">
              <a:defRPr/>
            </a:pPr>
            <a:r>
              <a:rPr lang="pt-PT" sz="4000" smtClean="0"/>
              <a:t>Nº par de valores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PT" sz="4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Média, Moda e Mediana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pt-PT" sz="4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Média, Moda e Mediana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23850" y="2997200"/>
            <a:ext cx="8229600" cy="2187575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pt-PT" sz="2400" smtClean="0"/>
              <a:t> </a:t>
            </a:r>
            <a:r>
              <a:rPr lang="pt-PT" sz="2400" smtClean="0">
                <a:solidFill>
                  <a:srgbClr val="FFCC00"/>
                </a:solidFill>
              </a:rPr>
              <a:t>Média: 29,67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PT" sz="2400" smtClean="0"/>
              <a:t>		25 + 22 + 35 + 28 + 35 +33 = 178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pt-PT" sz="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PT" sz="2400" smtClean="0"/>
              <a:t>		178/6 = 29,67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pt-PT" sz="14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pt-PT" sz="2400" smtClean="0"/>
              <a:t> </a:t>
            </a:r>
            <a:r>
              <a:rPr lang="pt-PT" sz="2400" smtClean="0">
                <a:solidFill>
                  <a:srgbClr val="99FF33"/>
                </a:solidFill>
              </a:rPr>
              <a:t>Moda:</a:t>
            </a:r>
            <a:r>
              <a:rPr lang="pt-PT" sz="2400" smtClean="0"/>
              <a:t> 35</a:t>
            </a:r>
          </a:p>
          <a:p>
            <a:pPr eaLnBrk="1" hangingPunct="1">
              <a:lnSpc>
                <a:spcPct val="80000"/>
              </a:lnSpc>
              <a:defRPr/>
            </a:pPr>
            <a:endParaRPr lang="pt-PT" sz="14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pt-PT" sz="2400" smtClean="0"/>
              <a:t> </a:t>
            </a:r>
            <a:r>
              <a:rPr lang="pt-PT" sz="2400" smtClean="0">
                <a:solidFill>
                  <a:srgbClr val="FF66FF"/>
                </a:solidFill>
              </a:rPr>
              <a:t>Mediana: 30,5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PT" sz="2400" smtClean="0"/>
              <a:t>		           22	25	</a:t>
            </a:r>
            <a:r>
              <a:rPr lang="pt-PT" sz="2400" smtClean="0">
                <a:solidFill>
                  <a:srgbClr val="FF66FF"/>
                </a:solidFill>
              </a:rPr>
              <a:t>28</a:t>
            </a:r>
            <a:r>
              <a:rPr lang="pt-PT" sz="2400" smtClean="0"/>
              <a:t> 	</a:t>
            </a:r>
            <a:r>
              <a:rPr lang="pt-PT" sz="2400" smtClean="0">
                <a:solidFill>
                  <a:srgbClr val="FF66FF"/>
                </a:solidFill>
              </a:rPr>
              <a:t>33</a:t>
            </a:r>
            <a:r>
              <a:rPr lang="pt-PT" sz="2400" smtClean="0"/>
              <a:t>	35 	35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pt-PT" sz="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PT" sz="2400" smtClean="0"/>
              <a:t>				       28 + 33 = 61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pt-PT" sz="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PT" sz="2400" smtClean="0"/>
              <a:t>			       	       61/2 = 30,5</a:t>
            </a:r>
          </a:p>
        </p:txBody>
      </p:sp>
      <p:sp>
        <p:nvSpPr>
          <p:cNvPr id="10244" name="Text Box 27"/>
          <p:cNvSpPr txBox="1">
            <a:spLocks noChangeArrowheads="1"/>
          </p:cNvSpPr>
          <p:nvPr/>
        </p:nvSpPr>
        <p:spPr bwMode="auto">
          <a:xfrm>
            <a:off x="684213" y="981075"/>
            <a:ext cx="4537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b="1"/>
              <a:t>Gastos em electricidade:</a:t>
            </a:r>
          </a:p>
        </p:txBody>
      </p:sp>
      <p:graphicFrame>
        <p:nvGraphicFramePr>
          <p:cNvPr id="25664" name="Group 64"/>
          <p:cNvGraphicFramePr>
            <a:graphicFrameLocks noGrp="1"/>
          </p:cNvGraphicFramePr>
          <p:nvPr>
            <p:ph sz="half" idx="1"/>
          </p:nvPr>
        </p:nvGraphicFramePr>
        <p:xfrm>
          <a:off x="684213" y="1557338"/>
          <a:ext cx="7345362" cy="1097280"/>
        </p:xfrm>
        <a:graphic>
          <a:graphicData uri="http://schemas.openxmlformats.org/drawingml/2006/table">
            <a:tbl>
              <a:tblPr/>
              <a:tblGrid>
                <a:gridCol w="1050925"/>
                <a:gridCol w="1047750"/>
                <a:gridCol w="1050925"/>
                <a:gridCol w="1046162"/>
                <a:gridCol w="1050925"/>
                <a:gridCol w="1047750"/>
                <a:gridCol w="1050925"/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Meses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JAN.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FEV.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MAR.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ABR.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MAI.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JUN.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Gastos (em €)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25$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22€$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35$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28$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35$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33$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271" name="Picture 58" descr="MCj0404041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12125" y="836613"/>
            <a:ext cx="7302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59" name="Picture 59" descr="Book_signed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7625" y="3716338"/>
            <a:ext cx="10668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5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507</Words>
  <Application>Microsoft Office PowerPoint</Application>
  <PresentationFormat>Apresentação na tela (4:3)</PresentationFormat>
  <Paragraphs>152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3" baseType="lpstr">
      <vt:lpstr>Tema do Office</vt:lpstr>
      <vt:lpstr>Medidas de Tendencia Central  Média, Moda e Mediana</vt:lpstr>
      <vt:lpstr>Média, Moda e Mediana</vt:lpstr>
      <vt:lpstr>Exemplo Média Simples</vt:lpstr>
      <vt:lpstr>Exemplo Média Simples</vt:lpstr>
      <vt:lpstr>Média Ponderada </vt:lpstr>
      <vt:lpstr>Média Ponderada </vt:lpstr>
      <vt:lpstr>EXEMPLO: Média Ponderada </vt:lpstr>
      <vt:lpstr>EXEMPLO: Média Ponderada </vt:lpstr>
      <vt:lpstr>EXEMPLO: Média Ponderada </vt:lpstr>
      <vt:lpstr>Se a média fosse simples...</vt:lpstr>
      <vt:lpstr>Média, Moda e Mediana</vt:lpstr>
      <vt:lpstr>Média, Moda e Mediana</vt:lpstr>
      <vt:lpstr>Média, Moda e Mediana</vt:lpstr>
      <vt:lpstr>Média, Moda e Mediana</vt:lpstr>
      <vt:lpstr>Média, Moda e Mediana</vt:lpstr>
      <vt:lpstr>Média, Moda e Mediana</vt:lpstr>
      <vt:lpstr>Média, Moda e Mediana</vt:lpstr>
      <vt:lpstr>Média, Moda e Mediana</vt:lpstr>
      <vt:lpstr>Média, Moda e Mediana</vt:lpstr>
      <vt:lpstr>Média, Moda e Mediana</vt:lpstr>
      <vt:lpstr>Média, Moda e Mediana</vt:lpstr>
      <vt:lpstr>Média, Moda e Mediana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Medidas de Tendencia Central  Média, Moda e Mediana</dc:title>
  <dc:creator>Oxnar</dc:creator>
  <cp:lastModifiedBy>Oxnar</cp:lastModifiedBy>
  <cp:revision>6</cp:revision>
  <dcterms:created xsi:type="dcterms:W3CDTF">2014-08-06T20:07:34Z</dcterms:created>
  <dcterms:modified xsi:type="dcterms:W3CDTF">2014-08-06T21:18:31Z</dcterms:modified>
</cp:coreProperties>
</file>