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9" r:id="rId2"/>
    <p:sldId id="329" r:id="rId3"/>
    <p:sldId id="283" r:id="rId4"/>
    <p:sldId id="284" r:id="rId5"/>
    <p:sldId id="330" r:id="rId6"/>
    <p:sldId id="332" r:id="rId7"/>
    <p:sldId id="331" r:id="rId8"/>
    <p:sldId id="282" r:id="rId9"/>
    <p:sldId id="266" r:id="rId10"/>
    <p:sldId id="280" r:id="rId11"/>
    <p:sldId id="285" r:id="rId12"/>
    <p:sldId id="281" r:id="rId13"/>
    <p:sldId id="333" r:id="rId14"/>
    <p:sldId id="270" r:id="rId15"/>
    <p:sldId id="271" r:id="rId16"/>
    <p:sldId id="304" r:id="rId17"/>
    <p:sldId id="305" r:id="rId18"/>
    <p:sldId id="306" r:id="rId19"/>
    <p:sldId id="307" r:id="rId20"/>
    <p:sldId id="308" r:id="rId21"/>
    <p:sldId id="303" r:id="rId22"/>
    <p:sldId id="309" r:id="rId23"/>
    <p:sldId id="310" r:id="rId24"/>
    <p:sldId id="286" r:id="rId25"/>
    <p:sldId id="289" r:id="rId26"/>
    <p:sldId id="287" r:id="rId27"/>
    <p:sldId id="288" r:id="rId28"/>
    <p:sldId id="290" r:id="rId29"/>
    <p:sldId id="291" r:id="rId30"/>
    <p:sldId id="311" r:id="rId31"/>
    <p:sldId id="292" r:id="rId32"/>
    <p:sldId id="294" r:id="rId33"/>
    <p:sldId id="293" r:id="rId34"/>
    <p:sldId id="295" r:id="rId35"/>
    <p:sldId id="324" r:id="rId36"/>
    <p:sldId id="323" r:id="rId37"/>
    <p:sldId id="297" r:id="rId38"/>
    <p:sldId id="325" r:id="rId39"/>
    <p:sldId id="298" r:id="rId40"/>
    <p:sldId id="327" r:id="rId41"/>
    <p:sldId id="328" r:id="rId42"/>
    <p:sldId id="326" r:id="rId43"/>
    <p:sldId id="299" r:id="rId44"/>
    <p:sldId id="300" r:id="rId45"/>
    <p:sldId id="301" r:id="rId46"/>
    <p:sldId id="302" r:id="rId47"/>
    <p:sldId id="317" r:id="rId48"/>
    <p:sldId id="312" r:id="rId49"/>
    <p:sldId id="313" r:id="rId50"/>
    <p:sldId id="316" r:id="rId51"/>
    <p:sldId id="318" r:id="rId52"/>
    <p:sldId id="319" r:id="rId53"/>
    <p:sldId id="320" r:id="rId54"/>
    <p:sldId id="321" r:id="rId55"/>
    <p:sldId id="322" r:id="rId56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xnar" initials="O" lastIdx="1" clrIdx="0">
    <p:extLst>
      <p:ext uri="{19B8F6BF-5375-455C-9EA6-DF929625EA0E}">
        <p15:presenceInfo xmlns:p15="http://schemas.microsoft.com/office/powerpoint/2012/main" userId="Oxna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4" d="100"/>
          <a:sy n="114" d="100"/>
        </p:scale>
        <p:origin x="150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12-14T14:52:14.006" idx="1">
    <p:pos x="10" y="10"/>
    <p:text/>
    <p:extLst>
      <p:ext uri="{C676402C-5697-4E1C-873F-D02D1690AC5C}">
        <p15:threadingInfo xmlns:p15="http://schemas.microsoft.com/office/powerpoint/2012/main" timeZoneBias="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0" y="68263"/>
            <a:ext cx="8678863" cy="6713537"/>
            <a:chOff x="0" y="43"/>
            <a:chExt cx="5467" cy="4229"/>
          </a:xfrm>
        </p:grpSpPr>
        <p:sp>
          <p:nvSpPr>
            <p:cNvPr id="34819" name="Rectangle 3"/>
            <p:cNvSpPr>
              <a:spLocks noChangeArrowheads="1"/>
            </p:cNvSpPr>
            <p:nvPr userDrawn="1"/>
          </p:nvSpPr>
          <p:spPr bwMode="auto">
            <a:xfrm>
              <a:off x="692" y="494"/>
              <a:ext cx="4775" cy="9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4820" name="Group 4"/>
            <p:cNvGrpSpPr>
              <a:grpSpLocks/>
            </p:cNvGrpSpPr>
            <p:nvPr userDrawn="1"/>
          </p:nvGrpSpPr>
          <p:grpSpPr bwMode="auto">
            <a:xfrm>
              <a:off x="0" y="43"/>
              <a:ext cx="624" cy="4229"/>
              <a:chOff x="0" y="43"/>
              <a:chExt cx="624" cy="4229"/>
            </a:xfrm>
          </p:grpSpPr>
          <p:sp>
            <p:nvSpPr>
              <p:cNvPr id="34821" name="Line 5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2" name="Line 6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3" name="Line 7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4" name="Line 8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5" name="Line 9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6" name="Line 10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7" name="Line 11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8" name="Line 12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9" name="Line 13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0" name="Line 14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1" name="Line 15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2" name="Line 16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3" name="Line 17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4" name="Line 18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5" name="Line 19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6" name="Line 20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7" name="Line 21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8" name="Line 22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9" name="Line 23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0" name="Line 24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1" name="Line 25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2" name="Line 26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3" name="Line 27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4" name="Line 28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5" name="Line 29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6" name="Line 30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7" name="Line 31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8" name="Line 32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9" name="Line 33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0" name="Line 34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1" name="Line 35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2" name="Line 36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3" name="Line 37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4" name="Line 38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5" name="Line 39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6" name="Line 40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7" name="Line 41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8" name="Line 42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9" name="Line 43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0" name="Line 44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1" name="Line 45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2" name="Line 46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3" name="Line 47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4" name="Line 48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5" name="Line 49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6" name="Line 50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7" name="Line 51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8" name="Line 52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9" name="Line 53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0" name="Line 54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1" name="Line 55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2" name="Line 56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3" name="Line 57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4" name="Line 58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5" name="Line 59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6" name="Line 60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7" name="Line 61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8" name="Line 62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9" name="Line 63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0" name="Line 64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1" name="Line 65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2" name="Line 66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3" name="Line 67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4" name="Line 68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5" name="Line 69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6" name="Line 70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7" name="Line 71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8" name="Line 72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9" name="Line 73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0" name="Line 74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1" name="Line 75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2" name="Line 76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3" name="Line 77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4" name="Line 78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5" name="Line 79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6" name="Line 80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7" name="Line 81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8" name="Line 82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9" name="Line 83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0" name="Line 84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1" name="Line 85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2" name="Line 86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3" name="Line 87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4" name="Line 88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5" name="Line 89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6" name="Line 90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7" name="Line 91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8" name="Line 92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9" name="Line 93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0" name="Line 94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1" name="Line 95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2" name="Line 96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3" name="Line 97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4" name="Line 98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5" name="Line 99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6" name="Line 100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7" name="Line 101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8" name="Line 102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4919" name="Rectangle 103"/>
          <p:cNvSpPr>
            <a:spLocks noGrp="1" noChangeArrowheads="1"/>
          </p:cNvSpPr>
          <p:nvPr>
            <p:ph type="dt" sz="half" idx="2"/>
          </p:nvPr>
        </p:nvSpPr>
        <p:spPr>
          <a:xfrm>
            <a:off x="1387475" y="6357938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4920" name="Rectangle 104"/>
          <p:cNvSpPr>
            <a:spLocks noGrp="1" noChangeArrowheads="1"/>
          </p:cNvSpPr>
          <p:nvPr>
            <p:ph type="ftr" sz="quarter" idx="3"/>
          </p:nvPr>
        </p:nvSpPr>
        <p:spPr>
          <a:xfrm>
            <a:off x="3722688" y="6357938"/>
            <a:ext cx="2271712" cy="457200"/>
          </a:xfrm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4921" name="Rectangle 10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464300" y="6361113"/>
            <a:ext cx="1906588" cy="457200"/>
          </a:xfrm>
        </p:spPr>
        <p:txBody>
          <a:bodyPr/>
          <a:lstStyle>
            <a:lvl1pPr>
              <a:defRPr/>
            </a:lvl1pPr>
          </a:lstStyle>
          <a:p>
            <a:fld id="{82E0B286-4BC4-4D29-A416-586014EAAF07}" type="slidenum">
              <a:rPr lang="pt-BR" altLang="pt-BR"/>
              <a:pPr/>
              <a:t>‹nº›</a:t>
            </a:fld>
            <a:endParaRPr lang="pt-BR" altLang="pt-BR"/>
          </a:p>
        </p:txBody>
      </p:sp>
      <p:sp>
        <p:nvSpPr>
          <p:cNvPr id="34922" name="Rectangle 106"/>
          <p:cNvSpPr>
            <a:spLocks noGrp="1" noChangeArrowheads="1"/>
          </p:cNvSpPr>
          <p:nvPr>
            <p:ph type="ctrTitle"/>
          </p:nvPr>
        </p:nvSpPr>
        <p:spPr>
          <a:xfrm>
            <a:off x="1169988" y="1046163"/>
            <a:ext cx="7380287" cy="10128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pt-BR" altLang="pt-BR" noProof="0"/>
              <a:t>Clique para editar o título mestre</a:t>
            </a:r>
          </a:p>
        </p:txBody>
      </p:sp>
      <p:sp>
        <p:nvSpPr>
          <p:cNvPr id="34923" name="Rectangle 107"/>
          <p:cNvSpPr>
            <a:spLocks noGrp="1" noChangeArrowheads="1"/>
          </p:cNvSpPr>
          <p:nvPr>
            <p:ph type="subTitle" idx="1"/>
          </p:nvPr>
        </p:nvSpPr>
        <p:spPr>
          <a:xfrm>
            <a:off x="1566863" y="2693988"/>
            <a:ext cx="6662737" cy="2994025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pt-BR" altLang="pt-BR" noProof="0"/>
              <a:t>Clique para editar o estilo do subtítulo mestre</a:t>
            </a:r>
          </a:p>
        </p:txBody>
      </p:sp>
      <p:sp>
        <p:nvSpPr>
          <p:cNvPr id="34924" name="Rectangle 108"/>
          <p:cNvSpPr>
            <a:spLocks noChangeArrowheads="1"/>
          </p:cNvSpPr>
          <p:nvPr/>
        </p:nvSpPr>
        <p:spPr bwMode="auto">
          <a:xfrm>
            <a:off x="3017838" y="2120900"/>
            <a:ext cx="5662612" cy="777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pt-BR" altLang="pt-BR"/>
          </a:p>
        </p:txBody>
      </p:sp>
      <p:sp>
        <p:nvSpPr>
          <p:cNvPr id="34925" name="Rectangle 109"/>
          <p:cNvSpPr>
            <a:spLocks noChangeArrowheads="1"/>
          </p:cNvSpPr>
          <p:nvPr/>
        </p:nvSpPr>
        <p:spPr bwMode="auto">
          <a:xfrm>
            <a:off x="1098550" y="862013"/>
            <a:ext cx="5662613" cy="777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4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4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4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24" grpId="0" animBg="1" autoUpdateAnimBg="0"/>
      <p:bldP spid="34925" grpId="0" animBg="1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D9B26D-9F19-4FFE-BA8E-97D8508A96F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92717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C2064-64E6-42E7-8DA2-B9CB021E26A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3260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64100" y="2214563"/>
            <a:ext cx="3903663" cy="3881437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35B53-BAE4-4D68-81DB-7F09D29C96F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87371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7A870-8DFD-4759-B26F-741C5331580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18011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223075-F463-4EC5-97F8-18E8E6A0A8B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79591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FA4BB-7C89-4F90-B176-3D2B096759D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0785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344A8-A2FF-464E-A81D-485FA9AC936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4787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22BF5-9A65-4C78-8845-86EDDE42242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538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0380E-6DEE-4B99-A8AB-053E34CC790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2729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78625" y="609600"/>
            <a:ext cx="1989138" cy="5486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09625" y="609600"/>
            <a:ext cx="5816600" cy="5486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EC97A-EB40-4E49-A106-6E812285075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324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0" y="68263"/>
            <a:ext cx="8915400" cy="6713537"/>
            <a:chOff x="0" y="43"/>
            <a:chExt cx="5616" cy="4229"/>
          </a:xfrm>
        </p:grpSpPr>
        <p:grpSp>
          <p:nvGrpSpPr>
            <p:cNvPr id="33795" name="Group 3"/>
            <p:cNvGrpSpPr>
              <a:grpSpLocks/>
            </p:cNvGrpSpPr>
            <p:nvPr userDrawn="1"/>
          </p:nvGrpSpPr>
          <p:grpSpPr bwMode="auto">
            <a:xfrm>
              <a:off x="0" y="43"/>
              <a:ext cx="408" cy="4229"/>
              <a:chOff x="0" y="43"/>
              <a:chExt cx="5760" cy="4229"/>
            </a:xfrm>
          </p:grpSpPr>
          <p:sp>
            <p:nvSpPr>
              <p:cNvPr id="33796" name="Line 4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797" name="Line 5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798" name="Line 6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799" name="Line 7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0" name="Line 8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1" name="Line 9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2" name="Line 10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3" name="Line 11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4" name="Line 12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5" name="Line 13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6" name="Line 14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7" name="Line 15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8" name="Line 16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9" name="Line 17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0" name="Line 18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1" name="Line 19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2" name="Line 20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3" name="Line 21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4" name="Line 22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5" name="Line 23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6" name="Line 24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7" name="Line 25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8" name="Line 26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9" name="Line 27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0" name="Line 28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1" name="Line 29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2" name="Line 30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3" name="Line 31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4" name="Line 32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5" name="Line 33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6" name="Line 34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7" name="Line 35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8" name="Line 36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9" name="Line 37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0" name="Line 38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1" name="Line 39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2" name="Line 40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3" name="Line 41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4" name="Line 42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5" name="Line 43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6" name="Line 44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7" name="Line 45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8" name="Line 46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9" name="Line 47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0" name="Line 48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1" name="Line 49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2" name="Line 50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3" name="Line 51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4" name="Line 52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5" name="Line 53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6" name="Line 54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7" name="Line 55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8" name="Line 56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9" name="Line 57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0" name="Line 58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1" name="Line 59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2" name="Line 60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3" name="Line 61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4" name="Line 62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5" name="Line 63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6" name="Line 64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7" name="Line 65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8" name="Line 66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9" name="Line 67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0" name="Line 68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1" name="Line 69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2" name="Line 70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3" name="Line 71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4" name="Line 72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5" name="Line 73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6" name="Line 74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7" name="Line 75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8" name="Line 76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9" name="Line 77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0" name="Line 78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1" name="Line 79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2" name="Line 80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3" name="Line 81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4" name="Line 82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5" name="Line 83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6" name="Line 84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7" name="Line 85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8" name="Line 86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9" name="Line 87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0" name="Line 88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1" name="Line 89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2" name="Line 90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3" name="Line 91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4" name="Line 92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5" name="Line 93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6" name="Line 94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7" name="Line 95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8" name="Line 96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9" name="Line 97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0" name="Line 98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1" name="Line 99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2" name="Line 100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3" name="Line 101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3894" name="Group 102"/>
            <p:cNvGrpSpPr>
              <a:grpSpLocks/>
            </p:cNvGrpSpPr>
            <p:nvPr userDrawn="1"/>
          </p:nvGrpSpPr>
          <p:grpSpPr bwMode="auto">
            <a:xfrm>
              <a:off x="400" y="205"/>
              <a:ext cx="5216" cy="1123"/>
              <a:chOff x="400" y="205"/>
              <a:chExt cx="5216" cy="1123"/>
            </a:xfrm>
          </p:grpSpPr>
          <p:sp>
            <p:nvSpPr>
              <p:cNvPr id="33895" name="Rectangle 103"/>
              <p:cNvSpPr>
                <a:spLocks noChangeArrowheads="1"/>
              </p:cNvSpPr>
              <p:nvPr userDrawn="1"/>
            </p:nvSpPr>
            <p:spPr bwMode="auto">
              <a:xfrm>
                <a:off x="557" y="205"/>
                <a:ext cx="313" cy="91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6" name="Rectangle 104"/>
              <p:cNvSpPr>
                <a:spLocks noChangeArrowheads="1"/>
              </p:cNvSpPr>
              <p:nvPr userDrawn="1"/>
            </p:nvSpPr>
            <p:spPr bwMode="auto">
              <a:xfrm>
                <a:off x="400" y="288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7" name="Rectangle 105"/>
              <p:cNvSpPr>
                <a:spLocks noChangeArrowheads="1"/>
              </p:cNvSpPr>
              <p:nvPr userDrawn="1"/>
            </p:nvSpPr>
            <p:spPr bwMode="auto">
              <a:xfrm>
                <a:off x="4599" y="1115"/>
                <a:ext cx="929" cy="2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8" name="Rectangle 106"/>
              <p:cNvSpPr>
                <a:spLocks noChangeArrowheads="1"/>
              </p:cNvSpPr>
              <p:nvPr userDrawn="1"/>
            </p:nvSpPr>
            <p:spPr bwMode="auto">
              <a:xfrm>
                <a:off x="2049" y="1211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3899" name="Rectangle 10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9625" y="2214563"/>
            <a:ext cx="7958138" cy="388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33900" name="Rectangle 10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9625" y="63738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</a:defRPr>
            </a:lvl1pPr>
          </a:lstStyle>
          <a:p>
            <a:endParaRPr lang="pt-BR" altLang="pt-BR"/>
          </a:p>
        </p:txBody>
      </p:sp>
      <p:sp>
        <p:nvSpPr>
          <p:cNvPr id="33901" name="Rectangle 10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376988"/>
            <a:ext cx="3086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</a:defRPr>
            </a:lvl1pPr>
          </a:lstStyle>
          <a:p>
            <a:endParaRPr lang="pt-BR" altLang="pt-BR"/>
          </a:p>
        </p:txBody>
      </p:sp>
      <p:sp>
        <p:nvSpPr>
          <p:cNvPr id="33902" name="Rectangle 1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9713" y="6376988"/>
            <a:ext cx="2193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</a:defRPr>
            </a:lvl1pPr>
          </a:lstStyle>
          <a:p>
            <a:fld id="{7B24FCA0-126D-4331-8328-4AA2AFD1051B}" type="slidenum">
              <a:rPr lang="pt-BR" altLang="pt-BR"/>
              <a:pPr/>
              <a:t>‹nº›</a:t>
            </a:fld>
            <a:endParaRPr lang="pt-BR" altLang="pt-BR"/>
          </a:p>
        </p:txBody>
      </p:sp>
      <p:sp>
        <p:nvSpPr>
          <p:cNvPr id="33903" name="Rectangle 111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6096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w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w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xnar.com.br/aulas/erpecrm2019.pp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google.com.br/url?sa=i&amp;rct=j&amp;q=&amp;esrc=s&amp;source=images&amp;cd=&amp;cad=rja&amp;uact=8&amp;ved=0ahUKEwiiipiT5tvJAhXIF5AKHRrbBgYQjhwIBQ&amp;url=http://inicioadvpl.blogspot.com/2010/06/informacoes.html&amp;psig=AFQjCNHLj6U_trg7yHiA4mqe_2boXMJslg&amp;ust=1450197847740693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google.com.br/url?sa=i&amp;rct=j&amp;q=&amp;esrc=s&amp;source=images&amp;cd=&amp;cad=rja&amp;uact=8&amp;ved=0ahUKEwiiipiT5tvJAhXIF5AKHRrbBgYQjhwIBQ&amp;url=http://inicioadvpl.blogspot.com/2010/06/informacoes.html&amp;psig=AFQjCNHLj6U_trg7yHiA4mqe_2boXMJslg&amp;ust=1450197847740693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SISTEMAS DE GESTÃO RECURSOS PRODUTIVOS.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				ERP E CRM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3509417" y="6021288"/>
            <a:ext cx="56345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Prof. André Aparecido da Silva </a:t>
            </a:r>
          </a:p>
          <a:p>
            <a:r>
              <a:rPr lang="pt-BR" sz="1600" dirty="0"/>
              <a:t>Disponível em: </a:t>
            </a:r>
            <a:r>
              <a:rPr lang="pt-BR" sz="1600" dirty="0">
                <a:hlinkClick r:id="rId2"/>
              </a:rPr>
              <a:t>http://www.oxnar.com.br/aulas/erpecrm2019.ppt</a:t>
            </a:r>
            <a:r>
              <a:rPr lang="pt-BR" sz="1600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A7D20D6-D719-4681-905F-50AAD0E16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38175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662EA0D-F0E1-4B54-87AE-197F78A3D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8426"/>
            <a:ext cx="6563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637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3456906"/>
            <a:ext cx="7378700" cy="1143000"/>
          </a:xfrm>
        </p:spPr>
        <p:txBody>
          <a:bodyPr/>
          <a:lstStyle/>
          <a:p>
            <a:r>
              <a:rPr lang="pt-BR" dirty="0"/>
              <a:t>O que é uma sistemas?</a:t>
            </a:r>
          </a:p>
        </p:txBody>
      </p:sp>
    </p:spTree>
    <p:extLst>
      <p:ext uri="{BB962C8B-B14F-4D97-AF65-F5344CB8AC3E}">
        <p14:creationId xmlns:p14="http://schemas.microsoft.com/office/powerpoint/2010/main" val="1016063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Teoria geral do Sistemas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O Sistema é um conjunto de partes interagentes e interdependentes que, conjuntamente, formam um todo unitário com determinado objetivo e efetuam determinada função (OLIVEIRA, 2002, p. 35).</a:t>
            </a:r>
          </a:p>
          <a:p>
            <a:pPr marL="0" indent="0" algn="just">
              <a:buNone/>
            </a:pP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87780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Exemplos de sistemas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Sistema respiratório;</a:t>
            </a:r>
          </a:p>
          <a:p>
            <a:r>
              <a:rPr lang="pt-BR" dirty="0"/>
              <a:t>Sistema cerebral;</a:t>
            </a:r>
          </a:p>
          <a:p>
            <a:r>
              <a:rPr lang="pt-BR" dirty="0"/>
              <a:t>Sistema econômico;</a:t>
            </a:r>
          </a:p>
          <a:p>
            <a:r>
              <a:rPr lang="pt-BR" dirty="0"/>
              <a:t>Sistema administrativo;</a:t>
            </a:r>
          </a:p>
          <a:p>
            <a:r>
              <a:rPr lang="pt-BR" dirty="0"/>
              <a:t>SISTEMAS COMPUTACIONAIS; </a:t>
            </a:r>
          </a:p>
        </p:txBody>
      </p:sp>
    </p:spTree>
    <p:extLst>
      <p:ext uri="{BB962C8B-B14F-4D97-AF65-F5344CB8AC3E}">
        <p14:creationId xmlns:p14="http://schemas.microsoft.com/office/powerpoint/2010/main" val="4158806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F37A5-22BB-471C-A8CA-1C2592DC6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automotivo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5F1672C-11FD-4438-949D-69D1D45B61FE}"/>
              </a:ext>
            </a:extLst>
          </p:cNvPr>
          <p:cNvSpPr/>
          <p:nvPr/>
        </p:nvSpPr>
        <p:spPr bwMode="auto">
          <a:xfrm>
            <a:off x="827584" y="2348880"/>
            <a:ext cx="1584176" cy="4320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Sistema de Freio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616C50E-C5A2-498F-B3D7-2FD4A89C9D06}"/>
              </a:ext>
            </a:extLst>
          </p:cNvPr>
          <p:cNvSpPr/>
          <p:nvPr/>
        </p:nvSpPr>
        <p:spPr bwMode="auto">
          <a:xfrm>
            <a:off x="819105" y="5324474"/>
            <a:ext cx="1584176" cy="4320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Sistema de câmbio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0ECCBD7-12A6-4322-B008-CC1D0052EF59}"/>
              </a:ext>
            </a:extLst>
          </p:cNvPr>
          <p:cNvSpPr/>
          <p:nvPr/>
        </p:nvSpPr>
        <p:spPr bwMode="auto">
          <a:xfrm>
            <a:off x="827584" y="3521406"/>
            <a:ext cx="1584176" cy="4320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pt-BR" sz="1600" dirty="0"/>
              <a:t>Sistema do motor</a:t>
            </a: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913BC96-FD43-48F8-8DB4-B2B6C02C773F}"/>
              </a:ext>
            </a:extLst>
          </p:cNvPr>
          <p:cNvSpPr/>
          <p:nvPr/>
        </p:nvSpPr>
        <p:spPr bwMode="auto">
          <a:xfrm>
            <a:off x="819105" y="4530952"/>
            <a:ext cx="1584176" cy="4320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Sistema de combustão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A28C479-AA96-462A-BAEC-E033388AE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865" y="2564904"/>
            <a:ext cx="4130708" cy="3032672"/>
          </a:xfrm>
          <a:prstGeom prst="rect">
            <a:avLst/>
          </a:prstGeom>
        </p:spPr>
      </p:pic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43CFD172-37D6-4DD3-9415-30708347A019}"/>
              </a:ext>
            </a:extLst>
          </p:cNvPr>
          <p:cNvCxnSpPr>
            <a:stCxn id="4" idx="3"/>
          </p:cNvCxnSpPr>
          <p:nvPr/>
        </p:nvCxnSpPr>
        <p:spPr bwMode="auto">
          <a:xfrm>
            <a:off x="2411760" y="2564904"/>
            <a:ext cx="2160240" cy="7200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8BE7FCEA-7DFF-4C40-A8AC-F9C7E8EA62FE}"/>
              </a:ext>
            </a:extLst>
          </p:cNvPr>
          <p:cNvCxnSpPr/>
          <p:nvPr/>
        </p:nvCxnSpPr>
        <p:spPr bwMode="auto">
          <a:xfrm>
            <a:off x="2426625" y="3737248"/>
            <a:ext cx="2160240" cy="123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B6BF6527-12FA-4DF6-9EA0-6D99785EC54F}"/>
              </a:ext>
            </a:extLst>
          </p:cNvPr>
          <p:cNvCxnSpPr/>
          <p:nvPr/>
        </p:nvCxnSpPr>
        <p:spPr bwMode="auto">
          <a:xfrm flipV="1">
            <a:off x="2396896" y="4369272"/>
            <a:ext cx="2166625" cy="33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A8B6FD4B-EB12-4330-BB97-6808C0E34DE6}"/>
              </a:ext>
            </a:extLst>
          </p:cNvPr>
          <p:cNvCxnSpPr/>
          <p:nvPr/>
        </p:nvCxnSpPr>
        <p:spPr bwMode="auto">
          <a:xfrm flipV="1">
            <a:off x="2403281" y="4693932"/>
            <a:ext cx="2160240" cy="8287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55394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F37A5-22BB-471C-A8CA-1C2592DC6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Sistemas do corpo humano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5F1672C-11FD-4438-949D-69D1D45B61FE}"/>
              </a:ext>
            </a:extLst>
          </p:cNvPr>
          <p:cNvSpPr/>
          <p:nvPr/>
        </p:nvSpPr>
        <p:spPr bwMode="auto">
          <a:xfrm>
            <a:off x="827584" y="2348880"/>
            <a:ext cx="1584176" cy="4320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Respiratório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616C50E-C5A2-498F-B3D7-2FD4A89C9D06}"/>
              </a:ext>
            </a:extLst>
          </p:cNvPr>
          <p:cNvSpPr/>
          <p:nvPr/>
        </p:nvSpPr>
        <p:spPr bwMode="auto">
          <a:xfrm>
            <a:off x="819105" y="5324474"/>
            <a:ext cx="1584176" cy="4320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400" dirty="0" err="1"/>
              <a:t>Nernoso</a:t>
            </a:r>
            <a:endParaRPr kumimoji="0" 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0ECCBD7-12A6-4322-B008-CC1D0052EF59}"/>
              </a:ext>
            </a:extLst>
          </p:cNvPr>
          <p:cNvSpPr/>
          <p:nvPr/>
        </p:nvSpPr>
        <p:spPr bwMode="auto">
          <a:xfrm>
            <a:off x="827584" y="3521406"/>
            <a:ext cx="1584176" cy="4320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pt-BR" sz="1600" dirty="0"/>
              <a:t>Circular</a:t>
            </a: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913BC96-FD43-48F8-8DB4-B2B6C02C773F}"/>
              </a:ext>
            </a:extLst>
          </p:cNvPr>
          <p:cNvSpPr/>
          <p:nvPr/>
        </p:nvSpPr>
        <p:spPr bwMode="auto">
          <a:xfrm>
            <a:off x="819105" y="4530952"/>
            <a:ext cx="1584176" cy="4320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Digestivo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43CFD172-37D6-4DD3-9415-30708347A019}"/>
              </a:ext>
            </a:extLst>
          </p:cNvPr>
          <p:cNvCxnSpPr>
            <a:stCxn id="4" idx="3"/>
          </p:cNvCxnSpPr>
          <p:nvPr/>
        </p:nvCxnSpPr>
        <p:spPr bwMode="auto">
          <a:xfrm>
            <a:off x="2411760" y="2564904"/>
            <a:ext cx="2160240" cy="7200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8BE7FCEA-7DFF-4C40-A8AC-F9C7E8EA62FE}"/>
              </a:ext>
            </a:extLst>
          </p:cNvPr>
          <p:cNvCxnSpPr/>
          <p:nvPr/>
        </p:nvCxnSpPr>
        <p:spPr bwMode="auto">
          <a:xfrm>
            <a:off x="2426625" y="3737248"/>
            <a:ext cx="2160240" cy="123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B6BF6527-12FA-4DF6-9EA0-6D99785EC54F}"/>
              </a:ext>
            </a:extLst>
          </p:cNvPr>
          <p:cNvCxnSpPr/>
          <p:nvPr/>
        </p:nvCxnSpPr>
        <p:spPr bwMode="auto">
          <a:xfrm flipV="1">
            <a:off x="2396896" y="4369272"/>
            <a:ext cx="2166625" cy="33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A8B6FD4B-EB12-4330-BB97-6808C0E34DE6}"/>
              </a:ext>
            </a:extLst>
          </p:cNvPr>
          <p:cNvCxnSpPr/>
          <p:nvPr/>
        </p:nvCxnSpPr>
        <p:spPr bwMode="auto">
          <a:xfrm flipV="1">
            <a:off x="2403281" y="4693932"/>
            <a:ext cx="2160240" cy="8287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4A0C03A8-F4D1-44B0-9FBF-CDC19C31D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2173797"/>
            <a:ext cx="1514878" cy="43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77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F37A5-22BB-471C-A8CA-1C2592DC6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Operacional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5F1672C-11FD-4438-949D-69D1D45B61FE}"/>
              </a:ext>
            </a:extLst>
          </p:cNvPr>
          <p:cNvSpPr/>
          <p:nvPr/>
        </p:nvSpPr>
        <p:spPr bwMode="auto">
          <a:xfrm>
            <a:off x="827584" y="2348880"/>
            <a:ext cx="1584176" cy="4320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Memoria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616C50E-C5A2-498F-B3D7-2FD4A89C9D06}"/>
              </a:ext>
            </a:extLst>
          </p:cNvPr>
          <p:cNvSpPr/>
          <p:nvPr/>
        </p:nvSpPr>
        <p:spPr bwMode="auto">
          <a:xfrm>
            <a:off x="819105" y="5324474"/>
            <a:ext cx="1584176" cy="4320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Hardware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0ECCBD7-12A6-4322-B008-CC1D0052EF59}"/>
              </a:ext>
            </a:extLst>
          </p:cNvPr>
          <p:cNvSpPr/>
          <p:nvPr/>
        </p:nvSpPr>
        <p:spPr bwMode="auto">
          <a:xfrm>
            <a:off x="827584" y="3521406"/>
            <a:ext cx="1584176" cy="4320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pt-BR" sz="1600" dirty="0"/>
              <a:t>Segurança</a:t>
            </a: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913BC96-FD43-48F8-8DB4-B2B6C02C773F}"/>
              </a:ext>
            </a:extLst>
          </p:cNvPr>
          <p:cNvSpPr/>
          <p:nvPr/>
        </p:nvSpPr>
        <p:spPr bwMode="auto">
          <a:xfrm>
            <a:off x="819105" y="4530952"/>
            <a:ext cx="1584176" cy="43204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Prioridade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A28C479-AA96-462A-BAEC-E033388AE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994" y="3543346"/>
            <a:ext cx="1985579" cy="1457767"/>
          </a:xfrm>
          <a:prstGeom prst="rect">
            <a:avLst/>
          </a:prstGeom>
        </p:spPr>
      </p:pic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43CFD172-37D6-4DD3-9415-30708347A019}"/>
              </a:ext>
            </a:extLst>
          </p:cNvPr>
          <p:cNvCxnSpPr>
            <a:stCxn id="4" idx="3"/>
          </p:cNvCxnSpPr>
          <p:nvPr/>
        </p:nvCxnSpPr>
        <p:spPr bwMode="auto">
          <a:xfrm>
            <a:off x="2411760" y="2564904"/>
            <a:ext cx="2160240" cy="7200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8BE7FCEA-7DFF-4C40-A8AC-F9C7E8EA62FE}"/>
              </a:ext>
            </a:extLst>
          </p:cNvPr>
          <p:cNvCxnSpPr/>
          <p:nvPr/>
        </p:nvCxnSpPr>
        <p:spPr bwMode="auto">
          <a:xfrm>
            <a:off x="2426625" y="3737248"/>
            <a:ext cx="2160240" cy="123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B6BF6527-12FA-4DF6-9EA0-6D99785EC54F}"/>
              </a:ext>
            </a:extLst>
          </p:cNvPr>
          <p:cNvCxnSpPr/>
          <p:nvPr/>
        </p:nvCxnSpPr>
        <p:spPr bwMode="auto">
          <a:xfrm flipV="1">
            <a:off x="2396896" y="4369272"/>
            <a:ext cx="2166625" cy="33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A8B6FD4B-EB12-4330-BB97-6808C0E34DE6}"/>
              </a:ext>
            </a:extLst>
          </p:cNvPr>
          <p:cNvCxnSpPr/>
          <p:nvPr/>
        </p:nvCxnSpPr>
        <p:spPr bwMode="auto">
          <a:xfrm flipV="1">
            <a:off x="2403281" y="4693932"/>
            <a:ext cx="2160240" cy="8287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2290" name="Picture 2" descr="Resultado de imagem para sistema operacional">
            <a:extLst>
              <a:ext uri="{FF2B5EF4-FFF2-40B4-BE49-F238E27FC236}">
                <a16:creationId xmlns:a16="http://schemas.microsoft.com/office/drawing/2014/main" id="{325B4F9B-B1F8-447B-97C7-674149233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595" y="2924944"/>
            <a:ext cx="4395405" cy="229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159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é um ERP?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SISTEMA DE PLANEJAMENTO DE RECURSOS EMPRESARIAIS</a:t>
            </a:r>
          </a:p>
        </p:txBody>
      </p:sp>
    </p:spTree>
    <p:extLst>
      <p:ext uri="{BB962C8B-B14F-4D97-AF65-F5344CB8AC3E}">
        <p14:creationId xmlns:p14="http://schemas.microsoft.com/office/powerpoint/2010/main" val="1752729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9625" y="2133600"/>
            <a:ext cx="7958138" cy="3962400"/>
          </a:xfrm>
        </p:spPr>
        <p:txBody>
          <a:bodyPr/>
          <a:lstStyle/>
          <a:p>
            <a:pPr marL="0" indent="0">
              <a:lnSpc>
                <a:spcPct val="90000"/>
              </a:lnSpc>
              <a:buClr>
                <a:schemeClr val="tx1"/>
              </a:buClr>
              <a:buNone/>
            </a:pPr>
            <a:endParaRPr lang="pt-BR" altLang="pt-BR" sz="2000" b="1" dirty="0">
              <a:cs typeface="Courier New" panose="02070309020205020404" pitchFamily="49" charset="0"/>
            </a:endParaRPr>
          </a:p>
          <a:p>
            <a:pPr marL="0" indent="0">
              <a:lnSpc>
                <a:spcPct val="90000"/>
              </a:lnSpc>
              <a:buClr>
                <a:schemeClr val="tx1"/>
              </a:buClr>
              <a:buNone/>
            </a:pPr>
            <a:endParaRPr lang="pt-BR" altLang="pt-BR" sz="2000" b="1" dirty="0">
              <a:cs typeface="Courier New" panose="02070309020205020404" pitchFamily="49" charset="0"/>
            </a:endParaRPr>
          </a:p>
          <a:p>
            <a:pPr marL="0" indent="0" algn="just">
              <a:lnSpc>
                <a:spcPct val="90000"/>
              </a:lnSpc>
              <a:buClr>
                <a:schemeClr val="tx1"/>
              </a:buClr>
              <a:buNone/>
            </a:pPr>
            <a:r>
              <a:rPr lang="pt-BR" sz="4000" dirty="0"/>
              <a:t>ERP é uma sigla derivada do nome Enterprise </a:t>
            </a:r>
            <a:r>
              <a:rPr lang="pt-BR" sz="4000" dirty="0" err="1"/>
              <a:t>Resource</a:t>
            </a:r>
            <a:r>
              <a:rPr lang="pt-BR" sz="4000" dirty="0"/>
              <a:t> Planning que, traduzido ao pé da letra, significa “Planejamento dos recursos da empresa”.</a:t>
            </a:r>
            <a:endParaRPr lang="pt-BR" altLang="pt-BR" sz="4000" dirty="0">
              <a:cs typeface="Courier New" panose="02070309020205020404" pitchFamily="49" charset="0"/>
            </a:endParaRPr>
          </a:p>
          <a:p>
            <a:pPr marL="609600" indent="-609600" algn="just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algn="just"/>
            <a:r>
              <a:rPr lang="pt-BR" dirty="0" err="1"/>
              <a:t>ERPs</a:t>
            </a:r>
            <a:r>
              <a:rPr lang="pt-BR" dirty="0"/>
              <a:t> são que softwares que integram todos os dados e processos de uma organização em um único sistema.</a:t>
            </a:r>
          </a:p>
        </p:txBody>
      </p:sp>
    </p:spTree>
    <p:extLst>
      <p:ext uri="{BB962C8B-B14F-4D97-AF65-F5344CB8AC3E}">
        <p14:creationId xmlns:p14="http://schemas.microsoft.com/office/powerpoint/2010/main" val="2064518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8708"/>
            <a:ext cx="9143999" cy="463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75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 termos gerais, sistema ERP...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é uma plataforma de software desenvolvida para integrar os diversos departamentos de uma empresa possibilitando a automação e armazenamento de todas as informações de negócios; o ERP possibilita um fluxo de informações único, contínuo e consistente.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3228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F365AA-FE7C-44C5-90D2-5243D1F5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Áreas do ERP</a:t>
            </a:r>
          </a:p>
        </p:txBody>
      </p:sp>
      <p:pic>
        <p:nvPicPr>
          <p:cNvPr id="14338" name="Picture 2" descr="Sistema Integrado de GestÃ£oÂ Empresarial - O que Ã©, e por que tÃª-lo?">
            <a:extLst>
              <a:ext uri="{FF2B5EF4-FFF2-40B4-BE49-F238E27FC236}">
                <a16:creationId xmlns:a16="http://schemas.microsoft.com/office/drawing/2014/main" id="{E73D54FF-DA8B-4596-BD14-C49EE43BD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49467"/>
            <a:ext cx="8444281" cy="4708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183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1700"/>
            <a:ext cx="7378700" cy="850900"/>
          </a:xfrm>
        </p:spPr>
        <p:txBody>
          <a:bodyPr/>
          <a:lstStyle/>
          <a:p>
            <a:r>
              <a:rPr lang="pt-BR" altLang="pt-BR" sz="3200" dirty="0"/>
              <a:t>Sistemas Integrados de Gestão Empresarial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2672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800"/>
              <a:t>Diretoria e Acionistas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800"/>
              <a:t>Funcionários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800" b="1"/>
              <a:t>Estrutura típica de funcionamento de um sistema ERP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3733800" y="2438400"/>
            <a:ext cx="16764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Relatórios</a:t>
            </a:r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1143000" y="3124200"/>
            <a:ext cx="1676400" cy="6096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Vendas e</a:t>
            </a:r>
          </a:p>
          <a:p>
            <a:pPr algn="ctr"/>
            <a:r>
              <a:rPr lang="pt-BR" altLang="pt-BR" sz="1800"/>
              <a:t>Distribuição </a:t>
            </a: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1219200" y="4191000"/>
            <a:ext cx="1676400" cy="6096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Apoio à </a:t>
            </a:r>
          </a:p>
          <a:p>
            <a:pPr algn="ctr"/>
            <a:r>
              <a:rPr lang="pt-BR" altLang="pt-BR" sz="1800"/>
              <a:t>Serviços</a:t>
            </a:r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6781800" y="3810000"/>
            <a:ext cx="1676400" cy="6096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Manufatura</a:t>
            </a:r>
          </a:p>
        </p:txBody>
      </p:sp>
      <p:sp>
        <p:nvSpPr>
          <p:cNvPr id="17417" name="AutoShape 9"/>
          <p:cNvSpPr>
            <a:spLocks noChangeArrowheads="1"/>
          </p:cNvSpPr>
          <p:nvPr/>
        </p:nvSpPr>
        <p:spPr bwMode="auto">
          <a:xfrm>
            <a:off x="6400800" y="2667000"/>
            <a:ext cx="1676400" cy="7620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Finanças e</a:t>
            </a:r>
          </a:p>
          <a:p>
            <a:pPr algn="ctr"/>
            <a:r>
              <a:rPr lang="pt-BR" altLang="pt-BR" sz="1800"/>
              <a:t>Controladoria</a:t>
            </a: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>
            <a:off x="3733800" y="4876800"/>
            <a:ext cx="1676400" cy="7620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Gerenciamento</a:t>
            </a:r>
          </a:p>
          <a:p>
            <a:pPr algn="ctr"/>
            <a:r>
              <a:rPr lang="pt-BR" altLang="pt-BR" sz="1800"/>
              <a:t>de Recursos</a:t>
            </a:r>
          </a:p>
          <a:p>
            <a:pPr algn="ctr"/>
            <a:r>
              <a:rPr lang="pt-BR" altLang="pt-BR" sz="1800"/>
              <a:t>Humanos</a:t>
            </a:r>
          </a:p>
        </p:txBody>
      </p:sp>
      <p:sp>
        <p:nvSpPr>
          <p:cNvPr id="17419" name="AutoShape 11"/>
          <p:cNvSpPr>
            <a:spLocks noChangeArrowheads="1"/>
          </p:cNvSpPr>
          <p:nvPr/>
        </p:nvSpPr>
        <p:spPr bwMode="auto">
          <a:xfrm>
            <a:off x="6248400" y="4800600"/>
            <a:ext cx="1676400" cy="6858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Gerenciamento</a:t>
            </a:r>
          </a:p>
          <a:p>
            <a:pPr algn="ctr"/>
            <a:r>
              <a:rPr lang="pt-BR" altLang="pt-BR" sz="1800"/>
              <a:t>de Materias</a:t>
            </a:r>
          </a:p>
        </p:txBody>
      </p:sp>
      <p:sp>
        <p:nvSpPr>
          <p:cNvPr id="17420" name="AutoShape 12"/>
          <p:cNvSpPr>
            <a:spLocks noChangeArrowheads="1"/>
          </p:cNvSpPr>
          <p:nvPr/>
        </p:nvSpPr>
        <p:spPr bwMode="auto">
          <a:xfrm>
            <a:off x="3657600" y="3429000"/>
            <a:ext cx="1828800" cy="1066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Base de Dados</a:t>
            </a:r>
          </a:p>
          <a:p>
            <a:pPr algn="ctr"/>
            <a:r>
              <a:rPr lang="pt-BR" altLang="pt-BR" sz="1800"/>
              <a:t> Central</a:t>
            </a:r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>
            <a:off x="4572000" y="3124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H="1">
            <a:off x="5867400" y="4038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 flipV="1">
            <a:off x="4572000" y="4572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 flipV="1">
            <a:off x="3048000" y="4419600"/>
            <a:ext cx="381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 flipH="1">
            <a:off x="5715000" y="34290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 flipH="1" flipV="1">
            <a:off x="5715000" y="47244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30" name="Line 22"/>
          <p:cNvSpPr>
            <a:spLocks noChangeShapeType="1"/>
          </p:cNvSpPr>
          <p:nvPr/>
        </p:nvSpPr>
        <p:spPr bwMode="auto">
          <a:xfrm>
            <a:off x="2971800" y="3429000"/>
            <a:ext cx="381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1700"/>
            <a:ext cx="7378700" cy="850900"/>
          </a:xfrm>
        </p:spPr>
        <p:txBody>
          <a:bodyPr/>
          <a:lstStyle/>
          <a:p>
            <a:r>
              <a:rPr lang="pt-BR" altLang="pt-BR" sz="3200"/>
              <a:t>Sistemas Integrados de Gestão Empresarial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 algn="ctr">
              <a:buFont typeface="Wingdings" panose="05000000000000000000" pitchFamily="2" charset="2"/>
              <a:buNone/>
            </a:pPr>
            <a:r>
              <a:rPr lang="pt-BR" altLang="pt-BR" sz="2000" b="1"/>
              <a:t>Sistemas ERP incorporando outros recursos de Gestão Empresarial</a:t>
            </a: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2819400" y="2057400"/>
            <a:ext cx="3505200" cy="3200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/>
              <a:t>ERP</a:t>
            </a:r>
          </a:p>
          <a:p>
            <a:pPr algn="ctr"/>
            <a:endParaRPr lang="pt-BR" altLang="pt-BR"/>
          </a:p>
          <a:p>
            <a:pPr algn="ctr"/>
            <a:endParaRPr lang="pt-BR" altLang="pt-BR"/>
          </a:p>
          <a:p>
            <a:pPr algn="ctr"/>
            <a:endParaRPr lang="pt-BR" altLang="pt-BR"/>
          </a:p>
          <a:p>
            <a:pPr algn="ctr"/>
            <a:endParaRPr lang="pt-BR" altLang="pt-BR" sz="3600"/>
          </a:p>
          <a:p>
            <a:pPr algn="ctr"/>
            <a:endParaRPr lang="pt-BR" altLang="pt-BR" sz="3600"/>
          </a:p>
          <a:p>
            <a:pPr algn="ctr"/>
            <a:endParaRPr lang="pt-BR" altLang="pt-BR" sz="3600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3162300" y="2667000"/>
            <a:ext cx="2819400" cy="2286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/>
              <a:t>MRP II</a:t>
            </a:r>
          </a:p>
          <a:p>
            <a:pPr algn="ctr"/>
            <a:endParaRPr lang="pt-BR" altLang="pt-BR"/>
          </a:p>
          <a:p>
            <a:pPr algn="ctr"/>
            <a:endParaRPr lang="pt-BR" altLang="pt-BR"/>
          </a:p>
          <a:p>
            <a:pPr algn="ctr"/>
            <a:endParaRPr lang="pt-BR" altLang="pt-BR"/>
          </a:p>
          <a:p>
            <a:pPr algn="ctr"/>
            <a:endParaRPr lang="pt-BR" altLang="pt-BR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3543300" y="3429000"/>
            <a:ext cx="2057400" cy="1219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/>
              <a:t>MRP</a:t>
            </a:r>
          </a:p>
          <a:p>
            <a:pPr algn="ctr"/>
            <a:endParaRPr lang="pt-BR" altLang="pt-B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>
                <a:hlinkClick r:id="rId2"/>
              </a:rPr>
              <a:t>Microsiga Protheus</a:t>
            </a:r>
            <a:endParaRPr lang="pt-BR" dirty="0"/>
          </a:p>
        </p:txBody>
      </p:sp>
      <p:pic>
        <p:nvPicPr>
          <p:cNvPr id="1028" name="Picture 4" descr="http://www.supeerp.com/colunistas/Paulo_Bindo/Materia1007/clip_image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019" y="2132856"/>
            <a:ext cx="710186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124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>
                <a:hlinkClick r:id="rId2"/>
              </a:rPr>
              <a:t>Microsiga Protheus</a:t>
            </a:r>
            <a:endParaRPr lang="pt-BR" dirty="0"/>
          </a:p>
        </p:txBody>
      </p:sp>
      <p:pic>
        <p:nvPicPr>
          <p:cNvPr id="1026" name="Picture 2" descr="http://www.supeerp.com/colunistas/Paulo_Bindo/Materia1007/clip_image0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268" y="2132856"/>
            <a:ext cx="7591220" cy="392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528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Tela do sistema </a:t>
            </a:r>
            <a:r>
              <a:rPr lang="pt-BR" dirty="0" err="1"/>
              <a:t>Softway</a:t>
            </a:r>
            <a:endParaRPr lang="pt-BR" dirty="0"/>
          </a:p>
        </p:txBody>
      </p:sp>
      <p:pic>
        <p:nvPicPr>
          <p:cNvPr id="3074" name="Picture 2" descr="http://www.softwaysa.com/img/produtos/telas/inout_aplicacaofunco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546" y="2132856"/>
            <a:ext cx="7272808" cy="446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705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TELA DO SISTEMA SAP</a:t>
            </a:r>
          </a:p>
        </p:txBody>
      </p:sp>
      <p:pic>
        <p:nvPicPr>
          <p:cNvPr id="4100" name="Picture 4" descr="http://sapware.files.wordpress.com/2008/01/image0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32431"/>
            <a:ext cx="5610225" cy="482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466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TELA DO SISTEMA SAP</a:t>
            </a:r>
          </a:p>
        </p:txBody>
      </p:sp>
      <p:pic>
        <p:nvPicPr>
          <p:cNvPr id="5122" name="Picture 2" descr="https://sapmmbrasil.files.wordpress.com/2011/07/tela_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88840"/>
            <a:ext cx="7841071" cy="458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392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Sistemas que eu já trabalhei</a:t>
            </a:r>
          </a:p>
        </p:txBody>
      </p:sp>
      <p:pic>
        <p:nvPicPr>
          <p:cNvPr id="17410" name="Picture 2" descr="http://www.kugel.com.br/imagens/ts/13_rel_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935671"/>
            <a:ext cx="6300193" cy="392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051720" y="2474006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Kugel</a:t>
            </a:r>
            <a:r>
              <a:rPr lang="pt-BR" dirty="0"/>
              <a:t> Soft</a:t>
            </a:r>
          </a:p>
        </p:txBody>
      </p:sp>
    </p:spTree>
    <p:extLst>
      <p:ext uri="{BB962C8B-B14F-4D97-AF65-F5344CB8AC3E}">
        <p14:creationId xmlns:p14="http://schemas.microsoft.com/office/powerpoint/2010/main" val="1917910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09625" y="2214563"/>
            <a:ext cx="7958138" cy="710381"/>
          </a:xfrm>
        </p:spPr>
        <p:txBody>
          <a:bodyPr/>
          <a:lstStyle/>
          <a:p>
            <a:r>
              <a:rPr lang="pt-BR" dirty="0" err="1"/>
              <a:t>Nitens</a:t>
            </a:r>
            <a:r>
              <a:rPr lang="pt-BR" dirty="0"/>
              <a:t> </a:t>
            </a:r>
            <a:r>
              <a:rPr lang="pt-BR" dirty="0" err="1"/>
              <a:t>Dataflex</a:t>
            </a:r>
            <a:endParaRPr lang="pt-BR" dirty="0"/>
          </a:p>
        </p:txBody>
      </p:sp>
      <p:pic>
        <p:nvPicPr>
          <p:cNvPr id="6146" name="Picture 2" descr="http://www.4developers.com.br/arquivos_revista/edicao033/case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875506"/>
            <a:ext cx="6489278" cy="438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378700" cy="1143000"/>
          </a:xfrm>
        </p:spPr>
        <p:txBody>
          <a:bodyPr/>
          <a:lstStyle/>
          <a:p>
            <a:r>
              <a:rPr lang="pt-BR" dirty="0"/>
              <a:t>Sistemas que eu já trabalhei</a:t>
            </a:r>
          </a:p>
        </p:txBody>
      </p:sp>
    </p:spTree>
    <p:extLst>
      <p:ext uri="{BB962C8B-B14F-4D97-AF65-F5344CB8AC3E}">
        <p14:creationId xmlns:p14="http://schemas.microsoft.com/office/powerpoint/2010/main" val="3890620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r>
              <a:rPr lang="pt-BR" sz="4000" dirty="0"/>
              <a:t>Vantagens </a:t>
            </a:r>
          </a:p>
          <a:p>
            <a:pPr marL="0" indent="0" algn="ctr">
              <a:buNone/>
            </a:pPr>
            <a:r>
              <a:rPr lang="pt-BR" sz="4000" dirty="0"/>
              <a:t>e </a:t>
            </a:r>
          </a:p>
          <a:p>
            <a:pPr marL="0" indent="0" algn="r">
              <a:buNone/>
            </a:pPr>
            <a:r>
              <a:rPr lang="pt-BR" sz="4000" dirty="0"/>
              <a:t>desvantagens</a:t>
            </a:r>
          </a:p>
        </p:txBody>
      </p:sp>
    </p:spTree>
    <p:extLst>
      <p:ext uri="{BB962C8B-B14F-4D97-AF65-F5344CB8AC3E}">
        <p14:creationId xmlns:p14="http://schemas.microsoft.com/office/powerpoint/2010/main" val="4010646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827584" y="2420888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3200"/>
              <a:t>CRM – Customer Relationship Management</a:t>
            </a:r>
            <a:br>
              <a:rPr lang="pt-BR" altLang="pt-BR" sz="3200"/>
            </a:br>
            <a:r>
              <a:rPr lang="pt-BR" altLang="pt-BR" sz="3200"/>
              <a:t>Gestão da Relação com o Cliente</a:t>
            </a:r>
            <a:endParaRPr lang="en-US" altLang="pt-BR" sz="3200" dirty="0"/>
          </a:p>
        </p:txBody>
      </p:sp>
    </p:spTree>
    <p:extLst>
      <p:ext uri="{BB962C8B-B14F-4D97-AF65-F5344CB8AC3E}">
        <p14:creationId xmlns:p14="http://schemas.microsoft.com/office/powerpoint/2010/main" val="28508083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r>
              <a:rPr lang="pt-BR" dirty="0"/>
              <a:t>Qual as diferenças entre ERP e CRM?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5290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73894" y="836712"/>
            <a:ext cx="8229600" cy="1066800"/>
          </a:xfrm>
        </p:spPr>
        <p:txBody>
          <a:bodyPr/>
          <a:lstStyle/>
          <a:p>
            <a:r>
              <a:rPr lang="pt-BR" altLang="pt-BR" dirty="0"/>
              <a:t>O que é um CRM?</a:t>
            </a:r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1115616" y="2207752"/>
            <a:ext cx="6800850" cy="4678363"/>
          </a:xfrm>
        </p:spPr>
        <p:txBody>
          <a:bodyPr/>
          <a:lstStyle/>
          <a:p>
            <a:pPr marL="342900" lvl="1" indent="-342900" algn="just">
              <a:buFontTx/>
              <a:buChar char="•"/>
              <a:defRPr/>
            </a:pPr>
            <a:endParaRPr lang="pt-BR" sz="2400" dirty="0"/>
          </a:p>
          <a:p>
            <a:pPr marL="342900" lvl="1" indent="-342900" algn="just">
              <a:buFontTx/>
              <a:buChar char="•"/>
              <a:defRPr/>
            </a:pPr>
            <a:endParaRPr lang="pt-BR" sz="2400" dirty="0"/>
          </a:p>
          <a:p>
            <a:pPr marL="0" lvl="1" indent="0" algn="just">
              <a:buNone/>
              <a:defRPr/>
            </a:pPr>
            <a:r>
              <a:rPr lang="pt-BR" dirty="0"/>
              <a:t>O CRM é uma arquitetura que combina os </a:t>
            </a:r>
            <a:r>
              <a:rPr lang="pt-BR" b="1" dirty="0">
                <a:solidFill>
                  <a:srgbClr val="002060"/>
                </a:solidFill>
              </a:rPr>
              <a:t>processos de negócio</a:t>
            </a:r>
            <a:r>
              <a:rPr lang="pt-BR" dirty="0">
                <a:solidFill>
                  <a:srgbClr val="002060"/>
                </a:solidFill>
              </a:rPr>
              <a:t> e </a:t>
            </a:r>
            <a:r>
              <a:rPr lang="pt-BR" b="1" dirty="0">
                <a:solidFill>
                  <a:srgbClr val="002060"/>
                </a:solidFill>
              </a:rPr>
              <a:t>tecnologias </a:t>
            </a:r>
            <a:r>
              <a:rPr lang="pt-BR" dirty="0"/>
              <a:t>que visam </a:t>
            </a: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entender os clientes </a:t>
            </a:r>
            <a:r>
              <a:rPr lang="pt-BR" dirty="0"/>
              <a:t>com relação a </a:t>
            </a:r>
            <a:r>
              <a:rPr lang="pt-BR" dirty="0">
                <a:solidFill>
                  <a:srgbClr val="002060"/>
                </a:solidFill>
              </a:rPr>
              <a:t>quem são, o que fazem e do que gostam.</a:t>
            </a:r>
          </a:p>
          <a:p>
            <a:pPr marL="342900" lvl="1" indent="-342900" algn="just">
              <a:buFontTx/>
              <a:buChar char="•"/>
              <a:defRPr/>
            </a:pPr>
            <a:endParaRPr lang="pt-BR" sz="2400" dirty="0"/>
          </a:p>
          <a:p>
            <a:pPr algn="just">
              <a:defRPr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81196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73894" y="836712"/>
            <a:ext cx="8229600" cy="1066800"/>
          </a:xfrm>
        </p:spPr>
        <p:txBody>
          <a:bodyPr/>
          <a:lstStyle/>
          <a:p>
            <a:r>
              <a:rPr lang="pt-BR" altLang="pt-BR" dirty="0"/>
              <a:t>O que é um CRM?</a:t>
            </a:r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1115616" y="2207752"/>
            <a:ext cx="6800850" cy="4678363"/>
          </a:xfrm>
        </p:spPr>
        <p:txBody>
          <a:bodyPr/>
          <a:lstStyle/>
          <a:p>
            <a:pPr algn="just">
              <a:defRPr/>
            </a:pPr>
            <a:endParaRPr lang="pt-BR" sz="2400" dirty="0"/>
          </a:p>
          <a:p>
            <a:pPr algn="just">
              <a:defRPr/>
            </a:pPr>
            <a:endParaRPr lang="pt-BR" sz="2400" dirty="0"/>
          </a:p>
          <a:p>
            <a:pPr marL="0" indent="0" algn="just">
              <a:buNone/>
              <a:defRPr/>
            </a:pPr>
            <a:r>
              <a:rPr lang="pt-BR" sz="2400" dirty="0"/>
              <a:t>Na realidade o CRM é um elemento do ERP específico para o melhor gerenciamento dos clientes, envolvendo os subsistemas de </a:t>
            </a:r>
            <a:r>
              <a:rPr lang="pt-BR" sz="2400" b="1" dirty="0"/>
              <a:t>marketing</a:t>
            </a:r>
            <a:r>
              <a:rPr lang="pt-BR" sz="2400" dirty="0"/>
              <a:t>, </a:t>
            </a:r>
            <a:r>
              <a:rPr lang="pt-BR" sz="2400" b="1" dirty="0"/>
              <a:t>vendas</a:t>
            </a:r>
            <a:r>
              <a:rPr lang="pt-BR" sz="2400" dirty="0"/>
              <a:t>, </a:t>
            </a:r>
            <a:r>
              <a:rPr lang="pt-BR" sz="2400" b="1" dirty="0"/>
              <a:t>serviços</a:t>
            </a:r>
            <a:r>
              <a:rPr lang="pt-BR" sz="2400" dirty="0"/>
              <a:t> e </a:t>
            </a:r>
            <a:r>
              <a:rPr lang="pt-BR" sz="2400" b="1" dirty="0"/>
              <a:t>tecnologias</a:t>
            </a:r>
            <a:r>
              <a:rPr lang="pt-BR" sz="2400" dirty="0"/>
              <a:t>.</a:t>
            </a:r>
          </a:p>
          <a:p>
            <a:pPr>
              <a:defRPr/>
            </a:pPr>
            <a:endParaRPr lang="pt-BR" sz="2400" dirty="0"/>
          </a:p>
          <a:p>
            <a:pPr>
              <a:defRPr/>
            </a:pPr>
            <a:endParaRPr lang="pt-BR" sz="2400" dirty="0"/>
          </a:p>
          <a:p>
            <a:pPr>
              <a:defRPr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0705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udana.com/wp-content/uploads/2014/03/the-minimalist-guide-to-customer-relationship-manage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580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729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890185" y="706388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 dirty="0"/>
              <a:t>Objetivos</a:t>
            </a:r>
            <a:endParaRPr lang="en-US" altLang="pt-B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90173" y="2420888"/>
            <a:ext cx="6786562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/>
              <a:t>Captar clientes</a:t>
            </a:r>
          </a:p>
          <a:p>
            <a:r>
              <a:rPr lang="pt-BR" altLang="pt-BR"/>
              <a:t>Fidelizar clientes</a:t>
            </a:r>
          </a:p>
          <a:p>
            <a:r>
              <a:rPr lang="pt-BR" altLang="pt-BR"/>
              <a:t>Melhor entender as necessidades</a:t>
            </a:r>
          </a:p>
          <a:p>
            <a:r>
              <a:rPr lang="pt-BR" altLang="pt-BR"/>
              <a:t>Entender as expectativas</a:t>
            </a:r>
          </a:p>
          <a:p>
            <a:endParaRPr lang="pt-BR" altLang="pt-BR" sz="400"/>
          </a:p>
          <a:p>
            <a:r>
              <a:rPr lang="pt-BR" altLang="pt-BR"/>
              <a:t>Formar um banco de dados do cliente</a:t>
            </a:r>
          </a:p>
          <a:p>
            <a:endParaRPr lang="pt-BR" altLang="pt-BR" sz="3600"/>
          </a:p>
          <a:p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736795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326-81B6-476A-A1B3-DEB8D2851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Para que serve?</a:t>
            </a:r>
          </a:p>
        </p:txBody>
      </p:sp>
      <p:pic>
        <p:nvPicPr>
          <p:cNvPr id="1026" name="Picture 2" descr="Resultado de imagem para crm">
            <a:extLst>
              <a:ext uri="{FF2B5EF4-FFF2-40B4-BE49-F238E27FC236}">
                <a16:creationId xmlns:a16="http://schemas.microsoft.com/office/drawing/2014/main" id="{5372171B-4C5E-4929-A930-32669CF1F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880" y="2204864"/>
            <a:ext cx="7892119" cy="465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884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04664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/>
              <a:t>Exemplo...</a:t>
            </a:r>
            <a:endParaRPr lang="en-US" altLang="pt-BR"/>
          </a:p>
        </p:txBody>
      </p:sp>
      <p:pic>
        <p:nvPicPr>
          <p:cNvPr id="7" name="Picture 4" descr="ve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99891"/>
            <a:ext cx="4589878" cy="309634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ader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48880"/>
            <a:ext cx="4011714" cy="32403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6022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817091" y="466750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/>
              <a:t>Desafios 1</a:t>
            </a:r>
            <a:endParaRPr lang="en-US" altLang="pt-BR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3732375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://www.bancarioslages.com.br/noticias/2015120111031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80465"/>
            <a:ext cx="3203848" cy="208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sultado de imagem para bradesco">
            <a:extLst>
              <a:ext uri="{FF2B5EF4-FFF2-40B4-BE49-F238E27FC236}">
                <a16:creationId xmlns:a16="http://schemas.microsoft.com/office/drawing/2014/main" id="{F3A8584D-1A82-4B71-8E7F-38128BA4A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80465"/>
            <a:ext cx="3203848" cy="209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5469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973088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/>
              <a:t>Desafios 2</a:t>
            </a:r>
            <a:endParaRPr lang="en-US" altLang="pt-BR"/>
          </a:p>
        </p:txBody>
      </p:sp>
      <p:sp>
        <p:nvSpPr>
          <p:cNvPr id="5" name="Rectangle 7"/>
          <p:cNvSpPr txBox="1">
            <a:spLocks noChangeArrowheads="1"/>
          </p:cNvSpPr>
          <p:nvPr/>
        </p:nvSpPr>
        <p:spPr bwMode="auto">
          <a:xfrm>
            <a:off x="539552" y="2420888"/>
            <a:ext cx="6629400" cy="226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dirty="0"/>
              <a:t>Falar a mesma língua do cliente</a:t>
            </a:r>
          </a:p>
          <a:p>
            <a:r>
              <a:rPr lang="pt-BR" altLang="pt-BR" dirty="0"/>
              <a:t>Entender as necessidades</a:t>
            </a:r>
          </a:p>
          <a:p>
            <a:endParaRPr lang="en-US" alt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3F9640E-9644-433A-B869-A63658F36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637" y="4818113"/>
            <a:ext cx="4328363" cy="203988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AFFE7DB-380F-475C-BB2C-CFEF47C5F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947" y="3822968"/>
            <a:ext cx="4813529" cy="226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534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917031" y="541040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 dirty="0"/>
              <a:t>Automação</a:t>
            </a:r>
            <a:endParaRPr lang="en-US" alt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45580" y="1988841"/>
            <a:ext cx="785886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pt-BR" sz="2800" dirty="0"/>
              <a:t>Grande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banco de dados </a:t>
            </a:r>
            <a:r>
              <a:rPr lang="pt-BR" sz="2800" dirty="0"/>
              <a:t>sobre o cliente</a:t>
            </a:r>
          </a:p>
          <a:p>
            <a:pPr>
              <a:lnSpc>
                <a:spcPct val="90000"/>
              </a:lnSpc>
              <a:defRPr/>
            </a:pPr>
            <a:endParaRPr lang="pt-BR" sz="2800" dirty="0"/>
          </a:p>
          <a:p>
            <a:pPr marL="0" indent="0">
              <a:lnSpc>
                <a:spcPct val="90000"/>
              </a:lnSpc>
              <a:buNone/>
              <a:defRPr/>
            </a:pPr>
            <a:endParaRPr lang="pt-BR" sz="700" dirty="0"/>
          </a:p>
        </p:txBody>
      </p:sp>
      <p:pic>
        <p:nvPicPr>
          <p:cNvPr id="5122" name="Picture 2" descr="Resultado de imagem para banco de dados sobre o cliente">
            <a:extLst>
              <a:ext uri="{FF2B5EF4-FFF2-40B4-BE49-F238E27FC236}">
                <a16:creationId xmlns:a16="http://schemas.microsoft.com/office/drawing/2014/main" id="{D11608F4-F29A-4F86-B471-277B5B5C0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420888"/>
            <a:ext cx="4690897" cy="351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BD3856AB-6203-49DD-A665-7C5E8C883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133" y="5783560"/>
            <a:ext cx="785886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pt-BR" sz="2800" dirty="0"/>
              <a:t>Mas não é só isto!</a:t>
            </a:r>
          </a:p>
        </p:txBody>
      </p:sp>
    </p:spTree>
    <p:extLst>
      <p:ext uri="{BB962C8B-B14F-4D97-AF65-F5344CB8AC3E}">
        <p14:creationId xmlns:p14="http://schemas.microsoft.com/office/powerpoint/2010/main" val="36251367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917031" y="541040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 dirty="0"/>
              <a:t>Participação em redes sociais</a:t>
            </a:r>
            <a:endParaRPr lang="en-US" altLang="pt-BR" dirty="0"/>
          </a:p>
        </p:txBody>
      </p:sp>
      <p:pic>
        <p:nvPicPr>
          <p:cNvPr id="6146" name="Picture 2" descr="Resultado de imagem para curtidas no facebook">
            <a:extLst>
              <a:ext uri="{FF2B5EF4-FFF2-40B4-BE49-F238E27FC236}">
                <a16:creationId xmlns:a16="http://schemas.microsoft.com/office/drawing/2014/main" id="{A3CA53B6-7109-4836-99A6-EE8561069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581128"/>
            <a:ext cx="3828933" cy="226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27F3234-2215-4C5E-A99A-9D6296034A5D}"/>
              </a:ext>
            </a:extLst>
          </p:cNvPr>
          <p:cNvSpPr txBox="1"/>
          <p:nvPr/>
        </p:nvSpPr>
        <p:spPr>
          <a:xfrm>
            <a:off x="5292080" y="4005064"/>
            <a:ext cx="3635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Curtidas em redes sociais</a:t>
            </a:r>
          </a:p>
        </p:txBody>
      </p:sp>
      <p:pic>
        <p:nvPicPr>
          <p:cNvPr id="6150" name="Picture 6" descr="Resultado de imagem para comunidades no facebook">
            <a:extLst>
              <a:ext uri="{FF2B5EF4-FFF2-40B4-BE49-F238E27FC236}">
                <a16:creationId xmlns:a16="http://schemas.microsoft.com/office/drawing/2014/main" id="{A8E32E52-1DAE-41B8-A02B-19E393C73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031" y="1994364"/>
            <a:ext cx="2964715" cy="1998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05F5DA1-C97D-49A8-AE93-830CAA576C3E}"/>
              </a:ext>
            </a:extLst>
          </p:cNvPr>
          <p:cNvSpPr txBox="1"/>
          <p:nvPr/>
        </p:nvSpPr>
        <p:spPr>
          <a:xfrm>
            <a:off x="581440" y="4119463"/>
            <a:ext cx="3828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Participação em comunidades</a:t>
            </a:r>
          </a:p>
        </p:txBody>
      </p:sp>
    </p:spTree>
    <p:extLst>
      <p:ext uri="{BB962C8B-B14F-4D97-AF65-F5344CB8AC3E}">
        <p14:creationId xmlns:p14="http://schemas.microsoft.com/office/powerpoint/2010/main" val="41649287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917031" y="541040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 dirty="0"/>
              <a:t>Automação</a:t>
            </a:r>
            <a:endParaRPr lang="en-US" alt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45580" y="1988840"/>
            <a:ext cx="7858867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  <a:defRPr/>
            </a:pPr>
            <a:endParaRPr lang="pt-BR" sz="2800" dirty="0"/>
          </a:p>
          <a:p>
            <a:pPr>
              <a:lnSpc>
                <a:spcPct val="90000"/>
              </a:lnSpc>
              <a:defRPr/>
            </a:pPr>
            <a:endParaRPr lang="pt-BR" sz="700" dirty="0"/>
          </a:p>
          <a:p>
            <a:pPr>
              <a:lnSpc>
                <a:spcPct val="90000"/>
              </a:lnSpc>
              <a:defRPr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Disponibilização</a:t>
            </a:r>
            <a:r>
              <a:rPr lang="pt-BR" sz="2800" dirty="0"/>
              <a:t> da informação à toda organização</a:t>
            </a:r>
          </a:p>
          <a:p>
            <a:pPr>
              <a:lnSpc>
                <a:spcPct val="90000"/>
              </a:lnSpc>
              <a:defRPr/>
            </a:pPr>
            <a:endParaRPr lang="pt-BR" sz="2800" dirty="0"/>
          </a:p>
          <a:p>
            <a:pPr>
              <a:lnSpc>
                <a:spcPct val="90000"/>
              </a:lnSpc>
              <a:defRPr/>
            </a:pPr>
            <a:endParaRPr lang="pt-BR" sz="600" dirty="0"/>
          </a:p>
          <a:p>
            <a:pPr>
              <a:lnSpc>
                <a:spcPct val="90000"/>
              </a:lnSpc>
              <a:defRPr/>
            </a:pPr>
            <a:r>
              <a:rPr lang="pt-BR" sz="2800" dirty="0"/>
              <a:t>Automatização da gestão de marketing, comercial, dos canais de venda</a:t>
            </a:r>
          </a:p>
          <a:p>
            <a:pPr>
              <a:lnSpc>
                <a:spcPct val="90000"/>
              </a:lnSpc>
              <a:defRPr/>
            </a:pPr>
            <a:endParaRPr lang="pt-BR" sz="1400" dirty="0"/>
          </a:p>
          <a:p>
            <a:pPr>
              <a:lnSpc>
                <a:spcPct val="90000"/>
              </a:lnSpc>
              <a:defRPr/>
            </a:pPr>
            <a:endParaRPr lang="pt-BR" sz="1400" dirty="0"/>
          </a:p>
          <a:p>
            <a:pPr>
              <a:lnSpc>
                <a:spcPct val="90000"/>
              </a:lnSpc>
              <a:defRPr/>
            </a:pPr>
            <a:r>
              <a:rPr lang="pt-BR" sz="2800" dirty="0"/>
              <a:t>Gestão dos serviços ao cliente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618723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39563" y="536575"/>
            <a:ext cx="10458541" cy="1066800"/>
          </a:xfrm>
        </p:spPr>
        <p:txBody>
          <a:bodyPr/>
          <a:lstStyle/>
          <a:p>
            <a:pPr eaLnBrk="1" hangingPunct="1"/>
            <a:r>
              <a:rPr lang="pt-BR" altLang="pt-BR" sz="3600" dirty="0"/>
              <a:t>Automação da força de vendas</a:t>
            </a:r>
            <a:endParaRPr lang="en-US" altLang="pt-BR" sz="36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9552" y="2179638"/>
            <a:ext cx="8424936" cy="467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Ferramentas</a:t>
            </a:r>
            <a:r>
              <a:rPr lang="pt-BR" dirty="0"/>
              <a:t> elaboradas para apoiar a equipe de vendas</a:t>
            </a:r>
          </a:p>
          <a:p>
            <a:pPr>
              <a:lnSpc>
                <a:spcPct val="90000"/>
              </a:lnSpc>
              <a:defRPr/>
            </a:pPr>
            <a:endParaRPr lang="pt-BR" sz="1050" dirty="0"/>
          </a:p>
        </p:txBody>
      </p:sp>
      <p:pic>
        <p:nvPicPr>
          <p:cNvPr id="7170" name="Picture 2" descr="Resultado de imagem para Ferramentas elaboradas para apoiar a equipe de vendas">
            <a:extLst>
              <a:ext uri="{FF2B5EF4-FFF2-40B4-BE49-F238E27FC236}">
                <a16:creationId xmlns:a16="http://schemas.microsoft.com/office/drawing/2014/main" id="{5647AA9F-917C-4DBC-9A7B-2B2E884B3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429000"/>
            <a:ext cx="716494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3974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39563" y="536575"/>
            <a:ext cx="10458541" cy="1066800"/>
          </a:xfrm>
        </p:spPr>
        <p:txBody>
          <a:bodyPr/>
          <a:lstStyle/>
          <a:p>
            <a:pPr eaLnBrk="1" hangingPunct="1"/>
            <a:r>
              <a:rPr lang="pt-BR" altLang="pt-BR" sz="3600" dirty="0"/>
              <a:t>Automação da força de vendas</a:t>
            </a:r>
            <a:endParaRPr lang="en-US" altLang="pt-BR" sz="36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9552" y="2179638"/>
            <a:ext cx="8424936" cy="467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pt-BR" sz="1050" dirty="0"/>
          </a:p>
          <a:p>
            <a:pPr>
              <a:lnSpc>
                <a:spcPct val="90000"/>
              </a:lnSpc>
              <a:defRPr/>
            </a:pPr>
            <a:r>
              <a:rPr lang="pt-BR" dirty="0"/>
              <a:t>Equipamentos informatizados, </a:t>
            </a:r>
            <a:r>
              <a:rPr lang="pt-BR" b="1" dirty="0"/>
              <a:t>coleta sobre hábitos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pt-BR" b="1" dirty="0"/>
          </a:p>
          <a:p>
            <a:pPr>
              <a:lnSpc>
                <a:spcPct val="90000"/>
              </a:lnSpc>
              <a:defRPr/>
            </a:pPr>
            <a:endParaRPr lang="pt-BR" sz="1200" dirty="0"/>
          </a:p>
          <a:p>
            <a:pPr>
              <a:lnSpc>
                <a:spcPct val="90000"/>
              </a:lnSpc>
              <a:defRPr/>
            </a:pPr>
            <a:r>
              <a:rPr lang="pt-BR" dirty="0"/>
              <a:t>Gerente de relacionamento pode vislumbrar novos negócios e oportunidades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2033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731837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/>
              <a:t>Telemarketing / Call center</a:t>
            </a:r>
            <a:endParaRPr lang="en-US" altLang="pt-BR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187624" y="2192067"/>
            <a:ext cx="6629400" cy="3829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dirty="0"/>
              <a:t>Integração do banco de dados</a:t>
            </a:r>
          </a:p>
          <a:p>
            <a:r>
              <a:rPr lang="pt-BR" altLang="pt-BR" dirty="0"/>
              <a:t>Histórico do cliente</a:t>
            </a:r>
          </a:p>
          <a:p>
            <a:r>
              <a:rPr lang="pt-BR" altLang="pt-BR" dirty="0"/>
              <a:t>Informações privilegiadas</a:t>
            </a:r>
          </a:p>
          <a:p>
            <a:r>
              <a:rPr lang="pt-BR" altLang="pt-BR" dirty="0"/>
              <a:t>Produtos especiais</a:t>
            </a:r>
          </a:p>
        </p:txBody>
      </p:sp>
    </p:spTree>
    <p:extLst>
      <p:ext uri="{BB962C8B-B14F-4D97-AF65-F5344CB8AC3E}">
        <p14:creationId xmlns:p14="http://schemas.microsoft.com/office/powerpoint/2010/main" val="22060202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FBBCE8-E8FE-470C-B0C6-A26B2D6E2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ADSL da OI</a:t>
            </a:r>
          </a:p>
        </p:txBody>
      </p:sp>
      <p:pic>
        <p:nvPicPr>
          <p:cNvPr id="8194" name="Picture 2" descr="Resultado de imagem para adsl da oi">
            <a:extLst>
              <a:ext uri="{FF2B5EF4-FFF2-40B4-BE49-F238E27FC236}">
                <a16:creationId xmlns:a16="http://schemas.microsoft.com/office/drawing/2014/main" id="{6DA4264A-0234-45B2-A396-F856D7001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05200"/>
            <a:ext cx="3850084" cy="215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9CCF4798-5B69-4D38-8F52-C54E5A639006}"/>
              </a:ext>
            </a:extLst>
          </p:cNvPr>
          <p:cNvCxnSpPr>
            <a:stCxn id="8194" idx="3"/>
          </p:cNvCxnSpPr>
          <p:nvPr/>
        </p:nvCxnSpPr>
        <p:spPr bwMode="auto">
          <a:xfrm flipV="1">
            <a:off x="4605660" y="3140968"/>
            <a:ext cx="1910556" cy="1442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859CFA77-3B6A-49D2-AB5E-D549AE86E751}"/>
              </a:ext>
            </a:extLst>
          </p:cNvPr>
          <p:cNvCxnSpPr>
            <a:stCxn id="8194" idx="3"/>
          </p:cNvCxnSpPr>
          <p:nvPr/>
        </p:nvCxnSpPr>
        <p:spPr bwMode="auto">
          <a:xfrm>
            <a:off x="4605660" y="4583224"/>
            <a:ext cx="205457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A1FBDCD4-CA75-4821-B3EA-7B91A569EC64}"/>
              </a:ext>
            </a:extLst>
          </p:cNvPr>
          <p:cNvCxnSpPr>
            <a:stCxn id="8194" idx="3"/>
          </p:cNvCxnSpPr>
          <p:nvPr/>
        </p:nvCxnSpPr>
        <p:spPr bwMode="auto">
          <a:xfrm>
            <a:off x="4605660" y="4583224"/>
            <a:ext cx="1910556" cy="14422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C1C3762-B9BF-49BD-A112-22BCD8452EAB}"/>
              </a:ext>
            </a:extLst>
          </p:cNvPr>
          <p:cNvSpPr txBox="1"/>
          <p:nvPr/>
        </p:nvSpPr>
        <p:spPr>
          <a:xfrm>
            <a:off x="6660232" y="270892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Provedor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74D759F-5121-4C6A-B07F-3DCB979C70F7}"/>
              </a:ext>
            </a:extLst>
          </p:cNvPr>
          <p:cNvSpPr txBox="1"/>
          <p:nvPr/>
        </p:nvSpPr>
        <p:spPr>
          <a:xfrm>
            <a:off x="6812632" y="435239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Anti</a:t>
            </a:r>
            <a:r>
              <a:rPr lang="pt-BR" dirty="0"/>
              <a:t> Vírus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7C3D7C8-B691-4067-8683-FA574147AB71}"/>
              </a:ext>
            </a:extLst>
          </p:cNvPr>
          <p:cNvSpPr txBox="1"/>
          <p:nvPr/>
        </p:nvSpPr>
        <p:spPr>
          <a:xfrm>
            <a:off x="6516216" y="5765029"/>
            <a:ext cx="262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Venda de conteúdo</a:t>
            </a:r>
          </a:p>
        </p:txBody>
      </p:sp>
    </p:spTree>
    <p:extLst>
      <p:ext uri="{BB962C8B-B14F-4D97-AF65-F5344CB8AC3E}">
        <p14:creationId xmlns:p14="http://schemas.microsoft.com/office/powerpoint/2010/main" val="24609796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FBBCE8-E8FE-470C-B0C6-A26B2D6E2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compra de carros</a:t>
            </a:r>
          </a:p>
        </p:txBody>
      </p:sp>
      <p:pic>
        <p:nvPicPr>
          <p:cNvPr id="8194" name="Picture 2" descr="Resultado de imagem para adsl da oi">
            <a:extLst>
              <a:ext uri="{FF2B5EF4-FFF2-40B4-BE49-F238E27FC236}">
                <a16:creationId xmlns:a16="http://schemas.microsoft.com/office/drawing/2014/main" id="{6DA4264A-0234-45B2-A396-F856D7001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05200"/>
            <a:ext cx="3850084" cy="215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9CCF4798-5B69-4D38-8F52-C54E5A639006}"/>
              </a:ext>
            </a:extLst>
          </p:cNvPr>
          <p:cNvCxnSpPr>
            <a:stCxn id="8194" idx="3"/>
          </p:cNvCxnSpPr>
          <p:nvPr/>
        </p:nvCxnSpPr>
        <p:spPr bwMode="auto">
          <a:xfrm flipV="1">
            <a:off x="4605660" y="3140968"/>
            <a:ext cx="1910556" cy="1442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859CFA77-3B6A-49D2-AB5E-D549AE86E751}"/>
              </a:ext>
            </a:extLst>
          </p:cNvPr>
          <p:cNvCxnSpPr>
            <a:stCxn id="8194" idx="3"/>
          </p:cNvCxnSpPr>
          <p:nvPr/>
        </p:nvCxnSpPr>
        <p:spPr bwMode="auto">
          <a:xfrm>
            <a:off x="4605660" y="4583224"/>
            <a:ext cx="205457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A1FBDCD4-CA75-4821-B3EA-7B91A569EC64}"/>
              </a:ext>
            </a:extLst>
          </p:cNvPr>
          <p:cNvCxnSpPr>
            <a:stCxn id="8194" idx="3"/>
          </p:cNvCxnSpPr>
          <p:nvPr/>
        </p:nvCxnSpPr>
        <p:spPr bwMode="auto">
          <a:xfrm>
            <a:off x="4605660" y="4583224"/>
            <a:ext cx="1910556" cy="14422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C1C3762-B9BF-49BD-A112-22BCD8452EAB}"/>
              </a:ext>
            </a:extLst>
          </p:cNvPr>
          <p:cNvSpPr txBox="1"/>
          <p:nvPr/>
        </p:nvSpPr>
        <p:spPr>
          <a:xfrm>
            <a:off x="6660232" y="270892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Seguros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74D759F-5121-4C6A-B07F-3DCB979C70F7}"/>
              </a:ext>
            </a:extLst>
          </p:cNvPr>
          <p:cNvSpPr txBox="1"/>
          <p:nvPr/>
        </p:nvSpPr>
        <p:spPr>
          <a:xfrm>
            <a:off x="6812632" y="435239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Acessórios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7C3D7C8-B691-4067-8683-FA574147AB71}"/>
              </a:ext>
            </a:extLst>
          </p:cNvPr>
          <p:cNvSpPr txBox="1"/>
          <p:nvPr/>
        </p:nvSpPr>
        <p:spPr>
          <a:xfrm>
            <a:off x="6516216" y="5765029"/>
            <a:ext cx="262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Coberturas extras</a:t>
            </a:r>
          </a:p>
        </p:txBody>
      </p:sp>
      <p:pic>
        <p:nvPicPr>
          <p:cNvPr id="9218" name="Picture 2" descr="Resultado de imagem para carro novo kwid">
            <a:extLst>
              <a:ext uri="{FF2B5EF4-FFF2-40B4-BE49-F238E27FC236}">
                <a16:creationId xmlns:a16="http://schemas.microsoft.com/office/drawing/2014/main" id="{EAB93C35-3598-455B-BB71-C74541ACB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15" y="3505200"/>
            <a:ext cx="3850083" cy="215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8494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B3844B99-5DC7-4DB9-B7AA-91AEE005B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949677"/>
            <a:ext cx="9144000" cy="490832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DC1B491-C25E-468F-9A0F-AC17E7598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Sistemas de buscas na internet são em tese grandes CRM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45468DB1-E4E1-45A4-81EA-F6F3F95B0868}"/>
              </a:ext>
            </a:extLst>
          </p:cNvPr>
          <p:cNvCxnSpPr/>
          <p:nvPr/>
        </p:nvCxnSpPr>
        <p:spPr bwMode="auto">
          <a:xfrm flipV="1">
            <a:off x="3491880" y="2780928"/>
            <a:ext cx="3528392" cy="40770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301807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937101" y="737869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/>
              <a:t>Oportunidades</a:t>
            </a:r>
            <a:endParaRPr lang="en-US" altLang="pt-BR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37100" y="2185669"/>
            <a:ext cx="7883371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 sz="2000" dirty="0"/>
              <a:t>Ações comerciais entre já clientes, facilitadas pelo uso do CRM...</a:t>
            </a:r>
          </a:p>
          <a:p>
            <a:pPr>
              <a:lnSpc>
                <a:spcPct val="90000"/>
              </a:lnSpc>
            </a:pPr>
            <a:endParaRPr lang="pt-BR" altLang="pt-BR" sz="1800" dirty="0"/>
          </a:p>
          <a:p>
            <a:pPr>
              <a:lnSpc>
                <a:spcPct val="90000"/>
              </a:lnSpc>
            </a:pPr>
            <a:endParaRPr lang="pt-BR" altLang="pt-BR" sz="1800" dirty="0"/>
          </a:p>
          <a:p>
            <a:pPr>
              <a:lnSpc>
                <a:spcPct val="90000"/>
              </a:lnSpc>
            </a:pPr>
            <a:r>
              <a:rPr lang="pt-BR" altLang="pt-BR" dirty="0" err="1">
                <a:solidFill>
                  <a:srgbClr val="002060"/>
                </a:solidFill>
              </a:rPr>
              <a:t>Up-sell</a:t>
            </a:r>
            <a:r>
              <a:rPr lang="pt-BR" altLang="pt-BR" dirty="0">
                <a:solidFill>
                  <a:srgbClr val="002060"/>
                </a:solidFill>
              </a:rPr>
              <a:t> 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pt-BR" altLang="pt-BR" sz="3200" dirty="0"/>
              <a:t>Venda de </a:t>
            </a:r>
            <a:r>
              <a:rPr lang="pt-BR" altLang="pt-BR" sz="3200" b="1" dirty="0"/>
              <a:t>atualizações</a:t>
            </a:r>
            <a:r>
              <a:rPr lang="pt-BR" altLang="pt-BR" sz="3200" dirty="0"/>
              <a:t>, complementos ou aperfeiçoamentos de um determinado produto ou serviço.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pt-BR" altLang="pt-BR" sz="3200" dirty="0" err="1"/>
              <a:t>Ex</a:t>
            </a:r>
            <a:r>
              <a:rPr lang="pt-BR" altLang="pt-BR" sz="3200" dirty="0"/>
              <a:t>: oferecimento de uma nova versão de softwares para os clientes.</a:t>
            </a:r>
          </a:p>
        </p:txBody>
      </p:sp>
    </p:spTree>
    <p:extLst>
      <p:ext uri="{BB962C8B-B14F-4D97-AF65-F5344CB8AC3E}">
        <p14:creationId xmlns:p14="http://schemas.microsoft.com/office/powerpoint/2010/main" val="9299890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937101" y="737869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/>
              <a:t>Oportunidades</a:t>
            </a:r>
            <a:endParaRPr lang="en-US" altLang="pt-BR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37100" y="2185669"/>
            <a:ext cx="7883371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 sz="2000" dirty="0"/>
              <a:t>Ações comerciais entre já clientes, facilitadas pelo uso do CRM...</a:t>
            </a:r>
          </a:p>
          <a:p>
            <a:pPr>
              <a:lnSpc>
                <a:spcPct val="90000"/>
              </a:lnSpc>
            </a:pPr>
            <a:endParaRPr lang="pt-BR" altLang="pt-BR" sz="1800" dirty="0"/>
          </a:p>
          <a:p>
            <a:pPr>
              <a:lnSpc>
                <a:spcPct val="90000"/>
              </a:lnSpc>
            </a:pPr>
            <a:endParaRPr lang="pt-BR" altLang="pt-BR" sz="2800" dirty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</a:pPr>
            <a:r>
              <a:rPr lang="pt-BR" altLang="pt-BR" sz="2800" dirty="0">
                <a:solidFill>
                  <a:srgbClr val="002060"/>
                </a:solidFill>
              </a:rPr>
              <a:t>Cross-</a:t>
            </a:r>
            <a:r>
              <a:rPr lang="pt-BR" altLang="pt-BR" sz="2800" dirty="0" err="1">
                <a:solidFill>
                  <a:srgbClr val="002060"/>
                </a:solidFill>
              </a:rPr>
              <a:t>Sell</a:t>
            </a:r>
            <a:endParaRPr lang="pt-BR" altLang="pt-BR" sz="2800" dirty="0">
              <a:solidFill>
                <a:srgbClr val="002060"/>
              </a:solidFill>
            </a:endParaRP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pt-BR" altLang="pt-BR" dirty="0"/>
              <a:t>Venda de </a:t>
            </a:r>
            <a:r>
              <a:rPr lang="pt-BR" altLang="pt-BR" b="1" dirty="0"/>
              <a:t>mercadorias e serviços </a:t>
            </a:r>
            <a:r>
              <a:rPr lang="pt-BR" altLang="pt-BR" dirty="0"/>
              <a:t>relacionados entre si.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pt-BR" altLang="pt-BR" dirty="0" err="1"/>
              <a:t>Ex</a:t>
            </a:r>
            <a:r>
              <a:rPr lang="pt-BR" altLang="pt-BR" dirty="0"/>
              <a:t>: em um banco, quando houver um grande depósito, uma pessoa de vendas será acionada para ligar ao cliente e oferecer opções de investimento.</a:t>
            </a:r>
          </a:p>
          <a:p>
            <a:pPr>
              <a:lnSpc>
                <a:spcPct val="90000"/>
              </a:lnSpc>
            </a:pPr>
            <a:endParaRPr lang="en-US" altLang="pt-BR" sz="2800" dirty="0"/>
          </a:p>
        </p:txBody>
      </p:sp>
    </p:spTree>
    <p:extLst>
      <p:ext uri="{BB962C8B-B14F-4D97-AF65-F5344CB8AC3E}">
        <p14:creationId xmlns:p14="http://schemas.microsoft.com/office/powerpoint/2010/main" val="8778409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548680"/>
            <a:ext cx="7221488" cy="1066800"/>
          </a:xfrm>
        </p:spPr>
        <p:txBody>
          <a:bodyPr/>
          <a:lstStyle/>
          <a:p>
            <a:pPr eaLnBrk="1" hangingPunct="1"/>
            <a:r>
              <a:rPr lang="pt-BR" altLang="pt-BR" dirty="0"/>
              <a:t>Configuração de produtos</a:t>
            </a:r>
            <a:endParaRPr lang="en-US" altLang="pt-B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71600" y="2060848"/>
            <a:ext cx="6800850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 dirty="0"/>
              <a:t>O cliente que manda</a:t>
            </a:r>
          </a:p>
          <a:p>
            <a:pPr>
              <a:lnSpc>
                <a:spcPct val="90000"/>
              </a:lnSpc>
            </a:pPr>
            <a:r>
              <a:rPr lang="pt-BR" altLang="pt-BR" dirty="0"/>
              <a:t>O cliente que configura</a:t>
            </a:r>
          </a:p>
          <a:p>
            <a:pPr>
              <a:lnSpc>
                <a:spcPct val="90000"/>
              </a:lnSpc>
            </a:pPr>
            <a:r>
              <a:rPr lang="pt-BR" altLang="pt-BR" dirty="0"/>
              <a:t>O cliente que exige</a:t>
            </a:r>
          </a:p>
          <a:p>
            <a:pPr>
              <a:lnSpc>
                <a:spcPct val="90000"/>
              </a:lnSpc>
            </a:pPr>
            <a:endParaRPr lang="pt-BR" altLang="pt-BR" dirty="0"/>
          </a:p>
          <a:p>
            <a:pPr>
              <a:lnSpc>
                <a:spcPct val="90000"/>
              </a:lnSpc>
            </a:pPr>
            <a:endParaRPr lang="pt-BR" altLang="pt-BR" dirty="0"/>
          </a:p>
          <a:p>
            <a:pPr lvl="1">
              <a:lnSpc>
                <a:spcPct val="90000"/>
              </a:lnSpc>
            </a:pPr>
            <a:r>
              <a:rPr lang="pt-BR" altLang="pt-BR" dirty="0"/>
              <a:t>Nike: ID </a:t>
            </a:r>
            <a:r>
              <a:rPr lang="pt-BR" altLang="pt-BR" dirty="0" err="1"/>
              <a:t>Tag</a:t>
            </a:r>
            <a:endParaRPr lang="pt-BR" altLang="pt-BR" dirty="0"/>
          </a:p>
          <a:p>
            <a:pPr lvl="1">
              <a:lnSpc>
                <a:spcPct val="90000"/>
              </a:lnSpc>
            </a:pPr>
            <a:r>
              <a:rPr lang="pt-BR" altLang="pt-BR" dirty="0"/>
              <a:t>Levis: Calças sob medida</a:t>
            </a:r>
          </a:p>
          <a:p>
            <a:pPr lvl="1">
              <a:lnSpc>
                <a:spcPct val="90000"/>
              </a:lnSpc>
            </a:pPr>
            <a:r>
              <a:rPr lang="pt-BR" altLang="pt-BR" dirty="0"/>
              <a:t>Auckland: Pranchas sob medida</a:t>
            </a:r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27308140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548680"/>
            <a:ext cx="7221488" cy="1066800"/>
          </a:xfrm>
        </p:spPr>
        <p:txBody>
          <a:bodyPr/>
          <a:lstStyle/>
          <a:p>
            <a:pPr eaLnBrk="1" hangingPunct="1"/>
            <a:r>
              <a:rPr lang="pt-BR" altLang="pt-BR" dirty="0"/>
              <a:t>Configuração de produtos</a:t>
            </a:r>
            <a:endParaRPr lang="en-US" altLang="pt-BR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71600" y="2060849"/>
            <a:ext cx="680085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 dirty="0"/>
              <a:t>Tênis sobre medida</a:t>
            </a:r>
            <a:endParaRPr lang="en-US" altLang="pt-BR" dirty="0"/>
          </a:p>
        </p:txBody>
      </p:sp>
      <p:pic>
        <p:nvPicPr>
          <p:cNvPr id="8194" name="Picture 2" descr="Uma equipe de 35 pessoas trabalha atualmente neste projeto, que a empresa batizou de Store Factory, e que deve estar disponível em até dois anos. (Foto: Reuter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57983"/>
            <a:ext cx="5292080" cy="396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531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8D04BB-E4D3-44E9-9E02-DC04F372B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Produtos personalizados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8E2460-A7B1-4B48-9F00-4D3B660CEE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 descr="Resultado de imagem para produtos personalizados">
            <a:extLst>
              <a:ext uri="{FF2B5EF4-FFF2-40B4-BE49-F238E27FC236}">
                <a16:creationId xmlns:a16="http://schemas.microsoft.com/office/drawing/2014/main" id="{D1783C4B-68E7-4326-89D5-958EA414D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214563"/>
            <a:ext cx="7961968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0605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EB842F-E248-4E49-ABFD-EEB40E84D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tem no CRM?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9FFFD38-3A70-40BF-83BD-75AE3ADBA57E}"/>
              </a:ext>
            </a:extLst>
          </p:cNvPr>
          <p:cNvSpPr/>
          <p:nvPr/>
        </p:nvSpPr>
        <p:spPr>
          <a:xfrm>
            <a:off x="739453" y="2228671"/>
            <a:ext cx="801084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3600" b="1" u="sng" dirty="0">
                <a:solidFill>
                  <a:srgbClr val="034685"/>
                </a:solidFill>
                <a:latin typeface="inherit"/>
              </a:rPr>
              <a:t>Cadastrais</a:t>
            </a:r>
            <a:r>
              <a:rPr lang="pt-BR" sz="3600" dirty="0">
                <a:solidFill>
                  <a:srgbClr val="666666"/>
                </a:solidFill>
                <a:latin typeface="open sans"/>
              </a:rPr>
              <a:t>: nome, endereço, telefone, e-mails, etc.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sz="3600" dirty="0">
              <a:solidFill>
                <a:srgbClr val="666666"/>
              </a:solidFill>
              <a:latin typeface="open sans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600" b="1" u="sng" dirty="0">
                <a:solidFill>
                  <a:srgbClr val="034685"/>
                </a:solidFill>
                <a:latin typeface="inherit"/>
              </a:rPr>
              <a:t>Preferências</a:t>
            </a:r>
            <a:r>
              <a:rPr lang="pt-BR" sz="3600" dirty="0">
                <a:solidFill>
                  <a:srgbClr val="666666"/>
                </a:solidFill>
                <a:latin typeface="open sans"/>
              </a:rPr>
              <a:t>: tipos de produtos que o cliente mais gosta, esportes que pratica ou gosta, marcas preferidas, </a:t>
            </a:r>
            <a:r>
              <a:rPr lang="pt-BR" sz="3600" dirty="0" err="1">
                <a:solidFill>
                  <a:srgbClr val="666666"/>
                </a:solidFill>
                <a:latin typeface="open sans"/>
              </a:rPr>
              <a:t>etc</a:t>
            </a:r>
            <a:endParaRPr lang="pt-BR" sz="3600" dirty="0">
              <a:solidFill>
                <a:srgbClr val="666666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5427973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9FFFD38-3A70-40BF-83BD-75AE3ADBA57E}"/>
              </a:ext>
            </a:extLst>
          </p:cNvPr>
          <p:cNvSpPr/>
          <p:nvPr/>
        </p:nvSpPr>
        <p:spPr>
          <a:xfrm>
            <a:off x="971601" y="1988840"/>
            <a:ext cx="79208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3200" b="1" u="sng" dirty="0">
                <a:solidFill>
                  <a:srgbClr val="034685"/>
                </a:solidFill>
                <a:latin typeface="inherit"/>
              </a:rPr>
              <a:t>Comportamentais</a:t>
            </a:r>
            <a:r>
              <a:rPr lang="pt-BR" sz="3200" dirty="0">
                <a:solidFill>
                  <a:srgbClr val="666666"/>
                </a:solidFill>
                <a:latin typeface="open sans"/>
              </a:rPr>
              <a:t>: locais que frequenta, tipos de eventos preferidos, como prefere comprar, como gosta de receber as compras, como prefere pagar, que dias prefere comprar, etc.</a:t>
            </a:r>
          </a:p>
          <a:p>
            <a:pPr algn="just"/>
            <a:endParaRPr lang="pt-BR" sz="3200" dirty="0">
              <a:solidFill>
                <a:srgbClr val="666666"/>
              </a:solidFill>
              <a:latin typeface="open sans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200" b="1" u="sng" dirty="0">
                <a:solidFill>
                  <a:srgbClr val="034685"/>
                </a:solidFill>
                <a:latin typeface="inherit"/>
              </a:rPr>
              <a:t>Transacionais</a:t>
            </a:r>
            <a:r>
              <a:rPr lang="pt-BR" sz="3200" dirty="0">
                <a:solidFill>
                  <a:srgbClr val="666666"/>
                </a:solidFill>
                <a:latin typeface="open sans"/>
              </a:rPr>
              <a:t>: quanto compra, com que frequência compra, última compra, tipos ou marcas de produtos que mais compra, etc.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861997C-C20E-44FA-9493-9C3E987DC33E}"/>
              </a:ext>
            </a:extLst>
          </p:cNvPr>
          <p:cNvSpPr txBox="1">
            <a:spLocks/>
          </p:cNvSpPr>
          <p:nvPr/>
        </p:nvSpPr>
        <p:spPr bwMode="auto">
          <a:xfrm>
            <a:off x="1242691" y="54868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/>
              <a:t>O que tem no CRM?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89871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9FFFD38-3A70-40BF-83BD-75AE3ADBA57E}"/>
              </a:ext>
            </a:extLst>
          </p:cNvPr>
          <p:cNvSpPr/>
          <p:nvPr/>
        </p:nvSpPr>
        <p:spPr>
          <a:xfrm>
            <a:off x="971601" y="2564904"/>
            <a:ext cx="79208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3200" b="1" u="sng" dirty="0">
                <a:solidFill>
                  <a:srgbClr val="034685"/>
                </a:solidFill>
                <a:latin typeface="inherit"/>
              </a:rPr>
              <a:t>Financeiras</a:t>
            </a:r>
            <a:r>
              <a:rPr lang="pt-BR" sz="3200" dirty="0">
                <a:solidFill>
                  <a:srgbClr val="666666"/>
                </a:solidFill>
                <a:latin typeface="open sans"/>
              </a:rPr>
              <a:t>: renda média, ticket médio de compra mensal, formas de pagamentos, bancos onde tem conta, cartões de crédito, etc.</a:t>
            </a:r>
          </a:p>
          <a:p>
            <a:pPr algn="just"/>
            <a:endParaRPr lang="pt-BR" sz="3200" dirty="0">
              <a:solidFill>
                <a:srgbClr val="666666"/>
              </a:solidFill>
              <a:latin typeface="open san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861997C-C20E-44FA-9493-9C3E987DC33E}"/>
              </a:ext>
            </a:extLst>
          </p:cNvPr>
          <p:cNvSpPr txBox="1">
            <a:spLocks/>
          </p:cNvSpPr>
          <p:nvPr/>
        </p:nvSpPr>
        <p:spPr bwMode="auto">
          <a:xfrm>
            <a:off x="1242691" y="54868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/>
              <a:t>O que tem no CRM?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67094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6ACB5B-93E1-4000-9405-9FCCAE3AD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O CRM é usado apenas para fins comerciais?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69ECA2-970C-4FB7-BA60-3CE0FBD14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Certamente não… O entendimento sobre o que é CRM leva a concepção de que ele pode ser aplicado em diferentes áreas e estratégias, como gestão de oportunidades, gestão de vendas (funil e pipeline), etc.</a:t>
            </a:r>
          </a:p>
        </p:txBody>
      </p:sp>
    </p:spTree>
    <p:extLst>
      <p:ext uri="{BB962C8B-B14F-4D97-AF65-F5344CB8AC3E}">
        <p14:creationId xmlns:p14="http://schemas.microsoft.com/office/powerpoint/2010/main" val="27087229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6ACB5B-93E1-4000-9405-9FCCAE3AD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O CRM é usado apenas para fins comerciais?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69ECA2-970C-4FB7-BA60-3CE0FBD14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2" y="1988840"/>
            <a:ext cx="7958138" cy="3881437"/>
          </a:xfrm>
        </p:spPr>
        <p:txBody>
          <a:bodyPr/>
          <a:lstStyle/>
          <a:p>
            <a:pPr algn="just"/>
            <a:r>
              <a:rPr lang="pt-BR" dirty="0"/>
              <a:t>A área comercial é sem dúvida o departamento que mais utiliza o CRM.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F50BD4A-15E3-4DD0-ABA5-F587EE6C4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3212976"/>
            <a:ext cx="3489134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4401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8DECA-4FF6-4722-9A3E-25C21B8EB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09600"/>
            <a:ext cx="7664896" cy="1143000"/>
          </a:xfrm>
        </p:spPr>
        <p:txBody>
          <a:bodyPr/>
          <a:lstStyle/>
          <a:p>
            <a:r>
              <a:rPr lang="pt-BR" dirty="0"/>
              <a:t> Mas também usado em outras áreas tipo: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7D9723-22CD-4605-9FFD-23397C756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Gestão de Relacionamento Pós-venda</a:t>
            </a:r>
          </a:p>
          <a:p>
            <a:r>
              <a:rPr lang="pt-BR" dirty="0"/>
              <a:t>Gestão de Projetos e Serviços</a:t>
            </a:r>
          </a:p>
          <a:p>
            <a:r>
              <a:rPr lang="pt-BR" dirty="0"/>
              <a:t>Gestão de Desenvolvimento de Novos Produtos</a:t>
            </a:r>
          </a:p>
          <a:p>
            <a:r>
              <a:rPr lang="pt-BR" dirty="0"/>
              <a:t>Gestão de Processos de Análise e/ou de Consultoria</a:t>
            </a:r>
          </a:p>
          <a:p>
            <a:r>
              <a:rPr lang="pt-BR" dirty="0"/>
              <a:t>Levantamento e Análise de Dados e Processos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18196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79B9D9-8FE3-4C8D-B419-F93DF5B2E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 quando o CRM falha?</a:t>
            </a:r>
          </a:p>
        </p:txBody>
      </p:sp>
      <p:pic>
        <p:nvPicPr>
          <p:cNvPr id="4098" name="Picture 2" descr="Resultado de imagem para Reclameaqui">
            <a:extLst>
              <a:ext uri="{FF2B5EF4-FFF2-40B4-BE49-F238E27FC236}">
                <a16:creationId xmlns:a16="http://schemas.microsoft.com/office/drawing/2014/main" id="{1C991724-0C02-4CA8-8175-BA9BE6C74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60848"/>
            <a:ext cx="442360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m para Reclameaqui">
            <a:extLst>
              <a:ext uri="{FF2B5EF4-FFF2-40B4-BE49-F238E27FC236}">
                <a16:creationId xmlns:a16="http://schemas.microsoft.com/office/drawing/2014/main" id="{FB698F64-8C77-4E98-AB96-B941E753D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404256"/>
            <a:ext cx="3710000" cy="443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7837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0B74FA-8FAF-4B56-A543-562DF02FC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Melhorar a imagem da empresa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FC2F57-FDD5-4867-99EB-A8B9D9B3A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0233847"/>
      </p:ext>
    </p:extLst>
  </p:cSld>
  <p:clrMapOvr>
    <a:masterClrMapping/>
  </p:clrMapOvr>
</p:sld>
</file>

<file path=ppt/theme/theme1.xml><?xml version="1.0" encoding="utf-8"?>
<a:theme xmlns:a="http://schemas.openxmlformats.org/drawingml/2006/main" name="Lateral estreita">
  <a:themeElements>
    <a:clrScheme name="Lateral estreita 2">
      <a:dk1>
        <a:srgbClr val="003366"/>
      </a:dk1>
      <a:lt1>
        <a:srgbClr val="FFFFFF"/>
      </a:lt1>
      <a:dk2>
        <a:srgbClr val="003366"/>
      </a:dk2>
      <a:lt2>
        <a:srgbClr val="E3E2C7"/>
      </a:lt2>
      <a:accent1>
        <a:srgbClr val="CCCC99"/>
      </a:accent1>
      <a:accent2>
        <a:srgbClr val="003366"/>
      </a:accent2>
      <a:accent3>
        <a:srgbClr val="FFFFFF"/>
      </a:accent3>
      <a:accent4>
        <a:srgbClr val="002A56"/>
      </a:accent4>
      <a:accent5>
        <a:srgbClr val="E2E2CA"/>
      </a:accent5>
      <a:accent6>
        <a:srgbClr val="002D5C"/>
      </a:accent6>
      <a:hlink>
        <a:srgbClr val="003366"/>
      </a:hlink>
      <a:folHlink>
        <a:srgbClr val="800000"/>
      </a:folHlink>
    </a:clrScheme>
    <a:fontScheme name="Lateral estre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Lateral estreita 1">
        <a:dk1>
          <a:srgbClr val="008080"/>
        </a:dk1>
        <a:lt1>
          <a:srgbClr val="FFFFCC"/>
        </a:lt1>
        <a:dk2>
          <a:srgbClr val="009999"/>
        </a:dk2>
        <a:lt2>
          <a:srgbClr val="FFFF99"/>
        </a:lt2>
        <a:accent1>
          <a:srgbClr val="336699"/>
        </a:accent1>
        <a:accent2>
          <a:srgbClr val="FFFF99"/>
        </a:accent2>
        <a:accent3>
          <a:srgbClr val="AACACA"/>
        </a:accent3>
        <a:accent4>
          <a:srgbClr val="DADAAE"/>
        </a:accent4>
        <a:accent5>
          <a:srgbClr val="ADB8CA"/>
        </a:accent5>
        <a:accent6>
          <a:srgbClr val="E7E78A"/>
        </a:accent6>
        <a:hlink>
          <a:srgbClr val="FFFFCC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teral estreita 2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4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istemas Integrados de Gestão Empresarial [Modo de Compatibilidade]" id="{7985080B-4D13-46C0-8E60-69AD99589D60}" vid="{54ED6130-6292-4A41-A637-125B3B3271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Sistemas Integrados de Gestão Empresarial</Template>
  <TotalTime>407</TotalTime>
  <Words>944</Words>
  <Application>Microsoft Office PowerPoint</Application>
  <PresentationFormat>Apresentação na tela (4:3)</PresentationFormat>
  <Paragraphs>217</Paragraphs>
  <Slides>55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55</vt:i4>
      </vt:variant>
    </vt:vector>
  </HeadingPairs>
  <TitlesOfParts>
    <vt:vector size="61" baseType="lpstr">
      <vt:lpstr>Arial</vt:lpstr>
      <vt:lpstr>inherit</vt:lpstr>
      <vt:lpstr>open sans</vt:lpstr>
      <vt:lpstr>Times New Roman</vt:lpstr>
      <vt:lpstr>Wingdings</vt:lpstr>
      <vt:lpstr>Lateral estreita</vt:lpstr>
      <vt:lpstr>Apresentação do PowerPoint</vt:lpstr>
      <vt:lpstr>O que é uma sistemas?</vt:lpstr>
      <vt:lpstr>Teoria geral do Sistemas</vt:lpstr>
      <vt:lpstr>Exemplos de sistemas</vt:lpstr>
      <vt:lpstr>Sistema automotivo</vt:lpstr>
      <vt:lpstr>Sistemas do corpo humano</vt:lpstr>
      <vt:lpstr>Sistema Operacional</vt:lpstr>
      <vt:lpstr>O que é um ERP?</vt:lpstr>
      <vt:lpstr>Apresentação do PowerPoint</vt:lpstr>
      <vt:lpstr>Apresentação do PowerPoint</vt:lpstr>
      <vt:lpstr>Apresentação do PowerPoint</vt:lpstr>
      <vt:lpstr>Em termos gerais, sistema ERP...</vt:lpstr>
      <vt:lpstr>Áreas do ERP</vt:lpstr>
      <vt:lpstr>Sistemas Integrados de Gestão Empresarial</vt:lpstr>
      <vt:lpstr>Sistemas Integrados de Gestão Empresarial</vt:lpstr>
      <vt:lpstr>Microsiga Protheus</vt:lpstr>
      <vt:lpstr>Microsiga Protheus</vt:lpstr>
      <vt:lpstr>Tela do sistema Softway</vt:lpstr>
      <vt:lpstr>TELA DO SISTEMA SAP</vt:lpstr>
      <vt:lpstr>TELA DO SISTEMA SAP</vt:lpstr>
      <vt:lpstr>Sistemas que eu já trabalhei</vt:lpstr>
      <vt:lpstr>Sistemas que eu já trabalhei</vt:lpstr>
      <vt:lpstr>Apresentação do PowerPoint</vt:lpstr>
      <vt:lpstr>Apresentação do PowerPoint</vt:lpstr>
      <vt:lpstr>Apresentação do PowerPoint</vt:lpstr>
      <vt:lpstr>O que é um CRM?</vt:lpstr>
      <vt:lpstr>O que é um CRM?</vt:lpstr>
      <vt:lpstr>Apresentação do PowerPoint</vt:lpstr>
      <vt:lpstr>Objetivos</vt:lpstr>
      <vt:lpstr>Para que serve?</vt:lpstr>
      <vt:lpstr>Exemplo...</vt:lpstr>
      <vt:lpstr>Desafios 1</vt:lpstr>
      <vt:lpstr>Desafios 2</vt:lpstr>
      <vt:lpstr>Automação</vt:lpstr>
      <vt:lpstr>Participação em redes sociais</vt:lpstr>
      <vt:lpstr>Automação</vt:lpstr>
      <vt:lpstr>Automação da força de vendas</vt:lpstr>
      <vt:lpstr>Automação da força de vendas</vt:lpstr>
      <vt:lpstr>Telemarketing / Call center</vt:lpstr>
      <vt:lpstr>Exemplo ADSL da OI</vt:lpstr>
      <vt:lpstr>Exemplo compra de carros</vt:lpstr>
      <vt:lpstr>Sistemas de buscas na internet são em tese grandes CRM</vt:lpstr>
      <vt:lpstr>Oportunidades</vt:lpstr>
      <vt:lpstr>Oportunidades</vt:lpstr>
      <vt:lpstr>Configuração de produtos</vt:lpstr>
      <vt:lpstr>Configuração de produtos</vt:lpstr>
      <vt:lpstr>Produtos personalizados </vt:lpstr>
      <vt:lpstr>O que tem no CRM?</vt:lpstr>
      <vt:lpstr>Apresentação do PowerPoint</vt:lpstr>
      <vt:lpstr>Apresentação do PowerPoint</vt:lpstr>
      <vt:lpstr>O CRM é usado apenas para fins comerciais?</vt:lpstr>
      <vt:lpstr>O CRM é usado apenas para fins comerciais?</vt:lpstr>
      <vt:lpstr> Mas também usado em outras áreas tipo:</vt:lpstr>
      <vt:lpstr>E quando o CRM falha?</vt:lpstr>
      <vt:lpstr>Melhorar a imagem da empresa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</dc:creator>
  <cp:lastModifiedBy>Andre</cp:lastModifiedBy>
  <cp:revision>28</cp:revision>
  <dcterms:created xsi:type="dcterms:W3CDTF">2015-12-06T23:53:47Z</dcterms:created>
  <dcterms:modified xsi:type="dcterms:W3CDTF">2019-09-09T19:59:48Z</dcterms:modified>
</cp:coreProperties>
</file>