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4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6" Type="http://schemas.openxmlformats.org/officeDocument/2006/relationships/image" Target="../media/image11.wmf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image" Target="../media/image14.wmf"/><Relationship Id="rId7" Type="http://schemas.openxmlformats.org/officeDocument/2006/relationships/image" Target="../media/image18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image" Target="../media/image22.wmf"/><Relationship Id="rId7" Type="http://schemas.openxmlformats.org/officeDocument/2006/relationships/image" Target="../media/image26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6" Type="http://schemas.openxmlformats.org/officeDocument/2006/relationships/image" Target="../media/image25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7" Type="http://schemas.openxmlformats.org/officeDocument/2006/relationships/image" Target="../media/image27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6" Type="http://schemas.openxmlformats.org/officeDocument/2006/relationships/image" Target="../media/image33.wmf"/><Relationship Id="rId5" Type="http://schemas.openxmlformats.org/officeDocument/2006/relationships/image" Target="../media/image32.wmf"/><Relationship Id="rId4" Type="http://schemas.openxmlformats.org/officeDocument/2006/relationships/image" Target="../media/image3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47859A-048E-4327-8B04-8BE5C174221F}" type="datetimeFigureOut">
              <a:rPr lang="pt-BR" smtClean="0"/>
              <a:t>21/08/2014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40227C-5181-4974-891B-D8B01F359704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Retângulo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ângulo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tângulo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tângulo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Conector reto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Conector reto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ector reto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ector reto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Conector reto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tângulo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e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e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ipse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ipse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ipse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kumimoji="0" lang="en-US" smtClean="0"/>
              <a:pPr/>
              <a:t>‹nº›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/>
          </a:p>
        </p:txBody>
      </p:sp>
      <p:sp>
        <p:nvSpPr>
          <p:cNvPr id="10" name="Espaço Reservado para Rodapé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9" name="Retângulo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ângulo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ector reto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Conector reto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ector reto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ector reto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Conector reto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tângulo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ipse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ipse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e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ipse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e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Conector reto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/>
              <a:t>‹nº›</a:t>
            </a:fld>
            <a:endParaRPr kumimoji="0"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/>
              <a:t>‹nº›</a:t>
            </a:fld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2" name="Espaço Reservado para Texto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14" name="Espaço Reservado para Texto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6" name="Espaço Reservado para Dat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ector reto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8" name="Conector reto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tângulo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ector reto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ipse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Espaço Reservado para Conteúdo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1" name="Espaço Reservado para Data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endParaRPr lang="en-US" dirty="0"/>
          </a:p>
        </p:txBody>
      </p:sp>
      <p:sp>
        <p:nvSpPr>
          <p:cNvPr id="22" name="Espaço Reservado para Número de Slide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/>
          </a:p>
        </p:txBody>
      </p:sp>
      <p:sp>
        <p:nvSpPr>
          <p:cNvPr id="23" name="Espaço Reservado para Rodapé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ipse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10" name="Conector reto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tângulo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ector reto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Conector reto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Conector reto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Espaço Reservado para Data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endParaRPr lang="en-US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/>
          </a:p>
        </p:txBody>
      </p:sp>
      <p:sp>
        <p:nvSpPr>
          <p:cNvPr id="21" name="Espaço Reservado para Rodapé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ítulo e text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Data 5"/>
          <p:cNvSpPr>
            <a:spLocks noGrp="1"/>
          </p:cNvSpPr>
          <p:nvPr>
            <p:ph type="dt" sz="half" idx="10"/>
          </p:nvPr>
        </p:nvSpPr>
        <p:spPr>
          <a:xfrm>
            <a:off x="457200" y="6278563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7" name="Espaço Reservado para Rodapé 6"/>
          <p:cNvSpPr>
            <a:spLocks noGrp="1"/>
          </p:cNvSpPr>
          <p:nvPr>
            <p:ph type="ftr" sz="quarter" idx="11"/>
          </p:nvPr>
        </p:nvSpPr>
        <p:spPr>
          <a:xfrm>
            <a:off x="3124200" y="627856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8" name="Espaço Reservado para Número de Slide 7"/>
          <p:cNvSpPr>
            <a:spLocks noGrp="1"/>
          </p:cNvSpPr>
          <p:nvPr>
            <p:ph type="sldNum" sz="quarter" idx="12"/>
          </p:nvPr>
        </p:nvSpPr>
        <p:spPr>
          <a:xfrm>
            <a:off x="6553200" y="6278563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7E5AFDA5-87B3-4958-93A1-CF4CA0357693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ítulo e 4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>
          <a:xfrm>
            <a:off x="457200" y="6278563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3124200" y="627856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6553200" y="6278563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50394679-1EF2-48BC-B4F7-4455AC18C085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ector reto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Conector reto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tângulo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ipse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8.bin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10" Type="http://schemas.openxmlformats.org/officeDocument/2006/relationships/oleObject" Target="../embeddings/oleObject18.bin"/><Relationship Id="rId4" Type="http://schemas.openxmlformats.org/officeDocument/2006/relationships/oleObject" Target="../embeddings/oleObject12.bin"/><Relationship Id="rId9" Type="http://schemas.openxmlformats.org/officeDocument/2006/relationships/oleObject" Target="../embeddings/oleObject17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2.bin"/><Relationship Id="rId5" Type="http://schemas.openxmlformats.org/officeDocument/2006/relationships/oleObject" Target="../embeddings/oleObject21.bin"/><Relationship Id="rId10" Type="http://schemas.openxmlformats.org/officeDocument/2006/relationships/oleObject" Target="../embeddings/oleObject26.bin"/><Relationship Id="rId4" Type="http://schemas.openxmlformats.org/officeDocument/2006/relationships/oleObject" Target="../embeddings/oleObject20.bin"/><Relationship Id="rId9" Type="http://schemas.openxmlformats.org/officeDocument/2006/relationships/oleObject" Target="../embeddings/oleObject25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3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30.bin"/><Relationship Id="rId5" Type="http://schemas.openxmlformats.org/officeDocument/2006/relationships/oleObject" Target="../embeddings/oleObject29.bin"/><Relationship Id="rId4" Type="http://schemas.openxmlformats.org/officeDocument/2006/relationships/oleObject" Target="../embeddings/oleObject28.bin"/><Relationship Id="rId9" Type="http://schemas.openxmlformats.org/officeDocument/2006/relationships/oleObject" Target="../embeddings/oleObject3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Text Box 3"/>
          <p:cNvSpPr txBox="1">
            <a:spLocks noChangeArrowheads="1"/>
          </p:cNvSpPr>
          <p:nvPr/>
        </p:nvSpPr>
        <p:spPr bwMode="auto">
          <a:xfrm>
            <a:off x="1692275" y="476250"/>
            <a:ext cx="5975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BR" sz="1800">
              <a:latin typeface="Arial" charset="0"/>
            </a:endParaRPr>
          </a:p>
        </p:txBody>
      </p:sp>
      <p:sp>
        <p:nvSpPr>
          <p:cNvPr id="48134" name="Text Box 6"/>
          <p:cNvSpPr txBox="1">
            <a:spLocks noChangeArrowheads="1"/>
          </p:cNvSpPr>
          <p:nvPr/>
        </p:nvSpPr>
        <p:spPr bwMode="auto">
          <a:xfrm>
            <a:off x="857224" y="3786190"/>
            <a:ext cx="7632700" cy="58477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3200" b="1" dirty="0" smtClean="0">
                <a:latin typeface="Comic Sans MS" pitchFamily="66" charset="0"/>
              </a:rPr>
              <a:t>Equação Exponencial</a:t>
            </a:r>
            <a:endParaRPr lang="pt-BR" sz="3200" b="1" dirty="0">
              <a:latin typeface="Comic Sans MS" pitchFamily="66" charset="0"/>
            </a:endParaRPr>
          </a:p>
        </p:txBody>
      </p:sp>
      <p:sp>
        <p:nvSpPr>
          <p:cNvPr id="48135" name="Line 7"/>
          <p:cNvSpPr>
            <a:spLocks noChangeShapeType="1"/>
          </p:cNvSpPr>
          <p:nvPr/>
        </p:nvSpPr>
        <p:spPr bwMode="auto">
          <a:xfrm flipH="1">
            <a:off x="3643306" y="3071810"/>
            <a:ext cx="3313112" cy="6477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4294967295"/>
          </p:nvPr>
        </p:nvSpPr>
        <p:spPr>
          <a:xfrm>
            <a:off x="6553200" y="6278563"/>
            <a:ext cx="2133600" cy="457200"/>
          </a:xfrm>
          <a:prstGeom prst="rect">
            <a:avLst/>
          </a:prstGeom>
        </p:spPr>
        <p:txBody>
          <a:bodyPr/>
          <a:lstStyle/>
          <a:p>
            <a:fld id="{A678158D-DAC4-405A-96A8-7FEF8C1BEA56}" type="slidenum">
              <a:rPr lang="pt-BR" sz="3200" smtClean="0"/>
              <a:pPr/>
              <a:t>1</a:t>
            </a:fld>
            <a:endParaRPr lang="pt-B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57356" y="1285860"/>
            <a:ext cx="6172200" cy="1894362"/>
          </a:xfrm>
        </p:spPr>
        <p:txBody>
          <a:bodyPr/>
          <a:lstStyle/>
          <a:p>
            <a:r>
              <a:rPr lang="pt-BR" dirty="0">
                <a:latin typeface="Times New Roman" pitchFamily="18" charset="0"/>
              </a:rPr>
              <a:t>Equação Exponencial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8313" y="4797425"/>
            <a:ext cx="8135937" cy="838200"/>
          </a:xfrm>
          <a:gradFill rotWithShape="1">
            <a:gsLst>
              <a:gs pos="0">
                <a:schemeClr val="accent1"/>
              </a:gs>
              <a:gs pos="100000">
                <a:srgbClr val="FFFF99"/>
              </a:gs>
            </a:gsLst>
            <a:path path="shape">
              <a:fillToRect l="50000" t="50000" r="50000" b="50000"/>
            </a:path>
          </a:gradFill>
          <a:ln/>
          <a:scene3d>
            <a:camera prst="legacyPerspectiveBottom"/>
            <a:lightRig rig="legacyFlat3" dir="t"/>
          </a:scene3d>
          <a:sp3d extrusionH="121893000" prstMaterial="legacyMatte">
            <a:bevelT w="13500" h="13500" prst="angle"/>
            <a:bevelB w="13500" h="13500" prst="angle"/>
            <a:extrusionClr>
              <a:srgbClr val="FFFF99"/>
            </a:extrusionClr>
          </a:sp3d>
        </p:spPr>
        <p:txBody>
          <a:bodyPr>
            <a:flatTx/>
          </a:bodyPr>
          <a:lstStyle/>
          <a:p>
            <a:r>
              <a:rPr lang="pt-BR" dirty="0" smtClean="0">
                <a:latin typeface="Times New Roman" pitchFamily="18" charset="0"/>
              </a:rPr>
              <a:t>Prof. Esp. André Aparecido da Silva</a:t>
            </a:r>
            <a:endParaRPr lang="pt-BR" dirty="0">
              <a:latin typeface="Times New Roman" pitchFamily="18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78563"/>
            <a:ext cx="2133600" cy="457200"/>
          </a:xfrm>
          <a:prstGeom prst="rect">
            <a:avLst/>
          </a:prstGeom>
        </p:spPr>
        <p:txBody>
          <a:bodyPr/>
          <a:lstStyle/>
          <a:p>
            <a:fld id="{A678158D-DAC4-405A-96A8-7FEF8C1BEA56}" type="slidenum">
              <a:rPr lang="pt-BR" smtClean="0"/>
              <a:pPr/>
              <a:t>2</a:t>
            </a:fld>
            <a:endParaRPr lang="pt-BR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L 0.25 0.0  L 0.25 0.33295  L 0.0 0.33295  L 0.0 0.0  Z" pathEditMode="relative" ptsTypes="">
                                      <p:cBhvr>
                                        <p:cTn id="8" dur="2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71472" y="3357562"/>
            <a:ext cx="8229600" cy="1143000"/>
          </a:xfrm>
        </p:spPr>
        <p:txBody>
          <a:bodyPr/>
          <a:lstStyle/>
          <a:p>
            <a:r>
              <a:rPr lang="pt-BR" dirty="0" smtClean="0">
                <a:latin typeface="Times New Roman" pitchFamily="18" charset="0"/>
              </a:rPr>
              <a:t>RELEMBRANDO</a:t>
            </a:r>
            <a:r>
              <a:rPr lang="pt-BR" dirty="0">
                <a:latin typeface="Times New Roman" pitchFamily="18" charset="0"/>
              </a:rPr>
              <a:t> </a:t>
            </a:r>
            <a:r>
              <a:rPr lang="pt-BR" dirty="0" smtClean="0">
                <a:latin typeface="Times New Roman" pitchFamily="18" charset="0"/>
              </a:rPr>
              <a:t>AS REGRAS DE POTÊNCIAÇÃO</a:t>
            </a:r>
            <a:endParaRPr lang="pt-BR" dirty="0">
              <a:latin typeface="Times New Roman" pitchFamily="18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78563"/>
            <a:ext cx="2133600" cy="457200"/>
          </a:xfrm>
          <a:prstGeom prst="rect">
            <a:avLst/>
          </a:prstGeom>
        </p:spPr>
        <p:txBody>
          <a:bodyPr/>
          <a:lstStyle/>
          <a:p>
            <a:fld id="{CD9AE99C-76CF-4AFF-81D5-B59B77BA52B7}" type="slidenum">
              <a:rPr lang="pt-BR" smtClean="0"/>
              <a:pPr/>
              <a:t>3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333375"/>
            <a:ext cx="8280400" cy="1152525"/>
          </a:xfrm>
          <a:gradFill rotWithShape="1">
            <a:gsLst>
              <a:gs pos="0">
                <a:srgbClr val="CCCC00"/>
              </a:gs>
              <a:gs pos="100000">
                <a:schemeClr val="hlink"/>
              </a:gs>
            </a:gsLst>
            <a:path path="shape">
              <a:fillToRect l="50000" t="50000" r="50000" b="50000"/>
            </a:path>
          </a:gradFill>
          <a:ln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CCCC00"/>
            </a:extrusionClr>
          </a:sp3d>
        </p:spPr>
        <p:txBody>
          <a:bodyPr>
            <a:flatTx/>
          </a:bodyPr>
          <a:lstStyle/>
          <a:p>
            <a:pPr algn="just"/>
            <a:r>
              <a:rPr lang="pt-BR" sz="2800">
                <a:solidFill>
                  <a:srgbClr val="FF0000"/>
                </a:solidFill>
                <a:latin typeface="Times New Roman" pitchFamily="18" charset="0"/>
              </a:rPr>
              <a:t>POTÊNCIA:</a:t>
            </a:r>
            <a:r>
              <a:rPr lang="pt-BR" sz="2800">
                <a:latin typeface="Times New Roman" pitchFamily="18" charset="0"/>
              </a:rPr>
              <a:t> é uma multiplicação de bases iguais onde quem manda é o expoente. Observe:</a:t>
            </a:r>
          </a:p>
          <a:p>
            <a:pPr lvl="2" algn="just"/>
            <a:endParaRPr lang="pt-BR" sz="2000">
              <a:latin typeface="Times New Roman" pitchFamily="18" charset="0"/>
            </a:endParaRPr>
          </a:p>
        </p:txBody>
      </p:sp>
      <p:graphicFrame>
        <p:nvGraphicFramePr>
          <p:cNvPr id="15367" name="Object 7"/>
          <p:cNvGraphicFramePr>
            <a:graphicFrameLocks noChangeAspect="1"/>
          </p:cNvGraphicFramePr>
          <p:nvPr>
            <p:ph sz="quarter" idx="2"/>
          </p:nvPr>
        </p:nvGraphicFramePr>
        <p:xfrm>
          <a:off x="611188" y="1628775"/>
          <a:ext cx="2881312" cy="658813"/>
        </p:xfrm>
        <a:graphic>
          <a:graphicData uri="http://schemas.openxmlformats.org/presentationml/2006/ole">
            <p:oleObj spid="_x0000_s1026" name="Equation" r:id="rId3" imgW="952200" imgH="203040" progId="Equation.3">
              <p:embed/>
            </p:oleObj>
          </a:graphicData>
        </a:graphic>
      </p:graphicFrame>
      <p:graphicFrame>
        <p:nvGraphicFramePr>
          <p:cNvPr id="15368" name="Object 8"/>
          <p:cNvGraphicFramePr>
            <a:graphicFrameLocks noChangeAspect="1"/>
          </p:cNvGraphicFramePr>
          <p:nvPr>
            <p:ph sz="quarter" idx="3"/>
          </p:nvPr>
        </p:nvGraphicFramePr>
        <p:xfrm>
          <a:off x="539750" y="2478088"/>
          <a:ext cx="3284538" cy="735012"/>
        </p:xfrm>
        <a:graphic>
          <a:graphicData uri="http://schemas.openxmlformats.org/presentationml/2006/ole">
            <p:oleObj spid="_x0000_s1027" name="Equation" r:id="rId4" imgW="1130040" imgH="203040" progId="Equation.3">
              <p:embed/>
            </p:oleObj>
          </a:graphicData>
        </a:graphic>
      </p:graphicFrame>
      <p:graphicFrame>
        <p:nvGraphicFramePr>
          <p:cNvPr id="15370" name="Object 10"/>
          <p:cNvGraphicFramePr>
            <a:graphicFrameLocks noChangeAspect="1"/>
          </p:cNvGraphicFramePr>
          <p:nvPr/>
        </p:nvGraphicFramePr>
        <p:xfrm>
          <a:off x="468313" y="3573463"/>
          <a:ext cx="1533525" cy="647700"/>
        </p:xfrm>
        <a:graphic>
          <a:graphicData uri="http://schemas.openxmlformats.org/presentationml/2006/ole">
            <p:oleObj spid="_x0000_s1028" name="Equation" r:id="rId5" imgW="380880" imgH="203040" progId="Equation.3">
              <p:embed/>
            </p:oleObj>
          </a:graphicData>
        </a:graphic>
      </p:graphicFrame>
      <p:graphicFrame>
        <p:nvGraphicFramePr>
          <p:cNvPr id="15371" name="Object 11"/>
          <p:cNvGraphicFramePr>
            <a:graphicFrameLocks noChangeAspect="1"/>
          </p:cNvGraphicFramePr>
          <p:nvPr/>
        </p:nvGraphicFramePr>
        <p:xfrm>
          <a:off x="395288" y="4968875"/>
          <a:ext cx="3097212" cy="765175"/>
        </p:xfrm>
        <a:graphic>
          <a:graphicData uri="http://schemas.openxmlformats.org/presentationml/2006/ole">
            <p:oleObj spid="_x0000_s1029" name="Equation" r:id="rId6" imgW="1079280" imgH="266400" progId="Equation.3">
              <p:embed/>
            </p:oleObj>
          </a:graphicData>
        </a:graphic>
      </p:graphicFrame>
      <p:sp>
        <p:nvSpPr>
          <p:cNvPr id="15372" name="AutoShape 12"/>
          <p:cNvSpPr>
            <a:spLocks/>
          </p:cNvSpPr>
          <p:nvPr/>
        </p:nvSpPr>
        <p:spPr bwMode="auto">
          <a:xfrm>
            <a:off x="3997325" y="1844675"/>
            <a:ext cx="935038" cy="1223963"/>
          </a:xfrm>
          <a:prstGeom prst="rightBrace">
            <a:avLst>
              <a:gd name="adj1" fmla="val 10908"/>
              <a:gd name="adj2" fmla="val 50000"/>
            </a:avLst>
          </a:prstGeom>
          <a:gradFill rotWithShape="1">
            <a:gsLst>
              <a:gs pos="0">
                <a:srgbClr val="99CC00"/>
              </a:gs>
              <a:gs pos="100000">
                <a:schemeClr val="hlink"/>
              </a:gs>
            </a:gsLst>
            <a:path path="rect">
              <a:fillToRect l="50000" t="50000" r="50000" b="50000"/>
            </a:path>
          </a:gradFill>
          <a:ln w="9525">
            <a:round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hlink"/>
            </a:extrusionClr>
          </a:sp3d>
        </p:spPr>
        <p:txBody>
          <a:bodyPr wrap="none" anchor="ctr">
            <a:flatTx/>
          </a:bodyPr>
          <a:lstStyle/>
          <a:p>
            <a:endParaRPr lang="pt-BR"/>
          </a:p>
        </p:txBody>
      </p:sp>
      <p:sp>
        <p:nvSpPr>
          <p:cNvPr id="15373" name="Text Box 13"/>
          <p:cNvSpPr txBox="1">
            <a:spLocks noChangeArrowheads="1"/>
          </p:cNvSpPr>
          <p:nvPr/>
        </p:nvSpPr>
        <p:spPr bwMode="auto">
          <a:xfrm>
            <a:off x="5197475" y="1700213"/>
            <a:ext cx="3767138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pt-BR" sz="2400"/>
              <a:t>O expoente indica quantas vezes a base irá se repetir por ela mesma.</a:t>
            </a:r>
          </a:p>
        </p:txBody>
      </p:sp>
      <p:sp>
        <p:nvSpPr>
          <p:cNvPr id="15374" name="AutoShape 14"/>
          <p:cNvSpPr>
            <a:spLocks noChangeArrowheads="1"/>
          </p:cNvSpPr>
          <p:nvPr/>
        </p:nvSpPr>
        <p:spPr bwMode="auto">
          <a:xfrm>
            <a:off x="2195513" y="3789363"/>
            <a:ext cx="2232025" cy="360362"/>
          </a:xfrm>
          <a:prstGeom prst="rightArrow">
            <a:avLst>
              <a:gd name="adj1" fmla="val 50000"/>
              <a:gd name="adj2" fmla="val 154846"/>
            </a:avLst>
          </a:prstGeom>
          <a:gradFill rotWithShape="1">
            <a:gsLst>
              <a:gs pos="0">
                <a:srgbClr val="99CC00"/>
              </a:gs>
              <a:gs pos="100000">
                <a:schemeClr val="hlink"/>
              </a:gs>
            </a:gsLst>
            <a:path path="rect">
              <a:fillToRect l="50000" t="50000" r="50000" b="50000"/>
            </a:path>
          </a:gra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hlink"/>
            </a:extrusionClr>
          </a:sp3d>
        </p:spPr>
        <p:txBody>
          <a:bodyPr wrap="none" anchor="ctr">
            <a:flatTx/>
          </a:bodyPr>
          <a:lstStyle/>
          <a:p>
            <a:endParaRPr lang="pt-BR"/>
          </a:p>
        </p:txBody>
      </p:sp>
      <p:sp>
        <p:nvSpPr>
          <p:cNvPr id="15375" name="Text Box 15"/>
          <p:cNvSpPr txBox="1">
            <a:spLocks noChangeArrowheads="1"/>
          </p:cNvSpPr>
          <p:nvPr/>
        </p:nvSpPr>
        <p:spPr bwMode="auto">
          <a:xfrm>
            <a:off x="4572000" y="3429000"/>
            <a:ext cx="43894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pt-BR" sz="2400"/>
              <a:t>Todo número elevado a zero é </a:t>
            </a:r>
          </a:p>
          <a:p>
            <a:pPr algn="ctr"/>
            <a:r>
              <a:rPr lang="pt-BR" sz="2400"/>
              <a:t>igual a um (regra).</a:t>
            </a:r>
          </a:p>
        </p:txBody>
      </p:sp>
      <p:sp>
        <p:nvSpPr>
          <p:cNvPr id="15377" name="AutoShape 17"/>
          <p:cNvSpPr>
            <a:spLocks noChangeArrowheads="1"/>
          </p:cNvSpPr>
          <p:nvPr/>
        </p:nvSpPr>
        <p:spPr bwMode="auto">
          <a:xfrm>
            <a:off x="3490913" y="5300663"/>
            <a:ext cx="720725" cy="215900"/>
          </a:xfrm>
          <a:prstGeom prst="rightArrow">
            <a:avLst>
              <a:gd name="adj1" fmla="val 50000"/>
              <a:gd name="adj2" fmla="val 83456"/>
            </a:avLst>
          </a:prstGeom>
          <a:gradFill rotWithShape="1">
            <a:gsLst>
              <a:gs pos="0">
                <a:srgbClr val="99CC00"/>
              </a:gs>
              <a:gs pos="100000">
                <a:schemeClr val="hlink"/>
              </a:gs>
            </a:gsLst>
            <a:path path="rect">
              <a:fillToRect l="50000" t="50000" r="50000" b="50000"/>
            </a:path>
          </a:gra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hlink"/>
            </a:extrusionClr>
          </a:sp3d>
        </p:spPr>
        <p:txBody>
          <a:bodyPr wrap="none" anchor="ctr">
            <a:flatTx/>
          </a:bodyPr>
          <a:lstStyle/>
          <a:p>
            <a:endParaRPr lang="pt-BR"/>
          </a:p>
        </p:txBody>
      </p:sp>
      <p:sp>
        <p:nvSpPr>
          <p:cNvPr id="15378" name="Text Box 18"/>
          <p:cNvSpPr txBox="1">
            <a:spLocks noChangeArrowheads="1"/>
          </p:cNvSpPr>
          <p:nvPr/>
        </p:nvSpPr>
        <p:spPr bwMode="auto">
          <a:xfrm>
            <a:off x="3900488" y="4756150"/>
            <a:ext cx="55626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pt-BR" sz="2400"/>
              <a:t>Propriedade de Potência: </a:t>
            </a:r>
          </a:p>
          <a:p>
            <a:pPr algn="ctr"/>
            <a:r>
              <a:rPr lang="pt-BR" sz="2400"/>
              <a:t>Quando temos uma base e mais de um </a:t>
            </a:r>
          </a:p>
          <a:p>
            <a:pPr algn="ctr"/>
            <a:r>
              <a:rPr lang="pt-BR" sz="2400"/>
              <a:t>expoente, conserva-se a base e </a:t>
            </a:r>
          </a:p>
          <a:p>
            <a:pPr algn="ctr"/>
            <a:r>
              <a:rPr lang="pt-BR" sz="2400"/>
              <a:t>multiplica os expoentes.</a:t>
            </a:r>
          </a:p>
        </p:txBody>
      </p:sp>
      <p:sp>
        <p:nvSpPr>
          <p:cNvPr id="15" name="Espaço Reservado para Número de Slide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AFDA5-87B3-4958-93A1-CF4CA0357693}" type="slidenum">
              <a:rPr lang="pt-BR" smtClean="0"/>
              <a:pPr/>
              <a:t>4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536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536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536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36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36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"/>
                                        <p:tgtEl>
                                          <p:spTgt spid="153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800" decel="100000"/>
                                        <p:tgtEl>
                                          <p:spTgt spid="153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800" decel="1000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00" decel="1000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400" fill="hold"/>
                                        <p:tgtEl>
                                          <p:spTgt spid="15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00" fill="hold"/>
                                        <p:tgtEl>
                                          <p:spTgt spid="15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5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5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"/>
                                        <p:tgtEl>
                                          <p:spTgt spid="153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40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40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 animBg="1"/>
      <p:bldP spid="15372" grpId="0" animBg="1"/>
      <p:bldP spid="15373" grpId="0"/>
      <p:bldP spid="15374" grpId="0" animBg="1"/>
      <p:bldP spid="15375" grpId="0"/>
      <p:bldP spid="15377" grpId="0" animBg="1"/>
      <p:bldP spid="1537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Grp="1" noChangeArrowheads="1"/>
          </p:cNvSpPr>
          <p:nvPr>
            <p:ph type="title"/>
          </p:nvPr>
        </p:nvSpPr>
        <p:spPr>
          <a:xfrm>
            <a:off x="428596" y="3214686"/>
            <a:ext cx="8229600" cy="1350962"/>
          </a:xfrm>
          <a:gradFill rotWithShape="1">
            <a:gsLst>
              <a:gs pos="0">
                <a:srgbClr val="CCCC00"/>
              </a:gs>
              <a:gs pos="100000">
                <a:schemeClr val="hlink"/>
              </a:gs>
            </a:gsLst>
            <a:path path="shape">
              <a:fillToRect l="50000" t="50000" r="50000" b="50000"/>
            </a:path>
          </a:gradFill>
          <a:ln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CCCC00"/>
            </a:extrusionClr>
          </a:sp3d>
        </p:spPr>
        <p:txBody>
          <a:bodyPr>
            <a:normAutofit fontScale="90000"/>
            <a:flatTx/>
          </a:bodyPr>
          <a:lstStyle/>
          <a:p>
            <a:pPr algn="just"/>
            <a:r>
              <a:rPr lang="pt-BR" sz="2800" dirty="0">
                <a:solidFill>
                  <a:srgbClr val="FF0000"/>
                </a:solidFill>
                <a:latin typeface="Times New Roman" pitchFamily="18" charset="0"/>
              </a:rPr>
              <a:t>Equação</a:t>
            </a:r>
            <a:r>
              <a:rPr lang="pt-BR" sz="2800" dirty="0">
                <a:solidFill>
                  <a:schemeClr val="tx1"/>
                </a:solidFill>
                <a:latin typeface="Times New Roman" pitchFamily="18" charset="0"/>
              </a:rPr>
              <a:t>: é toda expressão onde aparece letra e um sinal de igual. O objetivo de toda equação é desvendar o valor da incógnita (a letra em questão).</a:t>
            </a:r>
            <a:endParaRPr lang="pt-BR" sz="2800" dirty="0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A287E-BAD8-4234-8E92-5880EC567BF9}" type="slidenum">
              <a:rPr lang="pt-BR" smtClean="0"/>
              <a:pPr/>
              <a:t>5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350962"/>
          </a:xfrm>
          <a:gradFill rotWithShape="1">
            <a:gsLst>
              <a:gs pos="0">
                <a:srgbClr val="CCCC00"/>
              </a:gs>
              <a:gs pos="100000">
                <a:schemeClr val="hlink"/>
              </a:gs>
            </a:gsLst>
            <a:path path="shape">
              <a:fillToRect l="50000" t="50000" r="50000" b="50000"/>
            </a:path>
          </a:gradFill>
          <a:ln/>
          <a:scene3d>
            <a:camera prst="legacyPerspectiveTopRight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CCCC00"/>
            </a:extrusionClr>
          </a:sp3d>
        </p:spPr>
        <p:txBody>
          <a:bodyPr>
            <a:flatTx/>
          </a:bodyPr>
          <a:lstStyle/>
          <a:p>
            <a:pPr algn="just"/>
            <a:r>
              <a:rPr lang="pt-BR" sz="2800" dirty="0" smtClean="0">
                <a:solidFill>
                  <a:srgbClr val="FF0000"/>
                </a:solidFill>
                <a:latin typeface="Times New Roman" pitchFamily="18" charset="0"/>
              </a:rPr>
              <a:t>Exemplos de equações...</a:t>
            </a:r>
            <a:endParaRPr lang="pt-BR" sz="2800" dirty="0"/>
          </a:p>
        </p:txBody>
      </p:sp>
      <p:sp>
        <p:nvSpPr>
          <p:cNvPr id="18443" name="Text Box 11"/>
          <p:cNvSpPr txBox="1">
            <a:spLocks noChangeArrowheads="1"/>
          </p:cNvSpPr>
          <p:nvPr/>
        </p:nvSpPr>
        <p:spPr bwMode="auto">
          <a:xfrm>
            <a:off x="250825" y="2035175"/>
            <a:ext cx="1746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r>
              <a:rPr lang="pt-BR" sz="2400">
                <a:latin typeface="Times New Roman" pitchFamily="18" charset="0"/>
              </a:rPr>
              <a:t>2x + 30 = 80</a:t>
            </a:r>
          </a:p>
        </p:txBody>
      </p:sp>
      <p:sp>
        <p:nvSpPr>
          <p:cNvPr id="18444" name="Text Box 12"/>
          <p:cNvSpPr txBox="1">
            <a:spLocks noChangeArrowheads="1"/>
          </p:cNvSpPr>
          <p:nvPr/>
        </p:nvSpPr>
        <p:spPr bwMode="auto">
          <a:xfrm>
            <a:off x="250825" y="2827338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t-BR" sz="2400">
                <a:latin typeface="Times New Roman" pitchFamily="18" charset="0"/>
              </a:rPr>
              <a:t>2x = 80 </a:t>
            </a:r>
            <a:r>
              <a:rPr lang="pt-BR" sz="2400">
                <a:solidFill>
                  <a:srgbClr val="0000CC"/>
                </a:solidFill>
                <a:latin typeface="Times New Roman" pitchFamily="18" charset="0"/>
              </a:rPr>
              <a:t>-30</a:t>
            </a:r>
          </a:p>
        </p:txBody>
      </p:sp>
      <p:sp>
        <p:nvSpPr>
          <p:cNvPr id="18445" name="Text Box 13"/>
          <p:cNvSpPr txBox="1">
            <a:spLocks noChangeArrowheads="1"/>
          </p:cNvSpPr>
          <p:nvPr/>
        </p:nvSpPr>
        <p:spPr bwMode="auto">
          <a:xfrm>
            <a:off x="250825" y="3644900"/>
            <a:ext cx="1117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t-BR" sz="2400">
                <a:latin typeface="Times New Roman" pitchFamily="18" charset="0"/>
              </a:rPr>
              <a:t>2x = 50</a:t>
            </a:r>
          </a:p>
        </p:txBody>
      </p:sp>
      <p:sp>
        <p:nvSpPr>
          <p:cNvPr id="18446" name="Text Box 14"/>
          <p:cNvSpPr txBox="1">
            <a:spLocks noChangeArrowheads="1"/>
          </p:cNvSpPr>
          <p:nvPr/>
        </p:nvSpPr>
        <p:spPr bwMode="auto">
          <a:xfrm>
            <a:off x="273050" y="4340225"/>
            <a:ext cx="1346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t-BR" sz="2400">
                <a:latin typeface="Times New Roman" pitchFamily="18" charset="0"/>
              </a:rPr>
              <a:t>X = 50 </a:t>
            </a:r>
            <a:r>
              <a:rPr lang="pt-BR" sz="2400">
                <a:solidFill>
                  <a:srgbClr val="0000CC"/>
                </a:solidFill>
                <a:latin typeface="Times New Roman" pitchFamily="18" charset="0"/>
              </a:rPr>
              <a:t>:2</a:t>
            </a:r>
          </a:p>
        </p:txBody>
      </p:sp>
      <p:sp>
        <p:nvSpPr>
          <p:cNvPr id="18448" name="Text Box 16"/>
          <p:cNvSpPr txBox="1">
            <a:spLocks noChangeArrowheads="1"/>
          </p:cNvSpPr>
          <p:nvPr/>
        </p:nvSpPr>
        <p:spPr bwMode="auto">
          <a:xfrm>
            <a:off x="2441575" y="1819275"/>
            <a:ext cx="6546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pt-BR" sz="2000"/>
              <a:t>O sinal de igual divide o 1º e o 2º membros da equação.</a:t>
            </a:r>
          </a:p>
        </p:txBody>
      </p:sp>
      <p:sp>
        <p:nvSpPr>
          <p:cNvPr id="18449" name="Line 17"/>
          <p:cNvSpPr>
            <a:spLocks noChangeShapeType="1"/>
          </p:cNvSpPr>
          <p:nvPr/>
        </p:nvSpPr>
        <p:spPr bwMode="auto">
          <a:xfrm>
            <a:off x="971550" y="2492375"/>
            <a:ext cx="576263" cy="2889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8451" name="Text Box 19"/>
          <p:cNvSpPr txBox="1">
            <a:spLocks noChangeArrowheads="1"/>
          </p:cNvSpPr>
          <p:nvPr/>
        </p:nvSpPr>
        <p:spPr bwMode="auto">
          <a:xfrm>
            <a:off x="2555875" y="2617788"/>
            <a:ext cx="63373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pt-BR" sz="2000"/>
              <a:t>Se um número mudar de lado na equação, também </a:t>
            </a:r>
          </a:p>
          <a:p>
            <a:pPr algn="ctr"/>
            <a:r>
              <a:rPr lang="pt-BR" sz="2000"/>
              <a:t>mudará o seu sinal.</a:t>
            </a:r>
          </a:p>
        </p:txBody>
      </p:sp>
      <p:sp>
        <p:nvSpPr>
          <p:cNvPr id="18452" name="AutoShape 20"/>
          <p:cNvSpPr>
            <a:spLocks/>
          </p:cNvSpPr>
          <p:nvPr/>
        </p:nvSpPr>
        <p:spPr bwMode="auto">
          <a:xfrm rot="-5400000">
            <a:off x="1078706" y="3320257"/>
            <a:ext cx="123825" cy="525462"/>
          </a:xfrm>
          <a:prstGeom prst="rightBrace">
            <a:avLst>
              <a:gd name="adj1" fmla="val 35363"/>
              <a:gd name="adj2" fmla="val 50000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8453" name="Text Box 21"/>
          <p:cNvSpPr txBox="1">
            <a:spLocks noChangeArrowheads="1"/>
          </p:cNvSpPr>
          <p:nvPr/>
        </p:nvSpPr>
        <p:spPr bwMode="auto">
          <a:xfrm>
            <a:off x="2555875" y="3635375"/>
            <a:ext cx="5076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t-BR" sz="2000"/>
              <a:t>Este valor é resultado da operação 80 – 30.</a:t>
            </a:r>
          </a:p>
        </p:txBody>
      </p:sp>
      <p:sp>
        <p:nvSpPr>
          <p:cNvPr id="18455" name="Text Box 23"/>
          <p:cNvSpPr txBox="1">
            <a:spLocks noChangeArrowheads="1"/>
          </p:cNvSpPr>
          <p:nvPr/>
        </p:nvSpPr>
        <p:spPr bwMode="auto">
          <a:xfrm>
            <a:off x="1979613" y="4283075"/>
            <a:ext cx="71993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t-BR" sz="2000"/>
              <a:t>Observe que o número 2 está acompanhando a letra x no 1º </a:t>
            </a:r>
          </a:p>
          <a:p>
            <a:r>
              <a:rPr lang="pt-BR" sz="2000"/>
              <a:t>membro, então irá dividir o número que estiver no 2º membro</a:t>
            </a:r>
          </a:p>
        </p:txBody>
      </p:sp>
      <p:sp>
        <p:nvSpPr>
          <p:cNvPr id="18456" name="Rectangle 24"/>
          <p:cNvSpPr>
            <a:spLocks noChangeArrowheads="1"/>
          </p:cNvSpPr>
          <p:nvPr/>
        </p:nvSpPr>
        <p:spPr bwMode="auto">
          <a:xfrm>
            <a:off x="344488" y="5230813"/>
            <a:ext cx="914400" cy="503237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miter lim="800000"/>
            <a:headEnd/>
            <a:tailEnd/>
          </a:ln>
          <a:effectLst/>
          <a:scene3d>
            <a:camera prst="legacyPerspectiveBottom"/>
            <a:lightRig rig="legacyFlat3" dir="t"/>
          </a:scene3d>
          <a:sp3d extrusionH="1218930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pt-BR" sz="1800"/>
              <a:t>X = 25</a:t>
            </a:r>
          </a:p>
        </p:txBody>
      </p:sp>
      <p:sp>
        <p:nvSpPr>
          <p:cNvPr id="18458" name="Text Box 26"/>
          <p:cNvSpPr txBox="1">
            <a:spLocks noChangeArrowheads="1"/>
          </p:cNvSpPr>
          <p:nvPr/>
        </p:nvSpPr>
        <p:spPr bwMode="auto">
          <a:xfrm>
            <a:off x="2535238" y="5291138"/>
            <a:ext cx="24955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t-BR" sz="2000"/>
              <a:t>Resultado procurado</a:t>
            </a:r>
          </a:p>
        </p:txBody>
      </p:sp>
      <p:sp>
        <p:nvSpPr>
          <p:cNvPr id="18461" name="AutoShape 29"/>
          <p:cNvSpPr>
            <a:spLocks noChangeArrowheads="1"/>
          </p:cNvSpPr>
          <p:nvPr/>
        </p:nvSpPr>
        <p:spPr bwMode="auto">
          <a:xfrm>
            <a:off x="1435100" y="5392738"/>
            <a:ext cx="976313" cy="268287"/>
          </a:xfrm>
          <a:prstGeom prst="rightArrow">
            <a:avLst>
              <a:gd name="adj1" fmla="val 50000"/>
              <a:gd name="adj2" fmla="val 90977"/>
            </a:avLst>
          </a:prstGeom>
          <a:solidFill>
            <a:schemeClr val="accent1"/>
          </a:solidFill>
          <a:ln w="76200" cmpd="tri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A287E-BAD8-4234-8E92-5880EC567BF9}" type="slidenum">
              <a:rPr lang="pt-BR" smtClean="0"/>
              <a:pPr/>
              <a:t>6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84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84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"/>
                                        <p:tgtEl>
                                          <p:spTgt spid="184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18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84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84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8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6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6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6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6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6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6" dur="500"/>
                                        <p:tgtEl>
                                          <p:spTgt spid="18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 animBg="1"/>
      <p:bldP spid="18443" grpId="0"/>
      <p:bldP spid="18444" grpId="0"/>
      <p:bldP spid="18445" grpId="0"/>
      <p:bldP spid="18446" grpId="0"/>
      <p:bldP spid="18448" grpId="0"/>
      <p:bldP spid="18449" grpId="0" animBg="1"/>
      <p:bldP spid="18451" grpId="0"/>
      <p:bldP spid="18452" grpId="0" animBg="1"/>
      <p:bldP spid="18453" grpId="0"/>
      <p:bldP spid="18455" grpId="0"/>
      <p:bldP spid="18456" grpId="0" animBg="1"/>
      <p:bldP spid="18458" grpId="0"/>
      <p:bldP spid="1846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>
                <a:latin typeface="Times New Roman" pitchFamily="18" charset="0"/>
              </a:rPr>
              <a:t>Equação Exponencial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pt-BR" sz="3600">
                <a:latin typeface="Times New Roman" pitchFamily="18" charset="0"/>
              </a:rPr>
              <a:t>É toda igualdade entre potências cuja expressão aparece no expoente. É uma equação que será desenvolvida a partir dos expoentes de potências. Para resolver qualquer equação exponencial, é necessário que as bases das potências sejam iguais.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78563"/>
            <a:ext cx="2133600" cy="457200"/>
          </a:xfrm>
          <a:prstGeom prst="rect">
            <a:avLst/>
          </a:prstGeom>
        </p:spPr>
        <p:txBody>
          <a:bodyPr/>
          <a:lstStyle/>
          <a:p>
            <a:fld id="{CD9AE99C-76CF-4AFF-81D5-B59B77BA52B7}" type="slidenum">
              <a:rPr lang="pt-BR" smtClean="0"/>
              <a:pPr/>
              <a:t>7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6" grpId="1"/>
      <p:bldP spid="2150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115888"/>
            <a:ext cx="8229600" cy="1143000"/>
          </a:xfrm>
          <a:ln w="76200" cmpd="tri">
            <a:solidFill>
              <a:schemeClr val="tx1"/>
            </a:solidFill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>
            <a:normAutofit fontScale="90000"/>
            <a:flatTx/>
          </a:bodyPr>
          <a:lstStyle/>
          <a:p>
            <a:r>
              <a:rPr lang="pt-BR" sz="3600"/>
              <a:t>Resolvendo equações exponenciais</a:t>
            </a:r>
          </a:p>
        </p:txBody>
      </p:sp>
      <p:graphicFrame>
        <p:nvGraphicFramePr>
          <p:cNvPr id="22541" name="Object 13"/>
          <p:cNvGraphicFramePr>
            <a:graphicFrameLocks noChangeAspect="1"/>
          </p:cNvGraphicFramePr>
          <p:nvPr>
            <p:ph sz="quarter" idx="1"/>
          </p:nvPr>
        </p:nvGraphicFramePr>
        <p:xfrm>
          <a:off x="755650" y="1412875"/>
          <a:ext cx="3455988" cy="1039813"/>
        </p:xfrm>
        <a:graphic>
          <a:graphicData uri="http://schemas.openxmlformats.org/presentationml/2006/ole">
            <p:oleObj spid="_x0000_s2050" name="Equation" r:id="rId3" imgW="698400" imgH="190440" progId="Equation.3">
              <p:embed/>
            </p:oleObj>
          </a:graphicData>
        </a:graphic>
      </p:graphicFrame>
      <p:graphicFrame>
        <p:nvGraphicFramePr>
          <p:cNvPr id="22550" name="Object 22"/>
          <p:cNvGraphicFramePr>
            <a:graphicFrameLocks noChangeAspect="1"/>
          </p:cNvGraphicFramePr>
          <p:nvPr>
            <p:ph sz="quarter" idx="2"/>
          </p:nvPr>
        </p:nvGraphicFramePr>
        <p:xfrm>
          <a:off x="957263" y="2533650"/>
          <a:ext cx="2246312" cy="608013"/>
        </p:xfrm>
        <a:graphic>
          <a:graphicData uri="http://schemas.openxmlformats.org/presentationml/2006/ole">
            <p:oleObj spid="_x0000_s2051" name="Equation" r:id="rId4" imgW="761760" imgH="177480" progId="Equation.3">
              <p:embed/>
            </p:oleObj>
          </a:graphicData>
        </a:graphic>
      </p:graphicFrame>
      <p:graphicFrame>
        <p:nvGraphicFramePr>
          <p:cNvPr id="22552" name="Object 24"/>
          <p:cNvGraphicFramePr>
            <a:graphicFrameLocks noChangeAspect="1"/>
          </p:cNvGraphicFramePr>
          <p:nvPr>
            <p:ph sz="quarter" idx="3"/>
          </p:nvPr>
        </p:nvGraphicFramePr>
        <p:xfrm>
          <a:off x="900113" y="3213100"/>
          <a:ext cx="2520950" cy="647700"/>
        </p:xfrm>
        <a:graphic>
          <a:graphicData uri="http://schemas.openxmlformats.org/presentationml/2006/ole">
            <p:oleObj spid="_x0000_s2052" name="Equation" r:id="rId5" imgW="761760" imgH="177480" progId="Equation.3">
              <p:embed/>
            </p:oleObj>
          </a:graphicData>
        </a:graphic>
      </p:graphicFrame>
      <p:sp>
        <p:nvSpPr>
          <p:cNvPr id="22543" name="Text Box 15"/>
          <p:cNvSpPr txBox="1">
            <a:spLocks noChangeArrowheads="1"/>
          </p:cNvSpPr>
          <p:nvPr/>
        </p:nvSpPr>
        <p:spPr bwMode="auto">
          <a:xfrm>
            <a:off x="5003800" y="1916113"/>
            <a:ext cx="3895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t-BR" sz="2000"/>
              <a:t>Observe que as bases são iguais.</a:t>
            </a:r>
          </a:p>
        </p:txBody>
      </p:sp>
      <p:sp>
        <p:nvSpPr>
          <p:cNvPr id="22545" name="Line 17"/>
          <p:cNvSpPr>
            <a:spLocks noChangeShapeType="1"/>
          </p:cNvSpPr>
          <p:nvPr/>
        </p:nvSpPr>
        <p:spPr bwMode="auto">
          <a:xfrm>
            <a:off x="611188" y="1773238"/>
            <a:ext cx="1008062" cy="58102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2546" name="Line 18"/>
          <p:cNvSpPr>
            <a:spLocks noChangeShapeType="1"/>
          </p:cNvSpPr>
          <p:nvPr/>
        </p:nvSpPr>
        <p:spPr bwMode="auto">
          <a:xfrm>
            <a:off x="2987675" y="1839913"/>
            <a:ext cx="1008063" cy="58102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graphicFrame>
        <p:nvGraphicFramePr>
          <p:cNvPr id="22554" name="Object 26"/>
          <p:cNvGraphicFramePr>
            <a:graphicFrameLocks noChangeAspect="1"/>
          </p:cNvGraphicFramePr>
          <p:nvPr>
            <p:ph sz="quarter" idx="4"/>
          </p:nvPr>
        </p:nvGraphicFramePr>
        <p:xfrm>
          <a:off x="900113" y="3860800"/>
          <a:ext cx="2139950" cy="681038"/>
        </p:xfrm>
        <a:graphic>
          <a:graphicData uri="http://schemas.openxmlformats.org/presentationml/2006/ole">
            <p:oleObj spid="_x0000_s2053" name="Equation" r:id="rId6" imgW="495000" imgH="177480" progId="Equation.3">
              <p:embed/>
            </p:oleObj>
          </a:graphicData>
        </a:graphic>
      </p:graphicFrame>
      <p:graphicFrame>
        <p:nvGraphicFramePr>
          <p:cNvPr id="22556" name="Object 28"/>
          <p:cNvGraphicFramePr>
            <a:graphicFrameLocks noChangeAspect="1"/>
          </p:cNvGraphicFramePr>
          <p:nvPr/>
        </p:nvGraphicFramePr>
        <p:xfrm>
          <a:off x="827088" y="4581525"/>
          <a:ext cx="2592387" cy="1223963"/>
        </p:xfrm>
        <a:graphic>
          <a:graphicData uri="http://schemas.openxmlformats.org/presentationml/2006/ole">
            <p:oleObj spid="_x0000_s2054" name="Equation" r:id="rId7" imgW="457200" imgH="393480" progId="Equation.3">
              <p:embed/>
            </p:oleObj>
          </a:graphicData>
        </a:graphic>
      </p:graphicFrame>
      <p:graphicFrame>
        <p:nvGraphicFramePr>
          <p:cNvPr id="22557" name="Object 29"/>
          <p:cNvGraphicFramePr>
            <a:graphicFrameLocks noChangeAspect="1"/>
          </p:cNvGraphicFramePr>
          <p:nvPr/>
        </p:nvGraphicFramePr>
        <p:xfrm>
          <a:off x="827088" y="5835650"/>
          <a:ext cx="1727200" cy="762000"/>
        </p:xfrm>
        <a:graphic>
          <a:graphicData uri="http://schemas.openxmlformats.org/presentationml/2006/ole">
            <p:oleObj spid="_x0000_s2055" name="Equation" r:id="rId8" imgW="406080" imgH="177480" progId="Equation.3">
              <p:embed/>
            </p:oleObj>
          </a:graphicData>
        </a:graphic>
      </p:graphicFrame>
      <p:sp>
        <p:nvSpPr>
          <p:cNvPr id="22565" name="Text Box 37"/>
          <p:cNvSpPr txBox="1">
            <a:spLocks noChangeArrowheads="1"/>
          </p:cNvSpPr>
          <p:nvPr/>
        </p:nvSpPr>
        <p:spPr bwMode="auto">
          <a:xfrm>
            <a:off x="4643438" y="2600325"/>
            <a:ext cx="43195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t-BR" sz="2000"/>
              <a:t>Utilizamos a equação dos expoentes.</a:t>
            </a:r>
          </a:p>
        </p:txBody>
      </p:sp>
      <p:sp>
        <p:nvSpPr>
          <p:cNvPr id="22568" name="AutoShape 40"/>
          <p:cNvSpPr>
            <a:spLocks noChangeArrowheads="1"/>
          </p:cNvSpPr>
          <p:nvPr/>
        </p:nvSpPr>
        <p:spPr bwMode="auto">
          <a:xfrm>
            <a:off x="2987675" y="6164263"/>
            <a:ext cx="1481138" cy="144462"/>
          </a:xfrm>
          <a:prstGeom prst="rightArrow">
            <a:avLst>
              <a:gd name="adj1" fmla="val 50000"/>
              <a:gd name="adj2" fmla="val 256320"/>
            </a:avLst>
          </a:prstGeom>
          <a:solidFill>
            <a:schemeClr val="accent1"/>
          </a:solidFill>
          <a:ln w="127000" cmpd="tri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22569" name="Text Box 41"/>
          <p:cNvSpPr txBox="1">
            <a:spLocks noChangeArrowheads="1"/>
          </p:cNvSpPr>
          <p:nvPr/>
        </p:nvSpPr>
        <p:spPr bwMode="auto">
          <a:xfrm>
            <a:off x="5343525" y="5889625"/>
            <a:ext cx="2849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t-BR" sz="2400"/>
              <a:t>Resposta procurada</a:t>
            </a:r>
          </a:p>
        </p:txBody>
      </p:sp>
      <p:sp>
        <p:nvSpPr>
          <p:cNvPr id="17" name="Espaço Reservado para Número de Slide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94679-1EF2-48BC-B4F7-4455AC18C085}" type="slidenum">
              <a:rPr lang="pt-BR" smtClean="0"/>
              <a:pPr/>
              <a:t>8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225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22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25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5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5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5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5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5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2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5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5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25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5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2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2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2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2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5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25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2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2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"/>
                                        <p:tgtEl>
                                          <p:spTgt spid="225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400" fill="hold"/>
                                        <p:tgtEl>
                                          <p:spTgt spid="225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400" fill="hold"/>
                                        <p:tgtEl>
                                          <p:spTgt spid="225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5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5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25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25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25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25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2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animBg="1"/>
      <p:bldP spid="22543" grpId="0"/>
      <p:bldP spid="22545" grpId="0" animBg="1"/>
      <p:bldP spid="22546" grpId="0" animBg="1"/>
      <p:bldP spid="22565" grpId="0"/>
      <p:bldP spid="22568" grpId="0" animBg="1"/>
      <p:bldP spid="2256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4"/>
          <p:cNvSpPr>
            <a:spLocks noGrp="1" noChangeArrowheads="1"/>
          </p:cNvSpPr>
          <p:nvPr>
            <p:ph type="title" sz="quarter"/>
          </p:nvPr>
        </p:nvSpPr>
        <p:spPr>
          <a:noFill/>
          <a:ln w="76200" cmpd="tri">
            <a:solidFill>
              <a:schemeClr val="tx1"/>
            </a:solidFill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>
            <a:normAutofit fontScale="90000"/>
            <a:flatTx/>
          </a:bodyPr>
          <a:lstStyle/>
          <a:p>
            <a:r>
              <a:rPr lang="pt-BR" sz="3600"/>
              <a:t>Resolvendo equações exponenciais</a:t>
            </a:r>
          </a:p>
        </p:txBody>
      </p:sp>
      <p:graphicFrame>
        <p:nvGraphicFramePr>
          <p:cNvPr id="29701" name="Object 5"/>
          <p:cNvGraphicFramePr>
            <a:graphicFrameLocks noChangeAspect="1"/>
          </p:cNvGraphicFramePr>
          <p:nvPr>
            <p:ph sz="quarter" idx="1"/>
          </p:nvPr>
        </p:nvGraphicFramePr>
        <p:xfrm>
          <a:off x="323850" y="1557338"/>
          <a:ext cx="3024188" cy="1071562"/>
        </p:xfrm>
        <a:graphic>
          <a:graphicData uri="http://schemas.openxmlformats.org/presentationml/2006/ole">
            <p:oleObj spid="_x0000_s3074" name="Equation" r:id="rId3" imgW="660240" imgH="203040" progId="Equation.3">
              <p:embed/>
            </p:oleObj>
          </a:graphicData>
        </a:graphic>
      </p:graphicFrame>
      <p:graphicFrame>
        <p:nvGraphicFramePr>
          <p:cNvPr id="29703" name="Object 7"/>
          <p:cNvGraphicFramePr>
            <a:graphicFrameLocks noChangeAspect="1"/>
          </p:cNvGraphicFramePr>
          <p:nvPr>
            <p:ph sz="quarter" idx="2"/>
          </p:nvPr>
        </p:nvGraphicFramePr>
        <p:xfrm>
          <a:off x="323850" y="2708275"/>
          <a:ext cx="2447925" cy="792163"/>
        </p:xfrm>
        <a:graphic>
          <a:graphicData uri="http://schemas.openxmlformats.org/presentationml/2006/ole">
            <p:oleObj spid="_x0000_s3075" name="Equation" r:id="rId4" imgW="647640" imgH="203040" progId="Equation.3">
              <p:embed/>
            </p:oleObj>
          </a:graphicData>
        </a:graphic>
      </p:graphicFrame>
      <p:graphicFrame>
        <p:nvGraphicFramePr>
          <p:cNvPr id="29705" name="Object 9"/>
          <p:cNvGraphicFramePr>
            <a:graphicFrameLocks noChangeAspect="1"/>
          </p:cNvGraphicFramePr>
          <p:nvPr>
            <p:ph sz="quarter" idx="3"/>
          </p:nvPr>
        </p:nvGraphicFramePr>
        <p:xfrm>
          <a:off x="323850" y="3697288"/>
          <a:ext cx="2092325" cy="452437"/>
        </p:xfrm>
        <a:graphic>
          <a:graphicData uri="http://schemas.openxmlformats.org/presentationml/2006/ole">
            <p:oleObj spid="_x0000_s3076" name="Equation" r:id="rId5" imgW="711000" imgH="177480" progId="Equation.3">
              <p:embed/>
            </p:oleObj>
          </a:graphicData>
        </a:graphic>
      </p:graphicFrame>
      <p:graphicFrame>
        <p:nvGraphicFramePr>
          <p:cNvPr id="29707" name="Object 11"/>
          <p:cNvGraphicFramePr>
            <a:graphicFrameLocks noChangeAspect="1"/>
          </p:cNvGraphicFramePr>
          <p:nvPr>
            <p:ph sz="quarter" idx="4"/>
          </p:nvPr>
        </p:nvGraphicFramePr>
        <p:xfrm>
          <a:off x="323850" y="4149725"/>
          <a:ext cx="2016125" cy="504825"/>
        </p:xfrm>
        <a:graphic>
          <a:graphicData uri="http://schemas.openxmlformats.org/presentationml/2006/ole">
            <p:oleObj spid="_x0000_s3077" name="Equation" r:id="rId6" imgW="711000" imgH="177480" progId="Equation.3">
              <p:embed/>
            </p:oleObj>
          </a:graphicData>
        </a:graphic>
      </p:graphicFrame>
      <p:graphicFrame>
        <p:nvGraphicFramePr>
          <p:cNvPr id="29709" name="Object 13"/>
          <p:cNvGraphicFramePr>
            <a:graphicFrameLocks noChangeAspect="1"/>
          </p:cNvGraphicFramePr>
          <p:nvPr/>
        </p:nvGraphicFramePr>
        <p:xfrm>
          <a:off x="323850" y="4652963"/>
          <a:ext cx="1655763" cy="504825"/>
        </p:xfrm>
        <a:graphic>
          <a:graphicData uri="http://schemas.openxmlformats.org/presentationml/2006/ole">
            <p:oleObj spid="_x0000_s3078" name="Equation" r:id="rId7" imgW="583920" imgH="177480" progId="Equation.3">
              <p:embed/>
            </p:oleObj>
          </a:graphicData>
        </a:graphic>
      </p:graphicFrame>
      <p:graphicFrame>
        <p:nvGraphicFramePr>
          <p:cNvPr id="29710" name="Object 14"/>
          <p:cNvGraphicFramePr>
            <a:graphicFrameLocks noChangeAspect="1"/>
          </p:cNvGraphicFramePr>
          <p:nvPr/>
        </p:nvGraphicFramePr>
        <p:xfrm>
          <a:off x="411163" y="5176838"/>
          <a:ext cx="1639887" cy="1276350"/>
        </p:xfrm>
        <a:graphic>
          <a:graphicData uri="http://schemas.openxmlformats.org/presentationml/2006/ole">
            <p:oleObj spid="_x0000_s3079" name="Equation" r:id="rId8" imgW="558720" imgH="393480" progId="Equation.3">
              <p:embed/>
            </p:oleObj>
          </a:graphicData>
        </a:graphic>
      </p:graphicFrame>
      <p:graphicFrame>
        <p:nvGraphicFramePr>
          <p:cNvPr id="29714" name="Object 18"/>
          <p:cNvGraphicFramePr>
            <a:graphicFrameLocks noChangeAspect="1"/>
          </p:cNvGraphicFramePr>
          <p:nvPr/>
        </p:nvGraphicFramePr>
        <p:xfrm>
          <a:off x="4140200" y="5487988"/>
          <a:ext cx="1728788" cy="533400"/>
        </p:xfrm>
        <a:graphic>
          <a:graphicData uri="http://schemas.openxmlformats.org/presentationml/2006/ole">
            <p:oleObj spid="_x0000_s3080" name="Equation" r:id="rId9" imgW="431640" imgH="177480" progId="Equation.3">
              <p:embed/>
            </p:oleObj>
          </a:graphicData>
        </a:graphic>
      </p:graphicFrame>
      <p:graphicFrame>
        <p:nvGraphicFramePr>
          <p:cNvPr id="29715" name="Object 19"/>
          <p:cNvGraphicFramePr>
            <a:graphicFrameLocks noChangeAspect="1"/>
          </p:cNvGraphicFramePr>
          <p:nvPr/>
        </p:nvGraphicFramePr>
        <p:xfrm>
          <a:off x="2700338" y="5373688"/>
          <a:ext cx="790575" cy="719137"/>
        </p:xfrm>
        <a:graphic>
          <a:graphicData uri="http://schemas.openxmlformats.org/presentationml/2006/ole">
            <p:oleObj spid="_x0000_s3081" name="Equation" r:id="rId10" imgW="139680" imgH="126720" progId="Equation.3">
              <p:embed/>
            </p:oleObj>
          </a:graphicData>
        </a:graphic>
      </p:graphicFrame>
      <p:sp>
        <p:nvSpPr>
          <p:cNvPr id="29716" name="Text Box 20"/>
          <p:cNvSpPr txBox="1">
            <a:spLocks noChangeArrowheads="1"/>
          </p:cNvSpPr>
          <p:nvPr/>
        </p:nvSpPr>
        <p:spPr bwMode="auto">
          <a:xfrm>
            <a:off x="3708400" y="1690688"/>
            <a:ext cx="52895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t-BR" sz="2000"/>
              <a:t>Quando as bases são diferentes, é necessário</a:t>
            </a:r>
          </a:p>
          <a:p>
            <a:r>
              <a:rPr lang="pt-BR" sz="2000"/>
              <a:t>fatorar as bases.</a:t>
            </a:r>
          </a:p>
        </p:txBody>
      </p:sp>
      <p:sp>
        <p:nvSpPr>
          <p:cNvPr id="29717" name="Text Box 21"/>
          <p:cNvSpPr txBox="1">
            <a:spLocks noChangeArrowheads="1"/>
          </p:cNvSpPr>
          <p:nvPr/>
        </p:nvSpPr>
        <p:spPr bwMode="auto">
          <a:xfrm>
            <a:off x="3059113" y="2492375"/>
            <a:ext cx="60007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t-BR" sz="2000"/>
              <a:t>						  </a:t>
            </a:r>
            <a:r>
              <a:rPr lang="pt-BR" sz="1200"/>
              <a:t>4</a:t>
            </a:r>
            <a:endParaRPr lang="pt-BR" sz="2000"/>
          </a:p>
          <a:p>
            <a:r>
              <a:rPr lang="pt-BR" sz="2000"/>
              <a:t>Pelo processo de fatoração, concluímos que 81 =3 .</a:t>
            </a:r>
          </a:p>
        </p:txBody>
      </p:sp>
      <p:sp>
        <p:nvSpPr>
          <p:cNvPr id="29720" name="Text Box 24"/>
          <p:cNvSpPr txBox="1">
            <a:spLocks noChangeArrowheads="1"/>
          </p:cNvSpPr>
          <p:nvPr/>
        </p:nvSpPr>
        <p:spPr bwMode="auto">
          <a:xfrm>
            <a:off x="3059113" y="3679825"/>
            <a:ext cx="5346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t-BR" sz="2000"/>
              <a:t>Agora é só resolver a equação dos expoentes.</a:t>
            </a:r>
          </a:p>
        </p:txBody>
      </p:sp>
      <p:sp>
        <p:nvSpPr>
          <p:cNvPr id="29721" name="Line 25"/>
          <p:cNvSpPr>
            <a:spLocks noChangeShapeType="1"/>
          </p:cNvSpPr>
          <p:nvPr/>
        </p:nvSpPr>
        <p:spPr bwMode="auto">
          <a:xfrm>
            <a:off x="252413" y="2997200"/>
            <a:ext cx="719137" cy="36512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9722" name="Line 26"/>
          <p:cNvSpPr>
            <a:spLocks noChangeShapeType="1"/>
          </p:cNvSpPr>
          <p:nvPr/>
        </p:nvSpPr>
        <p:spPr bwMode="auto">
          <a:xfrm>
            <a:off x="1979613" y="2997200"/>
            <a:ext cx="719137" cy="36512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94679-1EF2-48BC-B4F7-4455AC18C085}" type="slidenum">
              <a:rPr lang="pt-BR" smtClean="0"/>
              <a:pPr/>
              <a:t>9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97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7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97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97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97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97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97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97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97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97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9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9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97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97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9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97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97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97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9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9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9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800" decel="100000"/>
                                        <p:tgtEl>
                                          <p:spTgt spid="297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800" decel="100000" fill="hold"/>
                                        <p:tgtEl>
                                          <p:spTgt spid="297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800" decel="100000" fill="hold"/>
                                        <p:tgtEl>
                                          <p:spTgt spid="297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800" decel="100000" fill="hold"/>
                                        <p:tgtEl>
                                          <p:spTgt spid="297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7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7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"/>
                                        <p:tgtEl>
                                          <p:spTgt spid="297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40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40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0" grpId="0" animBg="1"/>
      <p:bldP spid="29700" grpId="1" animBg="1"/>
      <p:bldP spid="29716" grpId="0"/>
      <p:bldP spid="29717" grpId="0"/>
      <p:bldP spid="29720" grpId="0"/>
      <p:bldP spid="29721" grpId="0" animBg="1"/>
      <p:bldP spid="297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4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115888"/>
            <a:ext cx="8229600" cy="1143000"/>
          </a:xfrm>
          <a:noFill/>
          <a:ln w="76200" cmpd="tri">
            <a:solidFill>
              <a:schemeClr val="tx1"/>
            </a:solidFill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>
            <a:flatTx/>
          </a:bodyPr>
          <a:lstStyle/>
          <a:p>
            <a:r>
              <a:rPr lang="pt-BR"/>
              <a:t>Resolvendo equações exponenciais</a:t>
            </a:r>
          </a:p>
        </p:txBody>
      </p:sp>
      <p:graphicFrame>
        <p:nvGraphicFramePr>
          <p:cNvPr id="34824" name="Object 8"/>
          <p:cNvGraphicFramePr>
            <a:graphicFrameLocks noChangeAspect="1"/>
          </p:cNvGraphicFramePr>
          <p:nvPr>
            <p:ph sz="quarter" idx="1"/>
          </p:nvPr>
        </p:nvGraphicFramePr>
        <p:xfrm>
          <a:off x="323850" y="1341438"/>
          <a:ext cx="3384550" cy="1093787"/>
        </p:xfrm>
        <a:graphic>
          <a:graphicData uri="http://schemas.openxmlformats.org/presentationml/2006/ole">
            <p:oleObj spid="_x0000_s4098" name="Equation" r:id="rId3" imgW="787320" imgH="203040" progId="Equation.3">
              <p:embed/>
            </p:oleObj>
          </a:graphicData>
        </a:graphic>
      </p:graphicFrame>
      <p:graphicFrame>
        <p:nvGraphicFramePr>
          <p:cNvPr id="34826" name="Object 10"/>
          <p:cNvGraphicFramePr>
            <a:graphicFrameLocks noChangeAspect="1"/>
          </p:cNvGraphicFramePr>
          <p:nvPr>
            <p:ph sz="quarter" idx="2"/>
          </p:nvPr>
        </p:nvGraphicFramePr>
        <p:xfrm>
          <a:off x="322263" y="2349500"/>
          <a:ext cx="2520950" cy="1008063"/>
        </p:xfrm>
        <a:graphic>
          <a:graphicData uri="http://schemas.openxmlformats.org/presentationml/2006/ole">
            <p:oleObj spid="_x0000_s4099" name="Equation" r:id="rId4" imgW="876240" imgH="266400" progId="Equation.3">
              <p:embed/>
            </p:oleObj>
          </a:graphicData>
        </a:graphic>
      </p:graphicFrame>
      <p:graphicFrame>
        <p:nvGraphicFramePr>
          <p:cNvPr id="34828" name="Object 12"/>
          <p:cNvGraphicFramePr>
            <a:graphicFrameLocks noChangeAspect="1"/>
          </p:cNvGraphicFramePr>
          <p:nvPr>
            <p:ph sz="quarter" idx="3"/>
          </p:nvPr>
        </p:nvGraphicFramePr>
        <p:xfrm>
          <a:off x="323850" y="3429000"/>
          <a:ext cx="2160588" cy="720725"/>
        </p:xfrm>
        <a:graphic>
          <a:graphicData uri="http://schemas.openxmlformats.org/presentationml/2006/ole">
            <p:oleObj spid="_x0000_s4100" name="Equation" r:id="rId5" imgW="774360" imgH="190440" progId="Equation.3">
              <p:embed/>
            </p:oleObj>
          </a:graphicData>
        </a:graphic>
      </p:graphicFrame>
      <p:graphicFrame>
        <p:nvGraphicFramePr>
          <p:cNvPr id="34830" name="Object 14"/>
          <p:cNvGraphicFramePr>
            <a:graphicFrameLocks noChangeAspect="1"/>
          </p:cNvGraphicFramePr>
          <p:nvPr>
            <p:ph sz="quarter" idx="4"/>
          </p:nvPr>
        </p:nvGraphicFramePr>
        <p:xfrm>
          <a:off x="279400" y="4221163"/>
          <a:ext cx="3284538" cy="638175"/>
        </p:xfrm>
        <a:graphic>
          <a:graphicData uri="http://schemas.openxmlformats.org/presentationml/2006/ole">
            <p:oleObj spid="_x0000_s4101" name="Equation" r:id="rId6" imgW="914400" imgH="177480" progId="Equation.3">
              <p:embed/>
            </p:oleObj>
          </a:graphicData>
        </a:graphic>
      </p:graphicFrame>
      <p:graphicFrame>
        <p:nvGraphicFramePr>
          <p:cNvPr id="34832" name="Object 16"/>
          <p:cNvGraphicFramePr>
            <a:graphicFrameLocks noChangeAspect="1"/>
          </p:cNvGraphicFramePr>
          <p:nvPr/>
        </p:nvGraphicFramePr>
        <p:xfrm>
          <a:off x="250825" y="4868863"/>
          <a:ext cx="3384550" cy="682625"/>
        </p:xfrm>
        <a:graphic>
          <a:graphicData uri="http://schemas.openxmlformats.org/presentationml/2006/ole">
            <p:oleObj spid="_x0000_s4102" name="Equation" r:id="rId7" imgW="914400" imgH="177480" progId="Equation.3">
              <p:embed/>
            </p:oleObj>
          </a:graphicData>
        </a:graphic>
      </p:graphicFrame>
      <p:graphicFrame>
        <p:nvGraphicFramePr>
          <p:cNvPr id="34833" name="Object 17"/>
          <p:cNvGraphicFramePr>
            <a:graphicFrameLocks noChangeAspect="1"/>
          </p:cNvGraphicFramePr>
          <p:nvPr/>
        </p:nvGraphicFramePr>
        <p:xfrm>
          <a:off x="250825" y="5516563"/>
          <a:ext cx="1897063" cy="649287"/>
        </p:xfrm>
        <a:graphic>
          <a:graphicData uri="http://schemas.openxmlformats.org/presentationml/2006/ole">
            <p:oleObj spid="_x0000_s4103" name="Equation" r:id="rId8" imgW="482400" imgH="177480" progId="Equation.3">
              <p:embed/>
            </p:oleObj>
          </a:graphicData>
        </a:graphic>
      </p:graphicFrame>
      <p:graphicFrame>
        <p:nvGraphicFramePr>
          <p:cNvPr id="34834" name="Object 18"/>
          <p:cNvGraphicFramePr>
            <a:graphicFrameLocks noChangeAspect="1"/>
          </p:cNvGraphicFramePr>
          <p:nvPr/>
        </p:nvGraphicFramePr>
        <p:xfrm>
          <a:off x="5364163" y="5084763"/>
          <a:ext cx="1944687" cy="1439862"/>
        </p:xfrm>
        <a:graphic>
          <a:graphicData uri="http://schemas.openxmlformats.org/presentationml/2006/ole">
            <p:oleObj spid="_x0000_s4104" name="Equation" r:id="rId9" imgW="431640" imgH="393480" progId="Equation.3">
              <p:embed/>
            </p:oleObj>
          </a:graphicData>
        </a:graphic>
      </p:graphicFrame>
      <p:graphicFrame>
        <p:nvGraphicFramePr>
          <p:cNvPr id="34835" name="Object 19"/>
          <p:cNvGraphicFramePr>
            <a:graphicFrameLocks noChangeAspect="1"/>
          </p:cNvGraphicFramePr>
          <p:nvPr/>
        </p:nvGraphicFramePr>
        <p:xfrm>
          <a:off x="3563938" y="5300663"/>
          <a:ext cx="1008062" cy="942975"/>
        </p:xfrm>
        <a:graphic>
          <a:graphicData uri="http://schemas.openxmlformats.org/presentationml/2006/ole">
            <p:oleObj spid="_x0000_s4105" name="Equation" r:id="rId10" imgW="139680" imgH="126720" progId="Equation.3">
              <p:embed/>
            </p:oleObj>
          </a:graphicData>
        </a:graphic>
      </p:graphicFrame>
      <p:sp>
        <p:nvSpPr>
          <p:cNvPr id="34836" name="Text Box 20"/>
          <p:cNvSpPr txBox="1">
            <a:spLocks noChangeArrowheads="1"/>
          </p:cNvSpPr>
          <p:nvPr/>
        </p:nvSpPr>
        <p:spPr bwMode="auto">
          <a:xfrm>
            <a:off x="3890963" y="1412875"/>
            <a:ext cx="52895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t-BR" sz="2000"/>
              <a:t>Quando as bases são diferentes, é necessário</a:t>
            </a:r>
          </a:p>
          <a:p>
            <a:r>
              <a:rPr lang="pt-BR" sz="2000"/>
              <a:t>fatorar as bases.</a:t>
            </a:r>
          </a:p>
        </p:txBody>
      </p:sp>
      <p:sp>
        <p:nvSpPr>
          <p:cNvPr id="34837" name="Text Box 21"/>
          <p:cNvSpPr txBox="1">
            <a:spLocks noChangeArrowheads="1"/>
          </p:cNvSpPr>
          <p:nvPr/>
        </p:nvSpPr>
        <p:spPr bwMode="auto">
          <a:xfrm>
            <a:off x="3059113" y="2205038"/>
            <a:ext cx="60801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t-BR" sz="2000"/>
              <a:t>						  </a:t>
            </a:r>
            <a:r>
              <a:rPr lang="pt-BR" sz="1200"/>
              <a:t>4</a:t>
            </a:r>
            <a:endParaRPr lang="pt-BR" sz="2000"/>
          </a:p>
          <a:p>
            <a:r>
              <a:rPr lang="pt-BR" sz="2000"/>
              <a:t>Pelo processo de fatoração, concluímos que 16 =2 . </a:t>
            </a:r>
          </a:p>
        </p:txBody>
      </p:sp>
      <p:sp>
        <p:nvSpPr>
          <p:cNvPr id="34838" name="Line 22"/>
          <p:cNvSpPr>
            <a:spLocks noChangeShapeType="1"/>
          </p:cNvSpPr>
          <p:nvPr/>
        </p:nvSpPr>
        <p:spPr bwMode="auto">
          <a:xfrm>
            <a:off x="179388" y="3711575"/>
            <a:ext cx="719137" cy="36512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4839" name="Line 23"/>
          <p:cNvSpPr>
            <a:spLocks noChangeShapeType="1"/>
          </p:cNvSpPr>
          <p:nvPr/>
        </p:nvSpPr>
        <p:spPr bwMode="auto">
          <a:xfrm>
            <a:off x="1476375" y="3711575"/>
            <a:ext cx="719138" cy="36512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4840" name="Text Box 24"/>
          <p:cNvSpPr txBox="1">
            <a:spLocks noChangeArrowheads="1"/>
          </p:cNvSpPr>
          <p:nvPr/>
        </p:nvSpPr>
        <p:spPr bwMode="auto">
          <a:xfrm>
            <a:off x="2967038" y="3346450"/>
            <a:ext cx="59864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t-BR" sz="2000"/>
              <a:t>Utilizando a propriedade distributiva, multiplicamos </a:t>
            </a:r>
          </a:p>
          <a:p>
            <a:r>
              <a:rPr lang="pt-BR" sz="2000"/>
              <a:t>os elementos do segundo expoente.</a:t>
            </a:r>
          </a:p>
        </p:txBody>
      </p:sp>
      <p:sp>
        <p:nvSpPr>
          <p:cNvPr id="34844" name="Freeform 28"/>
          <p:cNvSpPr>
            <a:spLocks/>
          </p:cNvSpPr>
          <p:nvPr/>
        </p:nvSpPr>
        <p:spPr bwMode="auto">
          <a:xfrm>
            <a:off x="2124075" y="2349500"/>
            <a:ext cx="263525" cy="239713"/>
          </a:xfrm>
          <a:custGeom>
            <a:avLst/>
            <a:gdLst/>
            <a:ahLst/>
            <a:cxnLst>
              <a:cxn ang="0">
                <a:pos x="0" y="136"/>
              </a:cxn>
              <a:cxn ang="0">
                <a:pos x="79" y="0"/>
              </a:cxn>
              <a:cxn ang="0">
                <a:pos x="157" y="136"/>
              </a:cxn>
              <a:cxn ang="0">
                <a:pos x="130" y="90"/>
              </a:cxn>
            </a:cxnLst>
            <a:rect l="0" t="0" r="r" b="b"/>
            <a:pathLst>
              <a:path w="166" h="151">
                <a:moveTo>
                  <a:pt x="0" y="136"/>
                </a:moveTo>
                <a:cubicBezTo>
                  <a:pt x="26" y="68"/>
                  <a:pt x="53" y="0"/>
                  <a:pt x="79" y="0"/>
                </a:cubicBezTo>
                <a:cubicBezTo>
                  <a:pt x="105" y="0"/>
                  <a:pt x="148" y="121"/>
                  <a:pt x="157" y="136"/>
                </a:cubicBezTo>
                <a:cubicBezTo>
                  <a:pt x="166" y="151"/>
                  <a:pt x="133" y="98"/>
                  <a:pt x="130" y="90"/>
                </a:cubicBezTo>
              </a:path>
            </a:pathLst>
          </a:custGeom>
          <a:noFill/>
          <a:ln w="28575" cmpd="sng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4848" name="Freeform 32"/>
          <p:cNvSpPr>
            <a:spLocks/>
          </p:cNvSpPr>
          <p:nvPr/>
        </p:nvSpPr>
        <p:spPr bwMode="auto">
          <a:xfrm>
            <a:off x="2051050" y="2203450"/>
            <a:ext cx="576263" cy="288925"/>
          </a:xfrm>
          <a:custGeom>
            <a:avLst/>
            <a:gdLst/>
            <a:ahLst/>
            <a:cxnLst>
              <a:cxn ang="0">
                <a:pos x="0" y="228"/>
              </a:cxn>
              <a:cxn ang="0">
                <a:pos x="131" y="1"/>
              </a:cxn>
              <a:cxn ang="0">
                <a:pos x="363" y="233"/>
              </a:cxn>
              <a:cxn ang="0">
                <a:pos x="333" y="182"/>
              </a:cxn>
            </a:cxnLst>
            <a:rect l="0" t="0" r="r" b="b"/>
            <a:pathLst>
              <a:path w="397" h="263">
                <a:moveTo>
                  <a:pt x="0" y="228"/>
                </a:moveTo>
                <a:cubicBezTo>
                  <a:pt x="35" y="114"/>
                  <a:pt x="71" y="0"/>
                  <a:pt x="131" y="1"/>
                </a:cubicBezTo>
                <a:cubicBezTo>
                  <a:pt x="191" y="2"/>
                  <a:pt x="329" y="203"/>
                  <a:pt x="363" y="233"/>
                </a:cubicBezTo>
                <a:cubicBezTo>
                  <a:pt x="397" y="263"/>
                  <a:pt x="340" y="198"/>
                  <a:pt x="333" y="182"/>
                </a:cubicBezTo>
              </a:path>
            </a:pathLst>
          </a:custGeom>
          <a:noFill/>
          <a:ln w="28575" cmpd="sng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34849" name="Text Box 33"/>
          <p:cNvSpPr txBox="1">
            <a:spLocks noChangeArrowheads="1"/>
          </p:cNvSpPr>
          <p:nvPr/>
        </p:nvSpPr>
        <p:spPr bwMode="auto">
          <a:xfrm>
            <a:off x="3708400" y="4292600"/>
            <a:ext cx="5346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t-BR" sz="2000"/>
              <a:t>Agora é só resolver a equação dos expoentes.</a:t>
            </a:r>
          </a:p>
        </p:txBody>
      </p:sp>
      <p:sp>
        <p:nvSpPr>
          <p:cNvPr id="21" name="Espaço Reservado para Número de Slide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94679-1EF2-48BC-B4F7-4455AC18C085}" type="slidenum">
              <a:rPr lang="pt-BR" smtClean="0"/>
              <a:pPr/>
              <a:t>10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4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4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4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8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8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8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34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8" dur="2000"/>
                                        <p:tgtEl>
                                          <p:spTgt spid="34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3" dur="1" fill="hold"/>
                                        <p:tgtEl>
                                          <p:spTgt spid="3482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34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4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34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48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48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34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34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9" dur="2000"/>
                                        <p:tgtEl>
                                          <p:spTgt spid="34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4" dur="500"/>
                                        <p:tgtEl>
                                          <p:spTgt spid="34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0" grpId="0" animBg="1"/>
      <p:bldP spid="34836" grpId="0"/>
      <p:bldP spid="34837" grpId="0"/>
      <p:bldP spid="34838" grpId="0" animBg="1"/>
      <p:bldP spid="34839" grpId="0" animBg="1"/>
      <p:bldP spid="34840" grpId="0"/>
      <p:bldP spid="34844" grpId="0" animBg="1"/>
      <p:bldP spid="34848" grpId="0" animBg="1"/>
      <p:bldP spid="3484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4"/>
          <p:cNvSpPr>
            <a:spLocks noGrp="1" noChangeArrowheads="1"/>
          </p:cNvSpPr>
          <p:nvPr>
            <p:ph type="title" sz="quarter"/>
          </p:nvPr>
        </p:nvSpPr>
        <p:spPr>
          <a:noFill/>
          <a:ln w="76200" cmpd="tri">
            <a:solidFill>
              <a:schemeClr val="tx1"/>
            </a:solidFill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>
            <a:flatTx/>
          </a:bodyPr>
          <a:lstStyle/>
          <a:p>
            <a:r>
              <a:rPr lang="pt-BR"/>
              <a:t>Resolvendo equações exponenciais</a:t>
            </a:r>
          </a:p>
        </p:txBody>
      </p:sp>
      <p:graphicFrame>
        <p:nvGraphicFramePr>
          <p:cNvPr id="41989" name="Object 5"/>
          <p:cNvGraphicFramePr>
            <a:graphicFrameLocks noChangeAspect="1"/>
          </p:cNvGraphicFramePr>
          <p:nvPr>
            <p:ph sz="quarter" idx="1"/>
          </p:nvPr>
        </p:nvGraphicFramePr>
        <p:xfrm>
          <a:off x="395288" y="1700213"/>
          <a:ext cx="2952750" cy="936625"/>
        </p:xfrm>
        <a:graphic>
          <a:graphicData uri="http://schemas.openxmlformats.org/presentationml/2006/ole">
            <p:oleObj spid="_x0000_s5122" name="Equação" r:id="rId3" imgW="571320" imgH="203040" progId="Equation.3">
              <p:embed/>
            </p:oleObj>
          </a:graphicData>
        </a:graphic>
      </p:graphicFrame>
      <p:graphicFrame>
        <p:nvGraphicFramePr>
          <p:cNvPr id="41991" name="Object 7"/>
          <p:cNvGraphicFramePr>
            <a:graphicFrameLocks noChangeAspect="1"/>
          </p:cNvGraphicFramePr>
          <p:nvPr>
            <p:ph sz="quarter" idx="2"/>
          </p:nvPr>
        </p:nvGraphicFramePr>
        <p:xfrm>
          <a:off x="393700" y="2997200"/>
          <a:ext cx="2233613" cy="863600"/>
        </p:xfrm>
        <a:graphic>
          <a:graphicData uri="http://schemas.openxmlformats.org/presentationml/2006/ole">
            <p:oleObj spid="_x0000_s5123" name="Equation" r:id="rId4" imgW="647640" imgH="203040" progId="Equation.3">
              <p:embed/>
            </p:oleObj>
          </a:graphicData>
        </a:graphic>
      </p:graphicFrame>
      <p:graphicFrame>
        <p:nvGraphicFramePr>
          <p:cNvPr id="41993" name="Object 9"/>
          <p:cNvGraphicFramePr>
            <a:graphicFrameLocks noChangeAspect="1"/>
          </p:cNvGraphicFramePr>
          <p:nvPr>
            <p:ph sz="quarter" idx="3"/>
          </p:nvPr>
        </p:nvGraphicFramePr>
        <p:xfrm>
          <a:off x="323850" y="3933825"/>
          <a:ext cx="2305050" cy="647700"/>
        </p:xfrm>
        <a:graphic>
          <a:graphicData uri="http://schemas.openxmlformats.org/presentationml/2006/ole">
            <p:oleObj spid="_x0000_s5124" name="Equation" r:id="rId5" imgW="711000" imgH="177480" progId="Equation.3">
              <p:embed/>
            </p:oleObj>
          </a:graphicData>
        </a:graphic>
      </p:graphicFrame>
      <p:graphicFrame>
        <p:nvGraphicFramePr>
          <p:cNvPr id="41995" name="Object 11"/>
          <p:cNvGraphicFramePr>
            <a:graphicFrameLocks noChangeAspect="1"/>
          </p:cNvGraphicFramePr>
          <p:nvPr>
            <p:ph sz="quarter" idx="4"/>
          </p:nvPr>
        </p:nvGraphicFramePr>
        <p:xfrm>
          <a:off x="323850" y="4652963"/>
          <a:ext cx="3284538" cy="720725"/>
        </p:xfrm>
        <a:graphic>
          <a:graphicData uri="http://schemas.openxmlformats.org/presentationml/2006/ole">
            <p:oleObj spid="_x0000_s5125" name="Equation" r:id="rId6" imgW="495000" imgH="177480" progId="Equation.3">
              <p:embed/>
            </p:oleObj>
          </a:graphicData>
        </a:graphic>
      </p:graphicFrame>
      <p:graphicFrame>
        <p:nvGraphicFramePr>
          <p:cNvPr id="41997" name="Object 13"/>
          <p:cNvGraphicFramePr>
            <a:graphicFrameLocks noChangeAspect="1"/>
          </p:cNvGraphicFramePr>
          <p:nvPr/>
        </p:nvGraphicFramePr>
        <p:xfrm>
          <a:off x="454025" y="5445125"/>
          <a:ext cx="2173288" cy="1349375"/>
        </p:xfrm>
        <a:graphic>
          <a:graphicData uri="http://schemas.openxmlformats.org/presentationml/2006/ole">
            <p:oleObj spid="_x0000_s5126" name="Equation" r:id="rId7" imgW="457200" imgH="393480" progId="Equation.3">
              <p:embed/>
            </p:oleObj>
          </a:graphicData>
        </a:graphic>
      </p:graphicFrame>
      <p:graphicFrame>
        <p:nvGraphicFramePr>
          <p:cNvPr id="41998" name="Object 14"/>
          <p:cNvGraphicFramePr>
            <a:graphicFrameLocks noChangeAspect="1"/>
          </p:cNvGraphicFramePr>
          <p:nvPr/>
        </p:nvGraphicFramePr>
        <p:xfrm>
          <a:off x="4643438" y="5429264"/>
          <a:ext cx="2116137" cy="863600"/>
        </p:xfrm>
        <a:graphic>
          <a:graphicData uri="http://schemas.openxmlformats.org/presentationml/2006/ole">
            <p:oleObj spid="_x0000_s5127" name="Equation" r:id="rId8" imgW="342720" imgH="177480" progId="Equation.3">
              <p:embed/>
            </p:oleObj>
          </a:graphicData>
        </a:graphic>
      </p:graphicFrame>
      <p:sp>
        <p:nvSpPr>
          <p:cNvPr id="41999" name="Text Box 15"/>
          <p:cNvSpPr txBox="1">
            <a:spLocks noChangeArrowheads="1"/>
          </p:cNvSpPr>
          <p:nvPr/>
        </p:nvSpPr>
        <p:spPr bwMode="auto">
          <a:xfrm>
            <a:off x="3851275" y="1628775"/>
            <a:ext cx="524033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pt-BR" sz="2000" b="1"/>
              <a:t>Quando uma das bases for o número 1, </a:t>
            </a:r>
          </a:p>
          <a:p>
            <a:pPr algn="ctr"/>
            <a:r>
              <a:rPr lang="pt-BR" sz="2000" b="1"/>
              <a:t>não é possível fatorar as bases. </a:t>
            </a:r>
          </a:p>
          <a:p>
            <a:pPr algn="ctr"/>
            <a:r>
              <a:rPr lang="pt-BR" sz="2000" b="1"/>
              <a:t>Utilizamos propriedades de potência.</a:t>
            </a:r>
          </a:p>
        </p:txBody>
      </p:sp>
      <p:sp>
        <p:nvSpPr>
          <p:cNvPr id="42000" name="Text Box 16"/>
          <p:cNvSpPr txBox="1">
            <a:spLocks noChangeArrowheads="1"/>
          </p:cNvSpPr>
          <p:nvPr/>
        </p:nvSpPr>
        <p:spPr bwMode="auto">
          <a:xfrm>
            <a:off x="3184525" y="2986088"/>
            <a:ext cx="55086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r>
              <a:rPr lang="pt-BR" sz="2000" b="1"/>
              <a:t>Todo número elevado a zero é igual a um.</a:t>
            </a:r>
          </a:p>
        </p:txBody>
      </p:sp>
      <p:sp>
        <p:nvSpPr>
          <p:cNvPr id="42001" name="Text Box 17"/>
          <p:cNvSpPr txBox="1">
            <a:spLocks noChangeArrowheads="1"/>
          </p:cNvSpPr>
          <p:nvPr/>
        </p:nvSpPr>
        <p:spPr bwMode="auto">
          <a:xfrm>
            <a:off x="3276600" y="3933825"/>
            <a:ext cx="59991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r>
              <a:rPr lang="pt-BR" sz="2000" b="1"/>
              <a:t>Agora é só resolver a equação dos expoentes.</a:t>
            </a:r>
          </a:p>
        </p:txBody>
      </p:sp>
      <p:graphicFrame>
        <p:nvGraphicFramePr>
          <p:cNvPr id="42002" name="Object 18"/>
          <p:cNvGraphicFramePr>
            <a:graphicFrameLocks noChangeAspect="1"/>
          </p:cNvGraphicFramePr>
          <p:nvPr/>
        </p:nvGraphicFramePr>
        <p:xfrm>
          <a:off x="3203575" y="5510213"/>
          <a:ext cx="1008063" cy="942975"/>
        </p:xfrm>
        <a:graphic>
          <a:graphicData uri="http://schemas.openxmlformats.org/presentationml/2006/ole">
            <p:oleObj spid="_x0000_s5128" name="Equation" r:id="rId9" imgW="139680" imgH="126720" progId="Equation.3">
              <p:embed/>
            </p:oleObj>
          </a:graphicData>
        </a:graphic>
      </p:graphicFrame>
      <p:sp>
        <p:nvSpPr>
          <p:cNvPr id="42003" name="Line 19"/>
          <p:cNvSpPr>
            <a:spLocks noChangeShapeType="1"/>
          </p:cNvSpPr>
          <p:nvPr/>
        </p:nvSpPr>
        <p:spPr bwMode="auto">
          <a:xfrm>
            <a:off x="250825" y="3284538"/>
            <a:ext cx="719138" cy="36512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42004" name="Line 20"/>
          <p:cNvSpPr>
            <a:spLocks noChangeShapeType="1"/>
          </p:cNvSpPr>
          <p:nvPr/>
        </p:nvSpPr>
        <p:spPr bwMode="auto">
          <a:xfrm>
            <a:off x="1981200" y="3279775"/>
            <a:ext cx="719138" cy="36512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17" name="Espaço Reservado para Número de Slide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94679-1EF2-48BC-B4F7-4455AC18C085}" type="slidenum">
              <a:rPr lang="pt-BR" smtClean="0"/>
              <a:pPr/>
              <a:t>11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41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20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20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2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2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41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20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20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1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1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4200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41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8" grpId="0" animBg="1"/>
      <p:bldP spid="41999" grpId="0"/>
      <p:bldP spid="42000" grpId="0"/>
      <p:bldP spid="42001" grpId="0"/>
      <p:bldP spid="42003" grpId="0" animBg="1"/>
      <p:bldP spid="42004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30</TotalTime>
  <Words>377</Words>
  <Application>Microsoft Office PowerPoint</Application>
  <PresentationFormat>Apresentação na tela (4:3)</PresentationFormat>
  <Paragraphs>63</Paragraphs>
  <Slides>11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3" baseType="lpstr">
      <vt:lpstr>Oriel</vt:lpstr>
      <vt:lpstr>Microsoft Equation 3.0</vt:lpstr>
      <vt:lpstr>Slide 1</vt:lpstr>
      <vt:lpstr>Equação Exponencial</vt:lpstr>
      <vt:lpstr>RELEMBRANDO AS REGRAS DE POTÊNCIAÇÃO</vt:lpstr>
      <vt:lpstr>Slide 4</vt:lpstr>
      <vt:lpstr>Equação: é toda expressão onde aparece letra e um sinal de igual. O objetivo de toda equação é desvendar o valor da incógnita (a letra em questão).</vt:lpstr>
      <vt:lpstr>Exemplos de equações...</vt:lpstr>
      <vt:lpstr>Equação Exponencial</vt:lpstr>
      <vt:lpstr>Resolvendo equações exponenciais</vt:lpstr>
      <vt:lpstr>Resolvendo equações exponenciais</vt:lpstr>
      <vt:lpstr>Resolvendo equações exponenciais</vt:lpstr>
      <vt:lpstr>Resolvendo equações exponenciais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Oxnar</dc:creator>
  <cp:lastModifiedBy>Oxnar</cp:lastModifiedBy>
  <cp:revision>4</cp:revision>
  <dcterms:created xsi:type="dcterms:W3CDTF">2014-08-21T03:27:34Z</dcterms:created>
  <dcterms:modified xsi:type="dcterms:W3CDTF">2014-08-21T03:57:41Z</dcterms:modified>
</cp:coreProperties>
</file>