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32"/>
  </p:notesMasterIdLst>
  <p:sldIdLst>
    <p:sldId id="337" r:id="rId2"/>
    <p:sldId id="339" r:id="rId3"/>
    <p:sldId id="340" r:id="rId4"/>
    <p:sldId id="341" r:id="rId5"/>
    <p:sldId id="343" r:id="rId6"/>
    <p:sldId id="338" r:id="rId7"/>
    <p:sldId id="342" r:id="rId8"/>
    <p:sldId id="344" r:id="rId9"/>
    <p:sldId id="345" r:id="rId10"/>
    <p:sldId id="346" r:id="rId11"/>
    <p:sldId id="347" r:id="rId12"/>
    <p:sldId id="348" r:id="rId13"/>
    <p:sldId id="349" r:id="rId14"/>
    <p:sldId id="350" r:id="rId15"/>
    <p:sldId id="351" r:id="rId16"/>
    <p:sldId id="352" r:id="rId17"/>
    <p:sldId id="353" r:id="rId18"/>
    <p:sldId id="356" r:id="rId19"/>
    <p:sldId id="354" r:id="rId20"/>
    <p:sldId id="357" r:id="rId21"/>
    <p:sldId id="358" r:id="rId22"/>
    <p:sldId id="359" r:id="rId23"/>
    <p:sldId id="360" r:id="rId24"/>
    <p:sldId id="361" r:id="rId25"/>
    <p:sldId id="362" r:id="rId26"/>
    <p:sldId id="363" r:id="rId27"/>
    <p:sldId id="364" r:id="rId28"/>
    <p:sldId id="365" r:id="rId29"/>
    <p:sldId id="366" r:id="rId30"/>
    <p:sldId id="355" r:id="rId31"/>
  </p:sldIdLst>
  <p:sldSz cx="9144000" cy="6858000" type="screen4x3"/>
  <p:notesSz cx="6858000" cy="9028113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9B6E"/>
    <a:srgbClr val="C95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46" autoAdjust="0"/>
    <p:restoredTop sz="90679" autoAdjust="0"/>
  </p:normalViewPr>
  <p:slideViewPr>
    <p:cSldViewPr>
      <p:cViewPr>
        <p:scale>
          <a:sx n="90" d="100"/>
          <a:sy n="90" d="100"/>
        </p:scale>
        <p:origin x="1836" y="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331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73163" y="677863"/>
            <a:ext cx="4513262" cy="3384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287838"/>
            <a:ext cx="5029200" cy="406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noProof="0" smtClean="0"/>
              <a:t>Clique para editar os estilos do texto mestre</a:t>
            </a:r>
          </a:p>
          <a:p>
            <a:pPr lvl="1"/>
            <a:r>
              <a:rPr lang="pt-BR" altLang="pt-BR" noProof="0" smtClean="0"/>
              <a:t>Segundo nível</a:t>
            </a:r>
          </a:p>
          <a:p>
            <a:pPr lvl="2"/>
            <a:r>
              <a:rPr lang="pt-BR" altLang="pt-BR" noProof="0" smtClean="0"/>
              <a:t>Terceiro nível</a:t>
            </a:r>
          </a:p>
          <a:p>
            <a:pPr lvl="3"/>
            <a:r>
              <a:rPr lang="pt-BR" altLang="pt-BR" noProof="0" smtClean="0"/>
              <a:t>Quarto nível</a:t>
            </a:r>
          </a:p>
          <a:p>
            <a:pPr lvl="4"/>
            <a:r>
              <a:rPr lang="pt-BR" altLang="pt-BR" noProof="0" smtClean="0"/>
              <a:t>Quinto nível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577263"/>
            <a:ext cx="29718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577263"/>
            <a:ext cx="29718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fld id="{78E3B859-403E-4A50-AF45-62C7E9CCA99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9500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 smtClean="0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 smtClean="0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 smtClean="0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 smtClean="0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 smtClean="0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 smtClean="0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 smtClean="0"/>
            </a:p>
          </p:txBody>
        </p:sp>
      </p:grp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20713"/>
            <a:ext cx="1258888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450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altLang="pt-BR" noProof="0" smtClean="0"/>
              <a:t>Clique para editar o estilo do título mestre</a:t>
            </a:r>
          </a:p>
        </p:txBody>
      </p:sp>
      <p:sp>
        <p:nvSpPr>
          <p:cNvPr id="23450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pt-BR" altLang="pt-BR" noProof="0" smtClean="0"/>
              <a:t>Clique para editar o estilo do subtítulo mestre</a:t>
            </a:r>
          </a:p>
        </p:txBody>
      </p:sp>
      <p:sp>
        <p:nvSpPr>
          <p:cNvPr id="15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6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7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5847BB0-DACB-45B0-87B9-9A257BA7948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05944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20713"/>
            <a:ext cx="1258888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C0CB47-228A-4475-BDFF-F811E68A4C0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28375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8AFF0E-5E4D-44DB-95C1-550D6173F3C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4991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243255-3B7D-48B8-BF34-D5C1B2EBF5D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278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99551A-5471-4853-9F26-26C9A00927A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38252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BE45B2-CF1A-4F8C-8E7C-63C7231B5CC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00310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BF3B4-882F-4312-BFFF-88E8E5D073F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12046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60A6FB-0477-4B79-BA13-F0B74E93E71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0064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222962-A473-43B7-80B7-57606092762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65863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831E12-E8E2-470F-9BA9-CAAE6AA4818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72999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ABC57B-D5CD-4AA4-A4C9-1D1F80E4DD0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74343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23348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2334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2334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F051B30-AF43-4212-AB9F-774E30EFD84E}" type="slidenum">
              <a:rPr lang="pt-BR" altLang="pt-BR"/>
              <a:pPr/>
              <a:t>‹nº›</a:t>
            </a:fld>
            <a:endParaRPr lang="pt-BR" altLang="pt-BR"/>
          </a:p>
        </p:txBody>
      </p:sp>
      <p:pic>
        <p:nvPicPr>
          <p:cNvPr id="1038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20713"/>
            <a:ext cx="1258888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niriotec.br/~morganna/guia/kernel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ninjadolinux.com.br/instalar-ubuntu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ninjadolinux.com.br/site-do-linux-mint-invadido-2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s://upload.wikimedia.org/wikipedia/commons/thumb/d/d4/Linux_Min_14_%28Nadia%29.png/1280px-Linux_Min_14_%28Nadia%2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6" y="37457"/>
            <a:ext cx="9276241" cy="680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1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B44F366-5B58-4558-B5B1-8BCFE4FD9721}" type="slidenum">
              <a:rPr lang="pt-BR" altLang="pt-BR" sz="1400">
                <a:solidFill>
                  <a:schemeClr val="bg2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pt-BR" altLang="pt-BR" sz="1400">
              <a:solidFill>
                <a:schemeClr val="bg2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39952" y="1828800"/>
            <a:ext cx="4623048" cy="1143000"/>
          </a:xfrm>
        </p:spPr>
        <p:txBody>
          <a:bodyPr/>
          <a:lstStyle/>
          <a:p>
            <a:pPr eaLnBrk="1" hangingPunct="1"/>
            <a:r>
              <a:rPr lang="pt-BR" altLang="pt-BR" sz="2400" dirty="0" smtClean="0"/>
              <a:t>DISTRIBUIÇÕES LINUX</a:t>
            </a:r>
            <a:endParaRPr lang="pt-BR" altLang="pt-BR" sz="2400" dirty="0" smtClean="0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</a:pPr>
            <a:endParaRPr lang="pt-BR" altLang="pt-BR" sz="1600" dirty="0" smtClean="0"/>
          </a:p>
          <a:p>
            <a:pPr algn="l" eaLnBrk="1" hangingPunct="1">
              <a:lnSpc>
                <a:spcPct val="90000"/>
              </a:lnSpc>
            </a:pPr>
            <a:endParaRPr lang="pt-BR" altLang="pt-BR" sz="1600" dirty="0" smtClean="0"/>
          </a:p>
          <a:p>
            <a:pPr algn="l" eaLnBrk="1" hangingPunct="1">
              <a:lnSpc>
                <a:spcPct val="90000"/>
              </a:lnSpc>
            </a:pPr>
            <a:endParaRPr lang="pt-BR" altLang="pt-BR" sz="1600" dirty="0" smtClean="0"/>
          </a:p>
          <a:p>
            <a:pPr algn="l" eaLnBrk="1" hangingPunct="1">
              <a:lnSpc>
                <a:spcPct val="90000"/>
              </a:lnSpc>
            </a:pPr>
            <a:endParaRPr lang="pt-BR" altLang="pt-BR" sz="1600" dirty="0" smtClean="0"/>
          </a:p>
          <a:p>
            <a:pPr algn="r" eaLnBrk="1" hangingPunct="1">
              <a:lnSpc>
                <a:spcPct val="90000"/>
              </a:lnSpc>
            </a:pPr>
            <a:r>
              <a:rPr lang="pt-BR" altLang="pt-BR" sz="1600" dirty="0" err="1" smtClean="0"/>
              <a:t>Prof</a:t>
            </a:r>
            <a:r>
              <a:rPr lang="pt-BR" altLang="pt-BR" sz="1600" dirty="0" smtClean="0"/>
              <a:t>:  André Aparecido da Silva</a:t>
            </a:r>
          </a:p>
          <a:p>
            <a:pPr algn="r" eaLnBrk="1" hangingPunct="1">
              <a:lnSpc>
                <a:spcPct val="90000"/>
              </a:lnSpc>
            </a:pPr>
            <a:r>
              <a:rPr lang="pt-BR" altLang="pt-BR" sz="1600" dirty="0" smtClean="0"/>
              <a:t>Disponível em: </a:t>
            </a:r>
            <a:r>
              <a:rPr lang="pt-BR" altLang="pt-BR" sz="1600" dirty="0" smtClean="0">
                <a:hlinkClick r:id="rId3"/>
              </a:rPr>
              <a:t>www.oxnar.com.br/aulas</a:t>
            </a:r>
            <a:r>
              <a:rPr lang="pt-BR" altLang="pt-BR" sz="1600" dirty="0" smtClean="0"/>
              <a:t> </a:t>
            </a:r>
            <a:endParaRPr lang="pt-BR" altLang="pt-BR" sz="1600" dirty="0" smtClean="0"/>
          </a:p>
          <a:p>
            <a:pPr algn="r" eaLnBrk="1" hangingPunct="1">
              <a:lnSpc>
                <a:spcPct val="90000"/>
              </a:lnSpc>
            </a:pPr>
            <a:endParaRPr lang="pt-BR" altLang="pt-BR" dirty="0" smtClean="0"/>
          </a:p>
          <a:p>
            <a:pPr algn="r" eaLnBrk="1" hangingPunct="1">
              <a:lnSpc>
                <a:spcPct val="90000"/>
              </a:lnSpc>
            </a:pPr>
            <a:endParaRPr lang="pt-BR" altLang="pt-B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É ?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Uma </a:t>
            </a:r>
            <a:r>
              <a:rPr lang="pt-BR" dirty="0"/>
              <a:t>Distribuição Linux é composta por uma coleção de aplicativos mais o </a:t>
            </a:r>
            <a:r>
              <a:rPr lang="pt-BR" b="1" dirty="0" err="1">
                <a:hlinkClick r:id="rId2"/>
              </a:rPr>
              <a:t>kernel</a:t>
            </a:r>
            <a:r>
              <a:rPr lang="pt-BR" dirty="0"/>
              <a:t> (núcleo) do sistema operacional.</a:t>
            </a:r>
          </a:p>
          <a:p>
            <a:pPr algn="just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12571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Kernel</a:t>
            </a:r>
            <a:r>
              <a:rPr lang="pt-BR" dirty="0" smtClean="0"/>
              <a:t>!!! O que é isto?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i="1" dirty="0" err="1"/>
              <a:t>Kernel</a:t>
            </a:r>
            <a:r>
              <a:rPr lang="pt-BR" dirty="0"/>
              <a:t> é uma palavra inglesa que significa "núcleo". Em Informática, o núcleo é a parte principal do sistema operativo do computador. A função do núcleo do sistema é conectar o </a:t>
            </a:r>
            <a:r>
              <a:rPr lang="pt-BR" dirty="0" err="1"/>
              <a:t>sotware</a:t>
            </a:r>
            <a:r>
              <a:rPr lang="pt-BR" dirty="0"/>
              <a:t> ao hardware, estabelecendo uma comunicação eficaz entre os recursos do sistema.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49128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Kernel</a:t>
            </a:r>
            <a:r>
              <a:rPr lang="pt-BR" dirty="0" smtClean="0"/>
              <a:t> e Distribuições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4</a:t>
            </a:fld>
            <a:endParaRPr lang="pt-BR" altLang="pt-BR"/>
          </a:p>
        </p:txBody>
      </p:sp>
      <p:sp>
        <p:nvSpPr>
          <p:cNvPr id="5" name="Elipse 4"/>
          <p:cNvSpPr/>
          <p:nvPr/>
        </p:nvSpPr>
        <p:spPr bwMode="auto">
          <a:xfrm>
            <a:off x="1763688" y="2492896"/>
            <a:ext cx="2736304" cy="792088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KERNEL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200" dirty="0" smtClean="0"/>
              <a:t>(NÚCLEO DO SISTEMAS)</a:t>
            </a: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Elipse 5"/>
          <p:cNvSpPr/>
          <p:nvPr/>
        </p:nvSpPr>
        <p:spPr bwMode="auto">
          <a:xfrm>
            <a:off x="3607296" y="3787045"/>
            <a:ext cx="2736304" cy="792088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dirty="0" smtClean="0"/>
              <a:t>Distribuição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8" name="Conector de seta reta 7"/>
          <p:cNvCxnSpPr>
            <a:stCxn id="5" idx="4"/>
          </p:cNvCxnSpPr>
          <p:nvPr/>
        </p:nvCxnSpPr>
        <p:spPr bwMode="auto">
          <a:xfrm>
            <a:off x="3131840" y="3284984"/>
            <a:ext cx="1440160" cy="5020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onector de seta reta 8"/>
          <p:cNvCxnSpPr/>
          <p:nvPr/>
        </p:nvCxnSpPr>
        <p:spPr bwMode="auto">
          <a:xfrm>
            <a:off x="5623520" y="4536562"/>
            <a:ext cx="1195536" cy="5446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onector de seta reta 10"/>
          <p:cNvCxnSpPr/>
          <p:nvPr/>
        </p:nvCxnSpPr>
        <p:spPr bwMode="auto">
          <a:xfrm>
            <a:off x="5047456" y="4602590"/>
            <a:ext cx="100608" cy="82799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onector de seta reta 12"/>
          <p:cNvCxnSpPr/>
          <p:nvPr/>
        </p:nvCxnSpPr>
        <p:spPr bwMode="auto">
          <a:xfrm flipH="1">
            <a:off x="3419872" y="4471953"/>
            <a:ext cx="597768" cy="98208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Elipse 14"/>
          <p:cNvSpPr/>
          <p:nvPr/>
        </p:nvSpPr>
        <p:spPr bwMode="auto">
          <a:xfrm>
            <a:off x="6343600" y="5081194"/>
            <a:ext cx="1268113" cy="792088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dirty="0" err="1" smtClean="0"/>
              <a:t>Distro</a:t>
            </a:r>
            <a:r>
              <a:rPr lang="pt-BR" dirty="0"/>
              <a:t> </a:t>
            </a:r>
            <a:r>
              <a:rPr lang="pt-BR" dirty="0" smtClean="0"/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8" name="Elipse 17"/>
          <p:cNvSpPr/>
          <p:nvPr/>
        </p:nvSpPr>
        <p:spPr bwMode="auto">
          <a:xfrm>
            <a:off x="4589266" y="5477238"/>
            <a:ext cx="1268113" cy="792088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dirty="0" err="1" smtClean="0"/>
              <a:t>Distro</a:t>
            </a:r>
            <a:r>
              <a:rPr lang="pt-BR" dirty="0"/>
              <a:t> 2</a:t>
            </a:r>
            <a:endParaRPr lang="pt-BR" dirty="0" smtClean="0"/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9" name="Elipse 18"/>
          <p:cNvSpPr/>
          <p:nvPr/>
        </p:nvSpPr>
        <p:spPr bwMode="auto">
          <a:xfrm>
            <a:off x="2710821" y="5524192"/>
            <a:ext cx="1268113" cy="792088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dirty="0" err="1" smtClean="0"/>
              <a:t>Distro</a:t>
            </a:r>
            <a:r>
              <a:rPr lang="pt-BR" dirty="0"/>
              <a:t> 3</a:t>
            </a:r>
            <a:endParaRPr lang="pt-BR" dirty="0" smtClean="0"/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0" name="Elipse 19"/>
          <p:cNvSpPr/>
          <p:nvPr/>
        </p:nvSpPr>
        <p:spPr bwMode="auto">
          <a:xfrm>
            <a:off x="6228184" y="1988840"/>
            <a:ext cx="1988193" cy="1065847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dirty="0" smtClean="0"/>
              <a:t>Distribuição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dirty="0" smtClean="0"/>
              <a:t>derivada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21" name="Conector de seta reta 20"/>
          <p:cNvCxnSpPr/>
          <p:nvPr/>
        </p:nvCxnSpPr>
        <p:spPr bwMode="auto">
          <a:xfrm flipV="1">
            <a:off x="7229400" y="3054687"/>
            <a:ext cx="150912" cy="20265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Elipse 24"/>
          <p:cNvSpPr/>
          <p:nvPr/>
        </p:nvSpPr>
        <p:spPr bwMode="auto">
          <a:xfrm>
            <a:off x="156841" y="3787045"/>
            <a:ext cx="1988193" cy="1065847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dirty="0" smtClean="0"/>
              <a:t>Distribuição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dirty="0" smtClean="0"/>
              <a:t>derivada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26" name="Conector de seta reta 25"/>
          <p:cNvCxnSpPr/>
          <p:nvPr/>
        </p:nvCxnSpPr>
        <p:spPr bwMode="auto">
          <a:xfrm flipH="1" flipV="1">
            <a:off x="1403648" y="4852892"/>
            <a:ext cx="1293972" cy="10203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25494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PRINCIPAIS DISTRIBUIÇÕES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5</a:t>
            </a:fld>
            <a:endParaRPr lang="pt-BR" altLang="pt-BR"/>
          </a:p>
        </p:txBody>
      </p:sp>
      <p:pic>
        <p:nvPicPr>
          <p:cNvPr id="37890" name="Picture 2" descr="As 12 Principais Distribuições Linux(a 1ª e a 9ª são as que eu uso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0" y="2564904"/>
            <a:ext cx="8620447" cy="3484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028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</a:t>
            </a:r>
            <a:r>
              <a:rPr lang="pt-BR" dirty="0" err="1" smtClean="0"/>
              <a:t>Ubuntu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/>
              <a:t>É</a:t>
            </a:r>
            <a:r>
              <a:rPr lang="pt-BR" dirty="0" smtClean="0"/>
              <a:t> </a:t>
            </a:r>
            <a:r>
              <a:rPr lang="pt-BR" dirty="0"/>
              <a:t>sem dúvida nenhuma, a distribuição </a:t>
            </a:r>
            <a:r>
              <a:rPr lang="pt-BR" dirty="0" err="1"/>
              <a:t>linux</a:t>
            </a:r>
            <a:r>
              <a:rPr lang="pt-BR" dirty="0"/>
              <a:t> mais usada e também a que maior influencia devido ao fato de ser uma das distribuições mais amigáveis e mais </a:t>
            </a:r>
            <a:r>
              <a:rPr lang="pt-BR" dirty="0">
                <a:hlinkClick r:id="rId2"/>
              </a:rPr>
              <a:t>fáceis de instalar</a:t>
            </a:r>
            <a:r>
              <a:rPr lang="pt-BR" dirty="0"/>
              <a:t>, usar e também de ser a distribuição mais fácil de se instalar programas e de se obter ajuda para resolver problemas.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84976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Telas do </a:t>
            </a:r>
            <a:r>
              <a:rPr lang="pt-BR" dirty="0" err="1" smtClean="0"/>
              <a:t>Ubuntu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7</a:t>
            </a:fld>
            <a:endParaRPr lang="pt-BR" altLang="pt-BR"/>
          </a:p>
        </p:txBody>
      </p:sp>
      <p:pic>
        <p:nvPicPr>
          <p:cNvPr id="36866" name="Picture 2" descr="Resultado de imagem para ubunt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662165"/>
            <a:ext cx="3870903" cy="217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8" name="Picture 4" descr="Resultado de imagem para ubunt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060848"/>
            <a:ext cx="4881339" cy="160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0" name="Picture 6" descr="Resultado de imagem para ubunt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70391"/>
            <a:ext cx="4342056" cy="2706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558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Mint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pPr algn="just"/>
            <a:r>
              <a:rPr lang="pt-BR" dirty="0" smtClean="0"/>
              <a:t>O </a:t>
            </a:r>
            <a:r>
              <a:rPr lang="pt-BR" dirty="0"/>
              <a:t>Linux </a:t>
            </a:r>
            <a:r>
              <a:rPr lang="pt-BR" dirty="0" err="1"/>
              <a:t>Mint</a:t>
            </a:r>
            <a:r>
              <a:rPr lang="pt-BR" dirty="0"/>
              <a:t> é uma das distribuições Linux preferidas dos usuários iniciantes no Linux e também é considerada um das distribuições mais fáceis de usar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81028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Mint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017713"/>
            <a:ext cx="8487544" cy="4114800"/>
          </a:xfrm>
        </p:spPr>
        <p:txBody>
          <a:bodyPr/>
          <a:lstStyle/>
          <a:p>
            <a:pPr algn="just"/>
            <a:r>
              <a:rPr lang="pt-BR" dirty="0" smtClean="0"/>
              <a:t>O </a:t>
            </a:r>
            <a:r>
              <a:rPr lang="pt-BR" dirty="0"/>
              <a:t>Linux </a:t>
            </a:r>
            <a:r>
              <a:rPr lang="pt-BR" dirty="0" err="1"/>
              <a:t>Mint</a:t>
            </a:r>
            <a:r>
              <a:rPr lang="pt-BR" dirty="0"/>
              <a:t> está em primeiro lugar de acordo com o ranking do </a:t>
            </a:r>
            <a:r>
              <a:rPr lang="pt-BR" dirty="0" err="1"/>
              <a:t>Distrowatch</a:t>
            </a:r>
            <a:r>
              <a:rPr lang="pt-BR" dirty="0"/>
              <a:t>(estar em primeiro no ranking do </a:t>
            </a:r>
            <a:r>
              <a:rPr lang="pt-BR" dirty="0" err="1"/>
              <a:t>distrowatch</a:t>
            </a:r>
            <a:r>
              <a:rPr lang="pt-BR" dirty="0"/>
              <a:t> não quer dizer que seja a distribuição mais usada) mas é possível que caia um pouco por causa da perda de credibilidade que a distribuição teve após </a:t>
            </a:r>
            <a:r>
              <a:rPr lang="pt-BR" dirty="0">
                <a:hlinkClick r:id="rId2"/>
              </a:rPr>
              <a:t>a invasão do site e a troca das </a:t>
            </a:r>
            <a:r>
              <a:rPr lang="pt-BR" dirty="0" err="1">
                <a:hlinkClick r:id="rId2"/>
              </a:rPr>
              <a:t>ISO’s</a:t>
            </a:r>
            <a:r>
              <a:rPr lang="pt-BR" dirty="0">
                <a:hlinkClick r:id="rId2"/>
              </a:rPr>
              <a:t> da distribuição.</a:t>
            </a:r>
            <a:endParaRPr lang="pt-BR" dirty="0"/>
          </a:p>
          <a:p>
            <a:pPr algn="just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16110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Mint</a:t>
            </a:r>
            <a:r>
              <a:rPr lang="pt-BR" dirty="0" smtClean="0"/>
              <a:t> - Interface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10</a:t>
            </a:fld>
            <a:endParaRPr lang="pt-BR" altLang="pt-BR"/>
          </a:p>
        </p:txBody>
      </p:sp>
      <p:sp>
        <p:nvSpPr>
          <p:cNvPr id="5" name="AutoShape 2" descr="Resultado de imagem para mint linux"/>
          <p:cNvSpPr>
            <a:spLocks noChangeAspect="1" noChangeArrowheads="1"/>
          </p:cNvSpPr>
          <p:nvPr/>
        </p:nvSpPr>
        <p:spPr bwMode="auto">
          <a:xfrm>
            <a:off x="-9374158" y="6079028"/>
            <a:ext cx="78976" cy="7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8916" name="Picture 4" descr="Resultado de imagem para mint linu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512" y="1817459"/>
            <a:ext cx="7560840" cy="4764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307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Mint</a:t>
            </a:r>
            <a:r>
              <a:rPr lang="pt-BR" dirty="0" smtClean="0"/>
              <a:t> - Interface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11</a:t>
            </a:fld>
            <a:endParaRPr lang="pt-BR" altLang="pt-BR"/>
          </a:p>
        </p:txBody>
      </p:sp>
      <p:sp>
        <p:nvSpPr>
          <p:cNvPr id="5" name="AutoShape 2" descr="Resultado de imagem para mint linux"/>
          <p:cNvSpPr>
            <a:spLocks noChangeAspect="1" noChangeArrowheads="1"/>
          </p:cNvSpPr>
          <p:nvPr/>
        </p:nvSpPr>
        <p:spPr bwMode="auto">
          <a:xfrm>
            <a:off x="-9374158" y="6079028"/>
            <a:ext cx="78976" cy="7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9938" name="Picture 2" descr="Resultado de imagem para mint linu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079" y="1910563"/>
            <a:ext cx="3957396" cy="2224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0" name="Picture 4" descr="Resultado de imagem para mint linu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9" y="1916832"/>
            <a:ext cx="4093890" cy="2302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2" name="Picture 6" descr="Resultado de imagem para mint linu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252233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7690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Debian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2017713"/>
            <a:ext cx="8415536" cy="4114800"/>
          </a:xfrm>
        </p:spPr>
        <p:txBody>
          <a:bodyPr/>
          <a:lstStyle/>
          <a:p>
            <a:pPr algn="just"/>
            <a:r>
              <a:rPr lang="pt-BR" dirty="0"/>
              <a:t>Debian é uma das distribuições mais estáveis e muitas distribuições </a:t>
            </a:r>
            <a:r>
              <a:rPr lang="pt-BR" dirty="0" err="1"/>
              <a:t>linux</a:t>
            </a:r>
            <a:r>
              <a:rPr lang="pt-BR" dirty="0"/>
              <a:t> tem o Debian como base.</a:t>
            </a:r>
          </a:p>
          <a:p>
            <a:pPr algn="just"/>
            <a:r>
              <a:rPr lang="pt-BR" dirty="0"/>
              <a:t>No Debian, cada pacote para por inúmeros testes até ser considerado estável.</a:t>
            </a:r>
          </a:p>
          <a:p>
            <a:pPr algn="just"/>
            <a:r>
              <a:rPr lang="pt-BR" dirty="0"/>
              <a:t>Algumas pessoas que estão começando a usar podem considerar Debian uma distribuição complexa demais para iniciantes.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12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0523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Debian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13</a:t>
            </a:fld>
            <a:endParaRPr lang="pt-BR" altLang="pt-BR"/>
          </a:p>
        </p:txBody>
      </p:sp>
      <p:pic>
        <p:nvPicPr>
          <p:cNvPr id="40962" name="Picture 2" descr="Resultado de imagem para debian linu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31620" y="9098325"/>
            <a:ext cx="609900" cy="45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4" name="Picture 4" descr="Resultado de imagem para debian linu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95846"/>
            <a:ext cx="3960440" cy="247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6" name="Picture 6" descr="Resultado de imagem para debian linu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933055"/>
            <a:ext cx="3579887" cy="2684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230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Fedora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Apesar de não ser tão fácil de usar quanto as distribuições </a:t>
            </a:r>
            <a:r>
              <a:rPr lang="pt-BR" dirty="0" err="1"/>
              <a:t>Ubuntu</a:t>
            </a:r>
            <a:r>
              <a:rPr lang="pt-BR" dirty="0"/>
              <a:t> e </a:t>
            </a:r>
            <a:r>
              <a:rPr lang="pt-BR" dirty="0" err="1"/>
              <a:t>Mint</a:t>
            </a:r>
            <a:r>
              <a:rPr lang="pt-BR" dirty="0"/>
              <a:t>, é uma distribuição relativamente fácil de usar mas os iniciantes podem ter um pouco de dificuldade.</a:t>
            </a:r>
          </a:p>
          <a:p>
            <a:pPr algn="just"/>
            <a:r>
              <a:rPr lang="pt-BR" dirty="0"/>
              <a:t>De qualquer forma é uma ótima distribuição e é patrocinada pela </a:t>
            </a:r>
            <a:r>
              <a:rPr lang="pt-BR" dirty="0" err="1"/>
              <a:t>Red</a:t>
            </a:r>
            <a:r>
              <a:rPr lang="pt-BR" dirty="0"/>
              <a:t> </a:t>
            </a:r>
            <a:r>
              <a:rPr lang="pt-BR" dirty="0" err="1"/>
              <a:t>Hat</a:t>
            </a:r>
            <a:r>
              <a:rPr lang="pt-BR" dirty="0"/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14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48167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Fedora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15</a:t>
            </a:fld>
            <a:endParaRPr lang="pt-BR" altLang="pt-BR"/>
          </a:p>
        </p:txBody>
      </p:sp>
      <p:sp>
        <p:nvSpPr>
          <p:cNvPr id="6" name="AutoShape 2" descr="Resultado de imagem para fedora linux"/>
          <p:cNvSpPr>
            <a:spLocks noChangeAspect="1" noChangeArrowheads="1"/>
          </p:cNvSpPr>
          <p:nvPr/>
        </p:nvSpPr>
        <p:spPr bwMode="auto">
          <a:xfrm>
            <a:off x="187325" y="-1825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1916832"/>
            <a:ext cx="2466975" cy="184785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12" y="3501008"/>
            <a:ext cx="5629052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628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OpenSuse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2017713"/>
            <a:ext cx="8415536" cy="1123255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Muito usado em servidores, seu gerenciador de pacotes é o </a:t>
            </a:r>
            <a:r>
              <a:rPr lang="pt-BR" dirty="0" err="1"/>
              <a:t>Yast</a:t>
            </a:r>
            <a:r>
              <a:rPr lang="pt-BR" dirty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16</a:t>
            </a:fld>
            <a:endParaRPr lang="pt-BR" altLang="pt-BR"/>
          </a:p>
        </p:txBody>
      </p:sp>
      <p:pic>
        <p:nvPicPr>
          <p:cNvPr id="43010" name="Picture 2" descr="Resultado de imagem para linux opensu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115" y="3057187"/>
            <a:ext cx="6768752" cy="380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907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Red</a:t>
            </a:r>
            <a:r>
              <a:rPr lang="pt-BR" dirty="0"/>
              <a:t> </a:t>
            </a:r>
            <a:r>
              <a:rPr lang="pt-BR" dirty="0" err="1"/>
              <a:t>Hat</a:t>
            </a:r>
            <a:r>
              <a:rPr lang="pt-BR" dirty="0"/>
              <a:t> Enterprise </a:t>
            </a:r>
            <a:r>
              <a:rPr lang="pt-BR" dirty="0" smtClean="0"/>
              <a:t>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É </a:t>
            </a:r>
            <a:r>
              <a:rPr lang="pt-BR" dirty="0"/>
              <a:t>uma distribuição Linux comercial voltada para empresas e é muito usada em servidores e em datacenters.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17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30382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Red</a:t>
            </a:r>
            <a:r>
              <a:rPr lang="pt-BR" dirty="0"/>
              <a:t> </a:t>
            </a:r>
            <a:r>
              <a:rPr lang="pt-BR" dirty="0" err="1"/>
              <a:t>Hat</a:t>
            </a:r>
            <a:r>
              <a:rPr lang="pt-BR" dirty="0"/>
              <a:t> Enterprise </a:t>
            </a:r>
            <a:r>
              <a:rPr lang="pt-BR" dirty="0" smtClean="0"/>
              <a:t>Linux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18</a:t>
            </a:fld>
            <a:endParaRPr lang="pt-BR" altLang="pt-BR"/>
          </a:p>
        </p:txBody>
      </p:sp>
      <p:pic>
        <p:nvPicPr>
          <p:cNvPr id="44034" name="Picture 2" descr="Resultado de imagem para Red Hat Enterprise Linu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98474"/>
            <a:ext cx="4179623" cy="313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2" name="Picture 2" descr="Resultado de imagem para Red Hat Enterprise Linu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2856"/>
            <a:ext cx="4742839" cy="296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400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CentOS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É construída usando o mesmo código do </a:t>
            </a:r>
            <a:r>
              <a:rPr lang="pt-BR" dirty="0" err="1"/>
              <a:t>Red</a:t>
            </a:r>
            <a:r>
              <a:rPr lang="pt-BR" dirty="0"/>
              <a:t> </a:t>
            </a:r>
            <a:r>
              <a:rPr lang="pt-BR" dirty="0" err="1"/>
              <a:t>Hat</a:t>
            </a:r>
            <a:r>
              <a:rPr lang="pt-BR" dirty="0"/>
              <a:t> Enterprise Linux mas é gratuita, não possui os logotipos oficiais da </a:t>
            </a:r>
            <a:r>
              <a:rPr lang="pt-BR" dirty="0" err="1"/>
              <a:t>Red</a:t>
            </a:r>
            <a:r>
              <a:rPr lang="pt-BR" dirty="0"/>
              <a:t> </a:t>
            </a:r>
            <a:r>
              <a:rPr lang="pt-BR" dirty="0" err="1"/>
              <a:t>Hat</a:t>
            </a:r>
            <a:r>
              <a:rPr lang="pt-BR" dirty="0"/>
              <a:t> e também não possui suporte da empresa</a:t>
            </a:r>
            <a:r>
              <a:rPr lang="pt-BR" dirty="0" smtClean="0"/>
              <a:t>.</a:t>
            </a:r>
          </a:p>
          <a:p>
            <a:pPr marL="0" indent="0" algn="just">
              <a:buNone/>
            </a:pPr>
            <a:endParaRPr lang="pt-BR" dirty="0"/>
          </a:p>
          <a:p>
            <a:pPr algn="just"/>
            <a:r>
              <a:rPr lang="pt-BR" dirty="0"/>
              <a:t>Fora isso, o sistema é </a:t>
            </a:r>
            <a:r>
              <a:rPr lang="pt-BR" dirty="0" err="1"/>
              <a:t>identico</a:t>
            </a:r>
            <a:r>
              <a:rPr lang="pt-BR" dirty="0"/>
              <a:t> ao </a:t>
            </a:r>
            <a:r>
              <a:rPr lang="pt-BR" dirty="0" err="1"/>
              <a:t>Red</a:t>
            </a:r>
            <a:r>
              <a:rPr lang="pt-BR" dirty="0"/>
              <a:t> </a:t>
            </a:r>
            <a:r>
              <a:rPr lang="pt-BR" dirty="0" err="1"/>
              <a:t>Hat</a:t>
            </a:r>
            <a:r>
              <a:rPr lang="pt-BR" dirty="0"/>
              <a:t> Enterprise Linux.</a:t>
            </a:r>
          </a:p>
          <a:p>
            <a:pPr algn="just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19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42378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CentOS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20</a:t>
            </a:fld>
            <a:endParaRPr lang="pt-BR" altLang="pt-BR"/>
          </a:p>
        </p:txBody>
      </p:sp>
      <p:pic>
        <p:nvPicPr>
          <p:cNvPr id="47106" name="Picture 2" descr="Resultado de imagem para linux cen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918" y="3789040"/>
            <a:ext cx="3144763" cy="318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8" name="Picture 4" descr="Resultado de imagem para linux cen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93" y="2060848"/>
            <a:ext cx="4874263" cy="3898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0675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Slackware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017713"/>
            <a:ext cx="8487544" cy="4114800"/>
          </a:xfrm>
        </p:spPr>
        <p:txBody>
          <a:bodyPr/>
          <a:lstStyle/>
          <a:p>
            <a:pPr algn="just"/>
            <a:r>
              <a:rPr lang="pt-BR" dirty="0" smtClean="0"/>
              <a:t>Criada </a:t>
            </a:r>
            <a:r>
              <a:rPr lang="pt-BR" dirty="0"/>
              <a:t>em 1993 por Patrick </a:t>
            </a:r>
            <a:r>
              <a:rPr lang="pt-BR" dirty="0" err="1"/>
              <a:t>Volkerding</a:t>
            </a:r>
            <a:r>
              <a:rPr lang="pt-BR" dirty="0"/>
              <a:t>, </a:t>
            </a:r>
            <a:r>
              <a:rPr lang="pt-BR" dirty="0" err="1"/>
              <a:t>Slackware</a:t>
            </a:r>
            <a:r>
              <a:rPr lang="pt-BR" dirty="0"/>
              <a:t> é a mais antiga distribuição Linux ainda em atividade.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O </a:t>
            </a:r>
            <a:r>
              <a:rPr lang="pt-BR" dirty="0"/>
              <a:t>Foco dessa distribuição é simplicidade e estabilidade.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Seu </a:t>
            </a:r>
            <a:r>
              <a:rPr lang="pt-BR" dirty="0"/>
              <a:t>objetivo é </a:t>
            </a:r>
            <a:r>
              <a:rPr lang="pt-BR" dirty="0" err="1"/>
              <a:t>manterse</a:t>
            </a:r>
            <a:r>
              <a:rPr lang="pt-BR" dirty="0"/>
              <a:t> fiel ao padrão UNIX.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21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815821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Slackware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22</a:t>
            </a:fld>
            <a:endParaRPr lang="pt-BR" altLang="pt-BR"/>
          </a:p>
        </p:txBody>
      </p:sp>
      <p:pic>
        <p:nvPicPr>
          <p:cNvPr id="48130" name="Picture 2" descr="Resultado de imagem para Slackw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397" y="2564904"/>
            <a:ext cx="5945578" cy="3344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2" name="Picture 4" descr="Resultado de imagem para Slackwa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2363826" cy="1329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6" descr="Resultado de imagem para Slackware"/>
          <p:cNvSpPr>
            <a:spLocks noChangeAspect="1" noChangeArrowheads="1"/>
          </p:cNvSpPr>
          <p:nvPr/>
        </p:nvSpPr>
        <p:spPr bwMode="auto">
          <a:xfrm>
            <a:off x="187325" y="-1825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98" y="4653136"/>
            <a:ext cx="2352640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1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Arch</a:t>
            </a:r>
            <a:r>
              <a:rPr lang="pt-BR" dirty="0"/>
              <a:t> </a:t>
            </a:r>
            <a:r>
              <a:rPr lang="pt-BR" dirty="0" smtClean="0"/>
              <a:t>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É uma distribuição do tipo </a:t>
            </a:r>
            <a:r>
              <a:rPr lang="pt-BR" dirty="0" err="1"/>
              <a:t>rolling</a:t>
            </a:r>
            <a:r>
              <a:rPr lang="pt-BR" dirty="0"/>
              <a:t> release, minimalista e otimizada para processador i686.</a:t>
            </a:r>
          </a:p>
          <a:p>
            <a:pPr algn="just"/>
            <a:r>
              <a:rPr lang="pt-BR" dirty="0"/>
              <a:t>O seu gerenciador de pacotes é o </a:t>
            </a:r>
            <a:r>
              <a:rPr lang="pt-BR" dirty="0" err="1"/>
              <a:t>Pacman</a:t>
            </a:r>
            <a:r>
              <a:rPr lang="pt-BR" dirty="0"/>
              <a:t>.</a:t>
            </a:r>
          </a:p>
          <a:p>
            <a:pPr algn="just"/>
            <a:r>
              <a:rPr lang="pt-BR" dirty="0"/>
              <a:t>É uma distribuição difícil de ser instalada por usuários iniciantes ou intermediários,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23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96524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Arch</a:t>
            </a:r>
            <a:r>
              <a:rPr lang="pt-BR" dirty="0"/>
              <a:t> </a:t>
            </a:r>
            <a:r>
              <a:rPr lang="pt-BR" dirty="0" smtClean="0"/>
              <a:t>Linux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24</a:t>
            </a:fld>
            <a:endParaRPr lang="pt-BR" altLang="pt-BR"/>
          </a:p>
        </p:txBody>
      </p:sp>
      <p:pic>
        <p:nvPicPr>
          <p:cNvPr id="49154" name="Picture 2" descr="Resultado de imagem para Arch Linu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8" y="1862337"/>
            <a:ext cx="7993062" cy="499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6641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Gentoo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2017713"/>
            <a:ext cx="8415536" cy="4114800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O </a:t>
            </a:r>
            <a:r>
              <a:rPr lang="pt-BR" dirty="0"/>
              <a:t>principal diferencial dessa distribuição é o fato de os seus pacotes não serem </a:t>
            </a:r>
            <a:r>
              <a:rPr lang="pt-BR" dirty="0" err="1"/>
              <a:t>pré</a:t>
            </a:r>
            <a:r>
              <a:rPr lang="pt-BR" dirty="0"/>
              <a:t>-compilados, todos os pacotes são compilados para o hardware do sistema, obtendo assim maior velocidade do que seria possível em outras distribuições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25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441968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3501008"/>
            <a:ext cx="7793037" cy="1143000"/>
          </a:xfrm>
        </p:spPr>
        <p:txBody>
          <a:bodyPr/>
          <a:lstStyle/>
          <a:p>
            <a:r>
              <a:rPr lang="pt-BR" dirty="0" smtClean="0"/>
              <a:t>São só estas?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26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062294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3501008"/>
            <a:ext cx="7793037" cy="1143000"/>
          </a:xfrm>
        </p:spPr>
        <p:txBody>
          <a:bodyPr/>
          <a:lstStyle/>
          <a:p>
            <a:r>
              <a:rPr lang="pt-BR" dirty="0" smtClean="0"/>
              <a:t>São só estas?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27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271431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2996952"/>
            <a:ext cx="7793037" cy="1647056"/>
          </a:xfrm>
        </p:spPr>
        <p:txBody>
          <a:bodyPr/>
          <a:lstStyle/>
          <a:p>
            <a:r>
              <a:rPr lang="pt-BR" dirty="0" smtClean="0"/>
              <a:t>Vantagens de existirem muitas distribuições?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28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446224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2996952"/>
            <a:ext cx="7793037" cy="1647056"/>
          </a:xfrm>
        </p:spPr>
        <p:txBody>
          <a:bodyPr/>
          <a:lstStyle/>
          <a:p>
            <a:r>
              <a:rPr lang="pt-BR" smtClean="0"/>
              <a:t>Desvantagens </a:t>
            </a:r>
            <a:r>
              <a:rPr lang="pt-BR" dirty="0" smtClean="0"/>
              <a:t>de existirem muitas distribuições?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29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107295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CB47-228A-4475-BDFF-F811E68A4C04}" type="slidenum">
              <a:rPr lang="pt-BR" altLang="pt-BR" smtClean="0"/>
              <a:pPr/>
              <a:t>30</a:t>
            </a:fld>
            <a:endParaRPr lang="pt-BR" altLang="pt-BR"/>
          </a:p>
        </p:txBody>
      </p:sp>
      <p:pic>
        <p:nvPicPr>
          <p:cNvPr id="5" name="Picture 8" descr="Linux From Scratch – Aprenda a criar um sistema Linux do Zero, direto do código fo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0558"/>
            <a:ext cx="9144000" cy="5813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4711811"/>
      </p:ext>
    </p:extLst>
  </p:cSld>
  <p:clrMapOvr>
    <a:masterClrMapping/>
  </p:clrMapOvr>
</p:sld>
</file>

<file path=ppt/theme/theme1.xml><?xml version="1.0" encoding="utf-8"?>
<a:theme xmlns:a="http://schemas.openxmlformats.org/drawingml/2006/main" name="Geometrico">
  <a:themeElements>
    <a:clrScheme name="Geometrico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Geometric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Geometric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metrico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metric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C:\Arquivos de programas\Microsoft Office\Templates\Estruturas de apresentação\Geometrico.pot</Template>
  <TotalTime>3690</TotalTime>
  <Words>465</Words>
  <Application>Microsoft Office PowerPoint</Application>
  <PresentationFormat>Apresentação na tela (4:3)</PresentationFormat>
  <Paragraphs>104</Paragraphs>
  <Slides>30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5" baseType="lpstr">
      <vt:lpstr>Tahoma</vt:lpstr>
      <vt:lpstr>Arial</vt:lpstr>
      <vt:lpstr>Wingdings</vt:lpstr>
      <vt:lpstr>Times New Roman</vt:lpstr>
      <vt:lpstr>Geometrico</vt:lpstr>
      <vt:lpstr>DISTRIBUIÇÕES LINUX</vt:lpstr>
      <vt:lpstr>O QUE É ? </vt:lpstr>
      <vt:lpstr>Kernel!!! O que é isto?</vt:lpstr>
      <vt:lpstr>Kernel e Distribuições</vt:lpstr>
      <vt:lpstr>PRINCIPAIS DISTRIBUIÇÕES</vt:lpstr>
      <vt:lpstr>O Ubuntu </vt:lpstr>
      <vt:lpstr>Telas do Ubuntu</vt:lpstr>
      <vt:lpstr>Mint</vt:lpstr>
      <vt:lpstr>Mint</vt:lpstr>
      <vt:lpstr>Mint - Interface</vt:lpstr>
      <vt:lpstr>Mint - Interface</vt:lpstr>
      <vt:lpstr>Debian</vt:lpstr>
      <vt:lpstr>Debian</vt:lpstr>
      <vt:lpstr>Fedora</vt:lpstr>
      <vt:lpstr>Fedora</vt:lpstr>
      <vt:lpstr>OpenSuse</vt:lpstr>
      <vt:lpstr>Red Hat Enterprise Linux</vt:lpstr>
      <vt:lpstr>Red Hat Enterprise Linux</vt:lpstr>
      <vt:lpstr>CentOS</vt:lpstr>
      <vt:lpstr>CentOS</vt:lpstr>
      <vt:lpstr>Slackware</vt:lpstr>
      <vt:lpstr>Slackware</vt:lpstr>
      <vt:lpstr>Arch Linux</vt:lpstr>
      <vt:lpstr>Arch Linux</vt:lpstr>
      <vt:lpstr>Gentoo</vt:lpstr>
      <vt:lpstr>São só estas?</vt:lpstr>
      <vt:lpstr>São só estas?</vt:lpstr>
      <vt:lpstr>Vantagens de existirem muitas distribuições?</vt:lpstr>
      <vt:lpstr>Desvantagens de existirem muitas distribuições?</vt:lpstr>
      <vt:lpstr>Apresentação do PowerPoint</vt:lpstr>
    </vt:vector>
  </TitlesOfParts>
  <Company>Chocolates Garoto S.A.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TGA - Teoria Geral da administração</dc:title>
  <dc:creator>Chocolates Garoto S.A.</dc:creator>
  <cp:lastModifiedBy>Usuário do Windows</cp:lastModifiedBy>
  <cp:revision>105</cp:revision>
  <cp:lastPrinted>2001-04-02T21:41:30Z</cp:lastPrinted>
  <dcterms:created xsi:type="dcterms:W3CDTF">2001-02-12T18:59:00Z</dcterms:created>
  <dcterms:modified xsi:type="dcterms:W3CDTF">2017-07-26T03:08:28Z</dcterms:modified>
</cp:coreProperties>
</file>