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85" r:id="rId3"/>
    <p:sldId id="258" r:id="rId4"/>
    <p:sldId id="259" r:id="rId5"/>
    <p:sldId id="286" r:id="rId6"/>
    <p:sldId id="287" r:id="rId7"/>
    <p:sldId id="261" r:id="rId8"/>
    <p:sldId id="262" r:id="rId9"/>
    <p:sldId id="263" r:id="rId10"/>
    <p:sldId id="264" r:id="rId11"/>
    <p:sldId id="265" r:id="rId12"/>
    <p:sldId id="288" r:id="rId13"/>
    <p:sldId id="289" r:id="rId14"/>
    <p:sldId id="266" r:id="rId15"/>
    <p:sldId id="267" r:id="rId16"/>
    <p:sldId id="268" r:id="rId17"/>
    <p:sldId id="290" r:id="rId18"/>
    <p:sldId id="292" r:id="rId19"/>
    <p:sldId id="291" r:id="rId20"/>
    <p:sldId id="269" r:id="rId21"/>
    <p:sldId id="270" r:id="rId22"/>
    <p:sldId id="293" r:id="rId23"/>
    <p:sldId id="271" r:id="rId24"/>
    <p:sldId id="272" r:id="rId25"/>
    <p:sldId id="294" r:id="rId26"/>
    <p:sldId id="295" r:id="rId27"/>
    <p:sldId id="273" r:id="rId28"/>
    <p:sldId id="296" r:id="rId29"/>
    <p:sldId id="297" r:id="rId30"/>
    <p:sldId id="274" r:id="rId31"/>
    <p:sldId id="275" r:id="rId32"/>
    <p:sldId id="298" r:id="rId33"/>
    <p:sldId id="301" r:id="rId34"/>
    <p:sldId id="299" r:id="rId35"/>
    <p:sldId id="302" r:id="rId36"/>
    <p:sldId id="300" r:id="rId37"/>
    <p:sldId id="276" r:id="rId38"/>
    <p:sldId id="303" r:id="rId39"/>
    <p:sldId id="277" r:id="rId40"/>
    <p:sldId id="278" r:id="rId41"/>
    <p:sldId id="279" r:id="rId42"/>
    <p:sldId id="280" r:id="rId43"/>
    <p:sldId id="281" r:id="rId44"/>
    <p:sldId id="282" r:id="rId45"/>
    <p:sldId id="283" r:id="rId46"/>
    <p:sldId id="305" r:id="rId47"/>
    <p:sldId id="307" r:id="rId48"/>
    <p:sldId id="306" r:id="rId49"/>
    <p:sldId id="309" r:id="rId50"/>
    <p:sldId id="311" r:id="rId51"/>
    <p:sldId id="310" r:id="rId52"/>
    <p:sldId id="284" r:id="rId53"/>
    <p:sldId id="304" r:id="rId5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upo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orma livre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11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C55C0A-3129-4E71-AA07-A2FDA3BCB103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12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3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AA85806-BEEA-4C47-B3F2-262826AB91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00004-4B26-48B5-82FB-E4C566F2236F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BA294-CF79-45BF-99B7-7ACB213D3DA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sa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ivisa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4C1104-F55A-42E0-BF22-EC7FB2DCE157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0665A6-EC4C-4B23-A52D-34B98EDC730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8B2E9B-7338-487E-A57C-7251DFBCB523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F685979-85E3-46E0-8A77-C1B837BA90D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441B3E-0342-4C77-A764-2A472561087B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DC2C71F-F5EB-4CDC-83D1-3C11197C9A2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1C1C7F-62CF-458E-B4E7-709F9243CA18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F914BC-47E2-4CD2-A469-0D1932CCB33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16F21-C791-465D-B141-FB6AC4BB2A01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3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DFD30-8F0F-4F4D-8632-5C2FADD2856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788532-AD65-4A2E-866E-862EF0CAB47C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C37329-8F0C-4F89-B069-D96AA6CB9D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orma livre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Triângulo retângulo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ivisa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Divisa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1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0661B37-58A7-4752-A0FC-6F7FC528973D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1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A47A68C-5222-497B-B375-A885D9E9ACE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626C7-A168-4D56-B0B6-3320844CB48F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201B5-B964-4095-B5EB-375697CDBE7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040AE-AE54-441C-A312-228C0A5A8623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F6EB3-D594-4B8D-8344-D6F50E3251A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33" name="Espaço Reservado para Texto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17DE84B-87B5-44F6-88DB-6361AAF2D2FB}" type="datetimeFigureOut">
              <a:rPr lang="pt-BR"/>
              <a:pPr>
                <a:defRPr/>
              </a:pPr>
              <a:t>26/10/2014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98C3B3F-B171-4FCC-8283-D444B67E37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1" r:id="rId2"/>
    <p:sldLayoutId id="2147483726" r:id="rId3"/>
    <p:sldLayoutId id="2147483727" r:id="rId4"/>
    <p:sldLayoutId id="2147483728" r:id="rId5"/>
    <p:sldLayoutId id="2147483729" r:id="rId6"/>
    <p:sldLayoutId id="2147483722" r:id="rId7"/>
    <p:sldLayoutId id="2147483730" r:id="rId8"/>
    <p:sldLayoutId id="2147483731" r:id="rId9"/>
    <p:sldLayoutId id="2147483723" r:id="rId10"/>
    <p:sldLayoutId id="214748372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ixaDeTexto 6"/>
          <p:cNvSpPr txBox="1">
            <a:spLocks noChangeArrowheads="1"/>
          </p:cNvSpPr>
          <p:nvPr/>
        </p:nvSpPr>
        <p:spPr bwMode="auto">
          <a:xfrm>
            <a:off x="0" y="4351338"/>
            <a:ext cx="914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102766"/>
                </a:solidFill>
                <a:latin typeface="Calibri" pitchFamily="34" charset="0"/>
              </a:rPr>
              <a:t> Estatística  Aplicada</a:t>
            </a:r>
          </a:p>
          <a:p>
            <a:pPr algn="ctr"/>
            <a:r>
              <a:rPr lang="pt-BR" sz="2000">
                <a:solidFill>
                  <a:srgbClr val="102766"/>
                </a:solidFill>
                <a:latin typeface="Calibri" pitchFamily="34" charset="0"/>
              </a:rPr>
              <a:t>2º Ano – Ensino Subsequente</a:t>
            </a:r>
          </a:p>
        </p:txBody>
      </p:sp>
      <p:sp>
        <p:nvSpPr>
          <p:cNvPr id="9219" name="CaixaDeTexto 2"/>
          <p:cNvSpPr txBox="1">
            <a:spLocks noChangeArrowheads="1"/>
          </p:cNvSpPr>
          <p:nvPr/>
        </p:nvSpPr>
        <p:spPr bwMode="auto">
          <a:xfrm>
            <a:off x="1403350" y="1844675"/>
            <a:ext cx="59055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102766"/>
                </a:solidFill>
              </a:rPr>
              <a:t>Medidas de dispersão:</a:t>
            </a:r>
          </a:p>
          <a:p>
            <a:pPr algn="ctr">
              <a:buFont typeface="Arial" charset="0"/>
              <a:buChar char="•"/>
            </a:pPr>
            <a:r>
              <a:rPr lang="pt-BR" sz="3600" b="1">
                <a:solidFill>
                  <a:srgbClr val="102766"/>
                </a:solidFill>
              </a:rPr>
              <a:t> Desvio médio, </a:t>
            </a:r>
          </a:p>
          <a:p>
            <a:pPr algn="ctr">
              <a:buFont typeface="Arial" charset="0"/>
              <a:buChar char="•"/>
            </a:pPr>
            <a:r>
              <a:rPr lang="pt-BR" sz="3600" b="1">
                <a:solidFill>
                  <a:srgbClr val="102766"/>
                </a:solidFill>
              </a:rPr>
              <a:t> Desvio-padrão</a:t>
            </a:r>
          </a:p>
          <a:p>
            <a:pPr algn="ctr">
              <a:buFont typeface="Arial" charset="0"/>
              <a:buChar char="•"/>
            </a:pPr>
            <a:r>
              <a:rPr lang="pt-BR" sz="3600" b="1">
                <a:solidFill>
                  <a:srgbClr val="102766"/>
                </a:solidFill>
              </a:rPr>
              <a:t> Variância</a:t>
            </a:r>
          </a:p>
          <a:p>
            <a:endParaRPr lang="pt-BR">
              <a:latin typeface="Lucida Sans Unicode" pitchFamily="34" charset="0"/>
            </a:endParaRPr>
          </a:p>
        </p:txBody>
      </p:sp>
      <p:sp>
        <p:nvSpPr>
          <p:cNvPr id="9220" name="CaixaDeTexto 6"/>
          <p:cNvSpPr txBox="1">
            <a:spLocks noChangeArrowheads="1"/>
          </p:cNvSpPr>
          <p:nvPr/>
        </p:nvSpPr>
        <p:spPr bwMode="auto">
          <a:xfrm>
            <a:off x="0" y="5661025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102766"/>
                </a:solidFill>
                <a:latin typeface="Calibri" pitchFamily="34" charset="0"/>
              </a:rPr>
              <a:t>  </a:t>
            </a:r>
            <a:r>
              <a:rPr lang="pt-BR" sz="2000">
                <a:solidFill>
                  <a:srgbClr val="102766"/>
                </a:solidFill>
                <a:latin typeface="Calibri" pitchFamily="34" charset="0"/>
              </a:rPr>
              <a:t>Prof. André Aparecido da Silva</a:t>
            </a:r>
          </a:p>
          <a:p>
            <a:pPr algn="ctr"/>
            <a:r>
              <a:rPr lang="pt-BR" sz="2000">
                <a:solidFill>
                  <a:srgbClr val="102766"/>
                </a:solidFill>
                <a:latin typeface="Calibri" pitchFamily="34" charset="0"/>
              </a:rPr>
              <a:t>E-mail: </a:t>
            </a:r>
            <a:r>
              <a:rPr lang="pt-BR" sz="2000">
                <a:solidFill>
                  <a:srgbClr val="102766"/>
                </a:solidFill>
                <a:latin typeface="Calibri" pitchFamily="34" charset="0"/>
                <a:hlinkClick r:id="rId2"/>
              </a:rPr>
              <a:t>anndrepr@yahoo.com.br</a:t>
            </a:r>
            <a:r>
              <a:rPr lang="pt-BR" sz="2000">
                <a:solidFill>
                  <a:srgbClr val="102766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539552" y="2348880"/>
            <a:ext cx="8286750" cy="286232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Há situações em que as medidas de tendência central - Média, Moda e Mediana - não são suficientes para caracterizar uma determinada coleta de dados.  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428596" y="1000108"/>
            <a:ext cx="828675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55576" y="2420888"/>
            <a:ext cx="8031807" cy="286232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Nesse caso, é conveniente utilizar as medidas de dispersão: desvio médio, desvio padrão e variância, pois expressam o grau de dispersão de um conjunto de dados.  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428596" y="1000108"/>
            <a:ext cx="828675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INTRODUÇÃO (CONTINUAÇÃO)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aixaDeTexto 3"/>
          <p:cNvSpPr txBox="1">
            <a:spLocks noChangeArrowheads="1"/>
          </p:cNvSpPr>
          <p:nvPr/>
        </p:nvSpPr>
        <p:spPr bwMode="auto">
          <a:xfrm>
            <a:off x="357158" y="1223737"/>
            <a:ext cx="8429625" cy="477053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MÉDIA A</a:t>
            </a:r>
            <a:r>
              <a:rPr lang="pt-PT" sz="3200" b="1" dirty="0">
                <a:latin typeface="Calibri" pitchFamily="34" charset="0"/>
                <a:cs typeface="+mn-cs"/>
              </a:rPr>
              <a:t>RITMÉTICA (MA)</a:t>
            </a:r>
            <a:endParaRPr lang="pt-BR" sz="32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latin typeface="Calibri" pitchFamily="34" charset="0"/>
                <a:cs typeface="+mn-cs"/>
              </a:rPr>
              <a:t> </a:t>
            </a:r>
            <a:endParaRPr lang="pt-BR" sz="14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A média aritmética de um conjunto de dados numéricos é obtida somando-se os valores de todos os dados e dividindo-se essa soma pelo número de dados apresentados.</a:t>
            </a: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/>
            </a:r>
            <a:br>
              <a:rPr lang="pt-BR" sz="3600" dirty="0">
                <a:latin typeface="Arial" pitchFamily="34" charset="0"/>
                <a:cs typeface="Arial" pitchFamily="34" charset="0"/>
              </a:rPr>
            </a:b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aixaDeTexto 3"/>
          <p:cNvSpPr txBox="1">
            <a:spLocks noChangeArrowheads="1"/>
          </p:cNvSpPr>
          <p:nvPr/>
        </p:nvSpPr>
        <p:spPr bwMode="auto">
          <a:xfrm>
            <a:off x="395536" y="2348880"/>
            <a:ext cx="8429625" cy="200054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MÉDIA A</a:t>
            </a:r>
            <a:r>
              <a:rPr lang="pt-PT" sz="3200" b="1" dirty="0">
                <a:latin typeface="Calibri" pitchFamily="34" charset="0"/>
                <a:cs typeface="+mn-cs"/>
              </a:rPr>
              <a:t>RITMÉTICA (MA)</a:t>
            </a:r>
            <a:endParaRPr lang="pt-BR" sz="32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latin typeface="Calibri" pitchFamily="34" charset="0"/>
                <a:cs typeface="+mn-cs"/>
              </a:rPr>
              <a:t> </a:t>
            </a:r>
            <a:endParaRPr lang="pt-BR" sz="14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Por exemplo: Qual a média aritmética entre os números: 2, 4, 6, 8 e 10? </a:t>
            </a:r>
          </a:p>
        </p:txBody>
      </p:sp>
      <p:sp>
        <p:nvSpPr>
          <p:cNvPr id="13317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aixaDeTexto 3"/>
          <p:cNvSpPr txBox="1">
            <a:spLocks noChangeArrowheads="1"/>
          </p:cNvSpPr>
          <p:nvPr/>
        </p:nvSpPr>
        <p:spPr bwMode="auto">
          <a:xfrm>
            <a:off x="323528" y="692696"/>
            <a:ext cx="8429625" cy="89255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  <a:r>
              <a:rPr lang="pt-PT" sz="3200" b="1" dirty="0">
                <a:latin typeface="Calibri" pitchFamily="34" charset="0"/>
                <a:cs typeface="+mn-cs"/>
              </a:rPr>
              <a:t> (MA)</a:t>
            </a:r>
            <a:endParaRPr lang="pt-BR" sz="32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>
                <a:latin typeface="Calibri" pitchFamily="34" charset="0"/>
                <a:cs typeface="+mn-cs"/>
              </a:rPr>
              <a:t> 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4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pic>
        <p:nvPicPr>
          <p:cNvPr id="1434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195513"/>
            <a:ext cx="61214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aixaDeTexto 2"/>
          <p:cNvSpPr txBox="1">
            <a:spLocks noChangeArrowheads="1"/>
          </p:cNvSpPr>
          <p:nvPr/>
        </p:nvSpPr>
        <p:spPr bwMode="auto">
          <a:xfrm>
            <a:off x="357188" y="2214554"/>
            <a:ext cx="8429625" cy="255454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latin typeface="Calibri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MEDIDAS DE DISPERSÃO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latin typeface="Calibri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DESVIO MÉDIO, VARIÂNCIA E DESVIO PADRÃO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latin typeface="Calibri" pitchFamily="34" charset="0"/>
              <a:cs typeface="+mn-cs"/>
            </a:endParaRPr>
          </a:p>
        </p:txBody>
      </p:sp>
      <p:sp>
        <p:nvSpPr>
          <p:cNvPr id="15365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aixaDeTexto 2"/>
          <p:cNvSpPr txBox="1">
            <a:spLocks noChangeArrowheads="1"/>
          </p:cNvSpPr>
          <p:nvPr/>
        </p:nvSpPr>
        <p:spPr bwMode="auto">
          <a:xfrm>
            <a:off x="827584" y="1628800"/>
            <a:ext cx="7272808" cy="38472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32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Para compreendermos melhor esses conceitos relativos à Estatística, vamos explicá-los a partir da seguinte situação-problema: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dirty="0">
              <a:latin typeface="Calibri" pitchFamily="34" charset="0"/>
              <a:cs typeface="+mn-cs"/>
            </a:endParaRPr>
          </a:p>
        </p:txBody>
      </p:sp>
      <p:sp>
        <p:nvSpPr>
          <p:cNvPr id="16389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428596" y="2058407"/>
            <a:ext cx="8358188" cy="292387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Considere a distribuição numérica cujos resultados constam na lista abaixo: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latin typeface="Arial" pitchFamily="34" charset="0"/>
                <a:cs typeface="Arial" pitchFamily="34" charset="0"/>
              </a:rPr>
              <a:t>1, 6, 4, 10, 9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Calibri" pitchFamily="34" charset="0"/>
                <a:cs typeface="+mn-cs"/>
              </a:rPr>
              <a:t> </a:t>
            </a: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399100" y="1011467"/>
            <a:ext cx="8358188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SITUAÇÃO-PROBLEMA</a:t>
            </a:r>
          </a:p>
        </p:txBody>
      </p:sp>
      <p:sp>
        <p:nvSpPr>
          <p:cNvPr id="17416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2"/>
          <p:cNvSpPr txBox="1">
            <a:spLocks noChangeArrowheads="1"/>
          </p:cNvSpPr>
          <p:nvPr/>
        </p:nvSpPr>
        <p:spPr bwMode="auto">
          <a:xfrm>
            <a:off x="369604" y="1857364"/>
            <a:ext cx="8358188" cy="446276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média aritmética dessa distribuição 1, 6, 4, 10, 9 é: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MA = (1 + 6 + 4 + 10 + 9)/5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MA = 30/5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MA = 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média aritmética é 6.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357158" y="1000108"/>
            <a:ext cx="8358188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MÉDIA ARITMÉTICA</a:t>
            </a:r>
          </a:p>
        </p:txBody>
      </p:sp>
      <p:sp>
        <p:nvSpPr>
          <p:cNvPr id="1844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ixaDeTexto 2"/>
          <p:cNvSpPr txBox="1">
            <a:spLocks noChangeArrowheads="1"/>
          </p:cNvSpPr>
          <p:nvPr/>
        </p:nvSpPr>
        <p:spPr bwMode="auto">
          <a:xfrm>
            <a:off x="285720" y="1000108"/>
            <a:ext cx="8501122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latin typeface="Calibri" pitchFamily="34" charset="0"/>
                <a:cs typeface="+mn-cs"/>
              </a:rPr>
              <a:t>  MÉDIA / DESVIO</a:t>
            </a: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683568" y="1643050"/>
            <a:ext cx="7704856" cy="480131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Chama-se </a:t>
            </a:r>
            <a:r>
              <a:rPr lang="pt-BR" sz="3600" b="1" dirty="0">
                <a:latin typeface="Arial" pitchFamily="34" charset="0"/>
                <a:cs typeface="Arial" pitchFamily="34" charset="0"/>
              </a:rPr>
              <a:t>DESVIO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 de cada valor apresentado a diferença entre esse valor e a média aritmética desses valores.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Na situação anterior, a distribuição é 1, 6, 4, 10, 9, e a média aritmética é 6. Portanto, temos: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1946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ixaDeTexto 2"/>
          <p:cNvSpPr txBox="1">
            <a:spLocks noChangeArrowheads="1"/>
          </p:cNvSpPr>
          <p:nvPr/>
        </p:nvSpPr>
        <p:spPr bwMode="auto">
          <a:xfrm>
            <a:off x="285720" y="1000108"/>
            <a:ext cx="8501122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  DESVIO</a:t>
            </a: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395536" y="1700808"/>
            <a:ext cx="8501064" cy="440120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1                1 - 6 = -5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6                6 - 6 = 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4                4 - 6 = -2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10             10 - 6 = 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9                9 - 6 = 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Os desvios, em relação à média, são: -5, 0, -2, 4 e 3.</a:t>
            </a:r>
          </a:p>
        </p:txBody>
      </p:sp>
      <p:sp>
        <p:nvSpPr>
          <p:cNvPr id="7" name="Seta para a direita 6"/>
          <p:cNvSpPr/>
          <p:nvPr/>
        </p:nvSpPr>
        <p:spPr>
          <a:xfrm>
            <a:off x="5292725" y="2349500"/>
            <a:ext cx="64293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" name="Seta para a direita 7"/>
          <p:cNvSpPr/>
          <p:nvPr/>
        </p:nvSpPr>
        <p:spPr>
          <a:xfrm>
            <a:off x="5292725" y="2924175"/>
            <a:ext cx="64293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Seta para a direita 8"/>
          <p:cNvSpPr/>
          <p:nvPr/>
        </p:nvSpPr>
        <p:spPr>
          <a:xfrm>
            <a:off x="5303838" y="3467100"/>
            <a:ext cx="642937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0" name="Seta para a direita 9"/>
          <p:cNvSpPr/>
          <p:nvPr/>
        </p:nvSpPr>
        <p:spPr>
          <a:xfrm>
            <a:off x="5148263" y="3933825"/>
            <a:ext cx="642937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Seta para a direita 10"/>
          <p:cNvSpPr/>
          <p:nvPr/>
        </p:nvSpPr>
        <p:spPr>
          <a:xfrm>
            <a:off x="4932363" y="4437063"/>
            <a:ext cx="642937" cy="28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0493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755576" y="1052736"/>
            <a:ext cx="7560840" cy="34163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partir da situação com a distribuição dos números 1, 6, 4, 10, 9, considerando que a média aritmética entre eles é igual a 6 e que os desvios, em relação à média, são -5, 0, -2, 4 e 3...</a:t>
            </a:r>
          </a:p>
        </p:txBody>
      </p:sp>
      <p:sp>
        <p:nvSpPr>
          <p:cNvPr id="21509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683568" y="1556792"/>
            <a:ext cx="7560840" cy="175432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... vamos definir as medidas de dispersão: desvio médio, variância e desvio padrão.   </a:t>
            </a:r>
          </a:p>
        </p:txBody>
      </p:sp>
      <p:sp>
        <p:nvSpPr>
          <p:cNvPr id="22533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1"/>
          <p:cNvSpPr txBox="1">
            <a:spLocks noChangeArrowheads="1"/>
          </p:cNvSpPr>
          <p:nvPr/>
        </p:nvSpPr>
        <p:spPr bwMode="auto">
          <a:xfrm>
            <a:off x="500063" y="2935288"/>
            <a:ext cx="8286750" cy="70802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Calibri" pitchFamily="34" charset="0"/>
                <a:cs typeface="+mn-cs"/>
              </a:rPr>
              <a:t>DESVIO MÉDIO</a:t>
            </a:r>
          </a:p>
        </p:txBody>
      </p:sp>
      <p:sp>
        <p:nvSpPr>
          <p:cNvPr id="23557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aixaDeTexto 1"/>
          <p:cNvSpPr txBox="1">
            <a:spLocks noChangeArrowheads="1"/>
          </p:cNvSpPr>
          <p:nvPr/>
        </p:nvSpPr>
        <p:spPr bwMode="auto">
          <a:xfrm>
            <a:off x="443373" y="1071546"/>
            <a:ext cx="8215313" cy="397031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Chama-se desvio médio (DM) de uma distribuição a média aritmética dos módulos dos desvios.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No exemplo em análise, os desvios são -5, 0 -2, 4 e 3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, logo o desvio médio será:</a:t>
            </a:r>
          </a:p>
        </p:txBody>
      </p:sp>
      <p:sp>
        <p:nvSpPr>
          <p:cNvPr id="2458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467544" y="692696"/>
            <a:ext cx="8215313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Formula desvio médio</a:t>
            </a:r>
          </a:p>
        </p:txBody>
      </p:sp>
      <p:sp>
        <p:nvSpPr>
          <p:cNvPr id="25605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25606" name="AutoShape 2" descr="data:image/jpeg;base64,/9j/4AAQSkZJRgABAQAAAQABAAD/2wCEAAkGBwgHBhUIBxQWFhUVGSAbGBgYGSAbIRoiICAmHyEiISUYIiohISUlHCIgITEiJi8sLi8vIiQzODQsNygtLywBCgoKBQUFDgUFDisZExkrKysrKysrKysrKysrKysrKysrKysrKysrKysrKysrKysrKysrKysrKysrKysrKysrK//AABEIAI8BYQMBIgACEQEDEQH/xAAcAAEBAAIDAQEAAAAAAAAAAAAABgUHAwQIAgH/xABMEAABAwIDAwUHEQcDBQEAAAABAAIDBBEFBiEHEkEWMVFh0hMXIlVxgaQIFDI3QlJTVHKDkZKToaKxshUjM4KUs9Fi0+E0Q0TBwiX/xAAUAQEAAAAAAAAAAAAAAAAAAAAA/8QAFBEBAAAAAAAAAAAAAAAAAAAAAP/aAAwDAQACEQMRAD8A3iiIgIiICIiAiIgIiICIiAiIgIiICIiAiLX21XOuNZJbDVUMMUkMl2kv3rteNQNDazm3t8k9SDYKLRuAbYc2ZhxEYfg9HTPlIJDTJuXA1Nu6PAJtrYa2v0Kn5QbVvFVP9uz/AHUGy0WtOUG1bxVT/bs/3V0MXzvtKwelNVX4VGGNF3Fru6WHSe5vdYDpQbaRROyrOlVnbCJaytjZG6OTcAZe1t0G/hHpJVsgIpLZVitdjeQ6fEcUeZJX903nEAXtI5o9iAOYAKtQEREBERAREQEREBERAREQERfExLYSR0FB9opjZpiVZi+RqavxJ5fI9ri5xAF/DcPcgDmAVOgIiICIiAiIgIiICIiAiIgIiICIiAiIgIiICwmc8vw5oy1NhE1hvt8Bx9y8atPmda/SLjis2iDxfQVdflnMDamO7J6aTUHg5psWm3DnaRxF17Ay/i9Lj+CxYrQm7JWhw6ulptxa67T1grRHqg8rfs7G2ZhpR+7qPBktwkaOf+Zgv5WuPFZH1O+au5zyZXq3aOvJBc8R7NoueI8MAdDzxQb2REQReQ8uy5cx/EoY49ynklZJCdLHeaS8NANwGu8GxA4WVoiIIXYj7WNL87/eerpQuxH2saX53+89VGO4zT4HSeuqtkrm8e5ROk3bC5LgwGwsOc6IMkiwWVM24Nm2nfPgjy4RuDXAtLSLi40PA9PUV85rzfhOU42S40ZGtebBzY3ObfoJaLAkXIB57HoQZ9FxU08dVTNqIb7r2hwuLaEXGh1GnBcqAiIgIiICIiCOm2hUUMzojSYgd0kXFK8g200PEL4749D8TxH+kestmbNuG5Yb3TFmzBlgTI2F72C5sAXNG6DfgekLu5fxugzFhLMUwp29G+9iQQdCWm4Oo1CCc749D8TxH+keqDCsWjxrCTWQxyxg7w3ZmGN2nUdbLH4tnfBcIx6PBMQMrZZXNbH+6fuvLiAN11rHUgG3MVQVH8B3kP5IJLY/7W9H8h363KxUdsf9rej+Q79blYoCIiAiIgIiICIiAiIgIiICIiAiIgIiICIiAiIgwmdMvQ5oy1NhE1gXt8Bx9y8atPmda/SLjivJNHU1+XMdbUR3ZPTycx4OYdWm3OLggjiLhe0CQBcrzTWYfS7Str0kWEN3YHOvI9vFkdmuk6t82A+U0nig9D4BisOOYLDitMCGzMDwDzi41B8h0WQXFS08NJTNpqZoaxjQ1rRoGgCwA6gNFyoCIiCF2I+1jS/O/wB56uSARYqG2I+1jS/O/wB56qcfxvD8vYW7EsWeGRs48SeAA4k9CDSeA1MWy7azPh9c7cpJ2khxvYNN3xnS5O6Q6LzlWtHhlXtIxGPGcfjMeHxHepqZ41nPCWUe9t7FvEHoPhxG1LB8w5iwHlpiLO4tjLRFT28NkJPs3nn3y8tO7zNF+N1t/IeYW5oypBium+5tpAOD26O04C+o6iEFAiIg+ZHtjjMj9ABc+ZR/fSyT8cZ9V/ZVi5rXtLXi4POCsHyLyr8QpP6ePsoMX30sk/HGfVf2U76WSfjjPqv7KynIvKvxCk/p4+ynIvKvxCk/p4+yg7WAZgwrMdI6rwWUSsa7cLgCLGwNvCA4ELJrqYbheH4TAYMLhjhaTvFsbGsBPNezQBewAv1LtoOjjmF0+NYPLhlX7CVhYeq45x1g6jrC0fsrzc3Iprcu5h3t6J942MBc58l9xzGdO8dwt5hzlbezhmqjyxRtdI10s8p3YIGavld0DoA0u7h1kgHSuecOzDlHMVJnrFix00su9KxgAZGWgARA63vEC3e6Q7U85DaOV8tV+I43yuzeAKi1qenGraZn/wBSG+p4XPUBa1H8B3kP5L4oKuDEKJlbSHeZI0PaekOFx9y+6j+A7yH8kElsf9rej+Q79blYqO2P+1vR/Id+tysUBERAXzJIyJu9IQB0k2X0uriOHUWKUppMSjZLGedr2hw05tCg+/XtL8Iz6wQVlKTYPZ9YLzbhOBYVju2t+FRwtFK2aQGNtw3diaR7k3sXtHN0rcU2yXI8zbGkA62ySD8noLdFpLNuS8b2e0hx3I1VN3GPwpIHHeDRfV1vYuaL6gi4Gtzra72Y54iztghmkaGTxENmYObUaObfXddY6HUEEa2uQrpZ4YjaVzR5SB+a/I6mCV27E5pPQCD+SmdouGYNPlqoxPFKeKV8MDyxz2gkENJAB5wN5aI2WeuMubSaMVfgidg/mbNHdn4i3zhB6iRFh83Zgpsr5elxer1EY8Fvv3HRrR5Tx4C54IMk+qp43bkj2gjgXAL6inhmNonNNugg/kvJ8OGYhi+0qKix4b0s88bpgeAfuvc3q3WG1uFrcF6iwfAMIwNrm4PBFDvW3txgaXW5rkam1zz9KDJIiICIiAiIgIi6mLYjS4RhsmI17t2OJpc49Q6OknmA4lBrrbrnEYHgH7FonWnqRY252Rczj/NqwdW9xC7uxXKHJrK4q6ttp6kB7787W+4brzGxuR0m3Bamy3WUeeNpLsczbNDDC0903ZZGtBDdI4m75FxxOmoDr2Llv7lrlT4/Sfbx9pBnkWB5a5U+P0n28faXy/PGU2C5r6XzTMP5FBQItQZuz7QZwxanyfllxkbPMwVEou0bjXbzmtvYnQEl3NYWF9422+ghdiPtY0vzv956x9XlzMuL7To8UxuJklFA49wZ3QWZppIWkeE7e16tPerIbEfaxpfnf7z1dIOtiVDBieHSUFWLslYWOHU4WP3LWGzHLmccjTTUE8LJqeR4IIma0tI8EvDSDfebu3F/chbYRBgauokqM0wwUNbE0Rh5npfAc+QEDdPPvtDSQdP/AGs8ojDrV+16qqAf+lpIobcAZXGX6bAK3QEREBERAX46+74K/UQa1yBlvMkecKjMGdI2OlkYBC9sgcIhfVjW8AQdD1OvfeN6faFlwZqylNhbbb5G9ETwe3Vup5r+xJ6CVRoggNl1DmvL+Ex4Fj0DDGwu3JmzAlrTdwaW2ufCuAQeYgW0V3UfwHeQ/kuRcdR/Ad5D+SCS2P8Atb0fyHfrcrFR2x/2t6P5Dv1uVigIiIC46mZlNTunk5mtLj5ALlcil9p1eMO2f1lQTa8JYPLJ+7H3uQal9T3BLiOc6rGJ9SIjf5Urwb/Q130r0EtP+ptoBFl+pxC2skwZ5mNv+bytwIOGsp4qykfSzi7XtLXA8QRY/cvO/qdKiSPOksDT4L6d1x1h7LHzXI8631mjFI8Fy7UYlKdIo3OHWbeCPKXWHnWmPU24RI/E6nGnA7rGCFp4EuIc7zgNb9ZBe7ca00mzuaJh8KZ7I225zdwcQPK1pWudsuHnKuP4XiNMP4UMbGjrp3Aj7nAeZXe1gmvzBhGBtF+61YlcP9Mdr/hc76F0vVFYd65yfFXMGsMwuehr2kH8W6g2pFI2WMSR6gi4PUVrSrBz/tFFJz0OGODn9Es/AdBDOY+Rw5nhddudZaTZLRHC7vrKmNtNTt90ZG/unO8L3pF7nS5bfQqmwrCafZ/s9kjh1dDC+WR455JA27j9IAF+AAQal2cD9v7b5cSvdrXzyjyasb9G836F6JWhvU1UAdiFZiLhq1jIwflEuI/A37lvlAWPx/GaHL+EvxTFHFsUdt4gF1t5waNBrzkLILjnjiliLKgAt4hwBH39aCD78uSfh3/ZP/wnflyT8O/7J/8AhWXrHC/g4fqt/wAJ6xwv4OH6rf8ACCN78uSfh3/ZP/wrPBsUpMawtmJYeSY5BdpIIuL25jqvz1jhfwcP1W/4XbhZHHGGQABo5gNB9yD7WqtttHmnH4Y8Fy/TyPh9nK8FoDj7lupFwPZHhfd96tmYlNU09A+ahj7rI1pLI94M3zwbvO0bfpKj+U+e/Efp8PZQaG72GdfiUn1mdpO9hnX4lJ9ZnaW+eU+e/Efp8PZTlPnvxH6fD2UGhu9hnX4lJ9ZnaTvYZ1+JSfWZ2lvnlPnvxH6fD2U5T578R+nw9lBA7GcgY5hGcP2nj1O6JscbtwuLTd7rN9yT7guW91Dcp89+I/T4eynKfPfiP0+HsoOTY1Tz0uzelhqmuY4d0u1wII/evOoOvMrVQ3KfPfiP0+Hspynz34j9Ph7KC5RQ3KfPfiP0+Hspynz34j9Ph7KCgwvL0OGY3UYpDI8uqnB0jXbtrtG621mh1gOBJWZUNynz34j9Ph7Kcp89+I/T4eyguUUNynz34j9Ph7Kcp89+I/T4eyguUUNynz34j9Ph7Kcp89+I/T4eyguUUNynz34j9Ph7Kcp89+I/T4eyguUUNynz34j9Ph7Kcp89+I/T4eyguVxz6wOt0FRXKfPfiP0+Hspynz34j9Ph7KDt7JoZafZ5SQ1DXNcGuu1wII8N3ODqq5SeDY9m6rxJkGJ4V3CJ196X13FJuaEjwWi5ubDTpVYgIiIC1h6oWvNLkVtM3/vTMafI0F/5tatnEXFlG1uy7KNe/uldDJIel9RO4/ikKDg2LUraLZ1TNdbefvSHX3zzb8O6qvE8ZwvCYTNic0cTRxe8N+i51PUFInY9kc/+M77aXtrsUWynJNHKJY6RriPfve8fQ9xb9yCCzhj+J7Vq0Zdyax3rVrgZZ3Ata4jmvfmaOcNPhOPDRbZyjlyjyrgMeE0GoZq5x53uPsnHyn6BYcFk6SlpqKnFPRsbGxugaxoaB5ANAuHFcNp8VozSVm/um19x7ozp1xkO810EFX//AKm3aCIHSjpHSW/1PJafue36FQbUcPGJ7P6yn6Ii8eWP94P0rqs2W5QjqfXMcEgf78VEwd9PdLqqioYIsPFAASwN3LOcXEi1tS4lx04k3Qaa2BZaqauNuYsUJMcIdHSNPM3eJMjwPKS2/wAroCtttNcaHZxUlhsZN2MfzPG9+DeVfhtBS4XQMoKBoZHG0NY0cANBz6nynUqaxHZrlbFJTJiMUkhJv4dRO7XqvJp5kE76nmgNNkd1U7/vTOcPI0Bn6g5bQUxgeQcuYBVNqMIjkjLTcATylvnaXlp84VOgLGZjwOjzHgr8JxLe7nJu726bHwXBw18oCyaINbd5HJ3RP9p/wneRyd0T/af8LZKINbd5HJ3RP9p/wrrAsJpcCwiPC6G/c4hZu8bm176nzrvogIiICIiAiIgIiICIiAiIgIiICIiAiIgIiICIiAiIgIiICIiAiIgIiICIiAiIgIiICIiAiIgIiICIiAiIgIiICIiAiIgIiICIsRmmpxGiwZ9bhj4WGJrnvMzHPaWtaSfYPaRzc+vkQZdFqPJe1TFsawuR9TBHNUufuU9PTgtLrC7nPL3ODWC7fCNh5eHVzlmjablKBmMYn6z7i54b3ONpcGkgkB17O1AOodb6Qg3Mix+XsVZjmBQ4rEN0TRtfu8+7cXI67HS6yCAiIgIiICIiAiIgIiICIiAiIgIiICIiAiIgIiICIiAiIgIiICIiAiIgIiICIiAiIgIiICkNrdf+ztnVXKOdzO5j5xwYfucSq9ap9UXXGDJ8VG06yzi46Wta4n8Rag7OwDBaaiyUMUa0d0qHuJdx3WOLA3yXBPlKx3qka1seW6ahvrJMX26QxhB+94WwMhUJw3JVHSOFi2Bm8OhxaHO/EStUbcSMY2hYfgB5iGA/PS7p+5o+lBt7KNCcMyrS0LueOCNp8oaL/fdZdEQEREBERAREQEREBERAREQEREBERAREQEREBERAREQEREBERAREQEREBERAREQEREBERAUnnnIOF53dEcVkmb3He3e5OaPZ2vfeY73oVYiD8Y1rGBjdANAovHdm+G41mgZjlqKqOcbu53N0YDN0WFg6Mnr1J1JVqiDr4fTSUlI2CaV8pF/3km7vO1vr3NrW6c2gHNxOq7C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Lucida Sans Unicode" pitchFamily="34" charset="0"/>
            </a:endParaRPr>
          </a:p>
        </p:txBody>
      </p:sp>
      <p:sp>
        <p:nvSpPr>
          <p:cNvPr id="25607" name="AutoShape 4" descr="data:image/jpeg;base64,/9j/4AAQSkZJRgABAQAAAQABAAD/2wCEAAkGBwgHBhUIBxQWFhUVGSAbGBgYGSAbIRoiICAmHyEiISUYIiohISUlHCIgITEiJi8sLi8vIiQzODQsNygtLywBCgoKBQUFDgUFDisZExkrKysrKysrKysrKysrKysrKysrKysrKysrKysrKysrKysrKysrKysrKysrKysrKysrK//AABEIAI8BYQMBIgACEQEDEQH/xAAcAAEBAAIDAQEAAAAAAAAAAAAABgUHAwQIAgH/xABMEAABAwIDAwUHEQcDBQEAAAABAAIDBBEFBiEHEkEWMVFh0hMXIlVxgaQIFDI3QlJTVHKDkZKToaKxshUjM4KUs9Fi0+E0Q0TBwiX/xAAUAQEAAAAAAAAAAAAAAAAAAAAA/8QAFBEBAAAAAAAAAAAAAAAAAAAAAP/aAAwDAQACEQMRAD8A3iiIgIiICIiAiIgIiICIiAiIgIiICIiAiLX21XOuNZJbDVUMMUkMl2kv3rteNQNDazm3t8k9SDYKLRuAbYc2ZhxEYfg9HTPlIJDTJuXA1Nu6PAJtrYa2v0Kn5QbVvFVP9uz/AHUGy0WtOUG1bxVT/bs/3V0MXzvtKwelNVX4VGGNF3Fru6WHSe5vdYDpQbaRROyrOlVnbCJaytjZG6OTcAZe1t0G/hHpJVsgIpLZVitdjeQ6fEcUeZJX903nEAXtI5o9iAOYAKtQEREBERAREQEREBERAREQERfExLYSR0FB9opjZpiVZi+RqavxJ5fI9ri5xAF/DcPcgDmAVOgIiICIiAiIgIiICIiAiIgIiICIiAiIgIiICwmc8vw5oy1NhE1hvt8Bx9y8atPmda/SLjis2iDxfQVdflnMDamO7J6aTUHg5psWm3DnaRxF17Ay/i9Lj+CxYrQm7JWhw6ulptxa67T1grRHqg8rfs7G2ZhpR+7qPBktwkaOf+Zgv5WuPFZH1O+au5zyZXq3aOvJBc8R7NoueI8MAdDzxQb2REQReQ8uy5cx/EoY49ynklZJCdLHeaS8NANwGu8GxA4WVoiIIXYj7WNL87/eerpQuxH2saX53+89VGO4zT4HSeuqtkrm8e5ROk3bC5LgwGwsOc6IMkiwWVM24Nm2nfPgjy4RuDXAtLSLi40PA9PUV85rzfhOU42S40ZGtebBzY3ObfoJaLAkXIB57HoQZ9FxU08dVTNqIb7r2hwuLaEXGh1GnBcqAiIgIiICIiCOm2hUUMzojSYgd0kXFK8g200PEL4749D8TxH+kestmbNuG5Yb3TFmzBlgTI2F72C5sAXNG6DfgekLu5fxugzFhLMUwp29G+9iQQdCWm4Oo1CCc749D8TxH+keqDCsWjxrCTWQxyxg7w3ZmGN2nUdbLH4tnfBcIx6PBMQMrZZXNbH+6fuvLiAN11rHUgG3MVQVH8B3kP5IJLY/7W9H8h363KxUdsf9rej+Q79blYoCIiAiIgIiICIiAiIgIiICIiAiIgIiICIiAiIgwmdMvQ5oy1NhE1gXt8Bx9y8atPmda/SLjivJNHU1+XMdbUR3ZPTycx4OYdWm3OLggjiLhe0CQBcrzTWYfS7Str0kWEN3YHOvI9vFkdmuk6t82A+U0nig9D4BisOOYLDitMCGzMDwDzi41B8h0WQXFS08NJTNpqZoaxjQ1rRoGgCwA6gNFyoCIiCF2I+1jS/O/wB56uSARYqG2I+1jS/O/wB56qcfxvD8vYW7EsWeGRs48SeAA4k9CDSeA1MWy7azPh9c7cpJ2khxvYNN3xnS5O6Q6LzlWtHhlXtIxGPGcfjMeHxHepqZ41nPCWUe9t7FvEHoPhxG1LB8w5iwHlpiLO4tjLRFT28NkJPs3nn3y8tO7zNF+N1t/IeYW5oypBium+5tpAOD26O04C+o6iEFAiIg+ZHtjjMj9ABc+ZR/fSyT8cZ9V/ZVi5rXtLXi4POCsHyLyr8QpP6ePsoMX30sk/HGfVf2U76WSfjjPqv7KynIvKvxCk/p4+ynIvKvxCk/p4+yg7WAZgwrMdI6rwWUSsa7cLgCLGwNvCA4ELJrqYbheH4TAYMLhjhaTvFsbGsBPNezQBewAv1LtoOjjmF0+NYPLhlX7CVhYeq45x1g6jrC0fsrzc3Iprcu5h3t6J942MBc58l9xzGdO8dwt5hzlbezhmqjyxRtdI10s8p3YIGavld0DoA0u7h1kgHSuecOzDlHMVJnrFix00su9KxgAZGWgARA63vEC3e6Q7U85DaOV8tV+I43yuzeAKi1qenGraZn/wBSG+p4XPUBa1H8B3kP5L4oKuDEKJlbSHeZI0PaekOFx9y+6j+A7yH8kElsf9rej+Q79blYqO2P+1vR/Id+tysUBERAXzJIyJu9IQB0k2X0uriOHUWKUppMSjZLGedr2hw05tCg+/XtL8Iz6wQVlKTYPZ9YLzbhOBYVju2t+FRwtFK2aQGNtw3diaR7k3sXtHN0rcU2yXI8zbGkA62ySD8noLdFpLNuS8b2e0hx3I1VN3GPwpIHHeDRfV1vYuaL6gi4Gtzra72Y54iztghmkaGTxENmYObUaObfXddY6HUEEa2uQrpZ4YjaVzR5SB+a/I6mCV27E5pPQCD+SmdouGYNPlqoxPFKeKV8MDyxz2gkENJAB5wN5aI2WeuMubSaMVfgidg/mbNHdn4i3zhB6iRFh83Zgpsr5elxer1EY8Fvv3HRrR5Tx4C54IMk+qp43bkj2gjgXAL6inhmNonNNugg/kvJ8OGYhi+0qKix4b0s88bpgeAfuvc3q3WG1uFrcF6iwfAMIwNrm4PBFDvW3txgaXW5rkam1zz9KDJIiICIiAiIgIi6mLYjS4RhsmI17t2OJpc49Q6OknmA4lBrrbrnEYHgH7FonWnqRY252Rczj/NqwdW9xC7uxXKHJrK4q6ttp6kB7787W+4brzGxuR0m3Bamy3WUeeNpLsczbNDDC0903ZZGtBDdI4m75FxxOmoDr2Llv7lrlT4/Sfbx9pBnkWB5a5U+P0n28faXy/PGU2C5r6XzTMP5FBQItQZuz7QZwxanyfllxkbPMwVEou0bjXbzmtvYnQEl3NYWF9422+ghdiPtY0vzv956x9XlzMuL7To8UxuJklFA49wZ3QWZppIWkeE7e16tPerIbEfaxpfnf7z1dIOtiVDBieHSUFWLslYWOHU4WP3LWGzHLmccjTTUE8LJqeR4IIma0tI8EvDSDfebu3F/chbYRBgauokqM0wwUNbE0Rh5npfAc+QEDdPPvtDSQdP/AGs8ojDrV+16qqAf+lpIobcAZXGX6bAK3QEREBERAX46+74K/UQa1yBlvMkecKjMGdI2OlkYBC9sgcIhfVjW8AQdD1OvfeN6faFlwZqylNhbbb5G9ETwe3Vup5r+xJ6CVRoggNl1DmvL+Ex4Fj0DDGwu3JmzAlrTdwaW2ufCuAQeYgW0V3UfwHeQ/kuRcdR/Ad5D+SCS2P8Atb0fyHfrcrFR2x/2t6P5Dv1uVigIiIC46mZlNTunk5mtLj5ALlcil9p1eMO2f1lQTa8JYPLJ+7H3uQal9T3BLiOc6rGJ9SIjf5Urwb/Q130r0EtP+ptoBFl+pxC2skwZ5mNv+bytwIOGsp4qykfSzi7XtLXA8QRY/cvO/qdKiSPOksDT4L6d1x1h7LHzXI8631mjFI8Fy7UYlKdIo3OHWbeCPKXWHnWmPU24RI/E6nGnA7rGCFp4EuIc7zgNb9ZBe7ca00mzuaJh8KZ7I225zdwcQPK1pWudsuHnKuP4XiNMP4UMbGjrp3Aj7nAeZXe1gmvzBhGBtF+61YlcP9Mdr/hc76F0vVFYd65yfFXMGsMwuehr2kH8W6g2pFI2WMSR6gi4PUVrSrBz/tFFJz0OGODn9Es/AdBDOY+Rw5nhddudZaTZLRHC7vrKmNtNTt90ZG/unO8L3pF7nS5bfQqmwrCafZ/s9kjh1dDC+WR455JA27j9IAF+AAQal2cD9v7b5cSvdrXzyjyasb9G836F6JWhvU1UAdiFZiLhq1jIwflEuI/A37lvlAWPx/GaHL+EvxTFHFsUdt4gF1t5waNBrzkLILjnjiliLKgAt4hwBH39aCD78uSfh3/ZP/wnflyT8O/7J/8AhWXrHC/g4fqt/wAJ6xwv4OH6rf8ACCN78uSfh3/ZP/wrPBsUpMawtmJYeSY5BdpIIuL25jqvz1jhfwcP1W/4XbhZHHGGQABo5gNB9yD7WqtttHmnH4Y8Fy/TyPh9nK8FoDj7lupFwPZHhfd96tmYlNU09A+ahj7rI1pLI94M3zwbvO0bfpKj+U+e/Efp8PZQaG72GdfiUn1mdpO9hnX4lJ9ZnaW+eU+e/Efp8PZTlPnvxH6fD2UGhu9hnX4lJ9ZnaTvYZ1+JSfWZ2lvnlPnvxH6fD2U5T578R+nw9lBA7GcgY5hGcP2nj1O6JscbtwuLTd7rN9yT7guW91Dcp89+I/T4eynKfPfiP0+HsoOTY1Tz0uzelhqmuY4d0u1wII/evOoOvMrVQ3KfPfiP0+Hspynz34j9Ph7KC5RQ3KfPfiP0+Hspynz34j9Ph7KCgwvL0OGY3UYpDI8uqnB0jXbtrtG621mh1gOBJWZUNynz34j9Ph7Kcp89+I/T4eyguUUNynz34j9Ph7Kcp89+I/T4eyguUUNynz34j9Ph7Kcp89+I/T4eyguUUNynz34j9Ph7Kcp89+I/T4eyguUUNynz34j9Ph7Kcp89+I/T4eyguVxz6wOt0FRXKfPfiP0+Hspynz34j9Ph7KDt7JoZafZ5SQ1DXNcGuu1wII8N3ODqq5SeDY9m6rxJkGJ4V3CJ196X13FJuaEjwWi5ubDTpVYgIiIC1h6oWvNLkVtM3/vTMafI0F/5tatnEXFlG1uy7KNe/uldDJIel9RO4/ikKDg2LUraLZ1TNdbefvSHX3zzb8O6qvE8ZwvCYTNic0cTRxe8N+i51PUFInY9kc/+M77aXtrsUWynJNHKJY6RriPfve8fQ9xb9yCCzhj+J7Vq0Zdyax3rVrgZZ3Ata4jmvfmaOcNPhOPDRbZyjlyjyrgMeE0GoZq5x53uPsnHyn6BYcFk6SlpqKnFPRsbGxugaxoaB5ANAuHFcNp8VozSVm/um19x7ozp1xkO810EFX//AKm3aCIHSjpHSW/1PJafue36FQbUcPGJ7P6yn6Ii8eWP94P0rqs2W5QjqfXMcEgf78VEwd9PdLqqioYIsPFAASwN3LOcXEi1tS4lx04k3Qaa2BZaqauNuYsUJMcIdHSNPM3eJMjwPKS2/wAroCtttNcaHZxUlhsZN2MfzPG9+DeVfhtBS4XQMoKBoZHG0NY0cANBz6nynUqaxHZrlbFJTJiMUkhJv4dRO7XqvJp5kE76nmgNNkd1U7/vTOcPI0Bn6g5bQUxgeQcuYBVNqMIjkjLTcATylvnaXlp84VOgLGZjwOjzHgr8JxLe7nJu726bHwXBw18oCyaINbd5HJ3RP9p/wneRyd0T/af8LZKINbd5HJ3RP9p/wrrAsJpcCwiPC6G/c4hZu8bm176nzrvogIiICIiAiIgIiICIiAiIgIiICIiAiIgIiICIiAiIgIiICIiAiIgIiICIiAiIgIiICIiAiIgIiICIiAiIgIiICIiAiIgIiICIsRmmpxGiwZ9bhj4WGJrnvMzHPaWtaSfYPaRzc+vkQZdFqPJe1TFsawuR9TBHNUufuU9PTgtLrC7nPL3ODWC7fCNh5eHVzlmjablKBmMYn6z7i54b3ONpcGkgkB17O1AOodb6Qg3Mix+XsVZjmBQ4rEN0TRtfu8+7cXI67HS6yCAiIgIiICIiAiIgIiICIiAiIgIiICIiAiIgIiICIiAiIgIiICIiAiIgIiICIiAiIgIiICkNrdf+ztnVXKOdzO5j5xwYfucSq9ap9UXXGDJ8VG06yzi46Wta4n8Rag7OwDBaaiyUMUa0d0qHuJdx3WOLA3yXBPlKx3qka1seW6ahvrJMX26QxhB+94WwMhUJw3JVHSOFi2Bm8OhxaHO/EStUbcSMY2hYfgB5iGA/PS7p+5o+lBt7KNCcMyrS0LueOCNp8oaL/fdZdEQEREBERAREQEREBERAREQEREBERAREQEREBERAREQEREBERAREQEREBERAREQEREBERAUnnnIOF53dEcVkmb3He3e5OaPZ2vfeY73oVYiD8Y1rGBjdANAovHdm+G41mgZjlqKqOcbu53N0YDN0WFg6Mnr1J1JVqiDr4fTSUlI2CaV8pF/3km7vO1vr3NrW6c2gHNxOq7C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Lucida Sans Unicode" pitchFamily="34" charset="0"/>
            </a:endParaRPr>
          </a:p>
        </p:txBody>
      </p:sp>
      <p:pic>
        <p:nvPicPr>
          <p:cNvPr id="2560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492375"/>
            <a:ext cx="6481762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1"/>
          <p:cNvSpPr txBox="1">
            <a:spLocks noChangeArrowheads="1"/>
          </p:cNvSpPr>
          <p:nvPr/>
        </p:nvSpPr>
        <p:spPr bwMode="auto">
          <a:xfrm>
            <a:off x="971600" y="1340768"/>
            <a:ext cx="7704855" cy="378565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</a:rPr>
              <a:t>DM = </a:t>
            </a:r>
            <a:r>
              <a:rPr lang="pt-BR" sz="4000" u="sng" dirty="0">
                <a:latin typeface="Arial" pitchFamily="34" charset="0"/>
                <a:cs typeface="Arial" pitchFamily="34" charset="0"/>
              </a:rPr>
              <a:t>(</a:t>
            </a:r>
            <a:r>
              <a:rPr lang="pt-BR" sz="4000" u="sng" dirty="0">
                <a:latin typeface="Arial" pitchFamily="34" charset="0"/>
                <a:cs typeface="Arial" pitchFamily="34" charset="0"/>
                <a:sym typeface="Symbol"/>
              </a:rPr>
              <a:t>-5 + 0 + -2 + 4 + 3)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                         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DM = </a:t>
            </a:r>
            <a:r>
              <a:rPr lang="pt-BR" sz="4000" u="sng" dirty="0">
                <a:latin typeface="Arial" pitchFamily="34" charset="0"/>
                <a:cs typeface="Arial" pitchFamily="34" charset="0"/>
                <a:sym typeface="Symbol"/>
              </a:rPr>
              <a:t>(5 + 0 + 2 + 4 + 3)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                       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DM = </a:t>
            </a:r>
            <a:r>
              <a:rPr lang="pt-BR" sz="4000" u="sng" dirty="0">
                <a:latin typeface="Arial" pitchFamily="34" charset="0"/>
                <a:cs typeface="Arial" pitchFamily="34" charset="0"/>
                <a:sym typeface="Symbol"/>
              </a:rPr>
              <a:t>14</a:t>
            </a: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		DM = 2,8</a:t>
            </a:r>
            <a:r>
              <a:rPr lang="pt-BR" sz="4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           5</a:t>
            </a:r>
          </a:p>
        </p:txBody>
      </p:sp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428596" y="5929330"/>
            <a:ext cx="8215313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O desvio médio é 2,8.</a:t>
            </a:r>
          </a:p>
        </p:txBody>
      </p:sp>
      <p:sp>
        <p:nvSpPr>
          <p:cNvPr id="2663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26633" name="AutoShape 2" descr="data:image/jpeg;base64,/9j/4AAQSkZJRgABAQAAAQABAAD/2wCEAAkGBwgHBhUIBxQWFhUVGSAbGBgYGSAbIRoiICAmHyEiISUYIiohISUlHCIgITEiJi8sLi8vIiQzODQsNygtLywBCgoKBQUFDgUFDisZExkrKysrKysrKysrKysrKysrKysrKysrKysrKysrKysrKysrKysrKysrKysrKysrKysrK//AABEIAI8BYQMBIgACEQEDEQH/xAAcAAEBAAIDAQEAAAAAAAAAAAAABgUHAwQIAgH/xABMEAABAwIDAwUHEQcDBQEAAAABAAIDBBEFBiEHEkEWMVFh0hMXIlVxgaQIFDI3QlJTVHKDkZKToaKxshUjM4KUs9Fi0+E0Q0TBwiX/xAAUAQEAAAAAAAAAAAAAAAAAAAAA/8QAFBEBAAAAAAAAAAAAAAAAAAAAAP/aAAwDAQACEQMRAD8A3iiIgIiICIiAiIgIiICIiAiIgIiICIiAiLX21XOuNZJbDVUMMUkMl2kv3rteNQNDazm3t8k9SDYKLRuAbYc2ZhxEYfg9HTPlIJDTJuXA1Nu6PAJtrYa2v0Kn5QbVvFVP9uz/AHUGy0WtOUG1bxVT/bs/3V0MXzvtKwelNVX4VGGNF3Fru6WHSe5vdYDpQbaRROyrOlVnbCJaytjZG6OTcAZe1t0G/hHpJVsgIpLZVitdjeQ6fEcUeZJX903nEAXtI5o9iAOYAKtQEREBERAREQEREBERAREQERfExLYSR0FB9opjZpiVZi+RqavxJ5fI9ri5xAF/DcPcgDmAVOgIiICIiAiIgIiICIiAiIgIiICIiAiIgIiICwmc8vw5oy1NhE1hvt8Bx9y8atPmda/SLjis2iDxfQVdflnMDamO7J6aTUHg5psWm3DnaRxF17Ay/i9Lj+CxYrQm7JWhw6ulptxa67T1grRHqg8rfs7G2ZhpR+7qPBktwkaOf+Zgv5WuPFZH1O+au5zyZXq3aOvJBc8R7NoueI8MAdDzxQb2REQReQ8uy5cx/EoY49ynklZJCdLHeaS8NANwGu8GxA4WVoiIIXYj7WNL87/eerpQuxH2saX53+89VGO4zT4HSeuqtkrm8e5ROk3bC5LgwGwsOc6IMkiwWVM24Nm2nfPgjy4RuDXAtLSLi40PA9PUV85rzfhOU42S40ZGtebBzY3ObfoJaLAkXIB57HoQZ9FxU08dVTNqIb7r2hwuLaEXGh1GnBcqAiIgIiICIiCOm2hUUMzojSYgd0kXFK8g200PEL4749D8TxH+kestmbNuG5Yb3TFmzBlgTI2F72C5sAXNG6DfgekLu5fxugzFhLMUwp29G+9iQQdCWm4Oo1CCc749D8TxH+keqDCsWjxrCTWQxyxg7w3ZmGN2nUdbLH4tnfBcIx6PBMQMrZZXNbH+6fuvLiAN11rHUgG3MVQVH8B3kP5IJLY/7W9H8h363KxUdsf9rej+Q79blYoCIiAiIgIiICIiAiIgIiICIiAiIgIiICIiAiIgwmdMvQ5oy1NhE1gXt8Bx9y8atPmda/SLjivJNHU1+XMdbUR3ZPTycx4OYdWm3OLggjiLhe0CQBcrzTWYfS7Str0kWEN3YHOvI9vFkdmuk6t82A+U0nig9D4BisOOYLDitMCGzMDwDzi41B8h0WQXFS08NJTNpqZoaxjQ1rRoGgCwA6gNFyoCIiCF2I+1jS/O/wB56uSARYqG2I+1jS/O/wB56qcfxvD8vYW7EsWeGRs48SeAA4k9CDSeA1MWy7azPh9c7cpJ2khxvYNN3xnS5O6Q6LzlWtHhlXtIxGPGcfjMeHxHepqZ41nPCWUe9t7FvEHoPhxG1LB8w5iwHlpiLO4tjLRFT28NkJPs3nn3y8tO7zNF+N1t/IeYW5oypBium+5tpAOD26O04C+o6iEFAiIg+ZHtjjMj9ABc+ZR/fSyT8cZ9V/ZVi5rXtLXi4POCsHyLyr8QpP6ePsoMX30sk/HGfVf2U76WSfjjPqv7KynIvKvxCk/p4+ynIvKvxCk/p4+yg7WAZgwrMdI6rwWUSsa7cLgCLGwNvCA4ELJrqYbheH4TAYMLhjhaTvFsbGsBPNezQBewAv1LtoOjjmF0+NYPLhlX7CVhYeq45x1g6jrC0fsrzc3Iprcu5h3t6J942MBc58l9xzGdO8dwt5hzlbezhmqjyxRtdI10s8p3YIGavld0DoA0u7h1kgHSuecOzDlHMVJnrFix00su9KxgAZGWgARA63vEC3e6Q7U85DaOV8tV+I43yuzeAKi1qenGraZn/wBSG+p4XPUBa1H8B3kP5L4oKuDEKJlbSHeZI0PaekOFx9y+6j+A7yH8kElsf9rej+Q79blYqO2P+1vR/Id+tysUBERAXzJIyJu9IQB0k2X0uriOHUWKUppMSjZLGedr2hw05tCg+/XtL8Iz6wQVlKTYPZ9YLzbhOBYVju2t+FRwtFK2aQGNtw3diaR7k3sXtHN0rcU2yXI8zbGkA62ySD8noLdFpLNuS8b2e0hx3I1VN3GPwpIHHeDRfV1vYuaL6gi4Gtzra72Y54iztghmkaGTxENmYObUaObfXddY6HUEEa2uQrpZ4YjaVzR5SB+a/I6mCV27E5pPQCD+SmdouGYNPlqoxPFKeKV8MDyxz2gkENJAB5wN5aI2WeuMubSaMVfgidg/mbNHdn4i3zhB6iRFh83Zgpsr5elxer1EY8Fvv3HRrR5Tx4C54IMk+qp43bkj2gjgXAL6inhmNonNNugg/kvJ8OGYhi+0qKix4b0s88bpgeAfuvc3q3WG1uFrcF6iwfAMIwNrm4PBFDvW3txgaXW5rkam1zz9KDJIiICIiAiIgIi6mLYjS4RhsmI17t2OJpc49Q6OknmA4lBrrbrnEYHgH7FonWnqRY252Rczj/NqwdW9xC7uxXKHJrK4q6ttp6kB7787W+4brzGxuR0m3Bamy3WUeeNpLsczbNDDC0903ZZGtBDdI4m75FxxOmoDr2Llv7lrlT4/Sfbx9pBnkWB5a5U+P0n28faXy/PGU2C5r6XzTMP5FBQItQZuz7QZwxanyfllxkbPMwVEou0bjXbzmtvYnQEl3NYWF9422+ghdiPtY0vzv956x9XlzMuL7To8UxuJklFA49wZ3QWZppIWkeE7e16tPerIbEfaxpfnf7z1dIOtiVDBieHSUFWLslYWOHU4WP3LWGzHLmccjTTUE8LJqeR4IIma0tI8EvDSDfebu3F/chbYRBgauokqM0wwUNbE0Rh5npfAc+QEDdPPvtDSQdP/AGs8ojDrV+16qqAf+lpIobcAZXGX6bAK3QEREBERAX46+74K/UQa1yBlvMkecKjMGdI2OlkYBC9sgcIhfVjW8AQdD1OvfeN6faFlwZqylNhbbb5G9ETwe3Vup5r+xJ6CVRoggNl1DmvL+Ex4Fj0DDGwu3JmzAlrTdwaW2ufCuAQeYgW0V3UfwHeQ/kuRcdR/Ad5D+SCS2P8Atb0fyHfrcrFR2x/2t6P5Dv1uVigIiIC46mZlNTunk5mtLj5ALlcil9p1eMO2f1lQTa8JYPLJ+7H3uQal9T3BLiOc6rGJ9SIjf5Urwb/Q130r0EtP+ptoBFl+pxC2skwZ5mNv+bytwIOGsp4qykfSzi7XtLXA8QRY/cvO/qdKiSPOksDT4L6d1x1h7LHzXI8631mjFI8Fy7UYlKdIo3OHWbeCPKXWHnWmPU24RI/E6nGnA7rGCFp4EuIc7zgNb9ZBe7ca00mzuaJh8KZ7I225zdwcQPK1pWudsuHnKuP4XiNMP4UMbGjrp3Aj7nAeZXe1gmvzBhGBtF+61YlcP9Mdr/hc76F0vVFYd65yfFXMGsMwuehr2kH8W6g2pFI2WMSR6gi4PUVrSrBz/tFFJz0OGODn9Es/AdBDOY+Rw5nhddudZaTZLRHC7vrKmNtNTt90ZG/unO8L3pF7nS5bfQqmwrCafZ/s9kjh1dDC+WR455JA27j9IAF+AAQal2cD9v7b5cSvdrXzyjyasb9G836F6JWhvU1UAdiFZiLhq1jIwflEuI/A37lvlAWPx/GaHL+EvxTFHFsUdt4gF1t5waNBrzkLILjnjiliLKgAt4hwBH39aCD78uSfh3/ZP/wnflyT8O/7J/8AhWXrHC/g4fqt/wAJ6xwv4OH6rf8ACCN78uSfh3/ZP/wrPBsUpMawtmJYeSY5BdpIIuL25jqvz1jhfwcP1W/4XbhZHHGGQABo5gNB9yD7WqtttHmnH4Y8Fy/TyPh9nK8FoDj7lupFwPZHhfd96tmYlNU09A+ahj7rI1pLI94M3zwbvO0bfpKj+U+e/Efp8PZQaG72GdfiUn1mdpO9hnX4lJ9ZnaW+eU+e/Efp8PZTlPnvxH6fD2UGhu9hnX4lJ9ZnaTvYZ1+JSfWZ2lvnlPnvxH6fD2U5T578R+nw9lBA7GcgY5hGcP2nj1O6JscbtwuLTd7rN9yT7guW91Dcp89+I/T4eynKfPfiP0+HsoOTY1Tz0uzelhqmuY4d0u1wII/evOoOvMrVQ3KfPfiP0+Hspynz34j9Ph7KC5RQ3KfPfiP0+Hspynz34j9Ph7KCgwvL0OGY3UYpDI8uqnB0jXbtrtG621mh1gOBJWZUNynz34j9Ph7Kcp89+I/T4eyguUUNynz34j9Ph7Kcp89+I/T4eyguUUNynz34j9Ph7Kcp89+I/T4eyguUUNynz34j9Ph7Kcp89+I/T4eyguUUNynz34j9Ph7Kcp89+I/T4eyguVxz6wOt0FRXKfPfiP0+Hspynz34j9Ph7KDt7JoZafZ5SQ1DXNcGuu1wII8N3ODqq5SeDY9m6rxJkGJ4V3CJ196X13FJuaEjwWi5ubDTpVYgIiIC1h6oWvNLkVtM3/vTMafI0F/5tatnEXFlG1uy7KNe/uldDJIel9RO4/ikKDg2LUraLZ1TNdbefvSHX3zzb8O6qvE8ZwvCYTNic0cTRxe8N+i51PUFInY9kc/+M77aXtrsUWynJNHKJY6RriPfve8fQ9xb9yCCzhj+J7Vq0Zdyax3rVrgZZ3Ata4jmvfmaOcNPhOPDRbZyjlyjyrgMeE0GoZq5x53uPsnHyn6BYcFk6SlpqKnFPRsbGxugaxoaB5ANAuHFcNp8VozSVm/um19x7ozp1xkO810EFX//AKm3aCIHSjpHSW/1PJafue36FQbUcPGJ7P6yn6Ii8eWP94P0rqs2W5QjqfXMcEgf78VEwd9PdLqqioYIsPFAASwN3LOcXEi1tS4lx04k3Qaa2BZaqauNuYsUJMcIdHSNPM3eJMjwPKS2/wAroCtttNcaHZxUlhsZN2MfzPG9+DeVfhtBS4XQMoKBoZHG0NY0cANBz6nynUqaxHZrlbFJTJiMUkhJv4dRO7XqvJp5kE76nmgNNkd1U7/vTOcPI0Bn6g5bQUxgeQcuYBVNqMIjkjLTcATylvnaXlp84VOgLGZjwOjzHgr8JxLe7nJu726bHwXBw18oCyaINbd5HJ3RP9p/wneRyd0T/af8LZKINbd5HJ3RP9p/wrrAsJpcCwiPC6G/c4hZu8bm176nzrvogIiICIiAiIgIiICIiAiIgIiICIiAiIgIiICIiAiIgIiICIiAiIgIiICIiAiIgIiICIiAiIgIiICIiAiIgIiICIiAiIgIiICIsRmmpxGiwZ9bhj4WGJrnvMzHPaWtaSfYPaRzc+vkQZdFqPJe1TFsawuR9TBHNUufuU9PTgtLrC7nPL3ODWC7fCNh5eHVzlmjablKBmMYn6z7i54b3ONpcGkgkB17O1AOodb6Qg3Mix+XsVZjmBQ4rEN0TRtfu8+7cXI67HS6yCAiIgIiICIiAiIgIiICIiAiIgIiICIiAiIgIiICIiAiIgIiICIiAiIgIiICIiAiIgIiICkNrdf+ztnVXKOdzO5j5xwYfucSq9ap9UXXGDJ8VG06yzi46Wta4n8Rag7OwDBaaiyUMUa0d0qHuJdx3WOLA3yXBPlKx3qka1seW6ahvrJMX26QxhB+94WwMhUJw3JVHSOFi2Bm8OhxaHO/EStUbcSMY2hYfgB5iGA/PS7p+5o+lBt7KNCcMyrS0LueOCNp8oaL/fdZdEQEREBERAREQEREBERAREQEREBERAREQEREBERAREQEREBERAREQEREBERAREQEREBERAUnnnIOF53dEcVkmb3He3e5OaPZ2vfeY73oVYiD8Y1rGBjdANAovHdm+G41mgZjlqKqOcbu53N0YDN0WFg6Mnr1J1JVqiDr4fTSUlI2CaV8pF/3km7vO1vr3NrW6c2gHNxOq7C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Lucida Sans Unicode" pitchFamily="34" charset="0"/>
            </a:endParaRPr>
          </a:p>
        </p:txBody>
      </p:sp>
      <p:sp>
        <p:nvSpPr>
          <p:cNvPr id="26634" name="AutoShape 4" descr="data:image/jpeg;base64,/9j/4AAQSkZJRgABAQAAAQABAAD/2wCEAAkGBwgHBhUIBxQWFhUVGSAbGBgYGSAbIRoiICAmHyEiISUYIiohISUlHCIgITEiJi8sLi8vIiQzODQsNygtLywBCgoKBQUFDgUFDisZExkrKysrKysrKysrKysrKysrKysrKysrKysrKysrKysrKysrKysrKysrKysrKysrKysrK//AABEIAI8BYQMBIgACEQEDEQH/xAAcAAEBAAIDAQEAAAAAAAAAAAAABgUHAwQIAgH/xABMEAABAwIDAwUHEQcDBQEAAAABAAIDBBEFBiEHEkEWMVFh0hMXIlVxgaQIFDI3QlJTVHKDkZKToaKxshUjM4KUs9Fi0+E0Q0TBwiX/xAAUAQEAAAAAAAAAAAAAAAAAAAAA/8QAFBEBAAAAAAAAAAAAAAAAAAAAAP/aAAwDAQACEQMRAD8A3iiIgIiICIiAiIgIiICIiAiIgIiICIiAiLX21XOuNZJbDVUMMUkMl2kv3rteNQNDazm3t8k9SDYKLRuAbYc2ZhxEYfg9HTPlIJDTJuXA1Nu6PAJtrYa2v0Kn5QbVvFVP9uz/AHUGy0WtOUG1bxVT/bs/3V0MXzvtKwelNVX4VGGNF3Fru6WHSe5vdYDpQbaRROyrOlVnbCJaytjZG6OTcAZe1t0G/hHpJVsgIpLZVitdjeQ6fEcUeZJX903nEAXtI5o9iAOYAKtQEREBERAREQEREBERAREQERfExLYSR0FB9opjZpiVZi+RqavxJ5fI9ri5xAF/DcPcgDmAVOgIiICIiAiIgIiICIiAiIgIiICIiAiIgIiICwmc8vw5oy1NhE1hvt8Bx9y8atPmda/SLjis2iDxfQVdflnMDamO7J6aTUHg5psWm3DnaRxF17Ay/i9Lj+CxYrQm7JWhw6ulptxa67T1grRHqg8rfs7G2ZhpR+7qPBktwkaOf+Zgv5WuPFZH1O+au5zyZXq3aOvJBc8R7NoueI8MAdDzxQb2REQReQ8uy5cx/EoY49ynklZJCdLHeaS8NANwGu8GxA4WVoiIIXYj7WNL87/eerpQuxH2saX53+89VGO4zT4HSeuqtkrm8e5ROk3bC5LgwGwsOc6IMkiwWVM24Nm2nfPgjy4RuDXAtLSLi40PA9PUV85rzfhOU42S40ZGtebBzY3ObfoJaLAkXIB57HoQZ9FxU08dVTNqIb7r2hwuLaEXGh1GnBcqAiIgIiICIiCOm2hUUMzojSYgd0kXFK8g200PEL4749D8TxH+kestmbNuG5Yb3TFmzBlgTI2F72C5sAXNG6DfgekLu5fxugzFhLMUwp29G+9iQQdCWm4Oo1CCc749D8TxH+keqDCsWjxrCTWQxyxg7w3ZmGN2nUdbLH4tnfBcIx6PBMQMrZZXNbH+6fuvLiAN11rHUgG3MVQVH8B3kP5IJLY/7W9H8h363KxUdsf9rej+Q79blYoCIiAiIgIiICIiAiIgIiICIiAiIgIiICIiAiIgwmdMvQ5oy1NhE1gXt8Bx9y8atPmda/SLjivJNHU1+XMdbUR3ZPTycx4OYdWm3OLggjiLhe0CQBcrzTWYfS7Str0kWEN3YHOvI9vFkdmuk6t82A+U0nig9D4BisOOYLDitMCGzMDwDzi41B8h0WQXFS08NJTNpqZoaxjQ1rRoGgCwA6gNFyoCIiCF2I+1jS/O/wB56uSARYqG2I+1jS/O/wB56qcfxvD8vYW7EsWeGRs48SeAA4k9CDSeA1MWy7azPh9c7cpJ2khxvYNN3xnS5O6Q6LzlWtHhlXtIxGPGcfjMeHxHepqZ41nPCWUe9t7FvEHoPhxG1LB8w5iwHlpiLO4tjLRFT28NkJPs3nn3y8tO7zNF+N1t/IeYW5oypBium+5tpAOD26O04C+o6iEFAiIg+ZHtjjMj9ABc+ZR/fSyT8cZ9V/ZVi5rXtLXi4POCsHyLyr8QpP6ePsoMX30sk/HGfVf2U76WSfjjPqv7KynIvKvxCk/p4+ynIvKvxCk/p4+yg7WAZgwrMdI6rwWUSsa7cLgCLGwNvCA4ELJrqYbheH4TAYMLhjhaTvFsbGsBPNezQBewAv1LtoOjjmF0+NYPLhlX7CVhYeq45x1g6jrC0fsrzc3Iprcu5h3t6J942MBc58l9xzGdO8dwt5hzlbezhmqjyxRtdI10s8p3YIGavld0DoA0u7h1kgHSuecOzDlHMVJnrFix00su9KxgAZGWgARA63vEC3e6Q7U85DaOV8tV+I43yuzeAKi1qenGraZn/wBSG+p4XPUBa1H8B3kP5L4oKuDEKJlbSHeZI0PaekOFx9y+6j+A7yH8kElsf9rej+Q79blYqO2P+1vR/Id+tysUBERAXzJIyJu9IQB0k2X0uriOHUWKUppMSjZLGedr2hw05tCg+/XtL8Iz6wQVlKTYPZ9YLzbhOBYVju2t+FRwtFK2aQGNtw3diaR7k3sXtHN0rcU2yXI8zbGkA62ySD8noLdFpLNuS8b2e0hx3I1VN3GPwpIHHeDRfV1vYuaL6gi4Gtzra72Y54iztghmkaGTxENmYObUaObfXddY6HUEEa2uQrpZ4YjaVzR5SB+a/I6mCV27E5pPQCD+SmdouGYNPlqoxPFKeKV8MDyxz2gkENJAB5wN5aI2WeuMubSaMVfgidg/mbNHdn4i3zhB6iRFh83Zgpsr5elxer1EY8Fvv3HRrR5Tx4C54IMk+qp43bkj2gjgXAL6inhmNonNNugg/kvJ8OGYhi+0qKix4b0s88bpgeAfuvc3q3WG1uFrcF6iwfAMIwNrm4PBFDvW3txgaXW5rkam1zz9KDJIiICIiAiIgIi6mLYjS4RhsmI17t2OJpc49Q6OknmA4lBrrbrnEYHgH7FonWnqRY252Rczj/NqwdW9xC7uxXKHJrK4q6ttp6kB7787W+4brzGxuR0m3Bamy3WUeeNpLsczbNDDC0903ZZGtBDdI4m75FxxOmoDr2Llv7lrlT4/Sfbx9pBnkWB5a5U+P0n28faXy/PGU2C5r6XzTMP5FBQItQZuz7QZwxanyfllxkbPMwVEou0bjXbzmtvYnQEl3NYWF9422+ghdiPtY0vzv956x9XlzMuL7To8UxuJklFA49wZ3QWZppIWkeE7e16tPerIbEfaxpfnf7z1dIOtiVDBieHSUFWLslYWOHU4WP3LWGzHLmccjTTUE8LJqeR4IIma0tI8EvDSDfebu3F/chbYRBgauokqM0wwUNbE0Rh5npfAc+QEDdPPvtDSQdP/AGs8ojDrV+16qqAf+lpIobcAZXGX6bAK3QEREBERAX46+74K/UQa1yBlvMkecKjMGdI2OlkYBC9sgcIhfVjW8AQdD1OvfeN6faFlwZqylNhbbb5G9ETwe3Vup5r+xJ6CVRoggNl1DmvL+Ex4Fj0DDGwu3JmzAlrTdwaW2ufCuAQeYgW0V3UfwHeQ/kuRcdR/Ad5D+SCS2P8Atb0fyHfrcrFR2x/2t6P5Dv1uVigIiIC46mZlNTunk5mtLj5ALlcil9p1eMO2f1lQTa8JYPLJ+7H3uQal9T3BLiOc6rGJ9SIjf5Urwb/Q130r0EtP+ptoBFl+pxC2skwZ5mNv+bytwIOGsp4qykfSzi7XtLXA8QRY/cvO/qdKiSPOksDT4L6d1x1h7LHzXI8631mjFI8Fy7UYlKdIo3OHWbeCPKXWHnWmPU24RI/E6nGnA7rGCFp4EuIc7zgNb9ZBe7ca00mzuaJh8KZ7I225zdwcQPK1pWudsuHnKuP4XiNMP4UMbGjrp3Aj7nAeZXe1gmvzBhGBtF+61YlcP9Mdr/hc76F0vVFYd65yfFXMGsMwuehr2kH8W6g2pFI2WMSR6gi4PUVrSrBz/tFFJz0OGODn9Es/AdBDOY+Rw5nhddudZaTZLRHC7vrKmNtNTt90ZG/unO8L3pF7nS5bfQqmwrCafZ/s9kjh1dDC+WR455JA27j9IAF+AAQal2cD9v7b5cSvdrXzyjyasb9G836F6JWhvU1UAdiFZiLhq1jIwflEuI/A37lvlAWPx/GaHL+EvxTFHFsUdt4gF1t5waNBrzkLILjnjiliLKgAt4hwBH39aCD78uSfh3/ZP/wnflyT8O/7J/8AhWXrHC/g4fqt/wAJ6xwv4OH6rf8ACCN78uSfh3/ZP/wrPBsUpMawtmJYeSY5BdpIIuL25jqvz1jhfwcP1W/4XbhZHHGGQABo5gNB9yD7WqtttHmnH4Y8Fy/TyPh9nK8FoDj7lupFwPZHhfd96tmYlNU09A+ahj7rI1pLI94M3zwbvO0bfpKj+U+e/Efp8PZQaG72GdfiUn1mdpO9hnX4lJ9ZnaW+eU+e/Efp8PZTlPnvxH6fD2UGhu9hnX4lJ9ZnaTvYZ1+JSfWZ2lvnlPnvxH6fD2U5T578R+nw9lBA7GcgY5hGcP2nj1O6JscbtwuLTd7rN9yT7guW91Dcp89+I/T4eynKfPfiP0+HsoOTY1Tz0uzelhqmuY4d0u1wII/evOoOvMrVQ3KfPfiP0+Hspynz34j9Ph7KC5RQ3KfPfiP0+Hspynz34j9Ph7KCgwvL0OGY3UYpDI8uqnB0jXbtrtG621mh1gOBJWZUNynz34j9Ph7Kcp89+I/T4eyguUUNynz34j9Ph7Kcp89+I/T4eyguUUNynz34j9Ph7Kcp89+I/T4eyguUUNynz34j9Ph7Kcp89+I/T4eyguUUNynz34j9Ph7Kcp89+I/T4eyguVxz6wOt0FRXKfPfiP0+Hspynz34j9Ph7KDt7JoZafZ5SQ1DXNcGuu1wII8N3ODqq5SeDY9m6rxJkGJ4V3CJ196X13FJuaEjwWi5ubDTpVYgIiIC1h6oWvNLkVtM3/vTMafI0F/5tatnEXFlG1uy7KNe/uldDJIel9RO4/ikKDg2LUraLZ1TNdbefvSHX3zzb8O6qvE8ZwvCYTNic0cTRxe8N+i51PUFInY9kc/+M77aXtrsUWynJNHKJY6RriPfve8fQ9xb9yCCzhj+J7Vq0Zdyax3rVrgZZ3Ata4jmvfmaOcNPhOPDRbZyjlyjyrgMeE0GoZq5x53uPsnHyn6BYcFk6SlpqKnFPRsbGxugaxoaB5ANAuHFcNp8VozSVm/um19x7ozp1xkO810EFX//AKm3aCIHSjpHSW/1PJafue36FQbUcPGJ7P6yn6Ii8eWP94P0rqs2W5QjqfXMcEgf78VEwd9PdLqqioYIsPFAASwN3LOcXEi1tS4lx04k3Qaa2BZaqauNuYsUJMcIdHSNPM3eJMjwPKS2/wAroCtttNcaHZxUlhsZN2MfzPG9+DeVfhtBS4XQMoKBoZHG0NY0cANBz6nynUqaxHZrlbFJTJiMUkhJv4dRO7XqvJp5kE76nmgNNkd1U7/vTOcPI0Bn6g5bQUxgeQcuYBVNqMIjkjLTcATylvnaXlp84VOgLGZjwOjzHgr8JxLe7nJu726bHwXBw18oCyaINbd5HJ3RP9p/wneRyd0T/af8LZKINbd5HJ3RP9p/wrrAsJpcCwiPC6G/c4hZu8bm176nzrvogIiICIiAiIgIiICIiAiIgIiICIiAiIgIiICIiAiIgIiICIiAiIgIiICIiAiIgIiICIiAiIgIiICIiAiIgIiICIiAiIgIiICIsRmmpxGiwZ9bhj4WGJrnvMzHPaWtaSfYPaRzc+vkQZdFqPJe1TFsawuR9TBHNUufuU9PTgtLrC7nPL3ODWC7fCNh5eHVzlmjablKBmMYn6z7i54b3ONpcGkgkB17O1AOodb6Qg3Mix+XsVZjmBQ4rEN0TRtfu8+7cXI67HS6yCAiIgIiICIiAiIgIiICIiAiIgIiICIiAiIgIiICIiAiIgIiICIiAiIgIiICIiAiIgIiICkNrdf+ztnVXKOdzO5j5xwYfucSq9ap9UXXGDJ8VG06yzi46Wta4n8Rag7OwDBaaiyUMUa0d0qHuJdx3WOLA3yXBPlKx3qka1seW6ahvrJMX26QxhB+94WwMhUJw3JVHSOFi2Bm8OhxaHO/EStUbcSMY2hYfgB5iGA/PS7p+5o+lBt7KNCcMyrS0LueOCNp8oaL/fdZdEQEREBERAREQEREBERAREQEREBERAREQEREBERAREQEREBERAREQEREBERAREQEREBERAUnnnIOF53dEcVkmb3He3e5OaPZ2vfeY73oVYiD8Y1rGBjdANAovHdm+G41mgZjlqKqOcbu53N0YDN0WFg6Mnr1J1JVqiDr4fTSUlI2CaV8pF/3km7vO1vr3NrW6c2gHNxOq7C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aixaDeTexto 3"/>
          <p:cNvSpPr txBox="1">
            <a:spLocks noChangeArrowheads="1"/>
          </p:cNvSpPr>
          <p:nvPr/>
        </p:nvSpPr>
        <p:spPr bwMode="auto">
          <a:xfrm>
            <a:off x="2555875" y="549275"/>
            <a:ext cx="5040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971550" y="1557338"/>
            <a:ext cx="7704138" cy="3784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Arial" pitchFamily="34" charset="0"/>
                <a:cs typeface="Arial" pitchFamily="34" charset="0"/>
              </a:rPr>
              <a:t>O módulo garante que o valor seja positivo.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Arial" pitchFamily="34" charset="0"/>
                <a:cs typeface="Arial" pitchFamily="34" charset="0"/>
              </a:rPr>
              <a:t>EX: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b="1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4000" b="1" dirty="0">
                <a:latin typeface="Arial" pitchFamily="34" charset="0"/>
                <a:cs typeface="Arial" pitchFamily="34" charset="0"/>
                <a:sym typeface="Symbol"/>
              </a:rPr>
              <a:t>+3 = 3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4000" b="1" dirty="0">
                <a:latin typeface="Arial" pitchFamily="34" charset="0"/>
                <a:cs typeface="Arial" pitchFamily="34" charset="0"/>
                <a:sym typeface="Symbol"/>
              </a:rPr>
              <a:t>-3 =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500063" y="2935288"/>
            <a:ext cx="8286750" cy="70802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Calibri" pitchFamily="34" charset="0"/>
                <a:cs typeface="+mn-cs"/>
              </a:rPr>
              <a:t>VARIÂNCIA</a:t>
            </a:r>
          </a:p>
        </p:txBody>
      </p:sp>
      <p:sp>
        <p:nvSpPr>
          <p:cNvPr id="28677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2"/>
          <p:cNvSpPr txBox="1">
            <a:spLocks noChangeArrowheads="1"/>
          </p:cNvSpPr>
          <p:nvPr/>
        </p:nvSpPr>
        <p:spPr bwMode="auto">
          <a:xfrm>
            <a:off x="458092" y="1071546"/>
            <a:ext cx="8286808" cy="267765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dirty="0">
                <a:latin typeface="Calibri" pitchFamily="34" charset="0"/>
                <a:cs typeface="+mn-cs"/>
              </a:rPr>
              <a:t>Chama-se variância (V) de uma distribuição a média aritmética dos quadrados dos desvios dessa distribuição.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28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dirty="0">
                <a:latin typeface="Calibri" pitchFamily="34" charset="0"/>
                <a:cs typeface="+mn-cs"/>
              </a:rPr>
              <a:t>Na situação em análise, os desvios são -5, 0 -2, 4 e 3</a:t>
            </a:r>
            <a:r>
              <a:rPr lang="pt-BR" sz="2800" dirty="0">
                <a:latin typeface="Calibri" pitchFamily="34" charset="0"/>
                <a:cs typeface="+mn-cs"/>
              </a:rPr>
              <a:t>, logo a variância será:</a:t>
            </a:r>
          </a:p>
        </p:txBody>
      </p:sp>
      <p:sp>
        <p:nvSpPr>
          <p:cNvPr id="2970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1259632" y="764704"/>
            <a:ext cx="7566728" cy="397031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((-5)² + (0)² + (-2)² + (4)² + (3)²)       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.                           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(25 + 0 + 4 + 16 + 9)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                  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54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         V = 10,8</a:t>
            </a:r>
            <a:endParaRPr lang="pt-BR" sz="3600" u="sng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       5</a:t>
            </a:r>
          </a:p>
        </p:txBody>
      </p:sp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357158" y="5857892"/>
            <a:ext cx="8358246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A variância  é 10,8.</a:t>
            </a:r>
          </a:p>
        </p:txBody>
      </p:sp>
      <p:sp>
        <p:nvSpPr>
          <p:cNvPr id="3072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1"/>
          <p:cNvSpPr txBox="1">
            <a:spLocks noChangeArrowheads="1"/>
          </p:cNvSpPr>
          <p:nvPr/>
        </p:nvSpPr>
        <p:spPr bwMode="auto">
          <a:xfrm>
            <a:off x="500063" y="2935288"/>
            <a:ext cx="8286750" cy="70802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Calibri" pitchFamily="34" charset="0"/>
                <a:cs typeface="+mn-cs"/>
              </a:rPr>
              <a:t>DESVIO PADRÃO</a:t>
            </a:r>
          </a:p>
        </p:txBody>
      </p:sp>
      <p:sp>
        <p:nvSpPr>
          <p:cNvPr id="31749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"/>
          <p:cNvSpPr txBox="1">
            <a:spLocks noChangeArrowheads="1"/>
          </p:cNvSpPr>
          <p:nvPr/>
        </p:nvSpPr>
        <p:spPr bwMode="auto">
          <a:xfrm>
            <a:off x="458092" y="1071546"/>
            <a:ext cx="8286808" cy="236988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000" dirty="0">
                <a:latin typeface="Calibri" pitchFamily="34" charset="0"/>
                <a:cs typeface="+mn-cs"/>
              </a:rPr>
              <a:t>Chama-se desvio padrão (DP) de uma distribuição a raiz quadrada da variância: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32773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pic>
        <p:nvPicPr>
          <p:cNvPr id="3277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4292600"/>
            <a:ext cx="415131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539552" y="1628800"/>
            <a:ext cx="8286808" cy="175432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No exemplo em análise, temos que a variância é 10,8, portanto o desvio padrão será: DP = 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10,8  3,28.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467544" y="4653136"/>
            <a:ext cx="8215313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O desvio padrão é </a:t>
            </a: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  <a:sym typeface="Symbol"/>
              </a:rPr>
              <a:t></a:t>
            </a: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 3,28.</a:t>
            </a:r>
          </a:p>
        </p:txBody>
      </p:sp>
      <p:sp>
        <p:nvSpPr>
          <p:cNvPr id="3380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395536" y="1124744"/>
            <a:ext cx="8215313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O desvio padrão...</a:t>
            </a:r>
          </a:p>
        </p:txBody>
      </p:sp>
      <p:sp>
        <p:nvSpPr>
          <p:cNvPr id="3482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pic>
        <p:nvPicPr>
          <p:cNvPr id="348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3213100"/>
            <a:ext cx="64531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aixaDeTexto 2"/>
          <p:cNvSpPr txBox="1">
            <a:spLocks noChangeArrowheads="1"/>
          </p:cNvSpPr>
          <p:nvPr/>
        </p:nvSpPr>
        <p:spPr bwMode="auto">
          <a:xfrm>
            <a:off x="214313" y="1143000"/>
            <a:ext cx="864393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OBSERVAÇÕES: </a:t>
            </a:r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755576" y="2145092"/>
            <a:ext cx="7488832" cy="218521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2800" dirty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pt-BR" sz="3600" dirty="0">
                <a:solidFill>
                  <a:schemeClr val="bg1"/>
                </a:solidFill>
                <a:latin typeface="Calibri" pitchFamily="34" charset="0"/>
                <a:cs typeface="+mn-cs"/>
              </a:rPr>
              <a:t>Quando todos os</a:t>
            </a:r>
            <a:r>
              <a:rPr lang="pt-BR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valores de uma distribuição forem iguais, o desvio padrão será igual a zero;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584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aixaDeTexto 2"/>
          <p:cNvSpPr txBox="1">
            <a:spLocks noChangeArrowheads="1"/>
          </p:cNvSpPr>
          <p:nvPr/>
        </p:nvSpPr>
        <p:spPr bwMode="auto">
          <a:xfrm>
            <a:off x="214313" y="1143000"/>
            <a:ext cx="864393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OBSERVAÇÕES: </a:t>
            </a:r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611560" y="2145092"/>
            <a:ext cx="7920880" cy="255454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Quanto mais próximo de zero for o desvio padrão, mais homogênea será a distribuição dos valores;</a:t>
            </a:r>
          </a:p>
        </p:txBody>
      </p:sp>
      <p:sp>
        <p:nvSpPr>
          <p:cNvPr id="3687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aixaDeTexto 2"/>
          <p:cNvSpPr txBox="1">
            <a:spLocks noChangeArrowheads="1"/>
          </p:cNvSpPr>
          <p:nvPr/>
        </p:nvSpPr>
        <p:spPr bwMode="auto">
          <a:xfrm>
            <a:off x="214313" y="1143000"/>
            <a:ext cx="864393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OBSERVAÇÕES: </a:t>
            </a:r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285720" y="2145092"/>
            <a:ext cx="8572560" cy="193899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desvio padrão é expresso na mesma unidade dos valores distribuídos.</a:t>
            </a:r>
          </a:p>
        </p:txBody>
      </p:sp>
      <p:sp>
        <p:nvSpPr>
          <p:cNvPr id="37896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00108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55576" y="1704322"/>
            <a:ext cx="7632848" cy="369331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1º) Considerando a distribuição dos números 2, 4, 6 e 10, determine: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o desvio médio;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variância;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o desvio padrão.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3892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latin typeface="Calibri" pitchFamily="34" charset="0"/>
                <a:cs typeface="+mn-cs"/>
              </a:rPr>
              <a:t>SOLUÇÃO - MÉDIA</a:t>
            </a:r>
            <a:r>
              <a:rPr lang="pt-BR" sz="2800" b="1" dirty="0">
                <a:latin typeface="Calibri" pitchFamily="34" charset="0"/>
                <a:cs typeface="+mn-cs"/>
              </a:rPr>
              <a:t> 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1043608" y="1988840"/>
            <a:ext cx="7416824" cy="424731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Calibri" pitchFamily="34" charset="0"/>
                <a:cs typeface="+mn-cs"/>
              </a:rPr>
              <a:t>A distribuição é 2, 4, 6 e 12, então temos: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dirty="0">
              <a:latin typeface="Calibri" pitchFamily="34" charset="0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Calibri" pitchFamily="34" charset="0"/>
                <a:cs typeface="+mn-cs"/>
              </a:rPr>
              <a:t>MA = </a:t>
            </a:r>
            <a:r>
              <a:rPr lang="pt-BR" sz="4000" u="sng" dirty="0">
                <a:latin typeface="Calibri" pitchFamily="34" charset="0"/>
                <a:cs typeface="+mn-cs"/>
              </a:rPr>
              <a:t>(2+4+6+12)</a:t>
            </a:r>
            <a:r>
              <a:rPr lang="pt-BR" sz="4000" dirty="0">
                <a:latin typeface="Calibri" pitchFamily="34" charset="0"/>
                <a:cs typeface="+mn-cs"/>
              </a:rPr>
              <a:t> MA = </a:t>
            </a:r>
            <a:r>
              <a:rPr lang="pt-BR" sz="4000" u="sng" dirty="0">
                <a:latin typeface="Calibri" pitchFamily="34" charset="0"/>
                <a:cs typeface="+mn-cs"/>
              </a:rPr>
              <a:t>24</a:t>
            </a:r>
            <a:r>
              <a:rPr lang="pt-BR" sz="4000" dirty="0">
                <a:latin typeface="Calibri" pitchFamily="34" charset="0"/>
                <a:cs typeface="+mn-cs"/>
              </a:rPr>
              <a:t>    M = 6</a:t>
            </a:r>
            <a:endParaRPr lang="pt-BR" sz="4000" u="sng" dirty="0">
              <a:latin typeface="Calibri" pitchFamily="34" charset="0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Calibri" pitchFamily="34" charset="0"/>
                <a:cs typeface="+mn-cs"/>
              </a:rPr>
              <a:t>                    4 			    4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>
              <a:latin typeface="Calibri" pitchFamily="34" charset="0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 </a:t>
            </a:r>
            <a:endParaRPr lang="pt-BR" sz="2800" dirty="0">
              <a:latin typeface="Calibri" pitchFamily="34" charset="0"/>
              <a:cs typeface="+mn-cs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3994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SOLUÇÃO (DESVIO MÉDIO) 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539552" y="1844824"/>
            <a:ext cx="8215312" cy="483209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</a:rPr>
              <a:t>A distribuição é 2, 4, 6 e 12, então temos: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</a:rPr>
              <a:t> 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</a:rPr>
              <a:t>  DM = </a:t>
            </a:r>
            <a:r>
              <a:rPr lang="pt-BR" sz="4400" u="sng" dirty="0">
                <a:latin typeface="Calibri" pitchFamily="34" charset="0"/>
                <a:cs typeface="+mn-cs"/>
              </a:rPr>
              <a:t>(</a:t>
            </a:r>
            <a:r>
              <a:rPr lang="pt-BR" sz="4400" u="sng" dirty="0">
                <a:latin typeface="Calibri" pitchFamily="34" charset="0"/>
                <a:cs typeface="+mn-cs"/>
                <a:sym typeface="Symbol"/>
              </a:rPr>
              <a:t>2-6 + 4-6 + 6-6 + 12-6)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  					4   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  <a:sym typeface="Symbol"/>
              </a:rPr>
              <a:t>	DM = |-4|+|2|+|0|+|6| =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400" dirty="0">
              <a:latin typeface="Calibri" pitchFamily="34" charset="0"/>
              <a:cs typeface="+mn-cs"/>
              <a:sym typeface="Symbol"/>
            </a:endParaRPr>
          </a:p>
        </p:txBody>
      </p:sp>
      <p:sp>
        <p:nvSpPr>
          <p:cNvPr id="4096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SOLUÇÃO (DESVIO MÉDIO) 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539552" y="1844824"/>
            <a:ext cx="8215312" cy="34778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</a:rPr>
              <a:t> 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Tirando do módulo teremos:  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  <a:sym typeface="Symbol"/>
              </a:rPr>
              <a:t>	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  <a:sym typeface="Symbol"/>
              </a:rPr>
              <a:t>DM = </a:t>
            </a:r>
            <a:r>
              <a:rPr lang="pt-BR" sz="4400" u="sng" dirty="0">
                <a:latin typeface="Calibri" pitchFamily="34" charset="0"/>
                <a:cs typeface="+mn-cs"/>
                <a:sym typeface="Symbol"/>
              </a:rPr>
              <a:t>4+2+0+6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  DM = </a:t>
            </a:r>
            <a:r>
              <a:rPr lang="pt-BR" sz="4400" u="sng" dirty="0">
                <a:latin typeface="Calibri" pitchFamily="34" charset="0"/>
                <a:cs typeface="+mn-cs"/>
                <a:sym typeface="Symbol"/>
              </a:rPr>
              <a:t>12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   DM = 3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  <a:sym typeface="Symbol"/>
              </a:rPr>
              <a:t>			   4			    4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400" dirty="0">
              <a:latin typeface="Calibri" pitchFamily="34" charset="0"/>
              <a:cs typeface="+mn-cs"/>
              <a:sym typeface="Symbol"/>
            </a:endParaRPr>
          </a:p>
        </p:txBody>
      </p:sp>
      <p:sp>
        <p:nvSpPr>
          <p:cNvPr id="4199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VARIÂNCIA - SOLUÇÃO 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899592" y="1928803"/>
            <a:ext cx="7744316" cy="452431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distribuição é 2, 4, 6 e 12, então temos: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V 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(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(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2-6)² + (4-6)² + (6-6)² + (12-6)²)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                                    4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(-4)² + (2)² + 0² + 6²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				4 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16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VARIÂNCIA - SOLUÇÃO 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899592" y="1928803"/>
            <a:ext cx="7744316" cy="397031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Continuando 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(-4)² + (2)² + 0² + 6²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				4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16 + 4 + 0 + 36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   V=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56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   V = 14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                  4                    4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04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SOLUÇÃO – DESVIO PADRÃO 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1187624" y="1928802"/>
            <a:ext cx="7056784" cy="38472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distribuição é 2, 4, 6 e 12, então temos: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c) DP = 14 = 3,74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4506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428627" y="1000108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sp>
        <p:nvSpPr>
          <p:cNvPr id="3" name="CaixaDeTexto 3"/>
          <p:cNvSpPr txBox="1">
            <a:spLocks noChangeArrowheads="1"/>
          </p:cNvSpPr>
          <p:nvPr/>
        </p:nvSpPr>
        <p:spPr bwMode="auto">
          <a:xfrm>
            <a:off x="827584" y="1704322"/>
            <a:ext cx="7826804" cy="452431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2º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) Em um jogo de arremessos, coletaram-se os dados da tabela a seguir. Dessa forma, em relação aos acertos, determine: 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média aritmética; 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o desvio médio;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variância;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o desvio padrão.</a:t>
            </a:r>
          </a:p>
        </p:txBody>
      </p:sp>
      <p:sp>
        <p:nvSpPr>
          <p:cNvPr id="4608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428627" y="1000108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539750" y="1989138"/>
          <a:ext cx="7632848" cy="3167634"/>
        </p:xfrm>
        <a:graphic>
          <a:graphicData uri="http://schemas.openxmlformats.org/drawingml/2006/table">
            <a:tbl>
              <a:tblPr/>
              <a:tblGrid>
                <a:gridCol w="2448272"/>
                <a:gridCol w="3081522"/>
                <a:gridCol w="2103054"/>
              </a:tblGrid>
              <a:tr h="297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b="1" dirty="0" smtClean="0">
                          <a:latin typeface="Calibri"/>
                          <a:ea typeface="Calibri"/>
                          <a:cs typeface="Times New Roman"/>
                        </a:rPr>
                        <a:t>JOGADORES</a:t>
                      </a:r>
                      <a:endParaRPr lang="pt-BR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b="1" dirty="0" smtClean="0">
                          <a:latin typeface="Calibri"/>
                          <a:ea typeface="Calibri"/>
                          <a:cs typeface="Times New Roman"/>
                        </a:rPr>
                        <a:t>LANÇAMENTOS</a:t>
                      </a:r>
                      <a:endParaRPr lang="pt-BR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b="1" dirty="0" smtClean="0">
                          <a:latin typeface="Calibri"/>
                          <a:ea typeface="Calibri"/>
                          <a:cs typeface="Times New Roman"/>
                        </a:rPr>
                        <a:t>ACERTOS</a:t>
                      </a:r>
                      <a:endParaRPr lang="pt-BR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 smtClean="0">
                          <a:latin typeface="Calibri"/>
                          <a:ea typeface="Calibri"/>
                          <a:cs typeface="Times New Roman"/>
                        </a:rPr>
                        <a:t>MÁRCIO</a:t>
                      </a:r>
                      <a:endParaRPr lang="pt-BR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 smtClean="0">
                          <a:latin typeface="Calibri"/>
                          <a:ea typeface="Calibri"/>
                          <a:cs typeface="Times New Roman"/>
                        </a:rPr>
                        <a:t>10 </a:t>
                      </a:r>
                      <a:r>
                        <a:rPr lang="pt-BR" sz="3200" dirty="0">
                          <a:latin typeface="Calibri"/>
                          <a:ea typeface="Calibri"/>
                          <a:cs typeface="Times New Roman"/>
                        </a:rPr>
                        <a:t>arremessos de cada </a:t>
                      </a:r>
                      <a:r>
                        <a:rPr lang="pt-BR" sz="3200" dirty="0" smtClean="0">
                          <a:latin typeface="Calibri"/>
                          <a:ea typeface="Calibri"/>
                          <a:cs typeface="Times New Roman"/>
                        </a:rPr>
                        <a:t>jogador</a:t>
                      </a:r>
                      <a:endParaRPr lang="pt-BR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 smtClean="0">
                          <a:latin typeface="Calibri"/>
                          <a:ea typeface="Calibri"/>
                          <a:cs typeface="Times New Roman"/>
                        </a:rPr>
                        <a:t>MURIEL</a:t>
                      </a:r>
                      <a:endParaRPr lang="pt-BR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 smtClean="0">
                          <a:latin typeface="Calibri"/>
                          <a:ea typeface="Calibri"/>
                          <a:cs typeface="Times New Roman"/>
                        </a:rPr>
                        <a:t>JONAS</a:t>
                      </a:r>
                      <a:endParaRPr lang="pt-BR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 smtClean="0">
                          <a:latin typeface="Calibri"/>
                          <a:ea typeface="Calibri"/>
                          <a:cs typeface="Times New Roman"/>
                        </a:rPr>
                        <a:t>EDSON</a:t>
                      </a:r>
                      <a:endParaRPr lang="pt-BR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 smtClean="0">
                          <a:latin typeface="Calibri"/>
                          <a:ea typeface="Calibri"/>
                          <a:cs typeface="Times New Roman"/>
                        </a:rPr>
                        <a:t>ROMUALDO</a:t>
                      </a:r>
                      <a:endParaRPr lang="pt-BR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200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7139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428627" y="126270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SOLUÇÃO </a:t>
            </a:r>
          </a:p>
        </p:txBody>
      </p:sp>
      <p:sp>
        <p:nvSpPr>
          <p:cNvPr id="3" name="CaixaDeTexto 3"/>
          <p:cNvSpPr txBox="1">
            <a:spLocks noChangeArrowheads="1"/>
          </p:cNvSpPr>
          <p:nvPr/>
        </p:nvSpPr>
        <p:spPr bwMode="auto">
          <a:xfrm>
            <a:off x="428654" y="5643578"/>
            <a:ext cx="8215312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d) DP = 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4,64 =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  <a:cs typeface="+mn-cs"/>
                <a:sym typeface="Symbol"/>
              </a:rPr>
              <a:t>2,15</a:t>
            </a:r>
          </a:p>
        </p:txBody>
      </p:sp>
      <p:sp>
        <p:nvSpPr>
          <p:cNvPr id="5" name="CaixaDeTexto 3"/>
          <p:cNvSpPr txBox="1">
            <a:spLocks noChangeArrowheads="1"/>
          </p:cNvSpPr>
          <p:nvPr/>
        </p:nvSpPr>
        <p:spPr bwMode="auto">
          <a:xfrm>
            <a:off x="428596" y="2191400"/>
            <a:ext cx="8215312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a) MA = (6+4+8+2+7)/5 = 27/5 = 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5,4</a:t>
            </a:r>
            <a:r>
              <a:rPr lang="pt-BR" sz="2800" b="1" dirty="0">
                <a:latin typeface="Calibri" pitchFamily="34" charset="0"/>
                <a:cs typeface="+mn-cs"/>
              </a:rPr>
              <a:t> </a:t>
            </a:r>
          </a:p>
        </p:txBody>
      </p:sp>
      <p:sp>
        <p:nvSpPr>
          <p:cNvPr id="6" name="CaixaDeTexto 3"/>
          <p:cNvSpPr txBox="1">
            <a:spLocks noChangeArrowheads="1"/>
          </p:cNvSpPr>
          <p:nvPr/>
        </p:nvSpPr>
        <p:spPr bwMode="auto">
          <a:xfrm>
            <a:off x="428654" y="3117835"/>
            <a:ext cx="8215312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b) DM = (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</a:t>
            </a:r>
            <a:r>
              <a:rPr lang="pt-BR" sz="2800" b="1" dirty="0">
                <a:latin typeface="Calibri" pitchFamily="34" charset="0"/>
                <a:cs typeface="+mn-cs"/>
              </a:rPr>
              <a:t>6-5,4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</a:t>
            </a:r>
            <a:r>
              <a:rPr lang="pt-BR" sz="2800" b="1" dirty="0">
                <a:latin typeface="Calibri" pitchFamily="34" charset="0"/>
                <a:cs typeface="+mn-cs"/>
              </a:rPr>
              <a:t> + 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4</a:t>
            </a:r>
            <a:r>
              <a:rPr lang="pt-BR" sz="2800" b="1" dirty="0">
                <a:latin typeface="Calibri" pitchFamily="34" charset="0"/>
                <a:cs typeface="+mn-cs"/>
              </a:rPr>
              <a:t>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 + 8</a:t>
            </a:r>
            <a:r>
              <a:rPr lang="pt-BR" sz="2800" b="1" dirty="0">
                <a:latin typeface="Calibri" pitchFamily="34" charset="0"/>
                <a:cs typeface="+mn-cs"/>
              </a:rPr>
              <a:t>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 + 2</a:t>
            </a:r>
            <a:r>
              <a:rPr lang="pt-BR" sz="2800" b="1" dirty="0">
                <a:latin typeface="Calibri" pitchFamily="34" charset="0"/>
                <a:cs typeface="+mn-cs"/>
              </a:rPr>
              <a:t>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 + 7</a:t>
            </a:r>
            <a:r>
              <a:rPr lang="pt-BR" sz="2800" b="1" dirty="0">
                <a:latin typeface="Calibri" pitchFamily="34" charset="0"/>
                <a:cs typeface="+mn-cs"/>
              </a:rPr>
              <a:t>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)</a:t>
            </a:r>
            <a:r>
              <a:rPr lang="pt-BR" sz="2800" b="1" dirty="0">
                <a:latin typeface="Calibri" pitchFamily="34" charset="0"/>
                <a:cs typeface="+mn-cs"/>
              </a:rPr>
              <a:t>/5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    DM = 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1,92</a:t>
            </a:r>
          </a:p>
        </p:txBody>
      </p:sp>
      <p:sp>
        <p:nvSpPr>
          <p:cNvPr id="7" name="CaixaDeTexto 3"/>
          <p:cNvSpPr txBox="1">
            <a:spLocks noChangeArrowheads="1"/>
          </p:cNvSpPr>
          <p:nvPr/>
        </p:nvSpPr>
        <p:spPr bwMode="auto">
          <a:xfrm>
            <a:off x="428654" y="4455391"/>
            <a:ext cx="8215312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Calibri" pitchFamily="34" charset="0"/>
                <a:cs typeface="+mn-cs"/>
              </a:rPr>
              <a:t>c) V = (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(</a:t>
            </a:r>
            <a:r>
              <a:rPr lang="pt-BR" sz="2400" b="1" dirty="0">
                <a:latin typeface="Calibri" pitchFamily="34" charset="0"/>
                <a:cs typeface="+mn-cs"/>
              </a:rPr>
              <a:t>6-5,4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</a:t>
            </a:r>
            <a:r>
              <a:rPr lang="pt-BR" sz="2400" b="1" dirty="0">
                <a:latin typeface="Calibri" pitchFamily="34" charset="0"/>
                <a:cs typeface="+mn-cs"/>
              </a:rPr>
              <a:t> + 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(4</a:t>
            </a:r>
            <a:r>
              <a:rPr lang="pt-BR" sz="2400" b="1" dirty="0">
                <a:latin typeface="Calibri" pitchFamily="34" charset="0"/>
                <a:cs typeface="+mn-cs"/>
              </a:rPr>
              <a:t>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 + (8</a:t>
            </a:r>
            <a:r>
              <a:rPr lang="pt-BR" sz="2400" b="1" dirty="0">
                <a:latin typeface="Calibri" pitchFamily="34" charset="0"/>
                <a:cs typeface="+mn-cs"/>
              </a:rPr>
              <a:t>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 + (2</a:t>
            </a:r>
            <a:r>
              <a:rPr lang="pt-BR" sz="2400" b="1" dirty="0">
                <a:latin typeface="Calibri" pitchFamily="34" charset="0"/>
                <a:cs typeface="+mn-cs"/>
              </a:rPr>
              <a:t>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 + (7</a:t>
            </a:r>
            <a:r>
              <a:rPr lang="pt-BR" sz="2400" b="1" dirty="0">
                <a:latin typeface="Calibri" pitchFamily="34" charset="0"/>
                <a:cs typeface="+mn-cs"/>
              </a:rPr>
              <a:t>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)²)</a:t>
            </a:r>
            <a:r>
              <a:rPr lang="pt-BR" sz="2400" b="1" dirty="0">
                <a:latin typeface="Calibri" pitchFamily="34" charset="0"/>
                <a:cs typeface="+mn-cs"/>
              </a:rPr>
              <a:t>/5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Calibri" pitchFamily="34" charset="0"/>
                <a:cs typeface="+mn-cs"/>
              </a:rPr>
              <a:t>    V = </a:t>
            </a:r>
            <a:r>
              <a:rPr lang="pt-BR" sz="24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4,64 </a:t>
            </a:r>
          </a:p>
        </p:txBody>
      </p:sp>
      <p:sp>
        <p:nvSpPr>
          <p:cNvPr id="48145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aixaDeTexto 2"/>
          <p:cNvSpPr txBox="1">
            <a:spLocks noChangeArrowheads="1"/>
          </p:cNvSpPr>
          <p:nvPr/>
        </p:nvSpPr>
        <p:spPr bwMode="auto">
          <a:xfrm>
            <a:off x="357188" y="1130300"/>
            <a:ext cx="835818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sp>
        <p:nvSpPr>
          <p:cNvPr id="23556" name="CaixaDeTexto 3"/>
          <p:cNvSpPr txBox="1">
            <a:spLocks noChangeArrowheads="1"/>
          </p:cNvSpPr>
          <p:nvPr/>
        </p:nvSpPr>
        <p:spPr bwMode="auto">
          <a:xfrm>
            <a:off x="439076" y="1857364"/>
            <a:ext cx="8215312" cy="224676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3º) No quadro a seguir, está representado o consumo diário de gasolina, em litros, dos carros de três taxistas, em um período de quatro dias. Determine o desvio padrão do consumo dos carros desses taxistas.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 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117600" y="4330700"/>
          <a:ext cx="6240512" cy="1670694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45691"/>
                <a:gridCol w="1615228"/>
                <a:gridCol w="901629"/>
                <a:gridCol w="1138982"/>
                <a:gridCol w="1138982"/>
              </a:tblGrid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/>
                        <a:t> </a:t>
                      </a:r>
                      <a:r>
                        <a:rPr lang="pt-BR" sz="2400" dirty="0" smtClean="0"/>
                        <a:t>Taxistas</a:t>
                      </a:r>
                      <a:endParaRPr lang="pt-BR" sz="4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segunda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terça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quarta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quinta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 I</a:t>
                      </a:r>
                      <a:endParaRPr lang="pt-BR" sz="4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10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9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23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12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II</a:t>
                      </a:r>
                      <a:endParaRPr lang="pt-BR" sz="4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16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18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8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32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III</a:t>
                      </a:r>
                      <a:endParaRPr lang="pt-BR" sz="4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25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17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30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10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  <p:sp>
        <p:nvSpPr>
          <p:cNvPr id="4919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aixaDeTexto 2"/>
          <p:cNvSpPr txBox="1">
            <a:spLocks noChangeArrowheads="1"/>
          </p:cNvSpPr>
          <p:nvPr/>
        </p:nvSpPr>
        <p:spPr bwMode="auto">
          <a:xfrm>
            <a:off x="357188" y="1000108"/>
            <a:ext cx="8501062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</a:p>
        </p:txBody>
      </p:sp>
      <p:sp>
        <p:nvSpPr>
          <p:cNvPr id="10" name="CaixaDeTexto 2"/>
          <p:cNvSpPr txBox="1">
            <a:spLocks noChangeArrowheads="1"/>
          </p:cNvSpPr>
          <p:nvPr/>
        </p:nvSpPr>
        <p:spPr bwMode="auto">
          <a:xfrm>
            <a:off x="357158" y="1959012"/>
            <a:ext cx="8501062" cy="397031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Para determinarmos o desvio padrão, precisaremos, antes, calcular a média aritmética e a variância.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Calculando a média aritmética de consumo dos carros dos três taxistas, temos: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MA</a:t>
            </a:r>
            <a:r>
              <a:rPr lang="pt-BR" sz="2800" baseline="-25000" dirty="0">
                <a:latin typeface="Calibri" pitchFamily="34" charset="0"/>
                <a:cs typeface="+mn-cs"/>
              </a:rPr>
              <a:t>I</a:t>
            </a:r>
            <a:r>
              <a:rPr lang="pt-BR" sz="2800" dirty="0">
                <a:latin typeface="Calibri" pitchFamily="34" charset="0"/>
                <a:cs typeface="+mn-cs"/>
              </a:rPr>
              <a:t> = (10+9+23+12)/4 = 13,5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MA</a:t>
            </a:r>
            <a:r>
              <a:rPr lang="pt-BR" sz="2800" baseline="-25000" dirty="0">
                <a:latin typeface="Calibri" pitchFamily="34" charset="0"/>
                <a:cs typeface="+mn-cs"/>
              </a:rPr>
              <a:t>II</a:t>
            </a:r>
            <a:r>
              <a:rPr lang="pt-BR" sz="2800" dirty="0">
                <a:latin typeface="Calibri" pitchFamily="34" charset="0"/>
                <a:cs typeface="+mn-cs"/>
              </a:rPr>
              <a:t> = (16+18+8+32)/4 = 18,5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MA</a:t>
            </a:r>
            <a:r>
              <a:rPr lang="pt-BR" sz="2800" baseline="-25000" dirty="0">
                <a:latin typeface="Calibri" pitchFamily="34" charset="0"/>
                <a:cs typeface="+mn-cs"/>
              </a:rPr>
              <a:t>III</a:t>
            </a:r>
            <a:r>
              <a:rPr lang="pt-BR" sz="2800" dirty="0">
                <a:latin typeface="Calibri" pitchFamily="34" charset="0"/>
                <a:cs typeface="+mn-cs"/>
              </a:rPr>
              <a:t> = (25+17+30+10)/4 = 20,5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5018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3"/>
          <p:cNvSpPr txBox="1">
            <a:spLocks noChangeArrowheads="1"/>
          </p:cNvSpPr>
          <p:nvPr/>
        </p:nvSpPr>
        <p:spPr bwMode="auto">
          <a:xfrm>
            <a:off x="342410" y="1744698"/>
            <a:ext cx="8515870" cy="34163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Agora, vamos calcular a variância para o consumo dos carros dos três taxistas.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Calibri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V</a:t>
            </a:r>
            <a:r>
              <a:rPr lang="pt-BR" sz="2400" baseline="-25000" dirty="0">
                <a:latin typeface="Calibri" pitchFamily="34" charset="0"/>
                <a:cs typeface="+mn-cs"/>
              </a:rPr>
              <a:t>I</a:t>
            </a:r>
            <a:r>
              <a:rPr lang="pt-BR" sz="2400" dirty="0">
                <a:latin typeface="Calibri" pitchFamily="34" charset="0"/>
                <a:cs typeface="+mn-cs"/>
              </a:rPr>
              <a:t> = [(10-13,5)²+(9-13,5)²+(23-13,5)²+(12-13,5)²]/4 </a:t>
            </a:r>
            <a:r>
              <a:rPr lang="pt-BR" sz="2400" dirty="0">
                <a:latin typeface="Calibri" pitchFamily="34" charset="0"/>
                <a:cs typeface="+mn-cs"/>
                <a:sym typeface="Symbol"/>
              </a:rPr>
              <a:t></a:t>
            </a:r>
            <a:r>
              <a:rPr lang="pt-BR" sz="2400" dirty="0">
                <a:latin typeface="Calibri" pitchFamily="34" charset="0"/>
                <a:cs typeface="+mn-cs"/>
              </a:rPr>
              <a:t> 31,25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Calibri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V</a:t>
            </a:r>
            <a:r>
              <a:rPr lang="pt-BR" sz="2400" baseline="-25000" dirty="0">
                <a:latin typeface="Calibri" pitchFamily="34" charset="0"/>
                <a:cs typeface="+mn-cs"/>
              </a:rPr>
              <a:t>II</a:t>
            </a:r>
            <a:r>
              <a:rPr lang="pt-BR" sz="2400" dirty="0">
                <a:latin typeface="Calibri" pitchFamily="34" charset="0"/>
                <a:cs typeface="+mn-cs"/>
              </a:rPr>
              <a:t> = [(16-18,5)²+(18-18,5)²+(8-18,5)²+(32-18,5)²]/4 </a:t>
            </a:r>
            <a:r>
              <a:rPr lang="pt-BR" sz="2400" dirty="0">
                <a:latin typeface="Calibri" pitchFamily="34" charset="0"/>
                <a:cs typeface="+mn-cs"/>
                <a:sym typeface="Symbol"/>
              </a:rPr>
              <a:t> 74,75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Calibri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V</a:t>
            </a:r>
            <a:r>
              <a:rPr lang="pt-BR" sz="2400" baseline="-25000" dirty="0">
                <a:latin typeface="Calibri" pitchFamily="34" charset="0"/>
                <a:cs typeface="+mn-cs"/>
              </a:rPr>
              <a:t>III</a:t>
            </a:r>
            <a:r>
              <a:rPr lang="pt-BR" sz="2400" dirty="0">
                <a:latin typeface="Calibri" pitchFamily="34" charset="0"/>
                <a:cs typeface="+mn-cs"/>
              </a:rPr>
              <a:t> = [(25-20,5)²+(17-20,5)²+(30-20,5)²+(10-20,5)²]/4 </a:t>
            </a:r>
            <a:r>
              <a:rPr lang="pt-BR" sz="2400" dirty="0">
                <a:latin typeface="Calibri" pitchFamily="34" charset="0"/>
                <a:cs typeface="+mn-cs"/>
                <a:sym typeface="Symbol"/>
              </a:rPr>
              <a:t> 58,25</a:t>
            </a:r>
            <a:endParaRPr lang="pt-BR" sz="24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Calibri" pitchFamily="34" charset="0"/>
              <a:cs typeface="+mn-cs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357188" y="1071563"/>
            <a:ext cx="8501062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</a:p>
        </p:txBody>
      </p:sp>
      <p:sp>
        <p:nvSpPr>
          <p:cNvPr id="7" name="CaixaDeTexto 3"/>
          <p:cNvSpPr txBox="1">
            <a:spLocks noChangeArrowheads="1"/>
          </p:cNvSpPr>
          <p:nvPr/>
        </p:nvSpPr>
        <p:spPr bwMode="auto">
          <a:xfrm>
            <a:off x="357158" y="5300505"/>
            <a:ext cx="8501122" cy="120032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Observando a variância, notamos que o carro do taxista II tem a maior dispersão em relação aos demais, e o carro do taxista I tem a menor dispersão.</a:t>
            </a:r>
          </a:p>
        </p:txBody>
      </p:sp>
      <p:sp>
        <p:nvSpPr>
          <p:cNvPr id="5121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2"/>
          <p:cNvSpPr txBox="1">
            <a:spLocks noChangeArrowheads="1"/>
          </p:cNvSpPr>
          <p:nvPr/>
        </p:nvSpPr>
        <p:spPr bwMode="auto">
          <a:xfrm>
            <a:off x="283448" y="1000108"/>
            <a:ext cx="8501062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401402" y="1760513"/>
            <a:ext cx="8347766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Finalmente, vamos calcular o desvio padrão e analisar o 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consumo dos carros dos </a:t>
            </a:r>
            <a:r>
              <a:rPr lang="pt-BR" sz="2800">
                <a:latin typeface="Calibri" pitchFamily="34" charset="0"/>
                <a:cs typeface="+mn-cs"/>
              </a:rPr>
              <a:t>três taxistas.</a:t>
            </a: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357158" y="2896743"/>
            <a:ext cx="8347766" cy="224676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DP</a:t>
            </a:r>
            <a:r>
              <a:rPr lang="pt-BR" sz="2800" baseline="-25000" dirty="0">
                <a:latin typeface="Calibri" pitchFamily="34" charset="0"/>
                <a:cs typeface="+mn-cs"/>
              </a:rPr>
              <a:t>I</a:t>
            </a:r>
            <a:r>
              <a:rPr lang="pt-BR" sz="2800" dirty="0">
                <a:latin typeface="Calibri" pitchFamily="34" charset="0"/>
                <a:cs typeface="+mn-cs"/>
              </a:rPr>
              <a:t> = </a:t>
            </a:r>
            <a:r>
              <a:rPr lang="pt-BR" sz="2800" dirty="0">
                <a:latin typeface="Calibri" pitchFamily="34" charset="0"/>
                <a:cs typeface="+mn-cs"/>
                <a:sym typeface="Symbol"/>
              </a:rPr>
              <a:t>31,25 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  <a:cs typeface="+mn-cs"/>
                <a:sym typeface="Symbol"/>
              </a:rPr>
              <a:t>5,59 litros</a:t>
            </a:r>
            <a:endParaRPr lang="pt-BR" sz="28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DP</a:t>
            </a:r>
            <a:r>
              <a:rPr lang="pt-BR" sz="2800" baseline="-25000" dirty="0">
                <a:latin typeface="Calibri" pitchFamily="34" charset="0"/>
                <a:cs typeface="+mn-cs"/>
              </a:rPr>
              <a:t>II</a:t>
            </a:r>
            <a:r>
              <a:rPr lang="pt-BR" sz="2800" dirty="0">
                <a:latin typeface="Calibri" pitchFamily="34" charset="0"/>
                <a:cs typeface="+mn-cs"/>
              </a:rPr>
              <a:t> = </a:t>
            </a:r>
            <a:r>
              <a:rPr lang="pt-BR" sz="2800" dirty="0">
                <a:latin typeface="Calibri" pitchFamily="34" charset="0"/>
                <a:cs typeface="+mn-cs"/>
                <a:sym typeface="Symbol"/>
              </a:rPr>
              <a:t>74,75  8,64 litros</a:t>
            </a:r>
            <a:endParaRPr lang="pt-BR" sz="2800" dirty="0">
              <a:latin typeface="Calibri" pitchFamily="34" charset="0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DP</a:t>
            </a:r>
            <a:r>
              <a:rPr lang="pt-BR" sz="2800" baseline="-25000" dirty="0">
                <a:latin typeface="Calibri" pitchFamily="34" charset="0"/>
                <a:cs typeface="+mn-cs"/>
              </a:rPr>
              <a:t>III</a:t>
            </a:r>
            <a:r>
              <a:rPr lang="pt-BR" sz="2800" dirty="0">
                <a:latin typeface="Calibri" pitchFamily="34" charset="0"/>
                <a:cs typeface="+mn-cs"/>
              </a:rPr>
              <a:t> = </a:t>
            </a:r>
            <a:r>
              <a:rPr lang="pt-BR" sz="2800" dirty="0">
                <a:latin typeface="Calibri" pitchFamily="34" charset="0"/>
                <a:cs typeface="+mn-cs"/>
                <a:sym typeface="Symbol"/>
              </a:rPr>
              <a:t>58,25  7,63 litros</a:t>
            </a: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357158" y="5332413"/>
            <a:ext cx="8347766" cy="120032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Pela análise do desvio padrão, verifica-se que o carro do taxista I 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teve o consumo mais regular em torno da média, pois seu desvio 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padrão é o menor.  </a:t>
            </a:r>
          </a:p>
        </p:txBody>
      </p:sp>
      <p:sp>
        <p:nvSpPr>
          <p:cNvPr id="5223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357188" y="1130300"/>
            <a:ext cx="835818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sp>
        <p:nvSpPr>
          <p:cNvPr id="3" name="CaixaDeTexto 3"/>
          <p:cNvSpPr txBox="1">
            <a:spLocks noChangeArrowheads="1"/>
          </p:cNvSpPr>
          <p:nvPr/>
        </p:nvSpPr>
        <p:spPr bwMode="auto">
          <a:xfrm>
            <a:off x="357158" y="1857364"/>
            <a:ext cx="8347766" cy="181588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4º) Ao procurar emprego, um rapaz teve que optar por duas ofertas dispostas em um jornal, como mostra a tabela a seguir. Qual das ofertas representa a melhor opção? Por quê?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73075" y="3937000"/>
          <a:ext cx="8072494" cy="2349832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779055"/>
                <a:gridCol w="2564010"/>
                <a:gridCol w="2729429"/>
              </a:tblGrid>
              <a:tr h="58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 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Oferta 1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Oferta 2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8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Média Salarial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890,00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950,00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8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Mediana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800,00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700,00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8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Desvio Padrão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32,00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38,00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5327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83448" y="1000108"/>
            <a:ext cx="8501062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357158" y="1857364"/>
            <a:ext cx="8347766" cy="181588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Pela definição do desvio padrão, sabemos que quanto menor o DP, mais homogêneos serão os valores, ou seja, a diferença entre eles é mínima. Dessa forma, a oferta 1 é a mais vantajosa, por ter o menor desvio padrão.   </a:t>
            </a:r>
          </a:p>
        </p:txBody>
      </p:sp>
      <p:sp>
        <p:nvSpPr>
          <p:cNvPr id="5428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142844" y="1000108"/>
            <a:ext cx="9001156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 smtClean="0">
                <a:latin typeface="Calibri" pitchFamily="34" charset="0"/>
                <a:cs typeface="+mn-cs"/>
              </a:rPr>
              <a:t>DISPERSÕES NAS ELEIÇÕES – TABELA VOTOS E PERCENTUAIS</a:t>
            </a:r>
            <a:endParaRPr lang="pt-BR" sz="2800" b="1" dirty="0">
              <a:latin typeface="Calibri" pitchFamily="34" charset="0"/>
              <a:cs typeface="+mn-cs"/>
            </a:endParaRPr>
          </a:p>
        </p:txBody>
      </p:sp>
      <p:sp>
        <p:nvSpPr>
          <p:cNvPr id="5428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857356" y="2214554"/>
          <a:ext cx="4572033" cy="1981209"/>
        </p:xfrm>
        <a:graphic>
          <a:graphicData uri="http://schemas.openxmlformats.org/drawingml/2006/table">
            <a:tbl>
              <a:tblPr/>
              <a:tblGrid>
                <a:gridCol w="1229453"/>
                <a:gridCol w="743959"/>
                <a:gridCol w="818031"/>
                <a:gridCol w="1780590"/>
              </a:tblGrid>
              <a:tr h="2461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REGIÃO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AÉCIO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 Acumulado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1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NORDESTE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7.967.846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15,66%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15,66%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1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3.376.148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22,29%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1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Centro-Oeste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4.388.594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8,62%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30,92%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1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9.686.559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19,03%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49,95%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1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Sudeste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25.470.265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50,05%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11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41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de eleitores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50.889.412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142844" y="1000108"/>
            <a:ext cx="9001156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 smtClean="0">
                <a:latin typeface="Calibri" pitchFamily="34" charset="0"/>
                <a:cs typeface="+mn-cs"/>
              </a:rPr>
              <a:t>DISPERSÕES NAS ELEIÇÕES – DESVIO MÉDIO</a:t>
            </a:r>
            <a:endParaRPr lang="pt-BR" sz="2800" b="1" dirty="0">
              <a:latin typeface="Calibri" pitchFamily="34" charset="0"/>
              <a:cs typeface="+mn-cs"/>
            </a:endParaRPr>
          </a:p>
        </p:txBody>
      </p:sp>
      <p:sp>
        <p:nvSpPr>
          <p:cNvPr id="5428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571473" y="2258377"/>
          <a:ext cx="7500989" cy="2005965"/>
        </p:xfrm>
        <a:graphic>
          <a:graphicData uri="http://schemas.openxmlformats.org/drawingml/2006/table">
            <a:tbl>
              <a:tblPr/>
              <a:tblGrid>
                <a:gridCol w="1548734"/>
                <a:gridCol w="939830"/>
                <a:gridCol w="2064979"/>
                <a:gridCol w="1217807"/>
                <a:gridCol w="1729639"/>
              </a:tblGrid>
              <a:tr h="200025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DESVIO MÉDIO - AÉCIO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REGIÃO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AÉCIO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Desvio Médio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Valores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NORDESTE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7.967.846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|7.967.846 - 10.177.882|+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2.210.036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3.376.148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|3.376.148 - 10.177.882|+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6.801.734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Centro-Oeste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4.388.594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|4.388.594 - 10.177.882|+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5.789.288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9.686.559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|9.686.559 - 10.177.882|+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491.323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Sudeste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25.470.265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25.470.264 - 10.177.882|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15.292.383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30.584.765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Média Desvios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6.116.953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83448" y="1000108"/>
            <a:ext cx="8501062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 smtClean="0">
                <a:latin typeface="Calibri" pitchFamily="34" charset="0"/>
                <a:cs typeface="+mn-cs"/>
              </a:rPr>
              <a:t>DISPERSÕES NAS ELEIÇÕES – VARIÂNCIA</a:t>
            </a:r>
          </a:p>
        </p:txBody>
      </p:sp>
      <p:sp>
        <p:nvSpPr>
          <p:cNvPr id="5428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714348" y="2071679"/>
          <a:ext cx="7929618" cy="3243865"/>
        </p:xfrm>
        <a:graphic>
          <a:graphicData uri="http://schemas.openxmlformats.org/drawingml/2006/table">
            <a:tbl>
              <a:tblPr/>
              <a:tblGrid>
                <a:gridCol w="1640933"/>
                <a:gridCol w="992949"/>
                <a:gridCol w="2295340"/>
                <a:gridCol w="1172995"/>
                <a:gridCol w="1827401"/>
              </a:tblGrid>
              <a:tr h="20109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Variância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514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REGIÃO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AÉCIO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Desvio Médio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Valores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66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NORDESTE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7.967.846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|7.967.846 - 10.177.882|^2+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4.884.260.889.325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66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3.376.148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|3.376.148 - 10.177.882|^2+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46.263.590.848.143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66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Centro-Oeste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4.388.594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|4.388.594 - 10.177.882|^2+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33.515.860.178.375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66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9.686.559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|9.686.559 - 10.177.882|^2+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241.398.683.388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664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Sudeste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25.470.265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|25.470.264 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- 10.177.882|^2+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233.856.965.584.783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514"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318.762.076.184.013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514"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Variancia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63.752.415.236.803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514"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Desvio Padrão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7.984.511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83448" y="1000108"/>
            <a:ext cx="8501062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 smtClean="0">
                <a:latin typeface="Calibri" pitchFamily="34" charset="0"/>
                <a:cs typeface="+mn-cs"/>
              </a:rPr>
              <a:t>DISPERSÕES NAS ELEIÇÕES – TABELA</a:t>
            </a:r>
          </a:p>
        </p:txBody>
      </p:sp>
      <p:sp>
        <p:nvSpPr>
          <p:cNvPr id="5428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785918" y="2371725"/>
          <a:ext cx="5072098" cy="2598420"/>
        </p:xfrm>
        <a:graphic>
          <a:graphicData uri="http://schemas.openxmlformats.org/drawingml/2006/table">
            <a:tbl>
              <a:tblPr/>
              <a:tblGrid>
                <a:gridCol w="1693906"/>
                <a:gridCol w="1025007"/>
                <a:gridCol w="1025007"/>
                <a:gridCol w="1328178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REGIÃO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DILMA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 Acumulado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NORDESTE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20.176.579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37,05%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37,05%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Norte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4.393.301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8,07%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45,12%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Centro-Oeste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3.254.304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5,98%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51,10%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Sul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6.759.908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12,41%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63,51%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Sudeste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19.867.894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36,49%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100,00%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de eleitores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54.451.986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Média por Região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10.890.397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Desvio Médio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7305471,4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83448" y="1000108"/>
            <a:ext cx="8501062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 smtClean="0">
                <a:latin typeface="Calibri" pitchFamily="34" charset="0"/>
                <a:cs typeface="+mn-cs"/>
              </a:rPr>
              <a:t>DISPERSÕES NAS ELEIÇÕES – DESVIO MÉDIO</a:t>
            </a:r>
          </a:p>
        </p:txBody>
      </p:sp>
      <p:sp>
        <p:nvSpPr>
          <p:cNvPr id="5428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928664" y="2148840"/>
          <a:ext cx="7143798" cy="2228850"/>
        </p:xfrm>
        <a:graphic>
          <a:graphicData uri="http://schemas.openxmlformats.org/drawingml/2006/table">
            <a:tbl>
              <a:tblPr/>
              <a:tblGrid>
                <a:gridCol w="1593547"/>
                <a:gridCol w="964277"/>
                <a:gridCol w="964277"/>
                <a:gridCol w="1249485"/>
                <a:gridCol w="1267594"/>
                <a:gridCol w="1104618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REGIÃO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DILMA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Desvio Médio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NORDESTE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20.176.579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|20.176.579 - 10.890.397|+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9286182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Norte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4.393.301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|4.393.301  - 10.890.397|+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6497096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Centro-Oeste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3.254.304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|3.254.304  - 10.890.397|+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7636093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Sul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6.759.908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|6.759.908  - 10.890.397| +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4130489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Sudeste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19.867.894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|19.867.894 - 10.890.397|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8977497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de eleitores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54.451.986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Média por Região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10.890.397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36527357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Desvio Médio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7305471,4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Desvio médio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1593343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642911" y="1397000"/>
          <a:ext cx="8143930" cy="2850153"/>
        </p:xfrm>
        <a:graphic>
          <a:graphicData uri="http://schemas.openxmlformats.org/drawingml/2006/table">
            <a:tbl>
              <a:tblPr/>
              <a:tblGrid>
                <a:gridCol w="1982477"/>
                <a:gridCol w="1199626"/>
                <a:gridCol w="1961432"/>
                <a:gridCol w="792636"/>
                <a:gridCol w="2207759"/>
              </a:tblGrid>
              <a:tr h="186341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Variância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67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REGIÃO</a:t>
                      </a:r>
                    </a:p>
                  </a:txBody>
                  <a:tcPr marL="8873" marR="8873" marT="88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DILMA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VARIANCIA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Valores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74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NORDESTE</a:t>
                      </a:r>
                    </a:p>
                  </a:txBody>
                  <a:tcPr marL="8873" marR="8873" marT="88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20.176.579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|7.967.846 - 10.177.882|^2+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99.973.933.698.852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Norte</a:t>
                      </a:r>
                    </a:p>
                  </a:txBody>
                  <a:tcPr marL="8873" marR="8873" marT="88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4.393.301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|3.376.148 - 10.177.882|^2+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33.461.381.973.226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Centro-Oeste</a:t>
                      </a:r>
                    </a:p>
                  </a:txBody>
                  <a:tcPr marL="8873" marR="8873" marT="88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3.254.304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|4.388.594 - 10.177.882|^2+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47.935.937.860.947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Sul</a:t>
                      </a:r>
                    </a:p>
                  </a:txBody>
                  <a:tcPr marL="8873" marR="8873" marT="88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6.759.908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|9.686.559 - 10.177.882|^2+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11.682.548.999.055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Sudeste</a:t>
                      </a:r>
                    </a:p>
                  </a:txBody>
                  <a:tcPr marL="8873" marR="8873" marT="887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19.867.894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25.470.264 - 10.177.882|^2+</a:t>
                      </a: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93.896.324.808.135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67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286.950.127.340.214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67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Variancia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57.390.025.468.043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67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Desvio Padrão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7.575.620</a:t>
                      </a:r>
                    </a:p>
                  </a:txBody>
                  <a:tcPr marL="8873" marR="8873" marT="88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aixaDeTexto 2"/>
          <p:cNvSpPr txBox="1">
            <a:spLocks noChangeArrowheads="1"/>
          </p:cNvSpPr>
          <p:nvPr/>
        </p:nvSpPr>
        <p:spPr bwMode="auto">
          <a:xfrm>
            <a:off x="428625" y="1344613"/>
            <a:ext cx="8286750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Calibri" pitchFamily="34" charset="0"/>
                <a:cs typeface="+mn-cs"/>
              </a:rPr>
              <a:t>REFERÊNCIAS BIBLIOGRÁFICAS</a:t>
            </a:r>
          </a:p>
        </p:txBody>
      </p:sp>
      <p:sp>
        <p:nvSpPr>
          <p:cNvPr id="32772" name="CaixaDeTexto 3"/>
          <p:cNvSpPr txBox="1">
            <a:spLocks noChangeArrowheads="1"/>
          </p:cNvSpPr>
          <p:nvPr/>
        </p:nvSpPr>
        <p:spPr bwMode="auto">
          <a:xfrm>
            <a:off x="428625" y="2428875"/>
            <a:ext cx="8286750" cy="286232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Calibri" pitchFamily="34" charset="0"/>
                <a:cs typeface="+mn-cs"/>
              </a:rPr>
              <a:t>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>
                <a:latin typeface="Calibri" pitchFamily="34" charset="0"/>
                <a:cs typeface="+mn-cs"/>
              </a:rPr>
              <a:t>DANTE, Luiz Roberto. </a:t>
            </a:r>
            <a:r>
              <a:rPr lang="pt-BR" b="1" dirty="0">
                <a:latin typeface="Calibri" pitchFamily="34" charset="0"/>
                <a:cs typeface="+mn-cs"/>
              </a:rPr>
              <a:t>Matemática</a:t>
            </a:r>
            <a:r>
              <a:rPr lang="pt-BR" dirty="0">
                <a:latin typeface="Calibri" pitchFamily="34" charset="0"/>
                <a:cs typeface="+mn-cs"/>
              </a:rPr>
              <a:t>, volume único. 1ª edição. Ática. São Paulo, 2005.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>
                <a:latin typeface="Calibri" pitchFamily="34" charset="0"/>
                <a:cs typeface="+mn-cs"/>
              </a:rPr>
              <a:t> IEZZI, Gelson... [</a:t>
            </a:r>
            <a:r>
              <a:rPr lang="pt-BR" dirty="0" err="1">
                <a:latin typeface="Calibri" pitchFamily="34" charset="0"/>
                <a:cs typeface="+mn-cs"/>
              </a:rPr>
              <a:t>et</a:t>
            </a:r>
            <a:r>
              <a:rPr lang="pt-BR" dirty="0">
                <a:latin typeface="Calibri" pitchFamily="34" charset="0"/>
                <a:cs typeface="+mn-cs"/>
              </a:rPr>
              <a:t> </a:t>
            </a:r>
            <a:r>
              <a:rPr lang="pt-BR" dirty="0" err="1">
                <a:latin typeface="Calibri" pitchFamily="34" charset="0"/>
                <a:cs typeface="+mn-cs"/>
              </a:rPr>
              <a:t>al</a:t>
            </a:r>
            <a:r>
              <a:rPr lang="pt-BR" dirty="0">
                <a:latin typeface="Calibri" pitchFamily="34" charset="0"/>
                <a:cs typeface="+mn-cs"/>
              </a:rPr>
              <a:t>], </a:t>
            </a:r>
            <a:r>
              <a:rPr lang="pt-BR" b="1" dirty="0">
                <a:latin typeface="Calibri" pitchFamily="34" charset="0"/>
                <a:cs typeface="+mn-cs"/>
              </a:rPr>
              <a:t>Matemática: ciência e aplicações</a:t>
            </a:r>
            <a:r>
              <a:rPr lang="pt-BR" dirty="0">
                <a:latin typeface="Calibri" pitchFamily="34" charset="0"/>
                <a:cs typeface="+mn-cs"/>
              </a:rPr>
              <a:t>, 1ª série, Ensino Médio. Atual, São Paulo, 2004.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>
                <a:latin typeface="Calibri" pitchFamily="34" charset="0"/>
                <a:cs typeface="+mn-cs"/>
              </a:rPr>
              <a:t> GUELLI, Oscar. </a:t>
            </a:r>
            <a:r>
              <a:rPr lang="pt-BR" b="1" dirty="0">
                <a:latin typeface="Calibri" pitchFamily="34" charset="0"/>
                <a:cs typeface="+mn-cs"/>
              </a:rPr>
              <a:t>Matemática</a:t>
            </a:r>
            <a:r>
              <a:rPr lang="pt-BR" dirty="0">
                <a:latin typeface="Calibri" pitchFamily="34" charset="0"/>
                <a:cs typeface="+mn-cs"/>
              </a:rPr>
              <a:t>, volume único. 1ª edição. Ática. São Paulo, 2003.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>
                <a:latin typeface="Calibri" pitchFamily="34" charset="0"/>
                <a:cs typeface="+mn-cs"/>
              </a:rPr>
              <a:t> PAIVA, Manoel. </a:t>
            </a:r>
            <a:r>
              <a:rPr lang="pt-BR" b="1" dirty="0">
                <a:latin typeface="Calibri" pitchFamily="34" charset="0"/>
                <a:cs typeface="+mn-cs"/>
              </a:rPr>
              <a:t>Matemática, </a:t>
            </a:r>
            <a:r>
              <a:rPr lang="pt-BR" dirty="0">
                <a:latin typeface="Calibri" pitchFamily="34" charset="0"/>
                <a:cs typeface="+mn-cs"/>
              </a:rPr>
              <a:t>volume único. 1ª edição, Moderna. São Paulo, 1999.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5530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aixaDeTexto 2"/>
          <p:cNvSpPr txBox="1">
            <a:spLocks noChangeArrowheads="1"/>
          </p:cNvSpPr>
          <p:nvPr/>
        </p:nvSpPr>
        <p:spPr bwMode="auto">
          <a:xfrm>
            <a:off x="428625" y="1344613"/>
            <a:ext cx="8286750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Calibri" pitchFamily="34" charset="0"/>
                <a:cs typeface="+mn-cs"/>
              </a:rPr>
              <a:t>Disponível em:</a:t>
            </a:r>
          </a:p>
        </p:txBody>
      </p:sp>
      <p:sp>
        <p:nvSpPr>
          <p:cNvPr id="32772" name="CaixaDeTexto 3"/>
          <p:cNvSpPr txBox="1">
            <a:spLocks noChangeArrowheads="1"/>
          </p:cNvSpPr>
          <p:nvPr/>
        </p:nvSpPr>
        <p:spPr bwMode="auto">
          <a:xfrm>
            <a:off x="428625" y="2428875"/>
            <a:ext cx="828675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www.oxnar.com.br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5632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299</TotalTime>
  <Words>2660</Words>
  <Application>Microsoft Office PowerPoint</Application>
  <PresentationFormat>Apresentação na tela (4:3)</PresentationFormat>
  <Paragraphs>543</Paragraphs>
  <Slides>53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53</vt:i4>
      </vt:variant>
    </vt:vector>
  </HeadingPairs>
  <TitlesOfParts>
    <vt:vector size="63" baseType="lpstr">
      <vt:lpstr>Arial</vt:lpstr>
      <vt:lpstr>Lucida Sans Unicode</vt:lpstr>
      <vt:lpstr>Wingdings 3</vt:lpstr>
      <vt:lpstr>Verdana</vt:lpstr>
      <vt:lpstr>Wingdings 2</vt:lpstr>
      <vt:lpstr>Calibri</vt:lpstr>
      <vt:lpstr>Wingdings</vt:lpstr>
      <vt:lpstr>Symbol</vt:lpstr>
      <vt:lpstr>Times New Roman</vt:lpstr>
      <vt:lpstr>Concurso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Oxnar</cp:lastModifiedBy>
  <cp:revision>29</cp:revision>
  <dcterms:created xsi:type="dcterms:W3CDTF">2014-08-11T17:32:39Z</dcterms:created>
  <dcterms:modified xsi:type="dcterms:W3CDTF">2014-10-27T01:47:27Z</dcterms:modified>
</cp:coreProperties>
</file>