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heme/themeOverride3.xml" ContentType="application/vnd.openxmlformats-officedocument.themeOverr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theme/themeOverride4.xml" ContentType="application/vnd.openxmlformats-officedocument.themeOverr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  <p:sldId id="285" r:id="rId3"/>
    <p:sldId id="258" r:id="rId4"/>
    <p:sldId id="259" r:id="rId5"/>
    <p:sldId id="286" r:id="rId6"/>
    <p:sldId id="287" r:id="rId7"/>
    <p:sldId id="261" r:id="rId8"/>
    <p:sldId id="262" r:id="rId9"/>
    <p:sldId id="263" r:id="rId10"/>
    <p:sldId id="264" r:id="rId11"/>
    <p:sldId id="265" r:id="rId12"/>
    <p:sldId id="288" r:id="rId13"/>
    <p:sldId id="289" r:id="rId14"/>
    <p:sldId id="266" r:id="rId15"/>
    <p:sldId id="267" r:id="rId16"/>
    <p:sldId id="268" r:id="rId17"/>
    <p:sldId id="290" r:id="rId18"/>
    <p:sldId id="292" r:id="rId19"/>
    <p:sldId id="291" r:id="rId20"/>
    <p:sldId id="269" r:id="rId21"/>
    <p:sldId id="270" r:id="rId22"/>
    <p:sldId id="293" r:id="rId23"/>
    <p:sldId id="271" r:id="rId24"/>
    <p:sldId id="272" r:id="rId25"/>
    <p:sldId id="294" r:id="rId26"/>
    <p:sldId id="295" r:id="rId27"/>
    <p:sldId id="273" r:id="rId28"/>
    <p:sldId id="296" r:id="rId29"/>
    <p:sldId id="297" r:id="rId30"/>
    <p:sldId id="274" r:id="rId31"/>
    <p:sldId id="275" r:id="rId32"/>
    <p:sldId id="298" r:id="rId33"/>
    <p:sldId id="301" r:id="rId34"/>
    <p:sldId id="299" r:id="rId35"/>
    <p:sldId id="302" r:id="rId36"/>
    <p:sldId id="300" r:id="rId37"/>
    <p:sldId id="276" r:id="rId38"/>
    <p:sldId id="303" r:id="rId39"/>
    <p:sldId id="277" r:id="rId40"/>
    <p:sldId id="278" r:id="rId41"/>
    <p:sldId id="279" r:id="rId42"/>
    <p:sldId id="280" r:id="rId43"/>
    <p:sldId id="281" r:id="rId44"/>
    <p:sldId id="282" r:id="rId45"/>
    <p:sldId id="283" r:id="rId46"/>
    <p:sldId id="284" r:id="rId47"/>
    <p:sldId id="304" r:id="rId48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riângulo retângulo 3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Grupo 15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Forma livre 5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7" name="Forma livre 6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8" name="Forma livre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0" name="Conector reto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17" name="Subtítulo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pt-BR" smtClean="0"/>
              <a:t>Clique para editar o estilo do subtítulo mestre</a:t>
            </a:r>
            <a:endParaRPr lang="en-US"/>
          </a:p>
        </p:txBody>
      </p:sp>
      <p:sp>
        <p:nvSpPr>
          <p:cNvPr id="11" name="Espaço Reservado para Data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9791B295-E3FB-4BB5-879F-F3729709DC2D}" type="datetimeFigureOut">
              <a:rPr lang="pt-BR"/>
              <a:pPr>
                <a:defRPr/>
              </a:pPr>
              <a:t>12/08/2014</a:t>
            </a:fld>
            <a:endParaRPr lang="pt-BR"/>
          </a:p>
        </p:txBody>
      </p:sp>
      <p:sp>
        <p:nvSpPr>
          <p:cNvPr id="12" name="Espaço Reservado para Rodapé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pt-BR"/>
          </a:p>
        </p:txBody>
      </p:sp>
      <p:sp>
        <p:nvSpPr>
          <p:cNvPr id="13" name="Espaço Reservado para Número de Slid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69EF447F-A312-4CAA-A976-37E954ECF68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7" name="Título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4" name="Espaço Reservado para Data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4444B2-96C3-46C9-B00C-7B55C645C144}" type="datetimeFigureOut">
              <a:rPr lang="pt-BR"/>
              <a:pPr>
                <a:defRPr/>
              </a:pPr>
              <a:t>12/08/2014</a:t>
            </a:fld>
            <a:endParaRPr lang="pt-BR"/>
          </a:p>
        </p:txBody>
      </p:sp>
      <p:sp>
        <p:nvSpPr>
          <p:cNvPr id="5" name="Espaço Reservado para Rodapé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E215DF-F88B-4274-BF15-D30D1807421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visa 3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Divisa 4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B0AE732-B587-441E-BB29-30B7DC79D673}" type="datetimeFigureOut">
              <a:rPr lang="pt-BR"/>
              <a:pPr>
                <a:defRPr/>
              </a:pPr>
              <a:t>12/08/2014</a:t>
            </a:fld>
            <a:endParaRPr lang="pt-BR"/>
          </a:p>
        </p:txBody>
      </p:sp>
      <p:sp>
        <p:nvSpPr>
          <p:cNvPr id="7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pt-BR"/>
          </a:p>
        </p:txBody>
      </p:sp>
      <p:sp>
        <p:nvSpPr>
          <p:cNvPr id="8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27DD802-58B8-4095-9D49-5C6DC58709A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8" name="Título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9F6E7DA-A84C-4B63-B85B-1C8AD51A066A}" type="datetimeFigureOut">
              <a:rPr lang="pt-BR"/>
              <a:pPr>
                <a:defRPr/>
              </a:pPr>
              <a:t>12/08/2014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A15A26F-4108-4603-83E1-C8C40A1D709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637E10F-73A7-431F-B639-D98501604AC0}" type="datetimeFigureOut">
              <a:rPr lang="pt-BR"/>
              <a:pPr>
                <a:defRPr/>
              </a:pPr>
              <a:t>12/08/2014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BB53E7D-22F1-445E-B056-5541532BEFB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9B66782-1CA2-4393-9A2F-E46E4B12334D}" type="datetimeFigureOut">
              <a:rPr lang="pt-BR"/>
              <a:pPr>
                <a:defRPr/>
              </a:pPr>
              <a:t>12/08/2014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251A4C3-4AB0-40A3-B218-63049A03B12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C7093D-3605-40B1-8628-DB2113E24614}" type="datetimeFigureOut">
              <a:rPr lang="pt-BR"/>
              <a:pPr>
                <a:defRPr/>
              </a:pPr>
              <a:t>12/08/2014</a:t>
            </a:fld>
            <a:endParaRPr lang="pt-BR"/>
          </a:p>
        </p:txBody>
      </p:sp>
      <p:sp>
        <p:nvSpPr>
          <p:cNvPr id="3" name="Espaço Reservado para Rodapé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B9CDAD-CDA8-4467-91DE-CB4D33D4C0D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196A59E-163F-49CF-B730-32175F161EDB}" type="datetimeFigureOut">
              <a:rPr lang="pt-BR"/>
              <a:pPr>
                <a:defRPr/>
              </a:pPr>
              <a:t>12/08/2014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3F24E89-F6DF-4E48-8E0C-53BA93E80D2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rma livre 4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Forma livre 5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Triângulo retângulo 6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Conector reto 7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Divisa 8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Divisa 9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pt-BR" noProof="0" smtClean="0"/>
              <a:t>Clique no ícone para adicionar uma imagem</a:t>
            </a:r>
            <a:endParaRPr lang="en-US" noProof="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11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83D0B23B-32F5-43DB-A1A9-D475990BBBB1}" type="datetimeFigureOut">
              <a:rPr lang="pt-BR"/>
              <a:pPr>
                <a:defRPr/>
              </a:pPr>
              <a:t>12/08/2014</a:t>
            </a:fld>
            <a:endParaRPr lang="pt-BR"/>
          </a:p>
        </p:txBody>
      </p:sp>
      <p:sp>
        <p:nvSpPr>
          <p:cNvPr id="12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pt-BR"/>
          </a:p>
        </p:txBody>
      </p:sp>
      <p:sp>
        <p:nvSpPr>
          <p:cNvPr id="13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E54AAF86-6C55-4CB6-A13C-31A63FBE534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Data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8C21DD-4F5A-4C52-9C32-5E5557E3E053}" type="datetimeFigureOut">
              <a:rPr lang="pt-BR"/>
              <a:pPr>
                <a:defRPr/>
              </a:pPr>
              <a:t>12/08/2014</a:t>
            </a:fld>
            <a:endParaRPr lang="pt-BR"/>
          </a:p>
        </p:txBody>
      </p:sp>
      <p:sp>
        <p:nvSpPr>
          <p:cNvPr id="5" name="Espaço Reservado para Rodapé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94863F-30C5-4356-AB8C-67E5A72494F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Data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6B1518-DC27-42C6-8858-E7F3A68920D4}" type="datetimeFigureOut">
              <a:rPr lang="pt-BR"/>
              <a:pPr>
                <a:defRPr/>
              </a:pPr>
              <a:t>12/08/2014</a:t>
            </a:fld>
            <a:endParaRPr lang="pt-BR"/>
          </a:p>
        </p:txBody>
      </p:sp>
      <p:sp>
        <p:nvSpPr>
          <p:cNvPr id="5" name="Espaço Reservado para Rodapé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13A9C1-8E8B-4CFD-BECB-1EA55677BEC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rma livre 12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Forma livre 11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4" name="Triângulo retângulo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5" name="Conector reto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spaço Reservado para Título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1033" name="Espaço Reservado para Texto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smtClean="0"/>
          </a:p>
        </p:txBody>
      </p:sp>
      <p:sp>
        <p:nvSpPr>
          <p:cNvPr id="10" name="Espaço Reservado para Data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smtClean="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44D72F6C-B907-4E49-905D-955AEB1B8453}" type="datetimeFigureOut">
              <a:rPr lang="pt-BR"/>
              <a:pPr>
                <a:defRPr/>
              </a:pPr>
              <a:t>12/08/2014</a:t>
            </a:fld>
            <a:endParaRPr lang="pt-BR"/>
          </a:p>
        </p:txBody>
      </p:sp>
      <p:sp>
        <p:nvSpPr>
          <p:cNvPr id="22" name="Espaço Reservado para Rodapé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pt-BR"/>
          </a:p>
        </p:txBody>
      </p:sp>
      <p:sp>
        <p:nvSpPr>
          <p:cNvPr id="18" name="Espaço Reservado para Número de Slide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b="0" smtClean="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20CF9608-D591-47C8-9521-3A940D59930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3" r:id="rId2"/>
    <p:sldLayoutId id="2147483708" r:id="rId3"/>
    <p:sldLayoutId id="2147483709" r:id="rId4"/>
    <p:sldLayoutId id="2147483710" r:id="rId5"/>
    <p:sldLayoutId id="2147483711" r:id="rId6"/>
    <p:sldLayoutId id="2147483704" r:id="rId7"/>
    <p:sldLayoutId id="2147483712" r:id="rId8"/>
    <p:sldLayoutId id="2147483713" r:id="rId9"/>
    <p:sldLayoutId id="2147483705" r:id="rId10"/>
    <p:sldLayoutId id="2147483706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fontAlgn="base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fontAlgn="base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anndrepr@yahoo.com.br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CaixaDeTexto 6"/>
          <p:cNvSpPr txBox="1">
            <a:spLocks noChangeArrowheads="1"/>
          </p:cNvSpPr>
          <p:nvPr/>
        </p:nvSpPr>
        <p:spPr bwMode="auto">
          <a:xfrm>
            <a:off x="0" y="4351338"/>
            <a:ext cx="9144000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3600" b="1">
                <a:solidFill>
                  <a:srgbClr val="102766"/>
                </a:solidFill>
                <a:latin typeface="Calibri" pitchFamily="34" charset="0"/>
              </a:rPr>
              <a:t> Estatística  Aplicada</a:t>
            </a:r>
          </a:p>
          <a:p>
            <a:pPr algn="ctr"/>
            <a:r>
              <a:rPr lang="pt-BR" sz="2000">
                <a:solidFill>
                  <a:srgbClr val="102766"/>
                </a:solidFill>
                <a:latin typeface="Calibri" pitchFamily="34" charset="0"/>
              </a:rPr>
              <a:t>2º Ano – Ensino Subsequente</a:t>
            </a:r>
          </a:p>
        </p:txBody>
      </p:sp>
      <p:sp>
        <p:nvSpPr>
          <p:cNvPr id="9219" name="CaixaDeTexto 2"/>
          <p:cNvSpPr txBox="1">
            <a:spLocks noChangeArrowheads="1"/>
          </p:cNvSpPr>
          <p:nvPr/>
        </p:nvSpPr>
        <p:spPr bwMode="auto">
          <a:xfrm>
            <a:off x="1403350" y="1844675"/>
            <a:ext cx="5905500" cy="2586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3600" b="1">
                <a:solidFill>
                  <a:srgbClr val="102766"/>
                </a:solidFill>
              </a:rPr>
              <a:t>Medidas de dispersão:</a:t>
            </a:r>
          </a:p>
          <a:p>
            <a:pPr algn="ctr">
              <a:buFont typeface="Arial" charset="0"/>
              <a:buChar char="•"/>
            </a:pPr>
            <a:r>
              <a:rPr lang="pt-BR" sz="3600" b="1">
                <a:solidFill>
                  <a:srgbClr val="102766"/>
                </a:solidFill>
              </a:rPr>
              <a:t> Desvio médio, </a:t>
            </a:r>
          </a:p>
          <a:p>
            <a:pPr algn="ctr">
              <a:buFont typeface="Arial" charset="0"/>
              <a:buChar char="•"/>
            </a:pPr>
            <a:r>
              <a:rPr lang="pt-BR" sz="3600" b="1">
                <a:solidFill>
                  <a:srgbClr val="102766"/>
                </a:solidFill>
              </a:rPr>
              <a:t> Desvio-padrão</a:t>
            </a:r>
          </a:p>
          <a:p>
            <a:pPr algn="ctr">
              <a:buFont typeface="Arial" charset="0"/>
              <a:buChar char="•"/>
            </a:pPr>
            <a:r>
              <a:rPr lang="pt-BR" sz="3600" b="1">
                <a:solidFill>
                  <a:srgbClr val="102766"/>
                </a:solidFill>
              </a:rPr>
              <a:t> Variância</a:t>
            </a:r>
          </a:p>
          <a:p>
            <a:endParaRPr lang="pt-BR">
              <a:latin typeface="Lucida Sans Unicode" pitchFamily="34" charset="0"/>
            </a:endParaRPr>
          </a:p>
        </p:txBody>
      </p:sp>
      <p:sp>
        <p:nvSpPr>
          <p:cNvPr id="9220" name="CaixaDeTexto 6"/>
          <p:cNvSpPr txBox="1">
            <a:spLocks noChangeArrowheads="1"/>
          </p:cNvSpPr>
          <p:nvPr/>
        </p:nvSpPr>
        <p:spPr bwMode="auto">
          <a:xfrm>
            <a:off x="0" y="5661025"/>
            <a:ext cx="914400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3600" b="1">
                <a:solidFill>
                  <a:srgbClr val="102766"/>
                </a:solidFill>
                <a:latin typeface="Calibri" pitchFamily="34" charset="0"/>
              </a:rPr>
              <a:t>  </a:t>
            </a:r>
            <a:r>
              <a:rPr lang="pt-BR" sz="2000">
                <a:solidFill>
                  <a:srgbClr val="102766"/>
                </a:solidFill>
                <a:latin typeface="Calibri" pitchFamily="34" charset="0"/>
              </a:rPr>
              <a:t>Prof. André Aparecido da Silva</a:t>
            </a:r>
          </a:p>
          <a:p>
            <a:pPr algn="ctr"/>
            <a:r>
              <a:rPr lang="pt-BR" sz="2000">
                <a:solidFill>
                  <a:srgbClr val="102766"/>
                </a:solidFill>
                <a:latin typeface="Calibri" pitchFamily="34" charset="0"/>
              </a:rPr>
              <a:t>E-mail: </a:t>
            </a:r>
            <a:r>
              <a:rPr lang="pt-BR" sz="2000">
                <a:solidFill>
                  <a:srgbClr val="102766"/>
                </a:solidFill>
                <a:latin typeface="Calibri" pitchFamily="34" charset="0"/>
                <a:hlinkClick r:id="rId2"/>
              </a:rPr>
              <a:t>anndrepr@yahoo.com.br</a:t>
            </a:r>
            <a:r>
              <a:rPr lang="pt-BR" sz="2000">
                <a:solidFill>
                  <a:srgbClr val="102766"/>
                </a:solidFill>
                <a:latin typeface="Calibri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CaixaDeTexto 3"/>
          <p:cNvSpPr txBox="1">
            <a:spLocks noChangeArrowheads="1"/>
          </p:cNvSpPr>
          <p:nvPr/>
        </p:nvSpPr>
        <p:spPr bwMode="auto">
          <a:xfrm>
            <a:off x="179388" y="0"/>
            <a:ext cx="504031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solidFill>
                  <a:schemeClr val="bg1"/>
                </a:solidFill>
                <a:latin typeface="Calibri" pitchFamily="34" charset="0"/>
              </a:rPr>
              <a:t>MATEMÁTICA, 1º Ano</a:t>
            </a:r>
          </a:p>
          <a:p>
            <a:r>
              <a:rPr lang="pt-BR">
                <a:solidFill>
                  <a:schemeClr val="bg1"/>
                </a:solidFill>
                <a:latin typeface="Calibri" pitchFamily="34" charset="0"/>
              </a:rPr>
              <a:t>Medidas de dispersão: desvio médio, desvio padrão e variância</a:t>
            </a:r>
          </a:p>
        </p:txBody>
      </p:sp>
      <p:sp>
        <p:nvSpPr>
          <p:cNvPr id="4" name="CaixaDeTexto 3"/>
          <p:cNvSpPr txBox="1">
            <a:spLocks noChangeArrowheads="1"/>
          </p:cNvSpPr>
          <p:nvPr/>
        </p:nvSpPr>
        <p:spPr bwMode="auto">
          <a:xfrm>
            <a:off x="539552" y="2348880"/>
            <a:ext cx="8286750" cy="2862322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dirty="0">
                <a:latin typeface="Arial" pitchFamily="34" charset="0"/>
                <a:cs typeface="Arial" pitchFamily="34" charset="0"/>
              </a:rPr>
              <a:t>Há situações em que as medidas de tendência central - Média, Moda e Mediana - não são suficientes para caracterizar uma determinada coleta de dados.  </a:t>
            </a:r>
            <a:endParaRPr lang="pt-BR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CaixaDeTexto 4"/>
          <p:cNvSpPr txBox="1">
            <a:spLocks noChangeArrowheads="1"/>
          </p:cNvSpPr>
          <p:nvPr/>
        </p:nvSpPr>
        <p:spPr bwMode="auto">
          <a:xfrm>
            <a:off x="428596" y="1000108"/>
            <a:ext cx="8286750" cy="584775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b="1" dirty="0">
                <a:latin typeface="Calibri" pitchFamily="34" charset="0"/>
                <a:cs typeface="+mn-cs"/>
              </a:rPr>
              <a:t>INTRODUÇÃO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CaixaDeTexto 3"/>
          <p:cNvSpPr txBox="1">
            <a:spLocks noChangeArrowheads="1"/>
          </p:cNvSpPr>
          <p:nvPr/>
        </p:nvSpPr>
        <p:spPr bwMode="auto">
          <a:xfrm>
            <a:off x="179388" y="0"/>
            <a:ext cx="504031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solidFill>
                  <a:schemeClr val="bg1"/>
                </a:solidFill>
                <a:latin typeface="Calibri" pitchFamily="34" charset="0"/>
              </a:rPr>
              <a:t>MATEMÁTICA, 1º Ano</a:t>
            </a:r>
          </a:p>
          <a:p>
            <a:r>
              <a:rPr lang="pt-BR">
                <a:solidFill>
                  <a:schemeClr val="bg1"/>
                </a:solidFill>
                <a:latin typeface="Calibri" pitchFamily="34" charset="0"/>
              </a:rPr>
              <a:t>Medidas de dispersão: desvio médio, desvio padrão e variância</a:t>
            </a:r>
          </a:p>
        </p:txBody>
      </p:sp>
      <p:sp>
        <p:nvSpPr>
          <p:cNvPr id="4" name="CaixaDeTexto 3"/>
          <p:cNvSpPr txBox="1">
            <a:spLocks noChangeArrowheads="1"/>
          </p:cNvSpPr>
          <p:nvPr/>
        </p:nvSpPr>
        <p:spPr bwMode="auto">
          <a:xfrm>
            <a:off x="755576" y="2420888"/>
            <a:ext cx="8031807" cy="2862322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dirty="0">
                <a:latin typeface="Arial" pitchFamily="34" charset="0"/>
                <a:cs typeface="Arial" pitchFamily="34" charset="0"/>
              </a:rPr>
              <a:t> Nesse </a:t>
            </a:r>
            <a:r>
              <a:rPr lang="pt-BR" sz="3600" dirty="0">
                <a:latin typeface="Arial" pitchFamily="34" charset="0"/>
                <a:cs typeface="Arial" pitchFamily="34" charset="0"/>
              </a:rPr>
              <a:t>caso, é conveniente utilizar as medidas de dispersão: </a:t>
            </a:r>
            <a:r>
              <a:rPr lang="pt-BR" sz="3600" dirty="0">
                <a:latin typeface="Arial" pitchFamily="34" charset="0"/>
                <a:cs typeface="Arial" pitchFamily="34" charset="0"/>
              </a:rPr>
              <a:t>desvio </a:t>
            </a:r>
            <a:r>
              <a:rPr lang="pt-BR" sz="3600" dirty="0">
                <a:latin typeface="Arial" pitchFamily="34" charset="0"/>
                <a:cs typeface="Arial" pitchFamily="34" charset="0"/>
              </a:rPr>
              <a:t>médio, </a:t>
            </a:r>
            <a:r>
              <a:rPr lang="pt-BR" sz="3600" dirty="0">
                <a:latin typeface="Arial" pitchFamily="34" charset="0"/>
                <a:cs typeface="Arial" pitchFamily="34" charset="0"/>
              </a:rPr>
              <a:t>desvio </a:t>
            </a:r>
            <a:r>
              <a:rPr lang="pt-BR" sz="3600" dirty="0">
                <a:latin typeface="Arial" pitchFamily="34" charset="0"/>
                <a:cs typeface="Arial" pitchFamily="34" charset="0"/>
              </a:rPr>
              <a:t>padrão e </a:t>
            </a:r>
            <a:r>
              <a:rPr lang="pt-BR" sz="3600" dirty="0">
                <a:latin typeface="Arial" pitchFamily="34" charset="0"/>
                <a:cs typeface="Arial" pitchFamily="34" charset="0"/>
              </a:rPr>
              <a:t>variância</a:t>
            </a:r>
            <a:r>
              <a:rPr lang="pt-BR" sz="3600" dirty="0">
                <a:latin typeface="Arial" pitchFamily="34" charset="0"/>
                <a:cs typeface="Arial" pitchFamily="34" charset="0"/>
              </a:rPr>
              <a:t>, pois expressam o grau de dispersão de um conjunto de dados. </a:t>
            </a:r>
            <a:r>
              <a:rPr lang="pt-BR" sz="3600" dirty="0">
                <a:latin typeface="Arial" pitchFamily="34" charset="0"/>
                <a:cs typeface="Arial" pitchFamily="34" charset="0"/>
              </a:rPr>
              <a:t> </a:t>
            </a:r>
            <a:endParaRPr lang="pt-BR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CaixaDeTexto 4"/>
          <p:cNvSpPr txBox="1">
            <a:spLocks noChangeArrowheads="1"/>
          </p:cNvSpPr>
          <p:nvPr/>
        </p:nvSpPr>
        <p:spPr bwMode="auto">
          <a:xfrm>
            <a:off x="428596" y="1000108"/>
            <a:ext cx="8286750" cy="584775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b="1" dirty="0">
                <a:latin typeface="Calibri" pitchFamily="34" charset="0"/>
                <a:cs typeface="+mn-cs"/>
              </a:rPr>
              <a:t>INTRODUÇÃO (CONTINUAÇÃO)</a:t>
            </a:r>
            <a:endParaRPr lang="pt-BR" sz="3200" b="1" dirty="0">
              <a:latin typeface="Calibri" pitchFamily="34" charset="0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CaixaDeTexto 3"/>
          <p:cNvSpPr txBox="1">
            <a:spLocks noChangeArrowheads="1"/>
          </p:cNvSpPr>
          <p:nvPr/>
        </p:nvSpPr>
        <p:spPr bwMode="auto">
          <a:xfrm>
            <a:off x="357158" y="1223737"/>
            <a:ext cx="8429625" cy="4770537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  <a:bevelB w="165100" prst="coolSlant"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b="1" dirty="0">
                <a:latin typeface="Calibri" pitchFamily="34" charset="0"/>
                <a:cs typeface="+mn-cs"/>
              </a:rPr>
              <a:t>MÉDIA A</a:t>
            </a:r>
            <a:r>
              <a:rPr lang="pt-PT" sz="3200" b="1" dirty="0">
                <a:latin typeface="Calibri" pitchFamily="34" charset="0"/>
                <a:cs typeface="+mn-cs"/>
              </a:rPr>
              <a:t>RITMÉTICA (MA)</a:t>
            </a:r>
            <a:endParaRPr lang="pt-BR" sz="3200" dirty="0">
              <a:latin typeface="Calibri" pitchFamily="34" charset="0"/>
              <a:cs typeface="+mn-cs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dirty="0">
                <a:latin typeface="Calibri" pitchFamily="34" charset="0"/>
                <a:cs typeface="+mn-cs"/>
              </a:rPr>
              <a:t> </a:t>
            </a:r>
            <a:endParaRPr lang="pt-BR" sz="1400" dirty="0">
              <a:latin typeface="Calibri" pitchFamily="34" charset="0"/>
              <a:cs typeface="+mn-cs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3600" dirty="0">
                <a:latin typeface="Arial" pitchFamily="34" charset="0"/>
                <a:cs typeface="Arial" pitchFamily="34" charset="0"/>
              </a:rPr>
              <a:t>A média aritmética de um conjunto de dados numéricos é </a:t>
            </a:r>
            <a:r>
              <a:rPr lang="pt-PT" sz="3600" dirty="0">
                <a:latin typeface="Arial" pitchFamily="34" charset="0"/>
                <a:cs typeface="Arial" pitchFamily="34" charset="0"/>
              </a:rPr>
              <a:t>obtida somando-se </a:t>
            </a:r>
            <a:r>
              <a:rPr lang="pt-PT" sz="3600" dirty="0">
                <a:latin typeface="Arial" pitchFamily="34" charset="0"/>
                <a:cs typeface="Arial" pitchFamily="34" charset="0"/>
              </a:rPr>
              <a:t>os valores de todos os dados e </a:t>
            </a:r>
            <a:r>
              <a:rPr lang="pt-PT" sz="3600" dirty="0">
                <a:latin typeface="Arial" pitchFamily="34" charset="0"/>
                <a:cs typeface="Arial" pitchFamily="34" charset="0"/>
              </a:rPr>
              <a:t>dividindo-se </a:t>
            </a:r>
            <a:r>
              <a:rPr lang="pt-PT" sz="3600" dirty="0">
                <a:latin typeface="Arial" pitchFamily="34" charset="0"/>
                <a:cs typeface="Arial" pitchFamily="34" charset="0"/>
              </a:rPr>
              <a:t>essa soma pelo número de dados apresentados.</a:t>
            </a:r>
            <a:endParaRPr lang="pt-BR" sz="3600" dirty="0">
              <a:latin typeface="Arial" pitchFamily="34" charset="0"/>
              <a:cs typeface="Arial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dirty="0">
                <a:latin typeface="Arial" pitchFamily="34" charset="0"/>
                <a:cs typeface="Arial" pitchFamily="34" charset="0"/>
              </a:rPr>
              <a:t/>
            </a:r>
            <a:br>
              <a:rPr lang="pt-BR" sz="3600" dirty="0">
                <a:latin typeface="Arial" pitchFamily="34" charset="0"/>
                <a:cs typeface="Arial" pitchFamily="34" charset="0"/>
              </a:rPr>
            </a:br>
            <a:endParaRPr lang="pt-BR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293" name="CaixaDeTexto 3"/>
          <p:cNvSpPr txBox="1">
            <a:spLocks noChangeArrowheads="1"/>
          </p:cNvSpPr>
          <p:nvPr/>
        </p:nvSpPr>
        <p:spPr bwMode="auto">
          <a:xfrm>
            <a:off x="179388" y="0"/>
            <a:ext cx="504031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solidFill>
                  <a:schemeClr val="bg1"/>
                </a:solidFill>
                <a:latin typeface="Calibri" pitchFamily="34" charset="0"/>
              </a:rPr>
              <a:t>MATEMÁTICA, 1º Ano</a:t>
            </a:r>
          </a:p>
          <a:p>
            <a:r>
              <a:rPr lang="pt-BR">
                <a:solidFill>
                  <a:schemeClr val="bg1"/>
                </a:solidFill>
                <a:latin typeface="Calibri" pitchFamily="34" charset="0"/>
              </a:rPr>
              <a:t>Medidas de dispersão: desvio médio, desvio padrão e variância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CaixaDeTexto 3"/>
          <p:cNvSpPr txBox="1">
            <a:spLocks noChangeArrowheads="1"/>
          </p:cNvSpPr>
          <p:nvPr/>
        </p:nvSpPr>
        <p:spPr bwMode="auto">
          <a:xfrm>
            <a:off x="395536" y="2348880"/>
            <a:ext cx="8429625" cy="2000548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  <a:bevelB w="165100" prst="coolSlant"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b="1" dirty="0">
                <a:latin typeface="Calibri" pitchFamily="34" charset="0"/>
                <a:cs typeface="+mn-cs"/>
              </a:rPr>
              <a:t>MÉDIA A</a:t>
            </a:r>
            <a:r>
              <a:rPr lang="pt-PT" sz="3200" b="1" dirty="0">
                <a:latin typeface="Calibri" pitchFamily="34" charset="0"/>
                <a:cs typeface="+mn-cs"/>
              </a:rPr>
              <a:t>RITMÉTICA (MA)</a:t>
            </a:r>
            <a:endParaRPr lang="pt-BR" sz="3200" dirty="0">
              <a:latin typeface="Calibri" pitchFamily="34" charset="0"/>
              <a:cs typeface="+mn-cs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dirty="0">
                <a:latin typeface="Calibri" pitchFamily="34" charset="0"/>
                <a:cs typeface="+mn-cs"/>
              </a:rPr>
              <a:t> </a:t>
            </a:r>
            <a:endParaRPr lang="pt-BR" sz="1400" dirty="0">
              <a:latin typeface="Calibri" pitchFamily="34" charset="0"/>
              <a:cs typeface="+mn-cs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dirty="0">
                <a:latin typeface="Arial" pitchFamily="34" charset="0"/>
                <a:cs typeface="Arial" pitchFamily="34" charset="0"/>
              </a:rPr>
              <a:t> Por </a:t>
            </a:r>
            <a:r>
              <a:rPr lang="pt-BR" sz="3600" dirty="0">
                <a:latin typeface="Arial" pitchFamily="34" charset="0"/>
                <a:cs typeface="Arial" pitchFamily="34" charset="0"/>
              </a:rPr>
              <a:t>exemplo: Qual a média aritmética entre os números: 2, 4, 6, 8 e 10? </a:t>
            </a:r>
          </a:p>
        </p:txBody>
      </p:sp>
      <p:sp>
        <p:nvSpPr>
          <p:cNvPr id="13317" name="CaixaDeTexto 3"/>
          <p:cNvSpPr txBox="1">
            <a:spLocks noChangeArrowheads="1"/>
          </p:cNvSpPr>
          <p:nvPr/>
        </p:nvSpPr>
        <p:spPr bwMode="auto">
          <a:xfrm>
            <a:off x="179388" y="0"/>
            <a:ext cx="504031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solidFill>
                  <a:schemeClr val="bg1"/>
                </a:solidFill>
                <a:latin typeface="Calibri" pitchFamily="34" charset="0"/>
              </a:rPr>
              <a:t>MATEMÁTICA, 1º Ano</a:t>
            </a:r>
          </a:p>
          <a:p>
            <a:r>
              <a:rPr lang="pt-BR">
                <a:solidFill>
                  <a:schemeClr val="bg1"/>
                </a:solidFill>
                <a:latin typeface="Calibri" pitchFamily="34" charset="0"/>
              </a:rPr>
              <a:t>Medidas de dispersão: desvio médio, desvio padrão e variância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CaixaDeTexto 3"/>
          <p:cNvSpPr txBox="1">
            <a:spLocks noChangeArrowheads="1"/>
          </p:cNvSpPr>
          <p:nvPr/>
        </p:nvSpPr>
        <p:spPr bwMode="auto">
          <a:xfrm>
            <a:off x="323528" y="692696"/>
            <a:ext cx="8429625" cy="892552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  <a:bevelB w="165100" prst="coolSlant"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b="1" dirty="0">
                <a:latin typeface="Calibri" pitchFamily="34" charset="0"/>
                <a:cs typeface="+mn-cs"/>
              </a:rPr>
              <a:t>SOLUÇÃO</a:t>
            </a:r>
            <a:r>
              <a:rPr lang="pt-PT" sz="3200" b="1" dirty="0">
                <a:latin typeface="Calibri" pitchFamily="34" charset="0"/>
                <a:cs typeface="+mn-cs"/>
              </a:rPr>
              <a:t> </a:t>
            </a:r>
            <a:r>
              <a:rPr lang="pt-PT" sz="3200" b="1" dirty="0">
                <a:latin typeface="Calibri" pitchFamily="34" charset="0"/>
                <a:cs typeface="+mn-cs"/>
              </a:rPr>
              <a:t>(MA)</a:t>
            </a:r>
            <a:endParaRPr lang="pt-BR" sz="3200" dirty="0">
              <a:latin typeface="Calibri" pitchFamily="34" charset="0"/>
              <a:cs typeface="+mn-cs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000" dirty="0">
                <a:latin typeface="Calibri" pitchFamily="34" charset="0"/>
                <a:cs typeface="+mn-cs"/>
              </a:rPr>
              <a:t> </a:t>
            </a:r>
            <a:endParaRPr lang="pt-BR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341" name="CaixaDeTexto 3"/>
          <p:cNvSpPr txBox="1">
            <a:spLocks noChangeArrowheads="1"/>
          </p:cNvSpPr>
          <p:nvPr/>
        </p:nvSpPr>
        <p:spPr bwMode="auto">
          <a:xfrm>
            <a:off x="179388" y="0"/>
            <a:ext cx="504031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solidFill>
                  <a:schemeClr val="bg1"/>
                </a:solidFill>
                <a:latin typeface="Calibri" pitchFamily="34" charset="0"/>
              </a:rPr>
              <a:t>MATEMÁTICA, 1º Ano</a:t>
            </a:r>
          </a:p>
          <a:p>
            <a:r>
              <a:rPr lang="pt-BR">
                <a:solidFill>
                  <a:schemeClr val="bg1"/>
                </a:solidFill>
                <a:latin typeface="Calibri" pitchFamily="34" charset="0"/>
              </a:rPr>
              <a:t>Medidas de dispersão: desvio médio, desvio padrão e variância</a:t>
            </a:r>
          </a:p>
        </p:txBody>
      </p:sp>
      <p:pic>
        <p:nvPicPr>
          <p:cNvPr id="14342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87450" y="2195513"/>
            <a:ext cx="6121400" cy="310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CaixaDeTexto 2"/>
          <p:cNvSpPr txBox="1">
            <a:spLocks noChangeArrowheads="1"/>
          </p:cNvSpPr>
          <p:nvPr/>
        </p:nvSpPr>
        <p:spPr bwMode="auto">
          <a:xfrm>
            <a:off x="357188" y="2214554"/>
            <a:ext cx="8429625" cy="2554545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  <a:bevelB w="165100" prst="coolSlant"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3200" b="1" dirty="0">
              <a:latin typeface="Calibri" pitchFamily="34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b="1" dirty="0">
                <a:latin typeface="Calibri" pitchFamily="34" charset="0"/>
                <a:cs typeface="+mn-cs"/>
              </a:rPr>
              <a:t>MEDIDAS DE DISPERSÃO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3200" b="1" dirty="0">
              <a:latin typeface="Calibri" pitchFamily="34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b="1" dirty="0">
                <a:latin typeface="Calibri" pitchFamily="34" charset="0"/>
                <a:cs typeface="+mn-cs"/>
              </a:rPr>
              <a:t>DESVIO MÉDIO, VARIÂNCIA E DESVIO PADRÃO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3200" b="1" dirty="0">
              <a:latin typeface="Calibri" pitchFamily="34" charset="0"/>
              <a:cs typeface="+mn-cs"/>
            </a:endParaRPr>
          </a:p>
        </p:txBody>
      </p:sp>
      <p:sp>
        <p:nvSpPr>
          <p:cNvPr id="15365" name="CaixaDeTexto 3"/>
          <p:cNvSpPr txBox="1">
            <a:spLocks noChangeArrowheads="1"/>
          </p:cNvSpPr>
          <p:nvPr/>
        </p:nvSpPr>
        <p:spPr bwMode="auto">
          <a:xfrm>
            <a:off x="179388" y="0"/>
            <a:ext cx="504031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solidFill>
                  <a:schemeClr val="bg1"/>
                </a:solidFill>
                <a:latin typeface="Calibri" pitchFamily="34" charset="0"/>
              </a:rPr>
              <a:t>MATEMÁTICA, 1º Ano</a:t>
            </a:r>
          </a:p>
          <a:p>
            <a:r>
              <a:rPr lang="pt-BR">
                <a:solidFill>
                  <a:schemeClr val="bg1"/>
                </a:solidFill>
                <a:latin typeface="Calibri" pitchFamily="34" charset="0"/>
              </a:rPr>
              <a:t>Medidas de dispersão: desvio médio, desvio padrão e variância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CaixaDeTexto 2"/>
          <p:cNvSpPr txBox="1">
            <a:spLocks noChangeArrowheads="1"/>
          </p:cNvSpPr>
          <p:nvPr/>
        </p:nvSpPr>
        <p:spPr bwMode="auto">
          <a:xfrm>
            <a:off x="827584" y="1628800"/>
            <a:ext cx="7272808" cy="3847207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  <a:bevelB w="165100" prst="coolSlant"/>
          </a:sp3d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pt-PT" sz="3200" dirty="0">
              <a:latin typeface="Calibri" pitchFamily="34" charset="0"/>
              <a:cs typeface="+mn-cs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3600" dirty="0">
                <a:latin typeface="Arial" pitchFamily="34" charset="0"/>
                <a:cs typeface="Arial" pitchFamily="34" charset="0"/>
              </a:rPr>
              <a:t>Para compreendermos melhor esses conceitos relativos à Estatística, vamos explicá-los a partir da seguinte </a:t>
            </a:r>
            <a:r>
              <a:rPr lang="pt-PT" sz="3600" dirty="0">
                <a:latin typeface="Arial" pitchFamily="34" charset="0"/>
                <a:cs typeface="Arial" pitchFamily="34" charset="0"/>
              </a:rPr>
              <a:t>situação-problema:</a:t>
            </a:r>
            <a:endParaRPr lang="pt-PT" sz="3600" dirty="0">
              <a:latin typeface="Arial" pitchFamily="34" charset="0"/>
              <a:cs typeface="Arial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3200" dirty="0">
              <a:latin typeface="Calibri" pitchFamily="34" charset="0"/>
              <a:cs typeface="+mn-cs"/>
            </a:endParaRPr>
          </a:p>
        </p:txBody>
      </p:sp>
      <p:sp>
        <p:nvSpPr>
          <p:cNvPr id="16389" name="CaixaDeTexto 3"/>
          <p:cNvSpPr txBox="1">
            <a:spLocks noChangeArrowheads="1"/>
          </p:cNvSpPr>
          <p:nvPr/>
        </p:nvSpPr>
        <p:spPr bwMode="auto">
          <a:xfrm>
            <a:off x="179388" y="0"/>
            <a:ext cx="504031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solidFill>
                  <a:schemeClr val="bg1"/>
                </a:solidFill>
                <a:latin typeface="Calibri" pitchFamily="34" charset="0"/>
              </a:rPr>
              <a:t>MATEMÁTICA, 1º Ano</a:t>
            </a:r>
          </a:p>
          <a:p>
            <a:r>
              <a:rPr lang="pt-BR">
                <a:solidFill>
                  <a:schemeClr val="bg1"/>
                </a:solidFill>
                <a:latin typeface="Calibri" pitchFamily="34" charset="0"/>
              </a:rPr>
              <a:t>Medidas de dispersão: desvio médio, desvio padrão e variância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ixaDeTexto 2"/>
          <p:cNvSpPr txBox="1">
            <a:spLocks noChangeArrowheads="1"/>
          </p:cNvSpPr>
          <p:nvPr/>
        </p:nvSpPr>
        <p:spPr bwMode="auto">
          <a:xfrm>
            <a:off x="428596" y="2058407"/>
            <a:ext cx="8358188" cy="2923877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  <a:bevelB w="165100" prst="coolSlant"/>
          </a:sp3d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dirty="0">
                <a:latin typeface="Arial" pitchFamily="34" charset="0"/>
                <a:cs typeface="Arial" pitchFamily="34" charset="0"/>
              </a:rPr>
              <a:t>Considere a distribuição numérica cujos resultados constam na lista abaixo: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3600" dirty="0">
              <a:latin typeface="Arial" pitchFamily="34" charset="0"/>
              <a:cs typeface="Arial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b="1" dirty="0">
                <a:latin typeface="Arial" pitchFamily="34" charset="0"/>
                <a:cs typeface="Arial" pitchFamily="34" charset="0"/>
              </a:rPr>
              <a:t>1, 6, 4, 10, 9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b="1" dirty="0">
                <a:latin typeface="Calibri" pitchFamily="34" charset="0"/>
                <a:cs typeface="+mn-cs"/>
              </a:rPr>
              <a:t> </a:t>
            </a:r>
          </a:p>
        </p:txBody>
      </p:sp>
      <p:sp>
        <p:nvSpPr>
          <p:cNvPr id="5" name="CaixaDeTexto 2"/>
          <p:cNvSpPr txBox="1">
            <a:spLocks noChangeArrowheads="1"/>
          </p:cNvSpPr>
          <p:nvPr/>
        </p:nvSpPr>
        <p:spPr bwMode="auto">
          <a:xfrm>
            <a:off x="399100" y="1011467"/>
            <a:ext cx="8358188" cy="584775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  <a:bevelB w="165100" prst="coolSlant"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b="1" dirty="0">
                <a:latin typeface="Calibri" pitchFamily="34" charset="0"/>
                <a:cs typeface="+mn-cs"/>
              </a:rPr>
              <a:t>SITUAÇÃO-PROBLEMA</a:t>
            </a:r>
            <a:endParaRPr lang="pt-BR" sz="3200" b="1" dirty="0">
              <a:latin typeface="Calibri" pitchFamily="34" charset="0"/>
              <a:cs typeface="+mn-cs"/>
            </a:endParaRPr>
          </a:p>
        </p:txBody>
      </p:sp>
      <p:sp>
        <p:nvSpPr>
          <p:cNvPr id="17416" name="CaixaDeTexto 3"/>
          <p:cNvSpPr txBox="1">
            <a:spLocks noChangeArrowheads="1"/>
          </p:cNvSpPr>
          <p:nvPr/>
        </p:nvSpPr>
        <p:spPr bwMode="auto">
          <a:xfrm>
            <a:off x="179388" y="0"/>
            <a:ext cx="504031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solidFill>
                  <a:schemeClr val="bg1"/>
                </a:solidFill>
                <a:latin typeface="Calibri" pitchFamily="34" charset="0"/>
              </a:rPr>
              <a:t>MATEMÁTICA, 1º Ano</a:t>
            </a:r>
          </a:p>
          <a:p>
            <a:r>
              <a:rPr lang="pt-BR">
                <a:solidFill>
                  <a:schemeClr val="bg1"/>
                </a:solidFill>
                <a:latin typeface="Calibri" pitchFamily="34" charset="0"/>
              </a:rPr>
              <a:t>Medidas de dispersão: desvio médio, desvio padrão e variância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2"/>
          <p:cNvSpPr txBox="1">
            <a:spLocks noChangeArrowheads="1"/>
          </p:cNvSpPr>
          <p:nvPr/>
        </p:nvSpPr>
        <p:spPr bwMode="auto">
          <a:xfrm>
            <a:off x="369604" y="1857364"/>
            <a:ext cx="8358188" cy="446276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  <a:bevelB w="165100" prst="coolSlant"/>
          </a:sp3d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dirty="0">
                <a:latin typeface="Arial" pitchFamily="34" charset="0"/>
                <a:cs typeface="Arial" pitchFamily="34" charset="0"/>
              </a:rPr>
              <a:t>A média aritmética dessa distribuição 1, 6, 4, 10, 9 é: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3600" dirty="0">
              <a:latin typeface="Arial" pitchFamily="34" charset="0"/>
              <a:cs typeface="Arial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dirty="0">
                <a:latin typeface="Arial" pitchFamily="34" charset="0"/>
                <a:cs typeface="Arial" pitchFamily="34" charset="0"/>
              </a:rPr>
              <a:t>MA = (1 + 6 + 4 + 10 + 9)/5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dirty="0">
                <a:latin typeface="Arial" pitchFamily="34" charset="0"/>
                <a:cs typeface="Arial" pitchFamily="34" charset="0"/>
              </a:rPr>
              <a:t>MA = 30/5 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dirty="0">
                <a:latin typeface="Arial" pitchFamily="34" charset="0"/>
                <a:cs typeface="Arial" pitchFamily="34" charset="0"/>
              </a:rPr>
              <a:t>MA = 6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 </a:t>
            </a:r>
            <a:r>
              <a:rPr lang="pt-BR" sz="36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média aritmética é 6.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3200" b="1" dirty="0">
              <a:solidFill>
                <a:srgbClr val="FF0000"/>
              </a:solidFill>
              <a:latin typeface="Calibri" pitchFamily="34" charset="0"/>
              <a:cs typeface="+mn-cs"/>
            </a:endParaRPr>
          </a:p>
        </p:txBody>
      </p:sp>
      <p:sp>
        <p:nvSpPr>
          <p:cNvPr id="9" name="CaixaDeTexto 2"/>
          <p:cNvSpPr txBox="1">
            <a:spLocks noChangeArrowheads="1"/>
          </p:cNvSpPr>
          <p:nvPr/>
        </p:nvSpPr>
        <p:spPr bwMode="auto">
          <a:xfrm>
            <a:off x="357158" y="1000108"/>
            <a:ext cx="8358188" cy="584775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  <a:bevelB w="165100" prst="coolSlant"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b="1" dirty="0">
                <a:latin typeface="Calibri" pitchFamily="34" charset="0"/>
                <a:cs typeface="+mn-cs"/>
              </a:rPr>
              <a:t>MÉDIA ARITMÉTICA</a:t>
            </a:r>
          </a:p>
        </p:txBody>
      </p:sp>
      <p:sp>
        <p:nvSpPr>
          <p:cNvPr id="18440" name="CaixaDeTexto 3"/>
          <p:cNvSpPr txBox="1">
            <a:spLocks noChangeArrowheads="1"/>
          </p:cNvSpPr>
          <p:nvPr/>
        </p:nvSpPr>
        <p:spPr bwMode="auto">
          <a:xfrm>
            <a:off x="179388" y="0"/>
            <a:ext cx="504031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solidFill>
                  <a:schemeClr val="bg1"/>
                </a:solidFill>
                <a:latin typeface="Calibri" pitchFamily="34" charset="0"/>
              </a:rPr>
              <a:t>MATEMÁTICA, 1º Ano</a:t>
            </a:r>
          </a:p>
          <a:p>
            <a:r>
              <a:rPr lang="pt-BR">
                <a:solidFill>
                  <a:schemeClr val="bg1"/>
                </a:solidFill>
                <a:latin typeface="Calibri" pitchFamily="34" charset="0"/>
              </a:rPr>
              <a:t>Medidas de dispersão: desvio médio, desvio padrão e variância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aixaDeTexto 2"/>
          <p:cNvSpPr txBox="1">
            <a:spLocks noChangeArrowheads="1"/>
          </p:cNvSpPr>
          <p:nvPr/>
        </p:nvSpPr>
        <p:spPr bwMode="auto">
          <a:xfrm>
            <a:off x="285720" y="1000108"/>
            <a:ext cx="8501122" cy="646331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  <a:bevelB w="165100" prst="coolSlant"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b="1" dirty="0">
                <a:latin typeface="Calibri" pitchFamily="34" charset="0"/>
                <a:cs typeface="+mn-cs"/>
              </a:rPr>
              <a:t>  </a:t>
            </a:r>
            <a:r>
              <a:rPr lang="pt-BR" sz="3600" b="1" dirty="0">
                <a:latin typeface="Calibri" pitchFamily="34" charset="0"/>
                <a:cs typeface="+mn-cs"/>
              </a:rPr>
              <a:t>MÉDIA / DESVIO</a:t>
            </a:r>
            <a:endParaRPr lang="pt-BR" sz="3600" b="1" dirty="0">
              <a:latin typeface="Calibri" pitchFamily="34" charset="0"/>
              <a:cs typeface="+mn-cs"/>
            </a:endParaRPr>
          </a:p>
        </p:txBody>
      </p:sp>
      <p:sp>
        <p:nvSpPr>
          <p:cNvPr id="5" name="CaixaDeTexto 2"/>
          <p:cNvSpPr txBox="1">
            <a:spLocks noChangeArrowheads="1"/>
          </p:cNvSpPr>
          <p:nvPr/>
        </p:nvSpPr>
        <p:spPr bwMode="auto">
          <a:xfrm>
            <a:off x="683568" y="1643050"/>
            <a:ext cx="7704856" cy="4801314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  <a:bevelB w="165100" prst="coolSlant"/>
          </a:sp3d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dirty="0">
                <a:latin typeface="Arial" pitchFamily="34" charset="0"/>
                <a:cs typeface="Arial" pitchFamily="34" charset="0"/>
              </a:rPr>
              <a:t>Chama-se </a:t>
            </a:r>
            <a:r>
              <a:rPr lang="pt-BR" sz="3600" b="1" dirty="0">
                <a:latin typeface="Arial" pitchFamily="34" charset="0"/>
                <a:cs typeface="Arial" pitchFamily="34" charset="0"/>
              </a:rPr>
              <a:t>DESVIO</a:t>
            </a:r>
            <a:r>
              <a:rPr lang="pt-BR" sz="3600" dirty="0">
                <a:latin typeface="Arial" pitchFamily="34" charset="0"/>
                <a:cs typeface="Arial" pitchFamily="34" charset="0"/>
              </a:rPr>
              <a:t> de cada valor </a:t>
            </a:r>
            <a:r>
              <a:rPr lang="pt-BR" sz="3600" dirty="0">
                <a:latin typeface="Arial" pitchFamily="34" charset="0"/>
                <a:cs typeface="Arial" pitchFamily="34" charset="0"/>
              </a:rPr>
              <a:t>apresentado </a:t>
            </a:r>
            <a:r>
              <a:rPr lang="pt-BR" sz="3600" dirty="0">
                <a:latin typeface="Arial" pitchFamily="34" charset="0"/>
                <a:cs typeface="Arial" pitchFamily="34" charset="0"/>
              </a:rPr>
              <a:t>a diferença entre esse valor e a média aritmética desses valores.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3600" dirty="0">
              <a:latin typeface="Arial" pitchFamily="34" charset="0"/>
              <a:cs typeface="Arial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dirty="0">
                <a:latin typeface="Arial" pitchFamily="34" charset="0"/>
                <a:cs typeface="Arial" pitchFamily="34" charset="0"/>
              </a:rPr>
              <a:t>Na </a:t>
            </a:r>
            <a:r>
              <a:rPr lang="pt-BR" sz="3600" dirty="0">
                <a:latin typeface="Arial" pitchFamily="34" charset="0"/>
                <a:cs typeface="Arial" pitchFamily="34" charset="0"/>
              </a:rPr>
              <a:t>situação anterior, a distribuição é 1, 6, 4, 10, </a:t>
            </a:r>
            <a:r>
              <a:rPr lang="pt-BR" sz="3600" dirty="0">
                <a:latin typeface="Arial" pitchFamily="34" charset="0"/>
                <a:cs typeface="Arial" pitchFamily="34" charset="0"/>
              </a:rPr>
              <a:t>9, </a:t>
            </a:r>
            <a:r>
              <a:rPr lang="pt-BR" sz="3600" dirty="0">
                <a:latin typeface="Arial" pitchFamily="34" charset="0"/>
                <a:cs typeface="Arial" pitchFamily="34" charset="0"/>
              </a:rPr>
              <a:t>e a média aritmética é 6. </a:t>
            </a:r>
            <a:r>
              <a:rPr lang="pt-BR" sz="3600" dirty="0">
                <a:latin typeface="Arial" pitchFamily="34" charset="0"/>
                <a:cs typeface="Arial" pitchFamily="34" charset="0"/>
              </a:rPr>
              <a:t>Portanto, </a:t>
            </a:r>
            <a:r>
              <a:rPr lang="pt-BR" sz="3600" dirty="0">
                <a:latin typeface="Arial" pitchFamily="34" charset="0"/>
                <a:cs typeface="Arial" pitchFamily="34" charset="0"/>
              </a:rPr>
              <a:t>temos: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latin typeface="Calibri" pitchFamily="34" charset="0"/>
              <a:cs typeface="+mn-cs"/>
            </a:endParaRPr>
          </a:p>
        </p:txBody>
      </p:sp>
      <p:sp>
        <p:nvSpPr>
          <p:cNvPr id="19464" name="CaixaDeTexto 3"/>
          <p:cNvSpPr txBox="1">
            <a:spLocks noChangeArrowheads="1"/>
          </p:cNvSpPr>
          <p:nvPr/>
        </p:nvSpPr>
        <p:spPr bwMode="auto">
          <a:xfrm>
            <a:off x="179388" y="0"/>
            <a:ext cx="504031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solidFill>
                  <a:schemeClr val="bg1"/>
                </a:solidFill>
                <a:latin typeface="Calibri" pitchFamily="34" charset="0"/>
              </a:rPr>
              <a:t>MATEMÁTICA, 1º Ano</a:t>
            </a:r>
          </a:p>
          <a:p>
            <a:r>
              <a:rPr lang="pt-BR">
                <a:solidFill>
                  <a:schemeClr val="bg1"/>
                </a:solidFill>
                <a:latin typeface="Calibri" pitchFamily="34" charset="0"/>
              </a:rPr>
              <a:t>Medidas de dispersão: desvio médio, desvio padrão e variância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aixaDeTexto 2"/>
          <p:cNvSpPr txBox="1">
            <a:spLocks noChangeArrowheads="1"/>
          </p:cNvSpPr>
          <p:nvPr/>
        </p:nvSpPr>
        <p:spPr bwMode="auto">
          <a:xfrm>
            <a:off x="285720" y="1000108"/>
            <a:ext cx="8501122" cy="584775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  <a:bevelB w="165100" prst="coolSlant"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b="1" dirty="0">
                <a:latin typeface="Calibri" pitchFamily="34" charset="0"/>
                <a:cs typeface="+mn-cs"/>
              </a:rPr>
              <a:t>  DESVIO</a:t>
            </a:r>
          </a:p>
        </p:txBody>
      </p:sp>
      <p:sp>
        <p:nvSpPr>
          <p:cNvPr id="5" name="CaixaDeTexto 2"/>
          <p:cNvSpPr txBox="1">
            <a:spLocks noChangeArrowheads="1"/>
          </p:cNvSpPr>
          <p:nvPr/>
        </p:nvSpPr>
        <p:spPr bwMode="auto">
          <a:xfrm>
            <a:off x="395536" y="1700808"/>
            <a:ext cx="8501064" cy="4401205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  <a:bevelB w="165100" prst="coolSlant"/>
          </a:sp3d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dirty="0">
                <a:latin typeface="Calibri" pitchFamily="34" charset="0"/>
                <a:cs typeface="+mn-cs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pt-BR" sz="3600" dirty="0">
                <a:latin typeface="Arial" pitchFamily="34" charset="0"/>
                <a:cs typeface="Arial" pitchFamily="34" charset="0"/>
              </a:rPr>
              <a:t> desvio do valor 1                1 - 6 = -5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pt-BR" sz="3600" dirty="0">
                <a:latin typeface="Arial" pitchFamily="34" charset="0"/>
                <a:cs typeface="Arial" pitchFamily="34" charset="0"/>
              </a:rPr>
              <a:t> desvio do valor 6                6 - 6 = 0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pt-BR" sz="3600" dirty="0">
                <a:latin typeface="Arial" pitchFamily="34" charset="0"/>
                <a:cs typeface="Arial" pitchFamily="34" charset="0"/>
              </a:rPr>
              <a:t> desvio do valor 4                4 - 6 = -2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pt-BR" sz="3600" dirty="0">
                <a:latin typeface="Arial" pitchFamily="34" charset="0"/>
                <a:cs typeface="Arial" pitchFamily="34" charset="0"/>
              </a:rPr>
              <a:t> desvio do valor 10             10 - 6 = 4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pt-BR" sz="3600" dirty="0">
                <a:latin typeface="Arial" pitchFamily="34" charset="0"/>
                <a:cs typeface="Arial" pitchFamily="34" charset="0"/>
              </a:rPr>
              <a:t> desvio do valor 9                9 - 6 = 3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Os </a:t>
            </a:r>
            <a:r>
              <a:rPr lang="pt-BR" sz="36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desvios, em relação </a:t>
            </a:r>
            <a:r>
              <a:rPr lang="pt-BR" sz="36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à </a:t>
            </a:r>
            <a:r>
              <a:rPr lang="pt-BR" sz="36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média, são: -5, 0, -2, 4 e </a:t>
            </a:r>
            <a:r>
              <a:rPr lang="pt-BR" sz="36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3.</a:t>
            </a:r>
            <a:endParaRPr lang="pt-BR" sz="36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Seta para a direita 6"/>
          <p:cNvSpPr/>
          <p:nvPr/>
        </p:nvSpPr>
        <p:spPr>
          <a:xfrm>
            <a:off x="5292725" y="2349500"/>
            <a:ext cx="642938" cy="2857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8" name="Seta para a direita 7"/>
          <p:cNvSpPr/>
          <p:nvPr/>
        </p:nvSpPr>
        <p:spPr>
          <a:xfrm>
            <a:off x="5292725" y="2924175"/>
            <a:ext cx="642938" cy="2857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9" name="Seta para a direita 8"/>
          <p:cNvSpPr/>
          <p:nvPr/>
        </p:nvSpPr>
        <p:spPr>
          <a:xfrm>
            <a:off x="5303838" y="3467100"/>
            <a:ext cx="642937" cy="2857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10" name="Seta para a direita 9"/>
          <p:cNvSpPr/>
          <p:nvPr/>
        </p:nvSpPr>
        <p:spPr>
          <a:xfrm>
            <a:off x="5148263" y="3933825"/>
            <a:ext cx="642937" cy="2857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11" name="Seta para a direita 10"/>
          <p:cNvSpPr/>
          <p:nvPr/>
        </p:nvSpPr>
        <p:spPr>
          <a:xfrm>
            <a:off x="4932363" y="4437063"/>
            <a:ext cx="642937" cy="28733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20493" name="CaixaDeTexto 3"/>
          <p:cNvSpPr txBox="1">
            <a:spLocks noChangeArrowheads="1"/>
          </p:cNvSpPr>
          <p:nvPr/>
        </p:nvSpPr>
        <p:spPr bwMode="auto">
          <a:xfrm>
            <a:off x="179388" y="0"/>
            <a:ext cx="504031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solidFill>
                  <a:schemeClr val="bg1"/>
                </a:solidFill>
                <a:latin typeface="Calibri" pitchFamily="34" charset="0"/>
              </a:rPr>
              <a:t>MATEMÁTICA, 1º Ano</a:t>
            </a:r>
          </a:p>
          <a:p>
            <a:r>
              <a:rPr lang="pt-BR">
                <a:solidFill>
                  <a:schemeClr val="bg1"/>
                </a:solidFill>
                <a:latin typeface="Calibri" pitchFamily="34" charset="0"/>
              </a:rPr>
              <a:t>Medidas de dispersão: desvio médio, desvio padrão e variância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2"/>
          <p:cNvSpPr txBox="1">
            <a:spLocks noChangeArrowheads="1"/>
          </p:cNvSpPr>
          <p:nvPr/>
        </p:nvSpPr>
        <p:spPr bwMode="auto">
          <a:xfrm>
            <a:off x="755576" y="1052736"/>
            <a:ext cx="7560840" cy="341632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  <a:bevelB w="165100" prst="coolSlant"/>
          </a:sp3d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dirty="0">
                <a:latin typeface="Arial" pitchFamily="34" charset="0"/>
                <a:cs typeface="Arial" pitchFamily="34" charset="0"/>
              </a:rPr>
              <a:t>A partir da situação com a distribuição dos </a:t>
            </a:r>
            <a:r>
              <a:rPr lang="pt-BR" sz="3600" dirty="0">
                <a:latin typeface="Arial" pitchFamily="34" charset="0"/>
                <a:cs typeface="Arial" pitchFamily="34" charset="0"/>
              </a:rPr>
              <a:t>números </a:t>
            </a:r>
            <a:r>
              <a:rPr lang="pt-BR" sz="3600" dirty="0">
                <a:latin typeface="Arial" pitchFamily="34" charset="0"/>
                <a:cs typeface="Arial" pitchFamily="34" charset="0"/>
              </a:rPr>
              <a:t>1, 6, 4, 10, 9, considerando que a média aritmética entre eles é igual a 6 e que os desvios, em relação </a:t>
            </a:r>
            <a:r>
              <a:rPr lang="pt-BR" sz="3600" dirty="0">
                <a:latin typeface="Arial" pitchFamily="34" charset="0"/>
                <a:cs typeface="Arial" pitchFamily="34" charset="0"/>
              </a:rPr>
              <a:t>à </a:t>
            </a:r>
            <a:r>
              <a:rPr lang="pt-BR" sz="3600" dirty="0">
                <a:latin typeface="Arial" pitchFamily="34" charset="0"/>
                <a:cs typeface="Arial" pitchFamily="34" charset="0"/>
              </a:rPr>
              <a:t>média, </a:t>
            </a:r>
            <a:r>
              <a:rPr lang="pt-BR" sz="3600" dirty="0">
                <a:latin typeface="Arial" pitchFamily="34" charset="0"/>
                <a:cs typeface="Arial" pitchFamily="34" charset="0"/>
              </a:rPr>
              <a:t>são </a:t>
            </a:r>
            <a:r>
              <a:rPr lang="pt-BR" sz="3600" dirty="0">
                <a:latin typeface="Arial" pitchFamily="34" charset="0"/>
                <a:cs typeface="Arial" pitchFamily="34" charset="0"/>
              </a:rPr>
              <a:t>-5, 0, -2, 4 e </a:t>
            </a:r>
            <a:r>
              <a:rPr lang="pt-BR" sz="3600" dirty="0">
                <a:latin typeface="Arial" pitchFamily="34" charset="0"/>
                <a:cs typeface="Arial" pitchFamily="34" charset="0"/>
              </a:rPr>
              <a:t>3...</a:t>
            </a:r>
            <a:endParaRPr lang="pt-BR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509" name="CaixaDeTexto 3"/>
          <p:cNvSpPr txBox="1">
            <a:spLocks noChangeArrowheads="1"/>
          </p:cNvSpPr>
          <p:nvPr/>
        </p:nvSpPr>
        <p:spPr bwMode="auto">
          <a:xfrm>
            <a:off x="179388" y="0"/>
            <a:ext cx="504031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solidFill>
                  <a:schemeClr val="bg1"/>
                </a:solidFill>
                <a:latin typeface="Calibri" pitchFamily="34" charset="0"/>
              </a:rPr>
              <a:t>MATEMÁTICA, 1º Ano</a:t>
            </a:r>
          </a:p>
          <a:p>
            <a:r>
              <a:rPr lang="pt-BR">
                <a:solidFill>
                  <a:schemeClr val="bg1"/>
                </a:solidFill>
                <a:latin typeface="Calibri" pitchFamily="34" charset="0"/>
              </a:rPr>
              <a:t>Medidas de dispersão: desvio médio, desvio padrão e variância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2"/>
          <p:cNvSpPr txBox="1">
            <a:spLocks noChangeArrowheads="1"/>
          </p:cNvSpPr>
          <p:nvPr/>
        </p:nvSpPr>
        <p:spPr bwMode="auto">
          <a:xfrm>
            <a:off x="683568" y="1556792"/>
            <a:ext cx="7560840" cy="1754326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  <a:bevelB w="165100" prst="coolSlant"/>
          </a:sp3d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dirty="0">
                <a:latin typeface="Arial" pitchFamily="34" charset="0"/>
                <a:cs typeface="Arial" pitchFamily="34" charset="0"/>
              </a:rPr>
              <a:t>... vamos definir as medidas de dispersão: desvio médio, variância e desvio padrão.   </a:t>
            </a:r>
            <a:endParaRPr lang="pt-BR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533" name="CaixaDeTexto 3"/>
          <p:cNvSpPr txBox="1">
            <a:spLocks noChangeArrowheads="1"/>
          </p:cNvSpPr>
          <p:nvPr/>
        </p:nvSpPr>
        <p:spPr bwMode="auto">
          <a:xfrm>
            <a:off x="179388" y="0"/>
            <a:ext cx="504031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solidFill>
                  <a:schemeClr val="bg1"/>
                </a:solidFill>
                <a:latin typeface="Calibri" pitchFamily="34" charset="0"/>
              </a:rPr>
              <a:t>MATEMÁTICA, 1º Ano</a:t>
            </a:r>
          </a:p>
          <a:p>
            <a:r>
              <a:rPr lang="pt-BR">
                <a:solidFill>
                  <a:schemeClr val="bg1"/>
                </a:solidFill>
                <a:latin typeface="Calibri" pitchFamily="34" charset="0"/>
              </a:rPr>
              <a:t>Medidas de dispersão: desvio médio, desvio padrão e variância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1"/>
          <p:cNvSpPr txBox="1">
            <a:spLocks noChangeArrowheads="1"/>
          </p:cNvSpPr>
          <p:nvPr/>
        </p:nvSpPr>
        <p:spPr bwMode="auto">
          <a:xfrm>
            <a:off x="500063" y="2935288"/>
            <a:ext cx="8286750" cy="708025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b="1" dirty="0">
                <a:latin typeface="Calibri" pitchFamily="34" charset="0"/>
                <a:cs typeface="+mn-cs"/>
              </a:rPr>
              <a:t>DESVIO MÉDIO</a:t>
            </a:r>
          </a:p>
        </p:txBody>
      </p:sp>
      <p:sp>
        <p:nvSpPr>
          <p:cNvPr id="23557" name="CaixaDeTexto 3"/>
          <p:cNvSpPr txBox="1">
            <a:spLocks noChangeArrowheads="1"/>
          </p:cNvSpPr>
          <p:nvPr/>
        </p:nvSpPr>
        <p:spPr bwMode="auto">
          <a:xfrm>
            <a:off x="179388" y="0"/>
            <a:ext cx="504031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solidFill>
                  <a:schemeClr val="bg1"/>
                </a:solidFill>
                <a:latin typeface="Calibri" pitchFamily="34" charset="0"/>
              </a:rPr>
              <a:t>MATEMÁTICA, 1º Ano</a:t>
            </a:r>
          </a:p>
          <a:p>
            <a:r>
              <a:rPr lang="pt-BR">
                <a:solidFill>
                  <a:schemeClr val="bg1"/>
                </a:solidFill>
                <a:latin typeface="Calibri" pitchFamily="34" charset="0"/>
              </a:rPr>
              <a:t>Medidas de dispersão: desvio médio, desvio padrão e variância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CaixaDeTexto 1"/>
          <p:cNvSpPr txBox="1">
            <a:spLocks noChangeArrowheads="1"/>
          </p:cNvSpPr>
          <p:nvPr/>
        </p:nvSpPr>
        <p:spPr bwMode="auto">
          <a:xfrm>
            <a:off x="443373" y="1071546"/>
            <a:ext cx="8215313" cy="3970318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  <a:bevelB w="165100" prst="coolSlant"/>
          </a:sp3d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3600" dirty="0">
                <a:latin typeface="Arial" pitchFamily="34" charset="0"/>
                <a:cs typeface="Arial" pitchFamily="34" charset="0"/>
              </a:rPr>
              <a:t>Chama-se desvio médio (DM) de uma </a:t>
            </a:r>
            <a:r>
              <a:rPr lang="pt-PT" sz="3600" dirty="0">
                <a:latin typeface="Arial" pitchFamily="34" charset="0"/>
                <a:cs typeface="Arial" pitchFamily="34" charset="0"/>
              </a:rPr>
              <a:t>distribuição </a:t>
            </a:r>
            <a:r>
              <a:rPr lang="pt-PT" sz="3600" dirty="0">
                <a:latin typeface="Arial" pitchFamily="34" charset="0"/>
                <a:cs typeface="Arial" pitchFamily="34" charset="0"/>
              </a:rPr>
              <a:t>a média aritmética dos módulos dos desvios.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pt-PT" sz="3600" dirty="0">
              <a:latin typeface="Arial" pitchFamily="34" charset="0"/>
              <a:cs typeface="Arial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3600" dirty="0">
                <a:latin typeface="Arial" pitchFamily="34" charset="0"/>
                <a:cs typeface="Arial" pitchFamily="34" charset="0"/>
              </a:rPr>
              <a:t>No exemplo em análise, os desvios </a:t>
            </a:r>
            <a:r>
              <a:rPr lang="pt-PT" sz="3600" dirty="0">
                <a:latin typeface="Arial" pitchFamily="34" charset="0"/>
                <a:cs typeface="Arial" pitchFamily="34" charset="0"/>
              </a:rPr>
              <a:t>são </a:t>
            </a:r>
            <a:r>
              <a:rPr lang="pt-PT" sz="3600" dirty="0">
                <a:latin typeface="Arial" pitchFamily="34" charset="0"/>
                <a:cs typeface="Arial" pitchFamily="34" charset="0"/>
              </a:rPr>
              <a:t>-5, 0 -2, 4 e 3</a:t>
            </a:r>
            <a:r>
              <a:rPr lang="pt-BR" sz="3600" dirty="0">
                <a:latin typeface="Arial" pitchFamily="34" charset="0"/>
                <a:cs typeface="Arial" pitchFamily="34" charset="0"/>
              </a:rPr>
              <a:t>, logo o desvio médio será:</a:t>
            </a:r>
          </a:p>
        </p:txBody>
      </p:sp>
      <p:sp>
        <p:nvSpPr>
          <p:cNvPr id="24581" name="CaixaDeTexto 3"/>
          <p:cNvSpPr txBox="1">
            <a:spLocks noChangeArrowheads="1"/>
          </p:cNvSpPr>
          <p:nvPr/>
        </p:nvSpPr>
        <p:spPr bwMode="auto">
          <a:xfrm>
            <a:off x="179388" y="0"/>
            <a:ext cx="504031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solidFill>
                  <a:schemeClr val="bg1"/>
                </a:solidFill>
                <a:latin typeface="Calibri" pitchFamily="34" charset="0"/>
              </a:rPr>
              <a:t>MATEMÁTICA, 1º Ano</a:t>
            </a:r>
          </a:p>
          <a:p>
            <a:r>
              <a:rPr lang="pt-BR">
                <a:solidFill>
                  <a:schemeClr val="bg1"/>
                </a:solidFill>
                <a:latin typeface="Calibri" pitchFamily="34" charset="0"/>
              </a:rPr>
              <a:t>Medidas de dispersão: desvio médio, desvio padrão e variância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1"/>
          <p:cNvSpPr txBox="1">
            <a:spLocks noChangeArrowheads="1"/>
          </p:cNvSpPr>
          <p:nvPr/>
        </p:nvSpPr>
        <p:spPr bwMode="auto">
          <a:xfrm>
            <a:off x="467544" y="692696"/>
            <a:ext cx="8215313" cy="646331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  <a:bevelB w="165100" prst="coolSlant"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Formula </a:t>
            </a:r>
            <a:r>
              <a:rPr lang="pt-BR" sz="36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desvio </a:t>
            </a:r>
            <a:r>
              <a:rPr lang="pt-BR" sz="36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médio</a:t>
            </a:r>
            <a:endParaRPr lang="pt-BR" sz="36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605" name="CaixaDeTexto 3"/>
          <p:cNvSpPr txBox="1">
            <a:spLocks noChangeArrowheads="1"/>
          </p:cNvSpPr>
          <p:nvPr/>
        </p:nvSpPr>
        <p:spPr bwMode="auto">
          <a:xfrm>
            <a:off x="179388" y="0"/>
            <a:ext cx="504031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solidFill>
                  <a:schemeClr val="bg1"/>
                </a:solidFill>
                <a:latin typeface="Calibri" pitchFamily="34" charset="0"/>
              </a:rPr>
              <a:t>MATEMÁTICA, 1º Ano</a:t>
            </a:r>
          </a:p>
          <a:p>
            <a:r>
              <a:rPr lang="pt-BR">
                <a:solidFill>
                  <a:schemeClr val="bg1"/>
                </a:solidFill>
                <a:latin typeface="Calibri" pitchFamily="34" charset="0"/>
              </a:rPr>
              <a:t>Medidas de dispersão: desvio médio, desvio padrão e variância</a:t>
            </a:r>
          </a:p>
        </p:txBody>
      </p:sp>
      <p:sp>
        <p:nvSpPr>
          <p:cNvPr id="25606" name="AutoShape 2" descr="data:image/jpeg;base64,/9j/4AAQSkZJRgABAQAAAQABAAD/2wCEAAkGBwgHBhUIBxQWFhUVGSAbGBgYGSAbIRoiICAmHyEiISUYIiohISUlHCIgITEiJi8sLi8vIiQzODQsNygtLywBCgoKBQUFDgUFDisZExkrKysrKysrKysrKysrKysrKysrKysrKysrKysrKysrKysrKysrKysrKysrKysrKysrK//AABEIAI8BYQMBIgACEQEDEQH/xAAcAAEBAAIDAQEAAAAAAAAAAAAABgUHAwQIAgH/xABMEAABAwIDAwUHEQcDBQEAAAABAAIDBBEFBiEHEkEWMVFh0hMXIlVxgaQIFDI3QlJTVHKDkZKToaKxshUjM4KUs9Fi0+E0Q0TBwiX/xAAUAQEAAAAAAAAAAAAAAAAAAAAA/8QAFBEBAAAAAAAAAAAAAAAAAAAAAP/aAAwDAQACEQMRAD8A3iiIgIiICIiAiIgIiICIiAiIgIiICIiAiLX21XOuNZJbDVUMMUkMl2kv3rteNQNDazm3t8k9SDYKLRuAbYc2ZhxEYfg9HTPlIJDTJuXA1Nu6PAJtrYa2v0Kn5QbVvFVP9uz/AHUGy0WtOUG1bxVT/bs/3V0MXzvtKwelNVX4VGGNF3Fru6WHSe5vdYDpQbaRROyrOlVnbCJaytjZG6OTcAZe1t0G/hHpJVsgIpLZVitdjeQ6fEcUeZJX903nEAXtI5o9iAOYAKtQEREBERAREQEREBERAREQERfExLYSR0FB9opjZpiVZi+RqavxJ5fI9ri5xAF/DcPcgDmAVOgIiICIiAiIgIiICIiAiIgIiICIiAiIgIiICwmc8vw5oy1NhE1hvt8Bx9y8atPmda/SLjis2iDxfQVdflnMDamO7J6aTUHg5psWm3DnaRxF17Ay/i9Lj+CxYrQm7JWhw6ulptxa67T1grRHqg8rfs7G2ZhpR+7qPBktwkaOf+Zgv5WuPFZH1O+au5zyZXq3aOvJBc8R7NoueI8MAdDzxQb2REQReQ8uy5cx/EoY49ynklZJCdLHeaS8NANwGu8GxA4WVoiIIXYj7WNL87/eerpQuxH2saX53+89VGO4zT4HSeuqtkrm8e5ROk3bC5LgwGwsOc6IMkiwWVM24Nm2nfPgjy4RuDXAtLSLi40PA9PUV85rzfhOU42S40ZGtebBzY3ObfoJaLAkXIB57HoQZ9FxU08dVTNqIb7r2hwuLaEXGh1GnBcqAiIgIiICIiCOm2hUUMzojSYgd0kXFK8g200PEL4749D8TxH+kestmbNuG5Yb3TFmzBlgTI2F72C5sAXNG6DfgekLu5fxugzFhLMUwp29G+9iQQdCWm4Oo1CCc749D8TxH+keqDCsWjxrCTWQxyxg7w3ZmGN2nUdbLH4tnfBcIx6PBMQMrZZXNbH+6fuvLiAN11rHUgG3MVQVH8B3kP5IJLY/7W9H8h363KxUdsf9rej+Q79blYoCIiAiIgIiICIiAiIgIiICIiAiIgIiICIiAiIgwmdMvQ5oy1NhE1gXt8Bx9y8atPmda/SLjivJNHU1+XMdbUR3ZPTycx4OYdWm3OLggjiLhe0CQBcrzTWYfS7Str0kWEN3YHOvI9vFkdmuk6t82A+U0nig9D4BisOOYLDitMCGzMDwDzi41B8h0WQXFS08NJTNpqZoaxjQ1rRoGgCwA6gNFyoCIiCF2I+1jS/O/wB56uSARYqG2I+1jS/O/wB56qcfxvD8vYW7EsWeGRs48SeAA4k9CDSeA1MWy7azPh9c7cpJ2khxvYNN3xnS5O6Q6LzlWtHhlXtIxGPGcfjMeHxHepqZ41nPCWUe9t7FvEHoPhxG1LB8w5iwHlpiLO4tjLRFT28NkJPs3nn3y8tO7zNF+N1t/IeYW5oypBium+5tpAOD26O04C+o6iEFAiIg+ZHtjjMj9ABc+ZR/fSyT8cZ9V/ZVi5rXtLXi4POCsHyLyr8QpP6ePsoMX30sk/HGfVf2U76WSfjjPqv7KynIvKvxCk/p4+ynIvKvxCk/p4+yg7WAZgwrMdI6rwWUSsa7cLgCLGwNvCA4ELJrqYbheH4TAYMLhjhaTvFsbGsBPNezQBewAv1LtoOjjmF0+NYPLhlX7CVhYeq45x1g6jrC0fsrzc3Iprcu5h3t6J942MBc58l9xzGdO8dwt5hzlbezhmqjyxRtdI10s8p3YIGavld0DoA0u7h1kgHSuecOzDlHMVJnrFix00su9KxgAZGWgARA63vEC3e6Q7U85DaOV8tV+I43yuzeAKi1qenGraZn/wBSG+p4XPUBa1H8B3kP5L4oKuDEKJlbSHeZI0PaekOFx9y+6j+A7yH8kElsf9rej+Q79blYqO2P+1vR/Id+tysUBERAXzJIyJu9IQB0k2X0uriOHUWKUppMSjZLGedr2hw05tCg+/XtL8Iz6wQVlKTYPZ9YLzbhOBYVju2t+FRwtFK2aQGNtw3diaR7k3sXtHN0rcU2yXI8zbGkA62ySD8noLdFpLNuS8b2e0hx3I1VN3GPwpIHHeDRfV1vYuaL6gi4Gtzra72Y54iztghmkaGTxENmYObUaObfXddY6HUEEa2uQrpZ4YjaVzR5SB+a/I6mCV27E5pPQCD+SmdouGYNPlqoxPFKeKV8MDyxz2gkENJAB5wN5aI2WeuMubSaMVfgidg/mbNHdn4i3zhB6iRFh83Zgpsr5elxer1EY8Fvv3HRrR5Tx4C54IMk+qp43bkj2gjgXAL6inhmNonNNugg/kvJ8OGYhi+0qKix4b0s88bpgeAfuvc3q3WG1uFrcF6iwfAMIwNrm4PBFDvW3txgaXW5rkam1zz9KDJIiICIiAiIgIi6mLYjS4RhsmI17t2OJpc49Q6OknmA4lBrrbrnEYHgH7FonWnqRY252Rczj/NqwdW9xC7uxXKHJrK4q6ttp6kB7787W+4brzGxuR0m3Bamy3WUeeNpLsczbNDDC0903ZZGtBDdI4m75FxxOmoDr2Llv7lrlT4/Sfbx9pBnkWB5a5U+P0n28faXy/PGU2C5r6XzTMP5FBQItQZuz7QZwxanyfllxkbPMwVEou0bjXbzmtvYnQEl3NYWF9422+ghdiPtY0vzv956x9XlzMuL7To8UxuJklFA49wZ3QWZppIWkeE7e16tPerIbEfaxpfnf7z1dIOtiVDBieHSUFWLslYWOHU4WP3LWGzHLmccjTTUE8LJqeR4IIma0tI8EvDSDfebu3F/chbYRBgauokqM0wwUNbE0Rh5npfAc+QEDdPPvtDSQdP/AGs8ojDrV+16qqAf+lpIobcAZXGX6bAK3QEREBERAX46+74K/UQa1yBlvMkecKjMGdI2OlkYBC9sgcIhfVjW8AQdD1OvfeN6faFlwZqylNhbbb5G9ETwe3Vup5r+xJ6CVRoggNl1DmvL+Ex4Fj0DDGwu3JmzAlrTdwaW2ufCuAQeYgW0V3UfwHeQ/kuRcdR/Ad5D+SCS2P8Atb0fyHfrcrFR2x/2t6P5Dv1uVigIiIC46mZlNTunk5mtLj5ALlcil9p1eMO2f1lQTa8JYPLJ+7H3uQal9T3BLiOc6rGJ9SIjf5Urwb/Q130r0EtP+ptoBFl+pxC2skwZ5mNv+bytwIOGsp4qykfSzi7XtLXA8QRY/cvO/qdKiSPOksDT4L6d1x1h7LHzXI8631mjFI8Fy7UYlKdIo3OHWbeCPKXWHnWmPU24RI/E6nGnA7rGCFp4EuIc7zgNb9ZBe7ca00mzuaJh8KZ7I225zdwcQPK1pWudsuHnKuP4XiNMP4UMbGjrp3Aj7nAeZXe1gmvzBhGBtF+61YlcP9Mdr/hc76F0vVFYd65yfFXMGsMwuehr2kH8W6g2pFI2WMSR6gi4PUVrSrBz/tFFJz0OGODn9Es/AdBDOY+Rw5nhddudZaTZLRHC7vrKmNtNTt90ZG/unO8L3pF7nS5bfQqmwrCafZ/s9kjh1dDC+WR455JA27j9IAF+AAQal2cD9v7b5cSvdrXzyjyasb9G836F6JWhvU1UAdiFZiLhq1jIwflEuI/A37lvlAWPx/GaHL+EvxTFHFsUdt4gF1t5waNBrzkLILjnjiliLKgAt4hwBH39aCD78uSfh3/ZP/wnflyT8O/7J/8AhWXrHC/g4fqt/wAJ6xwv4OH6rf8ACCN78uSfh3/ZP/wrPBsUpMawtmJYeSY5BdpIIuL25jqvz1jhfwcP1W/4XbhZHHGGQABo5gNB9yD7WqtttHmnH4Y8Fy/TyPh9nK8FoDj7lupFwPZHhfd96tmYlNU09A+ahj7rI1pLI94M3zwbvO0bfpKj+U+e/Efp8PZQaG72GdfiUn1mdpO9hnX4lJ9ZnaW+eU+e/Efp8PZTlPnvxH6fD2UGhu9hnX4lJ9ZnaTvYZ1+JSfWZ2lvnlPnvxH6fD2U5T578R+nw9lBA7GcgY5hGcP2nj1O6JscbtwuLTd7rN9yT7guW91Dcp89+I/T4eynKfPfiP0+HsoOTY1Tz0uzelhqmuY4d0u1wII/evOoOvMrVQ3KfPfiP0+Hspynz34j9Ph7KC5RQ3KfPfiP0+Hspynz34j9Ph7KCgwvL0OGY3UYpDI8uqnB0jXbtrtG621mh1gOBJWZUNynz34j9Ph7Kcp89+I/T4eyguUUNynz34j9Ph7Kcp89+I/T4eyguUUNynz34j9Ph7Kcp89+I/T4eyguUUNynz34j9Ph7Kcp89+I/T4eyguUUNynz34j9Ph7Kcp89+I/T4eyguVxz6wOt0FRXKfPfiP0+Hspynz34j9Ph7KDt7JoZafZ5SQ1DXNcGuu1wII8N3ODqq5SeDY9m6rxJkGJ4V3CJ196X13FJuaEjwWi5ubDTpVYgIiIC1h6oWvNLkVtM3/vTMafI0F/5tatnEXFlG1uy7KNe/uldDJIel9RO4/ikKDg2LUraLZ1TNdbefvSHX3zzb8O6qvE8ZwvCYTNic0cTRxe8N+i51PUFInY9kc/+M77aXtrsUWynJNHKJY6RriPfve8fQ9xb9yCCzhj+J7Vq0Zdyax3rVrgZZ3Ata4jmvfmaOcNPhOPDRbZyjlyjyrgMeE0GoZq5x53uPsnHyn6BYcFk6SlpqKnFPRsbGxugaxoaB5ANAuHFcNp8VozSVm/um19x7ozp1xkO810EFX//AKm3aCIHSjpHSW/1PJafue36FQbUcPGJ7P6yn6Ii8eWP94P0rqs2W5QjqfXMcEgf78VEwd9PdLqqioYIsPFAASwN3LOcXEi1tS4lx04k3Qaa2BZaqauNuYsUJMcIdHSNPM3eJMjwPKS2/wAroCtttNcaHZxUlhsZN2MfzPG9+DeVfhtBS4XQMoKBoZHG0NY0cANBz6nynUqaxHZrlbFJTJiMUkhJv4dRO7XqvJp5kE76nmgNNkd1U7/vTOcPI0Bn6g5bQUxgeQcuYBVNqMIjkjLTcATylvnaXlp84VOgLGZjwOjzHgr8JxLe7nJu726bHwXBw18oCyaINbd5HJ3RP9p/wneRyd0T/af8LZKINbd5HJ3RP9p/wrrAsJpcCwiPC6G/c4hZu8bm176nzrvogIiICIiAiIgIiICIiAiIgIiICIiAiIgIiICIiAiIgIiICIiAiIgIiICIiAiIgIiICIiAiIgIiICIiAiIgIiICIiAiIgIiICIsRmmpxGiwZ9bhj4WGJrnvMzHPaWtaSfYPaRzc+vkQZdFqPJe1TFsawuR9TBHNUufuU9PTgtLrC7nPL3ODWC7fCNh5eHVzlmjablKBmMYn6z7i54b3ONpcGkgkB17O1AOodb6Qg3Mix+XsVZjmBQ4rEN0TRtfu8+7cXI67HS6yCAiIgIiICIiAiIgIiICIiAiIgIiICIiAiIgIiICIiAiIgIiICIiAiIgIiICIiAiIgIiICkNrdf+ztnVXKOdzO5j5xwYfucSq9ap9UXXGDJ8VG06yzi46Wta4n8Rag7OwDBaaiyUMUa0d0qHuJdx3WOLA3yXBPlKx3qka1seW6ahvrJMX26QxhB+94WwMhUJw3JVHSOFi2Bm8OhxaHO/EStUbcSMY2hYfgB5iGA/PS7p+5o+lBt7KNCcMyrS0LueOCNp8oaL/fdZdEQEREBERAREQEREBERAREQEREBERAREQEREBERAREQEREBERAREQEREBERAREQEREBERAUnnnIOF53dEcVkmb3He3e5OaPZ2vfeY73oVYiD8Y1rGBjdANAovHdm+G41mgZjlqKqOcbu53N0YDN0WFg6Mnr1J1JVqiDr4fTSUlI2CaV8pF/3km7vO1vr3NrW6c2gHNxOq7CIgIiICIiAiIgIiICIiAiIg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pt-BR">
              <a:latin typeface="Lucida Sans Unicode" pitchFamily="34" charset="0"/>
            </a:endParaRPr>
          </a:p>
        </p:txBody>
      </p:sp>
      <p:sp>
        <p:nvSpPr>
          <p:cNvPr id="25607" name="AutoShape 4" descr="data:image/jpeg;base64,/9j/4AAQSkZJRgABAQAAAQABAAD/2wCEAAkGBwgHBhUIBxQWFhUVGSAbGBgYGSAbIRoiICAmHyEiISUYIiohISUlHCIgITEiJi8sLi8vIiQzODQsNygtLywBCgoKBQUFDgUFDisZExkrKysrKysrKysrKysrKysrKysrKysrKysrKysrKysrKysrKysrKysrKysrKysrKysrK//AABEIAI8BYQMBIgACEQEDEQH/xAAcAAEBAAIDAQEAAAAAAAAAAAAABgUHAwQIAgH/xABMEAABAwIDAwUHEQcDBQEAAAABAAIDBBEFBiEHEkEWMVFh0hMXIlVxgaQIFDI3QlJTVHKDkZKToaKxshUjM4KUs9Fi0+E0Q0TBwiX/xAAUAQEAAAAAAAAAAAAAAAAAAAAA/8QAFBEBAAAAAAAAAAAAAAAAAAAAAP/aAAwDAQACEQMRAD8A3iiIgIiICIiAiIgIiICIiAiIgIiICIiAiLX21XOuNZJbDVUMMUkMl2kv3rteNQNDazm3t8k9SDYKLRuAbYc2ZhxEYfg9HTPlIJDTJuXA1Nu6PAJtrYa2v0Kn5QbVvFVP9uz/AHUGy0WtOUG1bxVT/bs/3V0MXzvtKwelNVX4VGGNF3Fru6WHSe5vdYDpQbaRROyrOlVnbCJaytjZG6OTcAZe1t0G/hHpJVsgIpLZVitdjeQ6fEcUeZJX903nEAXtI5o9iAOYAKtQEREBERAREQEREBERAREQERfExLYSR0FB9opjZpiVZi+RqavxJ5fI9ri5xAF/DcPcgDmAVOgIiICIiAiIgIiICIiAiIgIiICIiAiIgIiICwmc8vw5oy1NhE1hvt8Bx9y8atPmda/SLjis2iDxfQVdflnMDamO7J6aTUHg5psWm3DnaRxF17Ay/i9Lj+CxYrQm7JWhw6ulptxa67T1grRHqg8rfs7G2ZhpR+7qPBktwkaOf+Zgv5WuPFZH1O+au5zyZXq3aOvJBc8R7NoueI8MAdDzxQb2REQReQ8uy5cx/EoY49ynklZJCdLHeaS8NANwGu8GxA4WVoiIIXYj7WNL87/eerpQuxH2saX53+89VGO4zT4HSeuqtkrm8e5ROk3bC5LgwGwsOc6IMkiwWVM24Nm2nfPgjy4RuDXAtLSLi40PA9PUV85rzfhOU42S40ZGtebBzY3ObfoJaLAkXIB57HoQZ9FxU08dVTNqIb7r2hwuLaEXGh1GnBcqAiIgIiICIiCOm2hUUMzojSYgd0kXFK8g200PEL4749D8TxH+kestmbNuG5Yb3TFmzBlgTI2F72C5sAXNG6DfgekLu5fxugzFhLMUwp29G+9iQQdCWm4Oo1CCc749D8TxH+keqDCsWjxrCTWQxyxg7w3ZmGN2nUdbLH4tnfBcIx6PBMQMrZZXNbH+6fuvLiAN11rHUgG3MVQVH8B3kP5IJLY/7W9H8h363KxUdsf9rej+Q79blYoCIiAiIgIiICIiAiIgIiICIiAiIgIiICIiAiIgwmdMvQ5oy1NhE1gXt8Bx9y8atPmda/SLjivJNHU1+XMdbUR3ZPTycx4OYdWm3OLggjiLhe0CQBcrzTWYfS7Str0kWEN3YHOvI9vFkdmuk6t82A+U0nig9D4BisOOYLDitMCGzMDwDzi41B8h0WQXFS08NJTNpqZoaxjQ1rRoGgCwA6gNFyoCIiCF2I+1jS/O/wB56uSARYqG2I+1jS/O/wB56qcfxvD8vYW7EsWeGRs48SeAA4k9CDSeA1MWy7azPh9c7cpJ2khxvYNN3xnS5O6Q6LzlWtHhlXtIxGPGcfjMeHxHepqZ41nPCWUe9t7FvEHoPhxG1LB8w5iwHlpiLO4tjLRFT28NkJPs3nn3y8tO7zNF+N1t/IeYW5oypBium+5tpAOD26O04C+o6iEFAiIg+ZHtjjMj9ABc+ZR/fSyT8cZ9V/ZVi5rXtLXi4POCsHyLyr8QpP6ePsoMX30sk/HGfVf2U76WSfjjPqv7KynIvKvxCk/p4+ynIvKvxCk/p4+yg7WAZgwrMdI6rwWUSsa7cLgCLGwNvCA4ELJrqYbheH4TAYMLhjhaTvFsbGsBPNezQBewAv1LtoOjjmF0+NYPLhlX7CVhYeq45x1g6jrC0fsrzc3Iprcu5h3t6J942MBc58l9xzGdO8dwt5hzlbezhmqjyxRtdI10s8p3YIGavld0DoA0u7h1kgHSuecOzDlHMVJnrFix00su9KxgAZGWgARA63vEC3e6Q7U85DaOV8tV+I43yuzeAKi1qenGraZn/wBSG+p4XPUBa1H8B3kP5L4oKuDEKJlbSHeZI0PaekOFx9y+6j+A7yH8kElsf9rej+Q79blYqO2P+1vR/Id+tysUBERAXzJIyJu9IQB0k2X0uriOHUWKUppMSjZLGedr2hw05tCg+/XtL8Iz6wQVlKTYPZ9YLzbhOBYVju2t+FRwtFK2aQGNtw3diaR7k3sXtHN0rcU2yXI8zbGkA62ySD8noLdFpLNuS8b2e0hx3I1VN3GPwpIHHeDRfV1vYuaL6gi4Gtzra72Y54iztghmkaGTxENmYObUaObfXddY6HUEEa2uQrpZ4YjaVzR5SB+a/I6mCV27E5pPQCD+SmdouGYNPlqoxPFKeKV8MDyxz2gkENJAB5wN5aI2WeuMubSaMVfgidg/mbNHdn4i3zhB6iRFh83Zgpsr5elxer1EY8Fvv3HRrR5Tx4C54IMk+qp43bkj2gjgXAL6inhmNonNNugg/kvJ8OGYhi+0qKix4b0s88bpgeAfuvc3q3WG1uFrcF6iwfAMIwNrm4PBFDvW3txgaXW5rkam1zz9KDJIiICIiAiIgIi6mLYjS4RhsmI17t2OJpc49Q6OknmA4lBrrbrnEYHgH7FonWnqRY252Rczj/NqwdW9xC7uxXKHJrK4q6ttp6kB7787W+4brzGxuR0m3Bamy3WUeeNpLsczbNDDC0903ZZGtBDdI4m75FxxOmoDr2Llv7lrlT4/Sfbx9pBnkWB5a5U+P0n28faXy/PGU2C5r6XzTMP5FBQItQZuz7QZwxanyfllxkbPMwVEou0bjXbzmtvYnQEl3NYWF9422+ghdiPtY0vzv956x9XlzMuL7To8UxuJklFA49wZ3QWZppIWkeE7e16tPerIbEfaxpfnf7z1dIOtiVDBieHSUFWLslYWOHU4WP3LWGzHLmccjTTUE8LJqeR4IIma0tI8EvDSDfebu3F/chbYRBgauokqM0wwUNbE0Rh5npfAc+QEDdPPvtDSQdP/AGs8ojDrV+16qqAf+lpIobcAZXGX6bAK3QEREBERAX46+74K/UQa1yBlvMkecKjMGdI2OlkYBC9sgcIhfVjW8AQdD1OvfeN6faFlwZqylNhbbb5G9ETwe3Vup5r+xJ6CVRoggNl1DmvL+Ex4Fj0DDGwu3JmzAlrTdwaW2ufCuAQeYgW0V3UfwHeQ/kuRcdR/Ad5D+SCS2P8Atb0fyHfrcrFR2x/2t6P5Dv1uVigIiIC46mZlNTunk5mtLj5ALlcil9p1eMO2f1lQTa8JYPLJ+7H3uQal9T3BLiOc6rGJ9SIjf5Urwb/Q130r0EtP+ptoBFl+pxC2skwZ5mNv+bytwIOGsp4qykfSzi7XtLXA8QRY/cvO/qdKiSPOksDT4L6d1x1h7LHzXI8631mjFI8Fy7UYlKdIo3OHWbeCPKXWHnWmPU24RI/E6nGnA7rGCFp4EuIc7zgNb9ZBe7ca00mzuaJh8KZ7I225zdwcQPK1pWudsuHnKuP4XiNMP4UMbGjrp3Aj7nAeZXe1gmvzBhGBtF+61YlcP9Mdr/hc76F0vVFYd65yfFXMGsMwuehr2kH8W6g2pFI2WMSR6gi4PUVrSrBz/tFFJz0OGODn9Es/AdBDOY+Rw5nhddudZaTZLRHC7vrKmNtNTt90ZG/unO8L3pF7nS5bfQqmwrCafZ/s9kjh1dDC+WR455JA27j9IAF+AAQal2cD9v7b5cSvdrXzyjyasb9G836F6JWhvU1UAdiFZiLhq1jIwflEuI/A37lvlAWPx/GaHL+EvxTFHFsUdt4gF1t5waNBrzkLILjnjiliLKgAt4hwBH39aCD78uSfh3/ZP/wnflyT8O/7J/8AhWXrHC/g4fqt/wAJ6xwv4OH6rf8ACCN78uSfh3/ZP/wrPBsUpMawtmJYeSY5BdpIIuL25jqvz1jhfwcP1W/4XbhZHHGGQABo5gNB9yD7WqtttHmnH4Y8Fy/TyPh9nK8FoDj7lupFwPZHhfd96tmYlNU09A+ahj7rI1pLI94M3zwbvO0bfpKj+U+e/Efp8PZQaG72GdfiUn1mdpO9hnX4lJ9ZnaW+eU+e/Efp8PZTlPnvxH6fD2UGhu9hnX4lJ9ZnaTvYZ1+JSfWZ2lvnlPnvxH6fD2U5T578R+nw9lBA7GcgY5hGcP2nj1O6JscbtwuLTd7rN9yT7guW91Dcp89+I/T4eynKfPfiP0+HsoOTY1Tz0uzelhqmuY4d0u1wII/evOoOvMrVQ3KfPfiP0+Hspynz34j9Ph7KC5RQ3KfPfiP0+Hspynz34j9Ph7KCgwvL0OGY3UYpDI8uqnB0jXbtrtG621mh1gOBJWZUNynz34j9Ph7Kcp89+I/T4eyguUUNynz34j9Ph7Kcp89+I/T4eyguUUNynz34j9Ph7Kcp89+I/T4eyguUUNynz34j9Ph7Kcp89+I/T4eyguUUNynz34j9Ph7Kcp89+I/T4eyguVxz6wOt0FRXKfPfiP0+Hspynz34j9Ph7KDt7JoZafZ5SQ1DXNcGuu1wII8N3ODqq5SeDY9m6rxJkGJ4V3CJ196X13FJuaEjwWi5ubDTpVYgIiIC1h6oWvNLkVtM3/vTMafI0F/5tatnEXFlG1uy7KNe/uldDJIel9RO4/ikKDg2LUraLZ1TNdbefvSHX3zzb8O6qvE8ZwvCYTNic0cTRxe8N+i51PUFInY9kc/+M77aXtrsUWynJNHKJY6RriPfve8fQ9xb9yCCzhj+J7Vq0Zdyax3rVrgZZ3Ata4jmvfmaOcNPhOPDRbZyjlyjyrgMeE0GoZq5x53uPsnHyn6BYcFk6SlpqKnFPRsbGxugaxoaB5ANAuHFcNp8VozSVm/um19x7ozp1xkO810EFX//AKm3aCIHSjpHSW/1PJafue36FQbUcPGJ7P6yn6Ii8eWP94P0rqs2W5QjqfXMcEgf78VEwd9PdLqqioYIsPFAASwN3LOcXEi1tS4lx04k3Qaa2BZaqauNuYsUJMcIdHSNPM3eJMjwPKS2/wAroCtttNcaHZxUlhsZN2MfzPG9+DeVfhtBS4XQMoKBoZHG0NY0cANBz6nynUqaxHZrlbFJTJiMUkhJv4dRO7XqvJp5kE76nmgNNkd1U7/vTOcPI0Bn6g5bQUxgeQcuYBVNqMIjkjLTcATylvnaXlp84VOgLGZjwOjzHgr8JxLe7nJu726bHwXBw18oCyaINbd5HJ3RP9p/wneRyd0T/af8LZKINbd5HJ3RP9p/wrrAsJpcCwiPC6G/c4hZu8bm176nzrvogIiICIiAiIgIiICIiAiIgIiICIiAiIgIiICIiAiIgIiICIiAiIgIiICIiAiIgIiICIiAiIgIiICIiAiIgIiICIiAiIgIiICIsRmmpxGiwZ9bhj4WGJrnvMzHPaWtaSfYPaRzc+vkQZdFqPJe1TFsawuR9TBHNUufuU9PTgtLrC7nPL3ODWC7fCNh5eHVzlmjablKBmMYn6z7i54b3ONpcGkgkB17O1AOodb6Qg3Mix+XsVZjmBQ4rEN0TRtfu8+7cXI67HS6yCAiIgIiICIiAiIgIiICIiAiIgIiICIiAiIgIiICIiAiIgIiICIiAiIgIiICIiAiIgIiICkNrdf+ztnVXKOdzO5j5xwYfucSq9ap9UXXGDJ8VG06yzi46Wta4n8Rag7OwDBaaiyUMUa0d0qHuJdx3WOLA3yXBPlKx3qka1seW6ahvrJMX26QxhB+94WwMhUJw3JVHSOFi2Bm8OhxaHO/EStUbcSMY2hYfgB5iGA/PS7p+5o+lBt7KNCcMyrS0LueOCNp8oaL/fdZdEQEREBERAREQEREBERAREQEREBERAREQEREBERAREQEREBERAREQEREBERAREQEREBERAUnnnIOF53dEcVkmb3He3e5OaPZ2vfeY73oVYiD8Y1rGBjdANAovHdm+G41mgZjlqKqOcbu53N0YDN0WFg6Mnr1J1JVqiDr4fTSUlI2CaV8pF/3km7vO1vr3NrW6c2gHNxOq7CIgIiICIiAiIgIiICIiAiIg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pt-BR">
              <a:latin typeface="Lucida Sans Unicode" pitchFamily="34" charset="0"/>
            </a:endParaRPr>
          </a:p>
        </p:txBody>
      </p:sp>
      <p:pic>
        <p:nvPicPr>
          <p:cNvPr id="25608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42988" y="2492375"/>
            <a:ext cx="6481762" cy="2497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1"/>
          <p:cNvSpPr txBox="1">
            <a:spLocks noChangeArrowheads="1"/>
          </p:cNvSpPr>
          <p:nvPr/>
        </p:nvSpPr>
        <p:spPr bwMode="auto">
          <a:xfrm>
            <a:off x="971600" y="1340768"/>
            <a:ext cx="7704855" cy="3785652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  <a:bevelB w="165100" prst="coolSlant"/>
          </a:sp3d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dirty="0">
                <a:latin typeface="Arial" pitchFamily="34" charset="0"/>
                <a:cs typeface="Arial" pitchFamily="34" charset="0"/>
              </a:rPr>
              <a:t>DM = </a:t>
            </a:r>
            <a:r>
              <a:rPr lang="pt-BR" sz="4000" u="sng" dirty="0">
                <a:latin typeface="Arial" pitchFamily="34" charset="0"/>
                <a:cs typeface="Arial" pitchFamily="34" charset="0"/>
              </a:rPr>
              <a:t>(</a:t>
            </a:r>
            <a:r>
              <a:rPr lang="pt-BR" sz="4000" u="sng" dirty="0">
                <a:latin typeface="Arial" pitchFamily="34" charset="0"/>
                <a:cs typeface="Arial" pitchFamily="34" charset="0"/>
                <a:sym typeface="Symbol"/>
              </a:rPr>
              <a:t>-5 + 0 + -2 + 4 + 3</a:t>
            </a:r>
            <a:r>
              <a:rPr lang="pt-BR" sz="4000" u="sng" dirty="0">
                <a:latin typeface="Arial" pitchFamily="34" charset="0"/>
                <a:cs typeface="Arial" pitchFamily="34" charset="0"/>
                <a:sym typeface="Symbol"/>
              </a:rPr>
              <a:t>)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dirty="0">
                <a:latin typeface="Arial" pitchFamily="34" charset="0"/>
                <a:cs typeface="Arial" pitchFamily="34" charset="0"/>
                <a:sym typeface="Symbol"/>
              </a:rPr>
              <a:t> </a:t>
            </a:r>
            <a:r>
              <a:rPr lang="pt-BR" sz="4000" dirty="0">
                <a:latin typeface="Arial" pitchFamily="34" charset="0"/>
                <a:cs typeface="Arial" pitchFamily="34" charset="0"/>
                <a:sym typeface="Symbol"/>
              </a:rPr>
              <a:t>                        5</a:t>
            </a:r>
            <a:endParaRPr lang="pt-BR" sz="4000" dirty="0">
              <a:latin typeface="Arial" pitchFamily="34" charset="0"/>
              <a:cs typeface="Arial" pitchFamily="34" charset="0"/>
              <a:sym typeface="Symbol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dirty="0">
                <a:latin typeface="Arial" pitchFamily="34" charset="0"/>
                <a:cs typeface="Arial" pitchFamily="34" charset="0"/>
                <a:sym typeface="Symbol"/>
              </a:rPr>
              <a:t>DM = </a:t>
            </a:r>
            <a:r>
              <a:rPr lang="pt-BR" sz="4000" u="sng" dirty="0">
                <a:latin typeface="Arial" pitchFamily="34" charset="0"/>
                <a:cs typeface="Arial" pitchFamily="34" charset="0"/>
                <a:sym typeface="Symbol"/>
              </a:rPr>
              <a:t>(5 + 0 + 2 + 4 + 3</a:t>
            </a:r>
            <a:r>
              <a:rPr lang="pt-BR" sz="4000" u="sng" dirty="0">
                <a:latin typeface="Arial" pitchFamily="34" charset="0"/>
                <a:cs typeface="Arial" pitchFamily="34" charset="0"/>
                <a:sym typeface="Symbol"/>
              </a:rPr>
              <a:t>)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dirty="0">
                <a:latin typeface="Arial" pitchFamily="34" charset="0"/>
                <a:cs typeface="Arial" pitchFamily="34" charset="0"/>
                <a:sym typeface="Symbol"/>
              </a:rPr>
              <a:t>                       5</a:t>
            </a:r>
            <a:endParaRPr lang="pt-BR" sz="4000" dirty="0">
              <a:latin typeface="Arial" pitchFamily="34" charset="0"/>
              <a:cs typeface="Arial" pitchFamily="34" charset="0"/>
              <a:sym typeface="Symbol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dirty="0">
                <a:latin typeface="Arial" pitchFamily="34" charset="0"/>
                <a:cs typeface="Arial" pitchFamily="34" charset="0"/>
                <a:sym typeface="Symbol"/>
              </a:rPr>
              <a:t>DM = </a:t>
            </a:r>
            <a:r>
              <a:rPr lang="pt-BR" sz="4000" u="sng" dirty="0">
                <a:latin typeface="Arial" pitchFamily="34" charset="0"/>
                <a:cs typeface="Arial" pitchFamily="34" charset="0"/>
                <a:sym typeface="Symbol"/>
              </a:rPr>
              <a:t>14</a:t>
            </a:r>
            <a:r>
              <a:rPr lang="pt-BR" sz="4000" dirty="0">
                <a:latin typeface="Arial" pitchFamily="34" charset="0"/>
                <a:cs typeface="Arial" pitchFamily="34" charset="0"/>
                <a:sym typeface="Symbol"/>
              </a:rPr>
              <a:t>		DM = 2,8</a:t>
            </a:r>
            <a:r>
              <a:rPr lang="pt-BR" sz="4000" dirty="0">
                <a:latin typeface="Arial" pitchFamily="34" charset="0"/>
                <a:cs typeface="Arial" pitchFamily="34" charset="0"/>
              </a:rPr>
              <a:t>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dirty="0">
                <a:latin typeface="Arial" pitchFamily="34" charset="0"/>
                <a:cs typeface="Arial" pitchFamily="34" charset="0"/>
                <a:sym typeface="Symbol"/>
              </a:rPr>
              <a:t>           5</a:t>
            </a:r>
            <a:endParaRPr lang="pt-BR" sz="4000" dirty="0">
              <a:latin typeface="Arial" pitchFamily="34" charset="0"/>
              <a:cs typeface="Arial" pitchFamily="34" charset="0"/>
              <a:sym typeface="Symbol"/>
            </a:endParaRPr>
          </a:p>
        </p:txBody>
      </p:sp>
      <p:sp>
        <p:nvSpPr>
          <p:cNvPr id="6" name="CaixaDeTexto 1"/>
          <p:cNvSpPr txBox="1">
            <a:spLocks noChangeArrowheads="1"/>
          </p:cNvSpPr>
          <p:nvPr/>
        </p:nvSpPr>
        <p:spPr bwMode="auto">
          <a:xfrm>
            <a:off x="428596" y="5929330"/>
            <a:ext cx="8215313" cy="584775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  <a:bevelB w="165100" prst="coolSlant"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b="1" dirty="0">
                <a:solidFill>
                  <a:srgbClr val="FF0000"/>
                </a:solidFill>
                <a:latin typeface="Calibri" pitchFamily="34" charset="0"/>
                <a:cs typeface="+mn-cs"/>
              </a:rPr>
              <a:t>O desvio médio é </a:t>
            </a:r>
            <a:r>
              <a:rPr lang="pt-BR" sz="3200" b="1" dirty="0">
                <a:solidFill>
                  <a:srgbClr val="FF0000"/>
                </a:solidFill>
                <a:latin typeface="Calibri" pitchFamily="34" charset="0"/>
                <a:cs typeface="+mn-cs"/>
              </a:rPr>
              <a:t>2,8.</a:t>
            </a:r>
            <a:endParaRPr lang="pt-BR" sz="3200" b="1" dirty="0">
              <a:solidFill>
                <a:srgbClr val="FF0000"/>
              </a:solidFill>
              <a:latin typeface="Calibri" pitchFamily="34" charset="0"/>
              <a:cs typeface="+mn-cs"/>
            </a:endParaRPr>
          </a:p>
        </p:txBody>
      </p:sp>
      <p:sp>
        <p:nvSpPr>
          <p:cNvPr id="26632" name="CaixaDeTexto 3"/>
          <p:cNvSpPr txBox="1">
            <a:spLocks noChangeArrowheads="1"/>
          </p:cNvSpPr>
          <p:nvPr/>
        </p:nvSpPr>
        <p:spPr bwMode="auto">
          <a:xfrm>
            <a:off x="179388" y="0"/>
            <a:ext cx="504031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solidFill>
                  <a:schemeClr val="bg1"/>
                </a:solidFill>
                <a:latin typeface="Calibri" pitchFamily="34" charset="0"/>
              </a:rPr>
              <a:t>MATEMÁTICA, 1º Ano</a:t>
            </a:r>
          </a:p>
          <a:p>
            <a:r>
              <a:rPr lang="pt-BR">
                <a:solidFill>
                  <a:schemeClr val="bg1"/>
                </a:solidFill>
                <a:latin typeface="Calibri" pitchFamily="34" charset="0"/>
              </a:rPr>
              <a:t>Medidas de dispersão: desvio médio, desvio padrão e variância</a:t>
            </a:r>
          </a:p>
        </p:txBody>
      </p:sp>
      <p:sp>
        <p:nvSpPr>
          <p:cNvPr id="26633" name="AutoShape 2" descr="data:image/jpeg;base64,/9j/4AAQSkZJRgABAQAAAQABAAD/2wCEAAkGBwgHBhUIBxQWFhUVGSAbGBgYGSAbIRoiICAmHyEiISUYIiohISUlHCIgITEiJi8sLi8vIiQzODQsNygtLywBCgoKBQUFDgUFDisZExkrKysrKysrKysrKysrKysrKysrKysrKysrKysrKysrKysrKysrKysrKysrKysrKysrK//AABEIAI8BYQMBIgACEQEDEQH/xAAcAAEBAAIDAQEAAAAAAAAAAAAABgUHAwQIAgH/xABMEAABAwIDAwUHEQcDBQEAAAABAAIDBBEFBiEHEkEWMVFh0hMXIlVxgaQIFDI3QlJTVHKDkZKToaKxshUjM4KUs9Fi0+E0Q0TBwiX/xAAUAQEAAAAAAAAAAAAAAAAAAAAA/8QAFBEBAAAAAAAAAAAAAAAAAAAAAP/aAAwDAQACEQMRAD8A3iiIgIiICIiAiIgIiICIiAiIgIiICIiAiLX21XOuNZJbDVUMMUkMl2kv3rteNQNDazm3t8k9SDYKLRuAbYc2ZhxEYfg9HTPlIJDTJuXA1Nu6PAJtrYa2v0Kn5QbVvFVP9uz/AHUGy0WtOUG1bxVT/bs/3V0MXzvtKwelNVX4VGGNF3Fru6WHSe5vdYDpQbaRROyrOlVnbCJaytjZG6OTcAZe1t0G/hHpJVsgIpLZVitdjeQ6fEcUeZJX903nEAXtI5o9iAOYAKtQEREBERAREQEREBERAREQERfExLYSR0FB9opjZpiVZi+RqavxJ5fI9ri5xAF/DcPcgDmAVOgIiICIiAiIgIiICIiAiIgIiICIiAiIgIiICwmc8vw5oy1NhE1hvt8Bx9y8atPmda/SLjis2iDxfQVdflnMDamO7J6aTUHg5psWm3DnaRxF17Ay/i9Lj+CxYrQm7JWhw6ulptxa67T1grRHqg8rfs7G2ZhpR+7qPBktwkaOf+Zgv5WuPFZH1O+au5zyZXq3aOvJBc8R7NoueI8MAdDzxQb2REQReQ8uy5cx/EoY49ynklZJCdLHeaS8NANwGu8GxA4WVoiIIXYj7WNL87/eerpQuxH2saX53+89VGO4zT4HSeuqtkrm8e5ROk3bC5LgwGwsOc6IMkiwWVM24Nm2nfPgjy4RuDXAtLSLi40PA9PUV85rzfhOU42S40ZGtebBzY3ObfoJaLAkXIB57HoQZ9FxU08dVTNqIb7r2hwuLaEXGh1GnBcqAiIgIiICIiCOm2hUUMzojSYgd0kXFK8g200PEL4749D8TxH+kestmbNuG5Yb3TFmzBlgTI2F72C5sAXNG6DfgekLu5fxugzFhLMUwp29G+9iQQdCWm4Oo1CCc749D8TxH+keqDCsWjxrCTWQxyxg7w3ZmGN2nUdbLH4tnfBcIx6PBMQMrZZXNbH+6fuvLiAN11rHUgG3MVQVH8B3kP5IJLY/7W9H8h363KxUdsf9rej+Q79blYoCIiAiIgIiICIiAiIgIiICIiAiIgIiICIiAiIgwmdMvQ5oy1NhE1gXt8Bx9y8atPmda/SLjivJNHU1+XMdbUR3ZPTycx4OYdWm3OLggjiLhe0CQBcrzTWYfS7Str0kWEN3YHOvI9vFkdmuk6t82A+U0nig9D4BisOOYLDitMCGzMDwDzi41B8h0WQXFS08NJTNpqZoaxjQ1rRoGgCwA6gNFyoCIiCF2I+1jS/O/wB56uSARYqG2I+1jS/O/wB56qcfxvD8vYW7EsWeGRs48SeAA4k9CDSeA1MWy7azPh9c7cpJ2khxvYNN3xnS5O6Q6LzlWtHhlXtIxGPGcfjMeHxHepqZ41nPCWUe9t7FvEHoPhxG1LB8w5iwHlpiLO4tjLRFT28NkJPs3nn3y8tO7zNF+N1t/IeYW5oypBium+5tpAOD26O04C+o6iEFAiIg+ZHtjjMj9ABc+ZR/fSyT8cZ9V/ZVi5rXtLXi4POCsHyLyr8QpP6ePsoMX30sk/HGfVf2U76WSfjjPqv7KynIvKvxCk/p4+ynIvKvxCk/p4+yg7WAZgwrMdI6rwWUSsa7cLgCLGwNvCA4ELJrqYbheH4TAYMLhjhaTvFsbGsBPNezQBewAv1LtoOjjmF0+NYPLhlX7CVhYeq45x1g6jrC0fsrzc3Iprcu5h3t6J942MBc58l9xzGdO8dwt5hzlbezhmqjyxRtdI10s8p3YIGavld0DoA0u7h1kgHSuecOzDlHMVJnrFix00su9KxgAZGWgARA63vEC3e6Q7U85DaOV8tV+I43yuzeAKi1qenGraZn/wBSG+p4XPUBa1H8B3kP5L4oKuDEKJlbSHeZI0PaekOFx9y+6j+A7yH8kElsf9rej+Q79blYqO2P+1vR/Id+tysUBERAXzJIyJu9IQB0k2X0uriOHUWKUppMSjZLGedr2hw05tCg+/XtL8Iz6wQVlKTYPZ9YLzbhOBYVju2t+FRwtFK2aQGNtw3diaR7k3sXtHN0rcU2yXI8zbGkA62ySD8noLdFpLNuS8b2e0hx3I1VN3GPwpIHHeDRfV1vYuaL6gi4Gtzra72Y54iztghmkaGTxENmYObUaObfXddY6HUEEa2uQrpZ4YjaVzR5SB+a/I6mCV27E5pPQCD+SmdouGYNPlqoxPFKeKV8MDyxz2gkENJAB5wN5aI2WeuMubSaMVfgidg/mbNHdn4i3zhB6iRFh83Zgpsr5elxer1EY8Fvv3HRrR5Tx4C54IMk+qp43bkj2gjgXAL6inhmNonNNugg/kvJ8OGYhi+0qKix4b0s88bpgeAfuvc3q3WG1uFrcF6iwfAMIwNrm4PBFDvW3txgaXW5rkam1zz9KDJIiICIiAiIgIi6mLYjS4RhsmI17t2OJpc49Q6OknmA4lBrrbrnEYHgH7FonWnqRY252Rczj/NqwdW9xC7uxXKHJrK4q6ttp6kB7787W+4brzGxuR0m3Bamy3WUeeNpLsczbNDDC0903ZZGtBDdI4m75FxxOmoDr2Llv7lrlT4/Sfbx9pBnkWB5a5U+P0n28faXy/PGU2C5r6XzTMP5FBQItQZuz7QZwxanyfllxkbPMwVEou0bjXbzmtvYnQEl3NYWF9422+ghdiPtY0vzv956x9XlzMuL7To8UxuJklFA49wZ3QWZppIWkeE7e16tPerIbEfaxpfnf7z1dIOtiVDBieHSUFWLslYWOHU4WP3LWGzHLmccjTTUE8LJqeR4IIma0tI8EvDSDfebu3F/chbYRBgauokqM0wwUNbE0Rh5npfAc+QEDdPPvtDSQdP/AGs8ojDrV+16qqAf+lpIobcAZXGX6bAK3QEREBERAX46+74K/UQa1yBlvMkecKjMGdI2OlkYBC9sgcIhfVjW8AQdD1OvfeN6faFlwZqylNhbbb5G9ETwe3Vup5r+xJ6CVRoggNl1DmvL+Ex4Fj0DDGwu3JmzAlrTdwaW2ufCuAQeYgW0V3UfwHeQ/kuRcdR/Ad5D+SCS2P8Atb0fyHfrcrFR2x/2t6P5Dv1uVigIiIC46mZlNTunk5mtLj5ALlcil9p1eMO2f1lQTa8JYPLJ+7H3uQal9T3BLiOc6rGJ9SIjf5Urwb/Q130r0EtP+ptoBFl+pxC2skwZ5mNv+bytwIOGsp4qykfSzi7XtLXA8QRY/cvO/qdKiSPOksDT4L6d1x1h7LHzXI8631mjFI8Fy7UYlKdIo3OHWbeCPKXWHnWmPU24RI/E6nGnA7rGCFp4EuIc7zgNb9ZBe7ca00mzuaJh8KZ7I225zdwcQPK1pWudsuHnKuP4XiNMP4UMbGjrp3Aj7nAeZXe1gmvzBhGBtF+61YlcP9Mdr/hc76F0vVFYd65yfFXMGsMwuehr2kH8W6g2pFI2WMSR6gi4PUVrSrBz/tFFJz0OGODn9Es/AdBDOY+Rw5nhddudZaTZLRHC7vrKmNtNTt90ZG/unO8L3pF7nS5bfQqmwrCafZ/s9kjh1dDC+WR455JA27j9IAF+AAQal2cD9v7b5cSvdrXzyjyasb9G836F6JWhvU1UAdiFZiLhq1jIwflEuI/A37lvlAWPx/GaHL+EvxTFHFsUdt4gF1t5waNBrzkLILjnjiliLKgAt4hwBH39aCD78uSfh3/ZP/wnflyT8O/7J/8AhWXrHC/g4fqt/wAJ6xwv4OH6rf8ACCN78uSfh3/ZP/wrPBsUpMawtmJYeSY5BdpIIuL25jqvz1jhfwcP1W/4XbhZHHGGQABo5gNB9yD7WqtttHmnH4Y8Fy/TyPh9nK8FoDj7lupFwPZHhfd96tmYlNU09A+ahj7rI1pLI94M3zwbvO0bfpKj+U+e/Efp8PZQaG72GdfiUn1mdpO9hnX4lJ9ZnaW+eU+e/Efp8PZTlPnvxH6fD2UGhu9hnX4lJ9ZnaTvYZ1+JSfWZ2lvnlPnvxH6fD2U5T578R+nw9lBA7GcgY5hGcP2nj1O6JscbtwuLTd7rN9yT7guW91Dcp89+I/T4eynKfPfiP0+HsoOTY1Tz0uzelhqmuY4d0u1wII/evOoOvMrVQ3KfPfiP0+Hspynz34j9Ph7KC5RQ3KfPfiP0+Hspynz34j9Ph7KCgwvL0OGY3UYpDI8uqnB0jXbtrtG621mh1gOBJWZUNynz34j9Ph7Kcp89+I/T4eyguUUNynz34j9Ph7Kcp89+I/T4eyguUUNynz34j9Ph7Kcp89+I/T4eyguUUNynz34j9Ph7Kcp89+I/T4eyguUUNynz34j9Ph7Kcp89+I/T4eyguVxz6wOt0FRXKfPfiP0+Hspynz34j9Ph7KDt7JoZafZ5SQ1DXNcGuu1wII8N3ODqq5SeDY9m6rxJkGJ4V3CJ196X13FJuaEjwWi5ubDTpVYgIiIC1h6oWvNLkVtM3/vTMafI0F/5tatnEXFlG1uy7KNe/uldDJIel9RO4/ikKDg2LUraLZ1TNdbefvSHX3zzb8O6qvE8ZwvCYTNic0cTRxe8N+i51PUFInY9kc/+M77aXtrsUWynJNHKJY6RriPfve8fQ9xb9yCCzhj+J7Vq0Zdyax3rVrgZZ3Ata4jmvfmaOcNPhOPDRbZyjlyjyrgMeE0GoZq5x53uPsnHyn6BYcFk6SlpqKnFPRsbGxugaxoaB5ANAuHFcNp8VozSVm/um19x7ozp1xkO810EFX//AKm3aCIHSjpHSW/1PJafue36FQbUcPGJ7P6yn6Ii8eWP94P0rqs2W5QjqfXMcEgf78VEwd9PdLqqioYIsPFAASwN3LOcXEi1tS4lx04k3Qaa2BZaqauNuYsUJMcIdHSNPM3eJMjwPKS2/wAroCtttNcaHZxUlhsZN2MfzPG9+DeVfhtBS4XQMoKBoZHG0NY0cANBz6nynUqaxHZrlbFJTJiMUkhJv4dRO7XqvJp5kE76nmgNNkd1U7/vTOcPI0Bn6g5bQUxgeQcuYBVNqMIjkjLTcATylvnaXlp84VOgLGZjwOjzHgr8JxLe7nJu726bHwXBw18oCyaINbd5HJ3RP9p/wneRyd0T/af8LZKINbd5HJ3RP9p/wrrAsJpcCwiPC6G/c4hZu8bm176nzrvogIiICIiAiIgIiICIiAiIgIiICIiAiIgIiICIiAiIgIiICIiAiIgIiICIiAiIgIiICIiAiIgIiICIiAiIgIiICIiAiIgIiICIsRmmpxGiwZ9bhj4WGJrnvMzHPaWtaSfYPaRzc+vkQZdFqPJe1TFsawuR9TBHNUufuU9PTgtLrC7nPL3ODWC7fCNh5eHVzlmjablKBmMYn6z7i54b3ONpcGkgkB17O1AOodb6Qg3Mix+XsVZjmBQ4rEN0TRtfu8+7cXI67HS6yCAiIgIiICIiAiIgIiICIiAiIgIiICIiAiIgIiICIiAiIgIiICIiAiIgIiICIiAiIgIiICkNrdf+ztnVXKOdzO5j5xwYfucSq9ap9UXXGDJ8VG06yzi46Wta4n8Rag7OwDBaaiyUMUa0d0qHuJdx3WOLA3yXBPlKx3qka1seW6ahvrJMX26QxhB+94WwMhUJw3JVHSOFi2Bm8OhxaHO/EStUbcSMY2hYfgB5iGA/PS7p+5o+lBt7KNCcMyrS0LueOCNp8oaL/fdZdEQEREBERAREQEREBERAREQEREBERAREQEREBERAREQEREBERAREQEREBERAREQEREBERAUnnnIOF53dEcVkmb3He3e5OaPZ2vfeY73oVYiD8Y1rGBjdANAovHdm+G41mgZjlqKqOcbu53N0YDN0WFg6Mnr1J1JVqiDr4fTSUlI2CaV8pF/3km7vO1vr3NrW6c2gHNxOq7CIgIiICIiAiIgIiICIiAiIg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pt-BR">
              <a:latin typeface="Lucida Sans Unicode" pitchFamily="34" charset="0"/>
            </a:endParaRPr>
          </a:p>
        </p:txBody>
      </p:sp>
      <p:sp>
        <p:nvSpPr>
          <p:cNvPr id="26634" name="AutoShape 4" descr="data:image/jpeg;base64,/9j/4AAQSkZJRgABAQAAAQABAAD/2wCEAAkGBwgHBhUIBxQWFhUVGSAbGBgYGSAbIRoiICAmHyEiISUYIiohISUlHCIgITEiJi8sLi8vIiQzODQsNygtLywBCgoKBQUFDgUFDisZExkrKysrKysrKysrKysrKysrKysrKysrKysrKysrKysrKysrKysrKysrKysrKysrKysrK//AABEIAI8BYQMBIgACEQEDEQH/xAAcAAEBAAIDAQEAAAAAAAAAAAAABgUHAwQIAgH/xABMEAABAwIDAwUHEQcDBQEAAAABAAIDBBEFBiEHEkEWMVFh0hMXIlVxgaQIFDI3QlJTVHKDkZKToaKxshUjM4KUs9Fi0+E0Q0TBwiX/xAAUAQEAAAAAAAAAAAAAAAAAAAAA/8QAFBEBAAAAAAAAAAAAAAAAAAAAAP/aAAwDAQACEQMRAD8A3iiIgIiICIiAiIgIiICIiAiIgIiICIiAiLX21XOuNZJbDVUMMUkMl2kv3rteNQNDazm3t8k9SDYKLRuAbYc2ZhxEYfg9HTPlIJDTJuXA1Nu6PAJtrYa2v0Kn5QbVvFVP9uz/AHUGy0WtOUG1bxVT/bs/3V0MXzvtKwelNVX4VGGNF3Fru6WHSe5vdYDpQbaRROyrOlVnbCJaytjZG6OTcAZe1t0G/hHpJVsgIpLZVitdjeQ6fEcUeZJX903nEAXtI5o9iAOYAKtQEREBERAREQEREBERAREQERfExLYSR0FB9opjZpiVZi+RqavxJ5fI9ri5xAF/DcPcgDmAVOgIiICIiAiIgIiICIiAiIgIiICIiAiIgIiICwmc8vw5oy1NhE1hvt8Bx9y8atPmda/SLjis2iDxfQVdflnMDamO7J6aTUHg5psWm3DnaRxF17Ay/i9Lj+CxYrQm7JWhw6ulptxa67T1grRHqg8rfs7G2ZhpR+7qPBktwkaOf+Zgv5WuPFZH1O+au5zyZXq3aOvJBc8R7NoueI8MAdDzxQb2REQReQ8uy5cx/EoY49ynklZJCdLHeaS8NANwGu8GxA4WVoiIIXYj7WNL87/eerpQuxH2saX53+89VGO4zT4HSeuqtkrm8e5ROk3bC5LgwGwsOc6IMkiwWVM24Nm2nfPgjy4RuDXAtLSLi40PA9PUV85rzfhOU42S40ZGtebBzY3ObfoJaLAkXIB57HoQZ9FxU08dVTNqIb7r2hwuLaEXGh1GnBcqAiIgIiICIiCOm2hUUMzojSYgd0kXFK8g200PEL4749D8TxH+kestmbNuG5Yb3TFmzBlgTI2F72C5sAXNG6DfgekLu5fxugzFhLMUwp29G+9iQQdCWm4Oo1CCc749D8TxH+keqDCsWjxrCTWQxyxg7w3ZmGN2nUdbLH4tnfBcIx6PBMQMrZZXNbH+6fuvLiAN11rHUgG3MVQVH8B3kP5IJLY/7W9H8h363KxUdsf9rej+Q79blYoCIiAiIgIiICIiAiIgIiICIiAiIgIiICIiAiIgwmdMvQ5oy1NhE1gXt8Bx9y8atPmda/SLjivJNHU1+XMdbUR3ZPTycx4OYdWm3OLggjiLhe0CQBcrzTWYfS7Str0kWEN3YHOvI9vFkdmuk6t82A+U0nig9D4BisOOYLDitMCGzMDwDzi41B8h0WQXFS08NJTNpqZoaxjQ1rRoGgCwA6gNFyoCIiCF2I+1jS/O/wB56uSARYqG2I+1jS/O/wB56qcfxvD8vYW7EsWeGRs48SeAA4k9CDSeA1MWy7azPh9c7cpJ2khxvYNN3xnS5O6Q6LzlWtHhlXtIxGPGcfjMeHxHepqZ41nPCWUe9t7FvEHoPhxG1LB8w5iwHlpiLO4tjLRFT28NkJPs3nn3y8tO7zNF+N1t/IeYW5oypBium+5tpAOD26O04C+o6iEFAiIg+ZHtjjMj9ABc+ZR/fSyT8cZ9V/ZVi5rXtLXi4POCsHyLyr8QpP6ePsoMX30sk/HGfVf2U76WSfjjPqv7KynIvKvxCk/p4+ynIvKvxCk/p4+yg7WAZgwrMdI6rwWUSsa7cLgCLGwNvCA4ELJrqYbheH4TAYMLhjhaTvFsbGsBPNezQBewAv1LtoOjjmF0+NYPLhlX7CVhYeq45x1g6jrC0fsrzc3Iprcu5h3t6J942MBc58l9xzGdO8dwt5hzlbezhmqjyxRtdI10s8p3YIGavld0DoA0u7h1kgHSuecOzDlHMVJnrFix00su9KxgAZGWgARA63vEC3e6Q7U85DaOV8tV+I43yuzeAKi1qenGraZn/wBSG+p4XPUBa1H8B3kP5L4oKuDEKJlbSHeZI0PaekOFx9y+6j+A7yH8kElsf9rej+Q79blYqO2P+1vR/Id+tysUBERAXzJIyJu9IQB0k2X0uriOHUWKUppMSjZLGedr2hw05tCg+/XtL8Iz6wQVlKTYPZ9YLzbhOBYVju2t+FRwtFK2aQGNtw3diaR7k3sXtHN0rcU2yXI8zbGkA62ySD8noLdFpLNuS8b2e0hx3I1VN3GPwpIHHeDRfV1vYuaL6gi4Gtzra72Y54iztghmkaGTxENmYObUaObfXddY6HUEEa2uQrpZ4YjaVzR5SB+a/I6mCV27E5pPQCD+SmdouGYNPlqoxPFKeKV8MDyxz2gkENJAB5wN5aI2WeuMubSaMVfgidg/mbNHdn4i3zhB6iRFh83Zgpsr5elxer1EY8Fvv3HRrR5Tx4C54IMk+qp43bkj2gjgXAL6inhmNonNNugg/kvJ8OGYhi+0qKix4b0s88bpgeAfuvc3q3WG1uFrcF6iwfAMIwNrm4PBFDvW3txgaXW5rkam1zz9KDJIiICIiAiIgIi6mLYjS4RhsmI17t2OJpc49Q6OknmA4lBrrbrnEYHgH7FonWnqRY252Rczj/NqwdW9xC7uxXKHJrK4q6ttp6kB7787W+4brzGxuR0m3Bamy3WUeeNpLsczbNDDC0903ZZGtBDdI4m75FxxOmoDr2Llv7lrlT4/Sfbx9pBnkWB5a5U+P0n28faXy/PGU2C5r6XzTMP5FBQItQZuz7QZwxanyfllxkbPMwVEou0bjXbzmtvYnQEl3NYWF9422+ghdiPtY0vzv956x9XlzMuL7To8UxuJklFA49wZ3QWZppIWkeE7e16tPerIbEfaxpfnf7z1dIOtiVDBieHSUFWLslYWOHU4WP3LWGzHLmccjTTUE8LJqeR4IIma0tI8EvDSDfebu3F/chbYRBgauokqM0wwUNbE0Rh5npfAc+QEDdPPvtDSQdP/AGs8ojDrV+16qqAf+lpIobcAZXGX6bAK3QEREBERAX46+74K/UQa1yBlvMkecKjMGdI2OlkYBC9sgcIhfVjW8AQdD1OvfeN6faFlwZqylNhbbb5G9ETwe3Vup5r+xJ6CVRoggNl1DmvL+Ex4Fj0DDGwu3JmzAlrTdwaW2ufCuAQeYgW0V3UfwHeQ/kuRcdR/Ad5D+SCS2P8Atb0fyHfrcrFR2x/2t6P5Dv1uVigIiIC46mZlNTunk5mtLj5ALlcil9p1eMO2f1lQTa8JYPLJ+7H3uQal9T3BLiOc6rGJ9SIjf5Urwb/Q130r0EtP+ptoBFl+pxC2skwZ5mNv+bytwIOGsp4qykfSzi7XtLXA8QRY/cvO/qdKiSPOksDT4L6d1x1h7LHzXI8631mjFI8Fy7UYlKdIo3OHWbeCPKXWHnWmPU24RI/E6nGnA7rGCFp4EuIc7zgNb9ZBe7ca00mzuaJh8KZ7I225zdwcQPK1pWudsuHnKuP4XiNMP4UMbGjrp3Aj7nAeZXe1gmvzBhGBtF+61YlcP9Mdr/hc76F0vVFYd65yfFXMGsMwuehr2kH8W6g2pFI2WMSR6gi4PUVrSrBz/tFFJz0OGODn9Es/AdBDOY+Rw5nhddudZaTZLRHC7vrKmNtNTt90ZG/unO8L3pF7nS5bfQqmwrCafZ/s9kjh1dDC+WR455JA27j9IAF+AAQal2cD9v7b5cSvdrXzyjyasb9G836F6JWhvU1UAdiFZiLhq1jIwflEuI/A37lvlAWPx/GaHL+EvxTFHFsUdt4gF1t5waNBrzkLILjnjiliLKgAt4hwBH39aCD78uSfh3/ZP/wnflyT8O/7J/8AhWXrHC/g4fqt/wAJ6xwv4OH6rf8ACCN78uSfh3/ZP/wrPBsUpMawtmJYeSY5BdpIIuL25jqvz1jhfwcP1W/4XbhZHHGGQABo5gNB9yD7WqtttHmnH4Y8Fy/TyPh9nK8FoDj7lupFwPZHhfd96tmYlNU09A+ahj7rI1pLI94M3zwbvO0bfpKj+U+e/Efp8PZQaG72GdfiUn1mdpO9hnX4lJ9ZnaW+eU+e/Efp8PZTlPnvxH6fD2UGhu9hnX4lJ9ZnaTvYZ1+JSfWZ2lvnlPnvxH6fD2U5T578R+nw9lBA7GcgY5hGcP2nj1O6JscbtwuLTd7rN9yT7guW91Dcp89+I/T4eynKfPfiP0+HsoOTY1Tz0uzelhqmuY4d0u1wII/evOoOvMrVQ3KfPfiP0+Hspynz34j9Ph7KC5RQ3KfPfiP0+Hspynz34j9Ph7KCgwvL0OGY3UYpDI8uqnB0jXbtrtG621mh1gOBJWZUNynz34j9Ph7Kcp89+I/T4eyguUUNynz34j9Ph7Kcp89+I/T4eyguUUNynz34j9Ph7Kcp89+I/T4eyguUUNynz34j9Ph7Kcp89+I/T4eyguUUNynz34j9Ph7Kcp89+I/T4eyguVxz6wOt0FRXKfPfiP0+Hspynz34j9Ph7KDt7JoZafZ5SQ1DXNcGuu1wII8N3ODqq5SeDY9m6rxJkGJ4V3CJ196X13FJuaEjwWi5ubDTpVYgIiIC1h6oWvNLkVtM3/vTMafI0F/5tatnEXFlG1uy7KNe/uldDJIel9RO4/ikKDg2LUraLZ1TNdbefvSHX3zzb8O6qvE8ZwvCYTNic0cTRxe8N+i51PUFInY9kc/+M77aXtrsUWynJNHKJY6RriPfve8fQ9xb9yCCzhj+J7Vq0Zdyax3rVrgZZ3Ata4jmvfmaOcNPhOPDRbZyjlyjyrgMeE0GoZq5x53uPsnHyn6BYcFk6SlpqKnFPRsbGxugaxoaB5ANAuHFcNp8VozSVm/um19x7ozp1xkO810EFX//AKm3aCIHSjpHSW/1PJafue36FQbUcPGJ7P6yn6Ii8eWP94P0rqs2W5QjqfXMcEgf78VEwd9PdLqqioYIsPFAASwN3LOcXEi1tS4lx04k3Qaa2BZaqauNuYsUJMcIdHSNPM3eJMjwPKS2/wAroCtttNcaHZxUlhsZN2MfzPG9+DeVfhtBS4XQMoKBoZHG0NY0cANBz6nynUqaxHZrlbFJTJiMUkhJv4dRO7XqvJp5kE76nmgNNkd1U7/vTOcPI0Bn6g5bQUxgeQcuYBVNqMIjkjLTcATylvnaXlp84VOgLGZjwOjzHgr8JxLe7nJu726bHwXBw18oCyaINbd5HJ3RP9p/wneRyd0T/af8LZKINbd5HJ3RP9p/wrrAsJpcCwiPC6G/c4hZu8bm176nzrvogIiICIiAiIgIiICIiAiIgIiICIiAiIgIiICIiAiIgIiICIiAiIgIiICIiAiIgIiICIiAiIgIiICIiAiIgIiICIiAiIgIiICIsRmmpxGiwZ9bhj4WGJrnvMzHPaWtaSfYPaRzc+vkQZdFqPJe1TFsawuR9TBHNUufuU9PTgtLrC7nPL3ODWC7fCNh5eHVzlmjablKBmMYn6z7i54b3ONpcGkgkB17O1AOodb6Qg3Mix+XsVZjmBQ4rEN0TRtfu8+7cXI67HS6yCAiIgIiICIiAiIgIiICIiAiIgIiICIiAiIgIiICIiAiIgIiICIiAiIgIiICIiAiIgIiICkNrdf+ztnVXKOdzO5j5xwYfucSq9ap9UXXGDJ8VG06yzi46Wta4n8Rag7OwDBaaiyUMUa0d0qHuJdx3WOLA3yXBPlKx3qka1seW6ahvrJMX26QxhB+94WwMhUJw3JVHSOFi2Bm8OhxaHO/EStUbcSMY2hYfgB5iGA/PS7p+5o+lBt7KNCcMyrS0LueOCNp8oaL/fdZdEQEREBERAREQEREBERAREQEREBERAREQEREBERAREQEREBERAREQEREBERAREQEREBERAUnnnIOF53dEcVkmb3He3e5OaPZ2vfeY73oVYiD8Y1rGBjdANAovHdm+G41mgZjlqKqOcbu53N0YDN0WFg6Mnr1J1JVqiDr4fTSUlI2CaV8pF/3km7vO1vr3NrW6c2gHNxOq7CIgIiICIiAiIgIiICIiAiIg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pt-BR">
              <a:latin typeface="Lucida Sans Unicode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CaixaDeTexto 3"/>
          <p:cNvSpPr txBox="1">
            <a:spLocks noChangeArrowheads="1"/>
          </p:cNvSpPr>
          <p:nvPr/>
        </p:nvSpPr>
        <p:spPr bwMode="auto">
          <a:xfrm>
            <a:off x="2555875" y="549275"/>
            <a:ext cx="5040313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solidFill>
                  <a:schemeClr val="bg1"/>
                </a:solidFill>
                <a:latin typeface="Calibri" pitchFamily="34" charset="0"/>
              </a:rPr>
              <a:t>MATEMÁTICA, 1º Ano</a:t>
            </a:r>
          </a:p>
          <a:p>
            <a:r>
              <a:rPr lang="pt-BR">
                <a:solidFill>
                  <a:schemeClr val="bg1"/>
                </a:solidFill>
                <a:latin typeface="Calibri" pitchFamily="34" charset="0"/>
              </a:rPr>
              <a:t>Medidas de dispersão: desvio médio, desvio padrão e variância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971550" y="1557338"/>
            <a:ext cx="7704138" cy="37846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b="1" dirty="0">
                <a:latin typeface="Arial" pitchFamily="34" charset="0"/>
                <a:cs typeface="Arial" pitchFamily="34" charset="0"/>
              </a:rPr>
              <a:t>O módulo garante que o valor seja positivo.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b="1" dirty="0">
                <a:latin typeface="Arial" pitchFamily="34" charset="0"/>
                <a:cs typeface="Arial" pitchFamily="34" charset="0"/>
              </a:rPr>
              <a:t>EX: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4000" b="1" dirty="0">
              <a:latin typeface="Arial" pitchFamily="34" charset="0"/>
              <a:cs typeface="Arial" pitchFamily="34" charset="0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lphaLcParenR"/>
              <a:defRPr/>
            </a:pPr>
            <a:r>
              <a:rPr lang="pt-BR" sz="4000" b="1" dirty="0">
                <a:latin typeface="Arial" pitchFamily="34" charset="0"/>
                <a:cs typeface="Arial" pitchFamily="34" charset="0"/>
                <a:sym typeface="Symbol"/>
              </a:rPr>
              <a:t>+3 = 3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lphaLcParenR"/>
              <a:defRPr/>
            </a:pPr>
            <a:r>
              <a:rPr lang="pt-BR" sz="4000" b="1" dirty="0">
                <a:latin typeface="Arial" pitchFamily="34" charset="0"/>
                <a:cs typeface="Arial" pitchFamily="34" charset="0"/>
                <a:sym typeface="Symbol"/>
              </a:rPr>
              <a:t>-3 = 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1"/>
          <p:cNvSpPr txBox="1">
            <a:spLocks noChangeArrowheads="1"/>
          </p:cNvSpPr>
          <p:nvPr/>
        </p:nvSpPr>
        <p:spPr bwMode="auto">
          <a:xfrm>
            <a:off x="500063" y="2935288"/>
            <a:ext cx="8286750" cy="708025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b="1" dirty="0">
                <a:latin typeface="Calibri" pitchFamily="34" charset="0"/>
                <a:cs typeface="+mn-cs"/>
              </a:rPr>
              <a:t>VARIÂNCIA</a:t>
            </a:r>
          </a:p>
        </p:txBody>
      </p:sp>
      <p:sp>
        <p:nvSpPr>
          <p:cNvPr id="28677" name="CaixaDeTexto 3"/>
          <p:cNvSpPr txBox="1">
            <a:spLocks noChangeArrowheads="1"/>
          </p:cNvSpPr>
          <p:nvPr/>
        </p:nvSpPr>
        <p:spPr bwMode="auto">
          <a:xfrm>
            <a:off x="179388" y="0"/>
            <a:ext cx="504031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solidFill>
                  <a:schemeClr val="bg1"/>
                </a:solidFill>
                <a:latin typeface="Calibri" pitchFamily="34" charset="0"/>
              </a:rPr>
              <a:t>MATEMÁTICA, 1º Ano</a:t>
            </a:r>
          </a:p>
          <a:p>
            <a:r>
              <a:rPr lang="pt-BR">
                <a:solidFill>
                  <a:schemeClr val="bg1"/>
                </a:solidFill>
                <a:latin typeface="Calibri" pitchFamily="34" charset="0"/>
              </a:rPr>
              <a:t>Medidas de dispersão: desvio médio, desvio padrão e variância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2"/>
          <p:cNvSpPr txBox="1">
            <a:spLocks noChangeArrowheads="1"/>
          </p:cNvSpPr>
          <p:nvPr/>
        </p:nvSpPr>
        <p:spPr bwMode="auto">
          <a:xfrm>
            <a:off x="458092" y="1071546"/>
            <a:ext cx="8286808" cy="2677656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  <a:bevelB w="165100" prst="coolSlant"/>
          </a:sp3d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800" dirty="0">
                <a:latin typeface="Calibri" pitchFamily="34" charset="0"/>
                <a:cs typeface="+mn-cs"/>
              </a:rPr>
              <a:t>Chama-se variância (V) de uma </a:t>
            </a:r>
            <a:r>
              <a:rPr lang="pt-PT" sz="2800" dirty="0">
                <a:latin typeface="Calibri" pitchFamily="34" charset="0"/>
                <a:cs typeface="+mn-cs"/>
              </a:rPr>
              <a:t>distribuição </a:t>
            </a:r>
            <a:r>
              <a:rPr lang="pt-PT" sz="2800" dirty="0">
                <a:latin typeface="Calibri" pitchFamily="34" charset="0"/>
                <a:cs typeface="+mn-cs"/>
              </a:rPr>
              <a:t>a média aritmética dos quadrados dos desvios dessa distribuição.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pt-PT" sz="2800" dirty="0">
              <a:latin typeface="Calibri" pitchFamily="34" charset="0"/>
              <a:cs typeface="+mn-cs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800" dirty="0">
                <a:latin typeface="Calibri" pitchFamily="34" charset="0"/>
                <a:cs typeface="+mn-cs"/>
              </a:rPr>
              <a:t>Na situação em análise, os desvios </a:t>
            </a:r>
            <a:r>
              <a:rPr lang="pt-PT" sz="2800" dirty="0">
                <a:latin typeface="Calibri" pitchFamily="34" charset="0"/>
                <a:cs typeface="+mn-cs"/>
              </a:rPr>
              <a:t>são </a:t>
            </a:r>
            <a:r>
              <a:rPr lang="pt-PT" sz="2800" dirty="0">
                <a:latin typeface="Calibri" pitchFamily="34" charset="0"/>
                <a:cs typeface="+mn-cs"/>
              </a:rPr>
              <a:t>-5, 0 -2, 4 e 3</a:t>
            </a:r>
            <a:r>
              <a:rPr lang="pt-BR" sz="2800" dirty="0">
                <a:latin typeface="Calibri" pitchFamily="34" charset="0"/>
                <a:cs typeface="+mn-cs"/>
              </a:rPr>
              <a:t>, logo a variância será:</a:t>
            </a:r>
          </a:p>
        </p:txBody>
      </p:sp>
      <p:sp>
        <p:nvSpPr>
          <p:cNvPr id="29701" name="CaixaDeTexto 3"/>
          <p:cNvSpPr txBox="1">
            <a:spLocks noChangeArrowheads="1"/>
          </p:cNvSpPr>
          <p:nvPr/>
        </p:nvSpPr>
        <p:spPr bwMode="auto">
          <a:xfrm>
            <a:off x="179388" y="0"/>
            <a:ext cx="504031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solidFill>
                  <a:schemeClr val="bg1"/>
                </a:solidFill>
                <a:latin typeface="Calibri" pitchFamily="34" charset="0"/>
              </a:rPr>
              <a:t>MATEMÁTICA, 1º Ano</a:t>
            </a:r>
          </a:p>
          <a:p>
            <a:r>
              <a:rPr lang="pt-BR">
                <a:solidFill>
                  <a:schemeClr val="bg1"/>
                </a:solidFill>
                <a:latin typeface="Calibri" pitchFamily="34" charset="0"/>
              </a:rPr>
              <a:t>Medidas de dispersão: desvio médio, desvio padrão e variância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2"/>
          <p:cNvSpPr txBox="1">
            <a:spLocks noChangeArrowheads="1"/>
          </p:cNvSpPr>
          <p:nvPr/>
        </p:nvSpPr>
        <p:spPr bwMode="auto">
          <a:xfrm>
            <a:off x="1259632" y="764704"/>
            <a:ext cx="7566728" cy="3970318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  <a:bevelB w="165100" prst="coolSlant"/>
          </a:sp3d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dirty="0">
                <a:latin typeface="Arial" pitchFamily="34" charset="0"/>
                <a:cs typeface="Arial" pitchFamily="34" charset="0"/>
              </a:rPr>
              <a:t>V = </a:t>
            </a:r>
            <a:r>
              <a:rPr lang="pt-BR" sz="3600" u="sng" dirty="0">
                <a:latin typeface="Arial" pitchFamily="34" charset="0"/>
                <a:cs typeface="Arial" pitchFamily="34" charset="0"/>
              </a:rPr>
              <a:t>((-5)² + (0)² + (-2)² + (4)² + (</a:t>
            </a:r>
            <a:r>
              <a:rPr lang="pt-BR" sz="3600" u="sng" dirty="0">
                <a:latin typeface="Arial" pitchFamily="34" charset="0"/>
                <a:cs typeface="Arial" pitchFamily="34" charset="0"/>
              </a:rPr>
              <a:t>3)²)        </a:t>
            </a:r>
            <a:r>
              <a:rPr lang="pt-BR" sz="3600" dirty="0">
                <a:latin typeface="Arial" pitchFamily="34" charset="0"/>
                <a:cs typeface="Arial" pitchFamily="34" charset="0"/>
              </a:rPr>
              <a:t>.                           5</a:t>
            </a:r>
            <a:endParaRPr lang="pt-BR" sz="3600" dirty="0">
              <a:latin typeface="Arial" pitchFamily="34" charset="0"/>
              <a:cs typeface="Arial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3600" dirty="0">
              <a:latin typeface="Arial" pitchFamily="34" charset="0"/>
              <a:cs typeface="Arial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dirty="0">
                <a:latin typeface="Arial" pitchFamily="34" charset="0"/>
                <a:cs typeface="Arial" pitchFamily="34" charset="0"/>
              </a:rPr>
              <a:t>V </a:t>
            </a:r>
            <a:r>
              <a:rPr lang="pt-BR" sz="3600" dirty="0">
                <a:latin typeface="Arial" pitchFamily="34" charset="0"/>
                <a:cs typeface="Arial" pitchFamily="34" charset="0"/>
              </a:rPr>
              <a:t>= </a:t>
            </a:r>
            <a:r>
              <a:rPr lang="pt-BR" sz="3600" u="sng" dirty="0">
                <a:latin typeface="Arial" pitchFamily="34" charset="0"/>
                <a:cs typeface="Arial" pitchFamily="34" charset="0"/>
              </a:rPr>
              <a:t>(25 + 0 + 4 + 16 + </a:t>
            </a:r>
            <a:r>
              <a:rPr lang="pt-BR" sz="3600" u="sng" dirty="0">
                <a:latin typeface="Arial" pitchFamily="34" charset="0"/>
                <a:cs typeface="Arial" pitchFamily="34" charset="0"/>
              </a:rPr>
              <a:t>9)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dirty="0">
                <a:latin typeface="Arial" pitchFamily="34" charset="0"/>
                <a:cs typeface="Arial" pitchFamily="34" charset="0"/>
              </a:rPr>
              <a:t> </a:t>
            </a:r>
            <a:r>
              <a:rPr lang="pt-BR" sz="3600" dirty="0">
                <a:latin typeface="Arial" pitchFamily="34" charset="0"/>
                <a:cs typeface="Arial" pitchFamily="34" charset="0"/>
              </a:rPr>
              <a:t>                  5</a:t>
            </a:r>
            <a:endParaRPr lang="pt-BR" sz="3600" dirty="0">
              <a:latin typeface="Arial" pitchFamily="34" charset="0"/>
              <a:cs typeface="Arial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dirty="0">
                <a:latin typeface="Arial" pitchFamily="34" charset="0"/>
                <a:cs typeface="Arial" pitchFamily="34" charset="0"/>
              </a:rPr>
              <a:t>V = </a:t>
            </a:r>
            <a:r>
              <a:rPr lang="pt-BR" sz="3600" u="sng" dirty="0">
                <a:latin typeface="Arial" pitchFamily="34" charset="0"/>
                <a:cs typeface="Arial" pitchFamily="34" charset="0"/>
              </a:rPr>
              <a:t>54</a:t>
            </a:r>
            <a:r>
              <a:rPr lang="pt-BR" sz="3600" dirty="0">
                <a:latin typeface="Arial" pitchFamily="34" charset="0"/>
                <a:cs typeface="Arial" pitchFamily="34" charset="0"/>
              </a:rPr>
              <a:t>         V = 10,8</a:t>
            </a:r>
            <a:endParaRPr lang="pt-BR" sz="3600" u="sng" dirty="0">
              <a:latin typeface="Arial" pitchFamily="34" charset="0"/>
              <a:cs typeface="Arial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dirty="0">
                <a:latin typeface="Arial" pitchFamily="34" charset="0"/>
                <a:cs typeface="Arial" pitchFamily="34" charset="0"/>
              </a:rPr>
              <a:t> </a:t>
            </a:r>
            <a:r>
              <a:rPr lang="pt-BR" sz="3600" dirty="0">
                <a:latin typeface="Arial" pitchFamily="34" charset="0"/>
                <a:cs typeface="Arial" pitchFamily="34" charset="0"/>
              </a:rPr>
              <a:t>       5</a:t>
            </a:r>
            <a:endParaRPr lang="pt-BR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CaixaDeTexto 1"/>
          <p:cNvSpPr txBox="1">
            <a:spLocks noChangeArrowheads="1"/>
          </p:cNvSpPr>
          <p:nvPr/>
        </p:nvSpPr>
        <p:spPr bwMode="auto">
          <a:xfrm>
            <a:off x="357158" y="5857892"/>
            <a:ext cx="8358246" cy="584775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  <a:bevelB w="165100" prst="coolSlant"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b="1" dirty="0">
                <a:solidFill>
                  <a:srgbClr val="FF0000"/>
                </a:solidFill>
                <a:latin typeface="Calibri" pitchFamily="34" charset="0"/>
                <a:cs typeface="+mn-cs"/>
              </a:rPr>
              <a:t>A variância  é </a:t>
            </a:r>
            <a:r>
              <a:rPr lang="pt-BR" sz="3200" b="1" dirty="0">
                <a:solidFill>
                  <a:srgbClr val="FF0000"/>
                </a:solidFill>
                <a:latin typeface="Calibri" pitchFamily="34" charset="0"/>
                <a:cs typeface="+mn-cs"/>
              </a:rPr>
              <a:t>10,8.</a:t>
            </a:r>
            <a:endParaRPr lang="pt-BR" sz="3200" b="1" dirty="0">
              <a:solidFill>
                <a:srgbClr val="FF0000"/>
              </a:solidFill>
              <a:latin typeface="Calibri" pitchFamily="34" charset="0"/>
              <a:cs typeface="+mn-cs"/>
            </a:endParaRPr>
          </a:p>
        </p:txBody>
      </p:sp>
      <p:sp>
        <p:nvSpPr>
          <p:cNvPr id="30728" name="CaixaDeTexto 3"/>
          <p:cNvSpPr txBox="1">
            <a:spLocks noChangeArrowheads="1"/>
          </p:cNvSpPr>
          <p:nvPr/>
        </p:nvSpPr>
        <p:spPr bwMode="auto">
          <a:xfrm>
            <a:off x="179388" y="0"/>
            <a:ext cx="504031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solidFill>
                  <a:schemeClr val="bg1"/>
                </a:solidFill>
                <a:latin typeface="Calibri" pitchFamily="34" charset="0"/>
              </a:rPr>
              <a:t>MATEMÁTICA, 1º Ano</a:t>
            </a:r>
          </a:p>
          <a:p>
            <a:r>
              <a:rPr lang="pt-BR">
                <a:solidFill>
                  <a:schemeClr val="bg1"/>
                </a:solidFill>
                <a:latin typeface="Calibri" pitchFamily="34" charset="0"/>
              </a:rPr>
              <a:t>Medidas de dispersão: desvio médio, desvio padrão e variância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1"/>
          <p:cNvSpPr txBox="1">
            <a:spLocks noChangeArrowheads="1"/>
          </p:cNvSpPr>
          <p:nvPr/>
        </p:nvSpPr>
        <p:spPr bwMode="auto">
          <a:xfrm>
            <a:off x="500063" y="2935288"/>
            <a:ext cx="8286750" cy="708025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b="1" dirty="0">
                <a:latin typeface="Calibri" pitchFamily="34" charset="0"/>
                <a:cs typeface="+mn-cs"/>
              </a:rPr>
              <a:t>DESVIO PADRÃO</a:t>
            </a:r>
          </a:p>
        </p:txBody>
      </p:sp>
      <p:sp>
        <p:nvSpPr>
          <p:cNvPr id="31749" name="CaixaDeTexto 3"/>
          <p:cNvSpPr txBox="1">
            <a:spLocks noChangeArrowheads="1"/>
          </p:cNvSpPr>
          <p:nvPr/>
        </p:nvSpPr>
        <p:spPr bwMode="auto">
          <a:xfrm>
            <a:off x="179388" y="0"/>
            <a:ext cx="504031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solidFill>
                  <a:schemeClr val="bg1"/>
                </a:solidFill>
                <a:latin typeface="Calibri" pitchFamily="34" charset="0"/>
              </a:rPr>
              <a:t>MATEMÁTICA, 1º Ano</a:t>
            </a:r>
          </a:p>
          <a:p>
            <a:r>
              <a:rPr lang="pt-BR">
                <a:solidFill>
                  <a:schemeClr val="bg1"/>
                </a:solidFill>
                <a:latin typeface="Calibri" pitchFamily="34" charset="0"/>
              </a:rPr>
              <a:t>Medidas de dispersão: desvio médio, desvio padrão e variância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aixaDeTexto 2"/>
          <p:cNvSpPr txBox="1">
            <a:spLocks noChangeArrowheads="1"/>
          </p:cNvSpPr>
          <p:nvPr/>
        </p:nvSpPr>
        <p:spPr bwMode="auto">
          <a:xfrm>
            <a:off x="458092" y="1071546"/>
            <a:ext cx="8286808" cy="236988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  <a:bevelB w="165100" prst="coolSlant"/>
          </a:sp3d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4000" dirty="0">
                <a:latin typeface="Calibri" pitchFamily="34" charset="0"/>
                <a:cs typeface="+mn-cs"/>
              </a:rPr>
              <a:t>Chama-se desvio padrão (DP) de uma </a:t>
            </a:r>
            <a:r>
              <a:rPr lang="pt-PT" sz="4000" dirty="0">
                <a:latin typeface="Calibri" pitchFamily="34" charset="0"/>
                <a:cs typeface="+mn-cs"/>
              </a:rPr>
              <a:t>distribuição </a:t>
            </a:r>
            <a:r>
              <a:rPr lang="pt-PT" sz="4000" dirty="0">
                <a:latin typeface="Calibri" pitchFamily="34" charset="0"/>
                <a:cs typeface="+mn-cs"/>
              </a:rPr>
              <a:t>a raiz quadrada da variância</a:t>
            </a:r>
            <a:r>
              <a:rPr lang="pt-PT" sz="4000" dirty="0">
                <a:latin typeface="Calibri" pitchFamily="34" charset="0"/>
                <a:cs typeface="+mn-cs"/>
              </a:rPr>
              <a:t>:</a:t>
            </a:r>
            <a:endParaRPr lang="pt-PT" sz="4000" dirty="0">
              <a:latin typeface="Calibri" pitchFamily="34" charset="0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2800" dirty="0">
              <a:latin typeface="Calibri" pitchFamily="34" charset="0"/>
              <a:cs typeface="+mn-cs"/>
            </a:endParaRPr>
          </a:p>
        </p:txBody>
      </p:sp>
      <p:sp>
        <p:nvSpPr>
          <p:cNvPr id="32773" name="CaixaDeTexto 3"/>
          <p:cNvSpPr txBox="1">
            <a:spLocks noChangeArrowheads="1"/>
          </p:cNvSpPr>
          <p:nvPr/>
        </p:nvSpPr>
        <p:spPr bwMode="auto">
          <a:xfrm>
            <a:off x="179388" y="0"/>
            <a:ext cx="504031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solidFill>
                  <a:schemeClr val="bg1"/>
                </a:solidFill>
                <a:latin typeface="Calibri" pitchFamily="34" charset="0"/>
              </a:rPr>
              <a:t>MATEMÁTICA, 1º Ano</a:t>
            </a:r>
          </a:p>
          <a:p>
            <a:r>
              <a:rPr lang="pt-BR">
                <a:solidFill>
                  <a:schemeClr val="bg1"/>
                </a:solidFill>
                <a:latin typeface="Calibri" pitchFamily="34" charset="0"/>
              </a:rPr>
              <a:t>Medidas de dispersão: desvio médio, desvio padrão e variância</a:t>
            </a:r>
          </a:p>
        </p:txBody>
      </p:sp>
      <p:pic>
        <p:nvPicPr>
          <p:cNvPr id="32774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16238" y="4292600"/>
            <a:ext cx="4151312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2"/>
          <p:cNvSpPr txBox="1">
            <a:spLocks noChangeArrowheads="1"/>
          </p:cNvSpPr>
          <p:nvPr/>
        </p:nvSpPr>
        <p:spPr bwMode="auto">
          <a:xfrm>
            <a:off x="539552" y="1628800"/>
            <a:ext cx="8286808" cy="1754326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  <a:bevelB w="165100" prst="coolSlant"/>
          </a:sp3d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dirty="0">
                <a:latin typeface="Arial" pitchFamily="34" charset="0"/>
                <a:cs typeface="Arial" pitchFamily="34" charset="0"/>
              </a:rPr>
              <a:t>No exemplo em análise, temos que a variância é </a:t>
            </a:r>
            <a:r>
              <a:rPr lang="pt-BR" sz="3600" dirty="0">
                <a:latin typeface="Arial" pitchFamily="34" charset="0"/>
                <a:cs typeface="Arial" pitchFamily="34" charset="0"/>
              </a:rPr>
              <a:t>10,8, portanto o </a:t>
            </a:r>
            <a:r>
              <a:rPr lang="pt-BR" sz="3600" dirty="0">
                <a:latin typeface="Arial" pitchFamily="34" charset="0"/>
                <a:cs typeface="Arial" pitchFamily="34" charset="0"/>
              </a:rPr>
              <a:t>desvio </a:t>
            </a:r>
            <a:r>
              <a:rPr lang="pt-BR" sz="3600" dirty="0">
                <a:latin typeface="Arial" pitchFamily="34" charset="0"/>
                <a:cs typeface="Arial" pitchFamily="34" charset="0"/>
              </a:rPr>
              <a:t>padrão será</a:t>
            </a:r>
            <a:r>
              <a:rPr lang="pt-BR" sz="3600" dirty="0">
                <a:latin typeface="Arial" pitchFamily="34" charset="0"/>
                <a:cs typeface="Arial" pitchFamily="34" charset="0"/>
              </a:rPr>
              <a:t>: DP = </a:t>
            </a:r>
            <a:r>
              <a:rPr lang="pt-BR" sz="3600" dirty="0">
                <a:latin typeface="Arial" pitchFamily="34" charset="0"/>
                <a:cs typeface="Arial" pitchFamily="34" charset="0"/>
                <a:sym typeface="Symbol"/>
              </a:rPr>
              <a:t>10,8  3,28.</a:t>
            </a:r>
            <a:endParaRPr lang="pt-BR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CaixaDeTexto 1"/>
          <p:cNvSpPr txBox="1">
            <a:spLocks noChangeArrowheads="1"/>
          </p:cNvSpPr>
          <p:nvPr/>
        </p:nvSpPr>
        <p:spPr bwMode="auto">
          <a:xfrm>
            <a:off x="467544" y="4653136"/>
            <a:ext cx="8215313" cy="584775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  <a:bevelB w="165100" prst="coolSlant"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b="1" dirty="0">
                <a:solidFill>
                  <a:srgbClr val="FF0000"/>
                </a:solidFill>
                <a:latin typeface="Calibri" pitchFamily="34" charset="0"/>
                <a:cs typeface="+mn-cs"/>
              </a:rPr>
              <a:t>O desvio padrão é </a:t>
            </a:r>
            <a:r>
              <a:rPr lang="pt-BR" sz="3200" b="1" dirty="0">
                <a:solidFill>
                  <a:srgbClr val="FF0000"/>
                </a:solidFill>
                <a:latin typeface="Calibri" pitchFamily="34" charset="0"/>
                <a:cs typeface="+mn-cs"/>
                <a:sym typeface="Symbol"/>
              </a:rPr>
              <a:t></a:t>
            </a:r>
            <a:r>
              <a:rPr lang="pt-BR" sz="3200" b="1" dirty="0">
                <a:solidFill>
                  <a:srgbClr val="FF0000"/>
                </a:solidFill>
                <a:latin typeface="Calibri" pitchFamily="34" charset="0"/>
                <a:cs typeface="+mn-cs"/>
              </a:rPr>
              <a:t> </a:t>
            </a:r>
            <a:r>
              <a:rPr lang="pt-BR" sz="3200" b="1" dirty="0">
                <a:solidFill>
                  <a:srgbClr val="FF0000"/>
                </a:solidFill>
                <a:latin typeface="Calibri" pitchFamily="34" charset="0"/>
                <a:cs typeface="+mn-cs"/>
              </a:rPr>
              <a:t>3,28.</a:t>
            </a:r>
            <a:endParaRPr lang="pt-BR" sz="3200" b="1" dirty="0">
              <a:solidFill>
                <a:srgbClr val="FF0000"/>
              </a:solidFill>
              <a:latin typeface="Calibri" pitchFamily="34" charset="0"/>
              <a:cs typeface="+mn-cs"/>
            </a:endParaRPr>
          </a:p>
        </p:txBody>
      </p:sp>
      <p:sp>
        <p:nvSpPr>
          <p:cNvPr id="33800" name="CaixaDeTexto 3"/>
          <p:cNvSpPr txBox="1">
            <a:spLocks noChangeArrowheads="1"/>
          </p:cNvSpPr>
          <p:nvPr/>
        </p:nvSpPr>
        <p:spPr bwMode="auto">
          <a:xfrm>
            <a:off x="179388" y="0"/>
            <a:ext cx="504031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solidFill>
                  <a:schemeClr val="bg1"/>
                </a:solidFill>
                <a:latin typeface="Calibri" pitchFamily="34" charset="0"/>
              </a:rPr>
              <a:t>MATEMÁTICA, 1º Ano</a:t>
            </a:r>
          </a:p>
          <a:p>
            <a:r>
              <a:rPr lang="pt-BR">
                <a:solidFill>
                  <a:schemeClr val="bg1"/>
                </a:solidFill>
                <a:latin typeface="Calibri" pitchFamily="34" charset="0"/>
              </a:rPr>
              <a:t>Medidas de dispersão: desvio médio, desvio padrão e variância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1"/>
          <p:cNvSpPr txBox="1">
            <a:spLocks noChangeArrowheads="1"/>
          </p:cNvSpPr>
          <p:nvPr/>
        </p:nvSpPr>
        <p:spPr bwMode="auto">
          <a:xfrm>
            <a:off x="395536" y="1124744"/>
            <a:ext cx="8215313" cy="584775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  <a:bevelB w="165100" prst="coolSlant"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b="1" dirty="0">
                <a:solidFill>
                  <a:srgbClr val="FF0000"/>
                </a:solidFill>
                <a:latin typeface="Calibri" pitchFamily="34" charset="0"/>
                <a:cs typeface="+mn-cs"/>
              </a:rPr>
              <a:t>O desvio </a:t>
            </a:r>
            <a:r>
              <a:rPr lang="pt-BR" sz="3200" b="1" dirty="0">
                <a:solidFill>
                  <a:srgbClr val="FF0000"/>
                </a:solidFill>
                <a:latin typeface="Calibri" pitchFamily="34" charset="0"/>
                <a:cs typeface="+mn-cs"/>
              </a:rPr>
              <a:t>padrão...</a:t>
            </a:r>
            <a:endParaRPr lang="pt-BR" sz="3200" b="1" dirty="0">
              <a:solidFill>
                <a:srgbClr val="FF0000"/>
              </a:solidFill>
              <a:latin typeface="Calibri" pitchFamily="34" charset="0"/>
              <a:cs typeface="+mn-cs"/>
            </a:endParaRPr>
          </a:p>
        </p:txBody>
      </p:sp>
      <p:sp>
        <p:nvSpPr>
          <p:cNvPr id="34821" name="CaixaDeTexto 3"/>
          <p:cNvSpPr txBox="1">
            <a:spLocks noChangeArrowheads="1"/>
          </p:cNvSpPr>
          <p:nvPr/>
        </p:nvSpPr>
        <p:spPr bwMode="auto">
          <a:xfrm>
            <a:off x="179388" y="0"/>
            <a:ext cx="504031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solidFill>
                  <a:schemeClr val="bg1"/>
                </a:solidFill>
                <a:latin typeface="Calibri" pitchFamily="34" charset="0"/>
              </a:rPr>
              <a:t>MATEMÁTICA, 1º Ano</a:t>
            </a:r>
          </a:p>
          <a:p>
            <a:r>
              <a:rPr lang="pt-BR">
                <a:solidFill>
                  <a:schemeClr val="bg1"/>
                </a:solidFill>
                <a:latin typeface="Calibri" pitchFamily="34" charset="0"/>
              </a:rPr>
              <a:t>Medidas de dispersão: desvio médio, desvio padrão e variância</a:t>
            </a:r>
          </a:p>
        </p:txBody>
      </p:sp>
      <p:pic>
        <p:nvPicPr>
          <p:cNvPr id="348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47813" y="3213100"/>
            <a:ext cx="6453187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CaixaDeTexto 2"/>
          <p:cNvSpPr txBox="1">
            <a:spLocks noChangeArrowheads="1"/>
          </p:cNvSpPr>
          <p:nvPr/>
        </p:nvSpPr>
        <p:spPr bwMode="auto">
          <a:xfrm>
            <a:off x="214313" y="1143000"/>
            <a:ext cx="8643937" cy="58420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b="1" dirty="0">
                <a:latin typeface="Calibri" pitchFamily="34" charset="0"/>
                <a:cs typeface="+mn-cs"/>
              </a:rPr>
              <a:t>OBSERVAÇÕES: </a:t>
            </a:r>
          </a:p>
        </p:txBody>
      </p:sp>
      <p:sp>
        <p:nvSpPr>
          <p:cNvPr id="21" name="CaixaDeTexto 2"/>
          <p:cNvSpPr txBox="1">
            <a:spLocks noChangeArrowheads="1"/>
          </p:cNvSpPr>
          <p:nvPr/>
        </p:nvSpPr>
        <p:spPr bwMode="auto">
          <a:xfrm>
            <a:off x="755576" y="2145092"/>
            <a:ext cx="7488832" cy="2185214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  <a:bevelB w="165100" prst="coolSlant"/>
          </a:sp3d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pt-BR" sz="2800" dirty="0">
                <a:solidFill>
                  <a:schemeClr val="bg1"/>
                </a:solidFill>
                <a:latin typeface="Calibri" pitchFamily="34" charset="0"/>
                <a:cs typeface="+mn-cs"/>
              </a:rPr>
              <a:t> </a:t>
            </a:r>
            <a:r>
              <a:rPr lang="pt-BR" sz="3600" dirty="0">
                <a:solidFill>
                  <a:schemeClr val="bg1"/>
                </a:solidFill>
                <a:latin typeface="Calibri" pitchFamily="34" charset="0"/>
                <a:cs typeface="+mn-cs"/>
              </a:rPr>
              <a:t>Quando todos os</a:t>
            </a:r>
            <a:r>
              <a:rPr lang="pt-BR" sz="3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valores de uma distribuição forem iguais, o desvio padrão será igual a zero;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2800" dirty="0">
              <a:solidFill>
                <a:schemeClr val="bg1"/>
              </a:solidFill>
              <a:latin typeface="Calibri" pitchFamily="34" charset="0"/>
              <a:cs typeface="+mn-cs"/>
            </a:endParaRPr>
          </a:p>
        </p:txBody>
      </p:sp>
      <p:sp>
        <p:nvSpPr>
          <p:cNvPr id="35848" name="CaixaDeTexto 3"/>
          <p:cNvSpPr txBox="1">
            <a:spLocks noChangeArrowheads="1"/>
          </p:cNvSpPr>
          <p:nvPr/>
        </p:nvSpPr>
        <p:spPr bwMode="auto">
          <a:xfrm>
            <a:off x="179388" y="0"/>
            <a:ext cx="504031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solidFill>
                  <a:schemeClr val="bg1"/>
                </a:solidFill>
                <a:latin typeface="Calibri" pitchFamily="34" charset="0"/>
              </a:rPr>
              <a:t>MATEMÁTICA, 1º Ano</a:t>
            </a:r>
          </a:p>
          <a:p>
            <a:r>
              <a:rPr lang="pt-BR">
                <a:solidFill>
                  <a:schemeClr val="bg1"/>
                </a:solidFill>
                <a:latin typeface="Calibri" pitchFamily="34" charset="0"/>
              </a:rPr>
              <a:t>Medidas de dispersão: desvio médio, desvio padrão e variância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CaixaDeTexto 2"/>
          <p:cNvSpPr txBox="1">
            <a:spLocks noChangeArrowheads="1"/>
          </p:cNvSpPr>
          <p:nvPr/>
        </p:nvSpPr>
        <p:spPr bwMode="auto">
          <a:xfrm>
            <a:off x="214313" y="1143000"/>
            <a:ext cx="8643937" cy="58420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b="1" dirty="0">
                <a:latin typeface="Calibri" pitchFamily="34" charset="0"/>
                <a:cs typeface="+mn-cs"/>
              </a:rPr>
              <a:t>OBSERVAÇÕES: </a:t>
            </a:r>
          </a:p>
        </p:txBody>
      </p:sp>
      <p:sp>
        <p:nvSpPr>
          <p:cNvPr id="21" name="CaixaDeTexto 2"/>
          <p:cNvSpPr txBox="1">
            <a:spLocks noChangeArrowheads="1"/>
          </p:cNvSpPr>
          <p:nvPr/>
        </p:nvSpPr>
        <p:spPr bwMode="auto">
          <a:xfrm>
            <a:off x="611560" y="2145092"/>
            <a:ext cx="7920880" cy="2554545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  <a:bevelB w="165100" prst="coolSlant"/>
          </a:sp3d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pt-BR" sz="3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4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Quanto </a:t>
            </a:r>
            <a:r>
              <a:rPr lang="pt-BR" sz="4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mais próximo de zero for o desvio padrão, mais homogênea será a distribuição dos valores</a:t>
            </a:r>
            <a:r>
              <a:rPr lang="pt-BR" sz="4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;</a:t>
            </a:r>
            <a:endParaRPr lang="pt-BR" sz="4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872" name="CaixaDeTexto 3"/>
          <p:cNvSpPr txBox="1">
            <a:spLocks noChangeArrowheads="1"/>
          </p:cNvSpPr>
          <p:nvPr/>
        </p:nvSpPr>
        <p:spPr bwMode="auto">
          <a:xfrm>
            <a:off x="179388" y="0"/>
            <a:ext cx="504031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solidFill>
                  <a:schemeClr val="bg1"/>
                </a:solidFill>
                <a:latin typeface="Calibri" pitchFamily="34" charset="0"/>
              </a:rPr>
              <a:t>MATEMÁTICA, 1º Ano</a:t>
            </a:r>
          </a:p>
          <a:p>
            <a:r>
              <a:rPr lang="pt-BR">
                <a:solidFill>
                  <a:schemeClr val="bg1"/>
                </a:solidFill>
                <a:latin typeface="Calibri" pitchFamily="34" charset="0"/>
              </a:rPr>
              <a:t>Medidas de dispersão: desvio médio, desvio padrão e variância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CaixaDeTexto 2"/>
          <p:cNvSpPr txBox="1">
            <a:spLocks noChangeArrowheads="1"/>
          </p:cNvSpPr>
          <p:nvPr/>
        </p:nvSpPr>
        <p:spPr bwMode="auto">
          <a:xfrm>
            <a:off x="214313" y="1143000"/>
            <a:ext cx="8643937" cy="58420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b="1" dirty="0">
                <a:latin typeface="Calibri" pitchFamily="34" charset="0"/>
                <a:cs typeface="+mn-cs"/>
              </a:rPr>
              <a:t>OBSERVAÇÕES: </a:t>
            </a:r>
          </a:p>
        </p:txBody>
      </p:sp>
      <p:sp>
        <p:nvSpPr>
          <p:cNvPr id="21" name="CaixaDeTexto 2"/>
          <p:cNvSpPr txBox="1">
            <a:spLocks noChangeArrowheads="1"/>
          </p:cNvSpPr>
          <p:nvPr/>
        </p:nvSpPr>
        <p:spPr bwMode="auto">
          <a:xfrm>
            <a:off x="285720" y="2145092"/>
            <a:ext cx="8572560" cy="193899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  <a:bevelB w="165100" prst="coolSlant"/>
          </a:sp3d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pt-BR" sz="3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4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 </a:t>
            </a:r>
            <a:r>
              <a:rPr lang="pt-BR" sz="4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desvio padrão é expresso na mesma unidade dos valores distribuídos.</a:t>
            </a:r>
          </a:p>
        </p:txBody>
      </p:sp>
      <p:sp>
        <p:nvSpPr>
          <p:cNvPr id="37896" name="CaixaDeTexto 3"/>
          <p:cNvSpPr txBox="1">
            <a:spLocks noChangeArrowheads="1"/>
          </p:cNvSpPr>
          <p:nvPr/>
        </p:nvSpPr>
        <p:spPr bwMode="auto">
          <a:xfrm>
            <a:off x="179388" y="0"/>
            <a:ext cx="504031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solidFill>
                  <a:schemeClr val="bg1"/>
                </a:solidFill>
                <a:latin typeface="Calibri" pitchFamily="34" charset="0"/>
              </a:rPr>
              <a:t>MATEMÁTICA, 1º Ano</a:t>
            </a:r>
          </a:p>
          <a:p>
            <a:r>
              <a:rPr lang="pt-BR">
                <a:solidFill>
                  <a:schemeClr val="bg1"/>
                </a:solidFill>
                <a:latin typeface="Calibri" pitchFamily="34" charset="0"/>
              </a:rPr>
              <a:t>Medidas de dispersão: desvio médio, desvio padrão e variância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>
            <a:spLocks noChangeArrowheads="1"/>
          </p:cNvSpPr>
          <p:nvPr/>
        </p:nvSpPr>
        <p:spPr bwMode="auto">
          <a:xfrm>
            <a:off x="428627" y="1000108"/>
            <a:ext cx="8215339" cy="52322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b="1" dirty="0">
                <a:latin typeface="Calibri" pitchFamily="34" charset="0"/>
                <a:cs typeface="+mn-cs"/>
              </a:rPr>
              <a:t>EXERCÍCIOS DE FIXAÇÃO </a:t>
            </a:r>
          </a:p>
        </p:txBody>
      </p:sp>
      <p:sp>
        <p:nvSpPr>
          <p:cNvPr id="4" name="CaixaDeTexto 3"/>
          <p:cNvSpPr txBox="1">
            <a:spLocks noChangeArrowheads="1"/>
          </p:cNvSpPr>
          <p:nvPr/>
        </p:nvSpPr>
        <p:spPr bwMode="auto">
          <a:xfrm>
            <a:off x="755576" y="1704322"/>
            <a:ext cx="7632848" cy="3693319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dirty="0">
                <a:latin typeface="Arial" pitchFamily="34" charset="0"/>
                <a:cs typeface="Arial" pitchFamily="34" charset="0"/>
              </a:rPr>
              <a:t>1º) Considerando a distribuição dos </a:t>
            </a:r>
            <a:r>
              <a:rPr lang="pt-BR" sz="3600" dirty="0">
                <a:latin typeface="Arial" pitchFamily="34" charset="0"/>
                <a:cs typeface="Arial" pitchFamily="34" charset="0"/>
              </a:rPr>
              <a:t>números </a:t>
            </a:r>
            <a:r>
              <a:rPr lang="pt-BR" sz="3600" dirty="0">
                <a:latin typeface="Arial" pitchFamily="34" charset="0"/>
                <a:cs typeface="Arial" pitchFamily="34" charset="0"/>
              </a:rPr>
              <a:t>2, 4, 6 e 10, determine: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3600" dirty="0">
              <a:latin typeface="Arial" pitchFamily="34" charset="0"/>
              <a:cs typeface="Arial" pitchFamily="34" charset="0"/>
            </a:endParaRP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  <a:defRPr/>
            </a:pPr>
            <a:r>
              <a:rPr lang="pt-BR" sz="3600" dirty="0">
                <a:latin typeface="Arial" pitchFamily="34" charset="0"/>
                <a:cs typeface="Arial" pitchFamily="34" charset="0"/>
              </a:rPr>
              <a:t>o desvio médio;</a:t>
            </a:r>
          </a:p>
          <a:p>
            <a:pPr marL="514350" indent="-514350" algn="just" fontAlgn="auto">
              <a:spcBef>
                <a:spcPts val="0"/>
              </a:spcBef>
              <a:spcAft>
                <a:spcPts val="0"/>
              </a:spcAft>
              <a:buFontTx/>
              <a:buAutoNum type="alphaLcParenR"/>
              <a:defRPr/>
            </a:pPr>
            <a:r>
              <a:rPr lang="pt-BR" sz="3600" dirty="0">
                <a:latin typeface="Arial" pitchFamily="34" charset="0"/>
                <a:cs typeface="Arial" pitchFamily="34" charset="0"/>
              </a:rPr>
              <a:t>a variância;</a:t>
            </a:r>
          </a:p>
          <a:p>
            <a:pPr marL="514350" indent="-514350" algn="just" fontAlgn="auto">
              <a:spcBef>
                <a:spcPts val="0"/>
              </a:spcBef>
              <a:spcAft>
                <a:spcPts val="0"/>
              </a:spcAft>
              <a:buFontTx/>
              <a:buAutoNum type="alphaLcParenR"/>
              <a:defRPr/>
            </a:pPr>
            <a:r>
              <a:rPr lang="pt-BR" sz="3600" dirty="0">
                <a:latin typeface="Arial" pitchFamily="34" charset="0"/>
                <a:cs typeface="Arial" pitchFamily="34" charset="0"/>
              </a:rPr>
              <a:t>o desvio padrão.</a:t>
            </a:r>
          </a:p>
          <a:p>
            <a:pPr marL="514350" indent="-514350"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latin typeface="Calibri" pitchFamily="34" charset="0"/>
              <a:cs typeface="+mn-cs"/>
            </a:endParaRPr>
          </a:p>
        </p:txBody>
      </p:sp>
      <p:sp>
        <p:nvSpPr>
          <p:cNvPr id="38920" name="CaixaDeTexto 3"/>
          <p:cNvSpPr txBox="1">
            <a:spLocks noChangeArrowheads="1"/>
          </p:cNvSpPr>
          <p:nvPr/>
        </p:nvSpPr>
        <p:spPr bwMode="auto">
          <a:xfrm>
            <a:off x="179388" y="0"/>
            <a:ext cx="504031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solidFill>
                  <a:schemeClr val="bg1"/>
                </a:solidFill>
                <a:latin typeface="Calibri" pitchFamily="34" charset="0"/>
              </a:rPr>
              <a:t>MATEMÁTICA, 1º Ano</a:t>
            </a:r>
          </a:p>
          <a:p>
            <a:r>
              <a:rPr lang="pt-BR">
                <a:solidFill>
                  <a:schemeClr val="bg1"/>
                </a:solidFill>
                <a:latin typeface="Calibri" pitchFamily="34" charset="0"/>
              </a:rPr>
              <a:t>Medidas de dispersão: desvio médio, desvio padrão e variância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>
            <a:spLocks noChangeArrowheads="1"/>
          </p:cNvSpPr>
          <p:nvPr/>
        </p:nvSpPr>
        <p:spPr bwMode="auto">
          <a:xfrm>
            <a:off x="428627" y="1071546"/>
            <a:ext cx="8215339" cy="646331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b="1" dirty="0">
                <a:latin typeface="Calibri" pitchFamily="34" charset="0"/>
                <a:cs typeface="+mn-cs"/>
              </a:rPr>
              <a:t>SOLUÇÃO - MÉDIA</a:t>
            </a:r>
            <a:r>
              <a:rPr lang="pt-BR" sz="2800" b="1" dirty="0">
                <a:latin typeface="Calibri" pitchFamily="34" charset="0"/>
                <a:cs typeface="+mn-cs"/>
              </a:rPr>
              <a:t> </a:t>
            </a:r>
            <a:endParaRPr lang="pt-BR" sz="2800" b="1" dirty="0">
              <a:latin typeface="Calibri" pitchFamily="34" charset="0"/>
              <a:cs typeface="+mn-cs"/>
            </a:endParaRPr>
          </a:p>
        </p:txBody>
      </p:sp>
      <p:sp>
        <p:nvSpPr>
          <p:cNvPr id="4" name="CaixaDeTexto 3"/>
          <p:cNvSpPr txBox="1">
            <a:spLocks noChangeArrowheads="1"/>
          </p:cNvSpPr>
          <p:nvPr/>
        </p:nvSpPr>
        <p:spPr bwMode="auto">
          <a:xfrm>
            <a:off x="1043608" y="1988840"/>
            <a:ext cx="7416824" cy="4247317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marL="514350" indent="-5143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dirty="0">
                <a:latin typeface="Calibri" pitchFamily="34" charset="0"/>
                <a:cs typeface="+mn-cs"/>
              </a:rPr>
              <a:t>A distribuição </a:t>
            </a:r>
            <a:r>
              <a:rPr lang="pt-BR" sz="4000" dirty="0">
                <a:latin typeface="Calibri" pitchFamily="34" charset="0"/>
                <a:cs typeface="+mn-cs"/>
              </a:rPr>
              <a:t>é </a:t>
            </a:r>
            <a:r>
              <a:rPr lang="pt-BR" sz="4000" dirty="0">
                <a:latin typeface="Calibri" pitchFamily="34" charset="0"/>
                <a:cs typeface="+mn-cs"/>
              </a:rPr>
              <a:t>2, 4, 6 e 12, então temos:</a:t>
            </a:r>
          </a:p>
          <a:p>
            <a:pPr marL="514350" indent="-514350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4000" dirty="0">
              <a:latin typeface="Calibri" pitchFamily="34" charset="0"/>
              <a:cs typeface="+mn-cs"/>
            </a:endParaRPr>
          </a:p>
          <a:p>
            <a:pPr marL="514350" indent="-5143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dirty="0">
                <a:latin typeface="Calibri" pitchFamily="34" charset="0"/>
                <a:cs typeface="+mn-cs"/>
              </a:rPr>
              <a:t>MA = </a:t>
            </a:r>
            <a:r>
              <a:rPr lang="pt-BR" sz="4000" u="sng" dirty="0">
                <a:latin typeface="Calibri" pitchFamily="34" charset="0"/>
                <a:cs typeface="+mn-cs"/>
              </a:rPr>
              <a:t>(</a:t>
            </a:r>
            <a:r>
              <a:rPr lang="pt-BR" sz="4000" u="sng" dirty="0">
                <a:latin typeface="Calibri" pitchFamily="34" charset="0"/>
                <a:cs typeface="+mn-cs"/>
              </a:rPr>
              <a:t>2+4+6+12)</a:t>
            </a:r>
            <a:r>
              <a:rPr lang="pt-BR" sz="4000" dirty="0">
                <a:latin typeface="Calibri" pitchFamily="34" charset="0"/>
                <a:cs typeface="+mn-cs"/>
              </a:rPr>
              <a:t> MA = </a:t>
            </a:r>
            <a:r>
              <a:rPr lang="pt-BR" sz="4000" u="sng" dirty="0">
                <a:latin typeface="Calibri" pitchFamily="34" charset="0"/>
                <a:cs typeface="+mn-cs"/>
              </a:rPr>
              <a:t>24</a:t>
            </a:r>
            <a:r>
              <a:rPr lang="pt-BR" sz="4000" dirty="0">
                <a:latin typeface="Calibri" pitchFamily="34" charset="0"/>
                <a:cs typeface="+mn-cs"/>
              </a:rPr>
              <a:t>    M = 6</a:t>
            </a:r>
            <a:endParaRPr lang="pt-BR" sz="4000" u="sng" dirty="0">
              <a:latin typeface="Calibri" pitchFamily="34" charset="0"/>
              <a:cs typeface="+mn-cs"/>
            </a:endParaRPr>
          </a:p>
          <a:p>
            <a:pPr marL="514350" indent="-5143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dirty="0">
                <a:latin typeface="Calibri" pitchFamily="34" charset="0"/>
                <a:cs typeface="+mn-cs"/>
              </a:rPr>
              <a:t>  </a:t>
            </a:r>
            <a:r>
              <a:rPr lang="pt-BR" sz="4000" dirty="0">
                <a:latin typeface="Calibri" pitchFamily="34" charset="0"/>
                <a:cs typeface="+mn-cs"/>
              </a:rPr>
              <a:t>                  4 			    4</a:t>
            </a:r>
            <a:endParaRPr lang="pt-BR" sz="4000" dirty="0">
              <a:latin typeface="Calibri" pitchFamily="34" charset="0"/>
              <a:cs typeface="+mn-cs"/>
            </a:endParaRPr>
          </a:p>
          <a:p>
            <a:pPr marL="514350" indent="-514350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1400" dirty="0">
              <a:latin typeface="Calibri" pitchFamily="34" charset="0"/>
              <a:cs typeface="+mn-cs"/>
            </a:endParaRPr>
          </a:p>
          <a:p>
            <a:pPr marL="514350" indent="-5143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dirty="0">
                <a:latin typeface="Calibri" pitchFamily="34" charset="0"/>
                <a:cs typeface="+mn-cs"/>
              </a:rPr>
              <a:t> </a:t>
            </a:r>
            <a:endParaRPr lang="pt-BR" sz="2800" dirty="0">
              <a:latin typeface="Calibri" pitchFamily="34" charset="0"/>
              <a:cs typeface="+mn-cs"/>
              <a:sym typeface="Symbol"/>
            </a:endParaRPr>
          </a:p>
          <a:p>
            <a:pPr marL="514350" indent="-514350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2800" dirty="0">
              <a:latin typeface="Calibri" pitchFamily="34" charset="0"/>
              <a:cs typeface="+mn-cs"/>
            </a:endParaRPr>
          </a:p>
        </p:txBody>
      </p:sp>
      <p:sp>
        <p:nvSpPr>
          <p:cNvPr id="39944" name="CaixaDeTexto 3"/>
          <p:cNvSpPr txBox="1">
            <a:spLocks noChangeArrowheads="1"/>
          </p:cNvSpPr>
          <p:nvPr/>
        </p:nvSpPr>
        <p:spPr bwMode="auto">
          <a:xfrm>
            <a:off x="179388" y="0"/>
            <a:ext cx="504031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solidFill>
                  <a:schemeClr val="bg1"/>
                </a:solidFill>
                <a:latin typeface="Calibri" pitchFamily="34" charset="0"/>
              </a:rPr>
              <a:t>MATEMÁTICA, 1º Ano</a:t>
            </a:r>
          </a:p>
          <a:p>
            <a:r>
              <a:rPr lang="pt-BR">
                <a:solidFill>
                  <a:schemeClr val="bg1"/>
                </a:solidFill>
                <a:latin typeface="Calibri" pitchFamily="34" charset="0"/>
              </a:rPr>
              <a:t>Medidas de dispersão: desvio médio, desvio padrão e variância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>
            <a:spLocks noChangeArrowheads="1"/>
          </p:cNvSpPr>
          <p:nvPr/>
        </p:nvSpPr>
        <p:spPr bwMode="auto">
          <a:xfrm>
            <a:off x="428627" y="1071546"/>
            <a:ext cx="8215339" cy="52322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b="1" dirty="0">
                <a:latin typeface="Calibri" pitchFamily="34" charset="0"/>
                <a:cs typeface="+mn-cs"/>
              </a:rPr>
              <a:t>SOLUÇÃO (DESVIO MÉDIO) </a:t>
            </a:r>
            <a:endParaRPr lang="pt-BR" sz="2800" b="1" dirty="0">
              <a:latin typeface="Calibri" pitchFamily="34" charset="0"/>
              <a:cs typeface="+mn-cs"/>
            </a:endParaRPr>
          </a:p>
        </p:txBody>
      </p:sp>
      <p:sp>
        <p:nvSpPr>
          <p:cNvPr id="4" name="CaixaDeTexto 3"/>
          <p:cNvSpPr txBox="1">
            <a:spLocks noChangeArrowheads="1"/>
          </p:cNvSpPr>
          <p:nvPr/>
        </p:nvSpPr>
        <p:spPr bwMode="auto">
          <a:xfrm>
            <a:off x="539552" y="1844824"/>
            <a:ext cx="8215312" cy="4832092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marL="514350" indent="-5143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400" dirty="0">
                <a:latin typeface="Calibri" pitchFamily="34" charset="0"/>
                <a:cs typeface="+mn-cs"/>
              </a:rPr>
              <a:t>A distribuição </a:t>
            </a:r>
            <a:r>
              <a:rPr lang="pt-BR" sz="4400" dirty="0">
                <a:latin typeface="Calibri" pitchFamily="34" charset="0"/>
                <a:cs typeface="+mn-cs"/>
              </a:rPr>
              <a:t>é </a:t>
            </a:r>
            <a:r>
              <a:rPr lang="pt-BR" sz="4400" dirty="0">
                <a:latin typeface="Calibri" pitchFamily="34" charset="0"/>
                <a:cs typeface="+mn-cs"/>
              </a:rPr>
              <a:t>2, 4, 6 e 12, então temos:</a:t>
            </a:r>
          </a:p>
          <a:p>
            <a:pPr marL="514350" indent="-5143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400" dirty="0">
                <a:latin typeface="Calibri" pitchFamily="34" charset="0"/>
                <a:cs typeface="+mn-cs"/>
              </a:rPr>
              <a:t> </a:t>
            </a:r>
            <a:endParaRPr lang="pt-BR" sz="4400" dirty="0">
              <a:latin typeface="Calibri" pitchFamily="34" charset="0"/>
              <a:cs typeface="+mn-cs"/>
            </a:endParaRPr>
          </a:p>
          <a:p>
            <a:pPr marL="742950" indent="-7429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400" dirty="0">
                <a:latin typeface="Calibri" pitchFamily="34" charset="0"/>
                <a:cs typeface="+mn-cs"/>
              </a:rPr>
              <a:t>  DM </a:t>
            </a:r>
            <a:r>
              <a:rPr lang="pt-BR" sz="4400" dirty="0">
                <a:latin typeface="Calibri" pitchFamily="34" charset="0"/>
                <a:cs typeface="+mn-cs"/>
              </a:rPr>
              <a:t>= </a:t>
            </a:r>
            <a:r>
              <a:rPr lang="pt-BR" sz="4400" u="sng" dirty="0">
                <a:latin typeface="Calibri" pitchFamily="34" charset="0"/>
                <a:cs typeface="+mn-cs"/>
              </a:rPr>
              <a:t>(</a:t>
            </a:r>
            <a:r>
              <a:rPr lang="pt-BR" sz="4400" u="sng" dirty="0">
                <a:latin typeface="Calibri" pitchFamily="34" charset="0"/>
                <a:cs typeface="+mn-cs"/>
                <a:sym typeface="Symbol"/>
              </a:rPr>
              <a:t>2-6 + 4-6 + 6-6 + 12-6</a:t>
            </a:r>
            <a:r>
              <a:rPr lang="pt-BR" sz="4400" u="sng" dirty="0">
                <a:latin typeface="Calibri" pitchFamily="34" charset="0"/>
                <a:cs typeface="+mn-cs"/>
                <a:sym typeface="Symbol"/>
              </a:rPr>
              <a:t>)</a:t>
            </a:r>
            <a:r>
              <a:rPr lang="pt-BR" sz="4400" dirty="0">
                <a:latin typeface="Calibri" pitchFamily="34" charset="0"/>
                <a:cs typeface="+mn-cs"/>
                <a:sym typeface="Symbol"/>
              </a:rPr>
              <a:t>  					4   </a:t>
            </a:r>
          </a:p>
          <a:p>
            <a:pPr marL="742950" indent="-7429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400" dirty="0">
                <a:latin typeface="Calibri" pitchFamily="34" charset="0"/>
                <a:cs typeface="+mn-cs"/>
                <a:sym typeface="Symbol"/>
              </a:rPr>
              <a:t>	</a:t>
            </a:r>
            <a:r>
              <a:rPr lang="pt-BR" sz="4400" dirty="0">
                <a:latin typeface="Calibri" pitchFamily="34" charset="0"/>
                <a:cs typeface="+mn-cs"/>
                <a:sym typeface="Symbol"/>
              </a:rPr>
              <a:t>DM = |-4|+|2|+|0|+|</a:t>
            </a:r>
            <a:r>
              <a:rPr lang="pt-BR" sz="4400" dirty="0">
                <a:latin typeface="Calibri" pitchFamily="34" charset="0"/>
                <a:cs typeface="+mn-cs"/>
                <a:sym typeface="Symbol"/>
              </a:rPr>
              <a:t>6</a:t>
            </a:r>
            <a:r>
              <a:rPr lang="pt-BR" sz="4400" dirty="0">
                <a:latin typeface="Calibri" pitchFamily="34" charset="0"/>
                <a:cs typeface="+mn-cs"/>
                <a:sym typeface="Symbol"/>
              </a:rPr>
              <a:t>| =</a:t>
            </a:r>
          </a:p>
          <a:p>
            <a:pPr marL="742950" indent="-742950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4400" dirty="0">
              <a:latin typeface="Calibri" pitchFamily="34" charset="0"/>
              <a:cs typeface="+mn-cs"/>
              <a:sym typeface="Symbol"/>
            </a:endParaRPr>
          </a:p>
        </p:txBody>
      </p:sp>
      <p:sp>
        <p:nvSpPr>
          <p:cNvPr id="40968" name="CaixaDeTexto 3"/>
          <p:cNvSpPr txBox="1">
            <a:spLocks noChangeArrowheads="1"/>
          </p:cNvSpPr>
          <p:nvPr/>
        </p:nvSpPr>
        <p:spPr bwMode="auto">
          <a:xfrm>
            <a:off x="179388" y="0"/>
            <a:ext cx="504031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solidFill>
                  <a:schemeClr val="bg1"/>
                </a:solidFill>
                <a:latin typeface="Calibri" pitchFamily="34" charset="0"/>
              </a:rPr>
              <a:t>MATEMÁTICA, 1º Ano</a:t>
            </a:r>
          </a:p>
          <a:p>
            <a:r>
              <a:rPr lang="pt-BR">
                <a:solidFill>
                  <a:schemeClr val="bg1"/>
                </a:solidFill>
                <a:latin typeface="Calibri" pitchFamily="34" charset="0"/>
              </a:rPr>
              <a:t>Medidas de dispersão: desvio médio, desvio padrão e variância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>
            <a:spLocks noChangeArrowheads="1"/>
          </p:cNvSpPr>
          <p:nvPr/>
        </p:nvSpPr>
        <p:spPr bwMode="auto">
          <a:xfrm>
            <a:off x="428627" y="1071546"/>
            <a:ext cx="8215339" cy="52322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b="1" dirty="0">
                <a:latin typeface="Calibri" pitchFamily="34" charset="0"/>
                <a:cs typeface="+mn-cs"/>
              </a:rPr>
              <a:t>SOLUÇÃO (DESVIO MÉDIO) </a:t>
            </a:r>
            <a:endParaRPr lang="pt-BR" sz="2800" b="1" dirty="0">
              <a:latin typeface="Calibri" pitchFamily="34" charset="0"/>
              <a:cs typeface="+mn-cs"/>
            </a:endParaRPr>
          </a:p>
        </p:txBody>
      </p:sp>
      <p:sp>
        <p:nvSpPr>
          <p:cNvPr id="4" name="CaixaDeTexto 3"/>
          <p:cNvSpPr txBox="1">
            <a:spLocks noChangeArrowheads="1"/>
          </p:cNvSpPr>
          <p:nvPr/>
        </p:nvSpPr>
        <p:spPr bwMode="auto">
          <a:xfrm>
            <a:off x="539552" y="1844824"/>
            <a:ext cx="8215312" cy="3477875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marL="514350" indent="-5143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400" dirty="0">
                <a:latin typeface="Calibri" pitchFamily="34" charset="0"/>
                <a:cs typeface="+mn-cs"/>
              </a:rPr>
              <a:t> </a:t>
            </a:r>
            <a:r>
              <a:rPr lang="pt-BR" sz="4400" dirty="0">
                <a:latin typeface="Calibri" pitchFamily="34" charset="0"/>
                <a:cs typeface="+mn-cs"/>
                <a:sym typeface="Symbol"/>
              </a:rPr>
              <a:t>Tirando do módulo teremos:  </a:t>
            </a:r>
          </a:p>
          <a:p>
            <a:pPr marL="742950" indent="-7429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400" dirty="0">
                <a:latin typeface="Calibri" pitchFamily="34" charset="0"/>
                <a:cs typeface="+mn-cs"/>
                <a:sym typeface="Symbol"/>
              </a:rPr>
              <a:t>	</a:t>
            </a:r>
            <a:endParaRPr lang="pt-BR" sz="4400" dirty="0">
              <a:latin typeface="Calibri" pitchFamily="34" charset="0"/>
              <a:cs typeface="+mn-cs"/>
              <a:sym typeface="Symbol"/>
            </a:endParaRPr>
          </a:p>
          <a:p>
            <a:pPr marL="742950" indent="-7429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400" dirty="0">
                <a:latin typeface="Calibri" pitchFamily="34" charset="0"/>
                <a:cs typeface="+mn-cs"/>
                <a:sym typeface="Symbol"/>
              </a:rPr>
              <a:t>DM = </a:t>
            </a:r>
            <a:r>
              <a:rPr lang="pt-BR" sz="4400" u="sng" dirty="0">
                <a:latin typeface="Calibri" pitchFamily="34" charset="0"/>
                <a:cs typeface="+mn-cs"/>
                <a:sym typeface="Symbol"/>
              </a:rPr>
              <a:t>4+2+0+6</a:t>
            </a:r>
            <a:r>
              <a:rPr lang="pt-BR" sz="4400" dirty="0">
                <a:latin typeface="Calibri" pitchFamily="34" charset="0"/>
                <a:cs typeface="+mn-cs"/>
                <a:sym typeface="Symbol"/>
              </a:rPr>
              <a:t> </a:t>
            </a:r>
            <a:r>
              <a:rPr lang="pt-BR" sz="4400" dirty="0">
                <a:latin typeface="Calibri" pitchFamily="34" charset="0"/>
                <a:cs typeface="+mn-cs"/>
                <a:sym typeface="Symbol"/>
              </a:rPr>
              <a:t> DM = </a:t>
            </a:r>
            <a:r>
              <a:rPr lang="pt-BR" sz="4400" u="sng" dirty="0">
                <a:latin typeface="Calibri" pitchFamily="34" charset="0"/>
                <a:cs typeface="+mn-cs"/>
                <a:sym typeface="Symbol"/>
              </a:rPr>
              <a:t>12</a:t>
            </a:r>
            <a:r>
              <a:rPr lang="pt-BR" sz="4400" dirty="0">
                <a:latin typeface="Calibri" pitchFamily="34" charset="0"/>
                <a:cs typeface="+mn-cs"/>
                <a:sym typeface="Symbol"/>
              </a:rPr>
              <a:t>   DM = 3</a:t>
            </a:r>
          </a:p>
          <a:p>
            <a:pPr marL="742950" indent="-7429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400" dirty="0">
                <a:latin typeface="Calibri" pitchFamily="34" charset="0"/>
                <a:cs typeface="+mn-cs"/>
                <a:sym typeface="Symbol"/>
              </a:rPr>
              <a:t>	</a:t>
            </a:r>
            <a:r>
              <a:rPr lang="pt-BR" sz="4400" dirty="0">
                <a:latin typeface="Calibri" pitchFamily="34" charset="0"/>
                <a:cs typeface="+mn-cs"/>
                <a:sym typeface="Symbol"/>
              </a:rPr>
              <a:t>		   4			    4</a:t>
            </a:r>
          </a:p>
          <a:p>
            <a:pPr marL="742950" indent="-742950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4400" dirty="0">
              <a:latin typeface="Calibri" pitchFamily="34" charset="0"/>
              <a:cs typeface="+mn-cs"/>
              <a:sym typeface="Symbol"/>
            </a:endParaRPr>
          </a:p>
        </p:txBody>
      </p:sp>
      <p:sp>
        <p:nvSpPr>
          <p:cNvPr id="41992" name="CaixaDeTexto 3"/>
          <p:cNvSpPr txBox="1">
            <a:spLocks noChangeArrowheads="1"/>
          </p:cNvSpPr>
          <p:nvPr/>
        </p:nvSpPr>
        <p:spPr bwMode="auto">
          <a:xfrm>
            <a:off x="179388" y="0"/>
            <a:ext cx="504031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solidFill>
                  <a:schemeClr val="bg1"/>
                </a:solidFill>
                <a:latin typeface="Calibri" pitchFamily="34" charset="0"/>
              </a:rPr>
              <a:t>MATEMÁTICA, 1º Ano</a:t>
            </a:r>
          </a:p>
          <a:p>
            <a:r>
              <a:rPr lang="pt-BR">
                <a:solidFill>
                  <a:schemeClr val="bg1"/>
                </a:solidFill>
                <a:latin typeface="Calibri" pitchFamily="34" charset="0"/>
              </a:rPr>
              <a:t>Medidas de dispersão: desvio médio, desvio padrão e variância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>
            <a:spLocks noChangeArrowheads="1"/>
          </p:cNvSpPr>
          <p:nvPr/>
        </p:nvSpPr>
        <p:spPr bwMode="auto">
          <a:xfrm>
            <a:off x="428627" y="1071546"/>
            <a:ext cx="8215339" cy="52322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b="1" dirty="0">
                <a:latin typeface="Calibri" pitchFamily="34" charset="0"/>
                <a:cs typeface="+mn-cs"/>
              </a:rPr>
              <a:t>VARIÂNCIA - SOLUÇÃO </a:t>
            </a:r>
            <a:endParaRPr lang="pt-BR" sz="2800" b="1" dirty="0">
              <a:latin typeface="Calibri" pitchFamily="34" charset="0"/>
              <a:cs typeface="+mn-cs"/>
            </a:endParaRPr>
          </a:p>
        </p:txBody>
      </p:sp>
      <p:sp>
        <p:nvSpPr>
          <p:cNvPr id="4" name="CaixaDeTexto 3"/>
          <p:cNvSpPr txBox="1">
            <a:spLocks noChangeArrowheads="1"/>
          </p:cNvSpPr>
          <p:nvPr/>
        </p:nvSpPr>
        <p:spPr bwMode="auto">
          <a:xfrm>
            <a:off x="899592" y="1928803"/>
            <a:ext cx="7744316" cy="4524315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marL="514350" indent="-5143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dirty="0">
                <a:latin typeface="Arial" pitchFamily="34" charset="0"/>
                <a:cs typeface="Arial" pitchFamily="34" charset="0"/>
              </a:rPr>
              <a:t>A distribuição </a:t>
            </a:r>
            <a:r>
              <a:rPr lang="pt-BR" sz="3600" dirty="0">
                <a:latin typeface="Arial" pitchFamily="34" charset="0"/>
                <a:cs typeface="Arial" pitchFamily="34" charset="0"/>
              </a:rPr>
              <a:t>é </a:t>
            </a:r>
            <a:r>
              <a:rPr lang="pt-BR" sz="3600" dirty="0">
                <a:latin typeface="Arial" pitchFamily="34" charset="0"/>
                <a:cs typeface="Arial" pitchFamily="34" charset="0"/>
              </a:rPr>
              <a:t>2, 4, 6 e 12, então temos:</a:t>
            </a:r>
          </a:p>
          <a:p>
            <a:pPr marL="514350" indent="-5143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dirty="0">
                <a:latin typeface="Arial" pitchFamily="34" charset="0"/>
                <a:cs typeface="Arial" pitchFamily="34" charset="0"/>
              </a:rPr>
              <a:t> </a:t>
            </a:r>
            <a:endParaRPr lang="pt-BR" sz="3600" dirty="0">
              <a:latin typeface="Arial" pitchFamily="34" charset="0"/>
              <a:cs typeface="Arial" pitchFamily="34" charset="0"/>
              <a:sym typeface="Symbol"/>
            </a:endParaRPr>
          </a:p>
          <a:p>
            <a:pPr marL="514350" indent="-5143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dirty="0">
                <a:latin typeface="Arial" pitchFamily="34" charset="0"/>
                <a:cs typeface="Arial" pitchFamily="34" charset="0"/>
                <a:sym typeface="Symbol"/>
              </a:rPr>
              <a:t> </a:t>
            </a:r>
            <a:r>
              <a:rPr lang="pt-BR" sz="3600" dirty="0">
                <a:latin typeface="Arial" pitchFamily="34" charset="0"/>
                <a:cs typeface="Arial" pitchFamily="34" charset="0"/>
                <a:sym typeface="Symbol"/>
              </a:rPr>
              <a:t>V = </a:t>
            </a:r>
            <a:r>
              <a:rPr lang="pt-BR" sz="3600" u="sng" dirty="0">
                <a:latin typeface="Arial" pitchFamily="34" charset="0"/>
                <a:cs typeface="Arial" pitchFamily="34" charset="0"/>
                <a:sym typeface="Symbol"/>
              </a:rPr>
              <a:t>(</a:t>
            </a:r>
            <a:r>
              <a:rPr lang="pt-BR" sz="3600" u="sng" dirty="0">
                <a:latin typeface="Arial" pitchFamily="34" charset="0"/>
                <a:cs typeface="Arial" pitchFamily="34" charset="0"/>
              </a:rPr>
              <a:t>(</a:t>
            </a:r>
            <a:r>
              <a:rPr lang="pt-BR" sz="3600" u="sng" dirty="0">
                <a:latin typeface="Arial" pitchFamily="34" charset="0"/>
                <a:cs typeface="Arial" pitchFamily="34" charset="0"/>
                <a:sym typeface="Symbol"/>
              </a:rPr>
              <a:t>2-6)² + (4-6)² + (6-6)² + (</a:t>
            </a:r>
            <a:r>
              <a:rPr lang="pt-BR" sz="3600" u="sng" dirty="0">
                <a:latin typeface="Arial" pitchFamily="34" charset="0"/>
                <a:cs typeface="Arial" pitchFamily="34" charset="0"/>
                <a:sym typeface="Symbol"/>
              </a:rPr>
              <a:t>12-6)²)</a:t>
            </a:r>
            <a:endParaRPr lang="pt-BR" sz="3600" dirty="0">
              <a:latin typeface="Arial" pitchFamily="34" charset="0"/>
              <a:cs typeface="Arial" pitchFamily="34" charset="0"/>
              <a:sym typeface="Symbol"/>
            </a:endParaRPr>
          </a:p>
          <a:p>
            <a:pPr marL="514350" indent="-5143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dirty="0">
                <a:latin typeface="Arial" pitchFamily="34" charset="0"/>
                <a:cs typeface="Arial" pitchFamily="34" charset="0"/>
                <a:sym typeface="Symbol"/>
              </a:rPr>
              <a:t> </a:t>
            </a:r>
            <a:r>
              <a:rPr lang="pt-BR" sz="3600" dirty="0">
                <a:latin typeface="Arial" pitchFamily="34" charset="0"/>
                <a:cs typeface="Arial" pitchFamily="34" charset="0"/>
                <a:sym typeface="Symbol"/>
              </a:rPr>
              <a:t>                                    4</a:t>
            </a:r>
          </a:p>
          <a:p>
            <a:pPr marL="514350" indent="-514350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3600" dirty="0">
              <a:latin typeface="Arial" pitchFamily="34" charset="0"/>
              <a:cs typeface="Arial" pitchFamily="34" charset="0"/>
              <a:sym typeface="Symbol"/>
            </a:endParaRPr>
          </a:p>
          <a:p>
            <a:pPr marL="514350" indent="-5143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dirty="0">
                <a:latin typeface="Arial" pitchFamily="34" charset="0"/>
                <a:cs typeface="Arial" pitchFamily="34" charset="0"/>
                <a:sym typeface="Symbol"/>
              </a:rPr>
              <a:t>V = </a:t>
            </a:r>
            <a:r>
              <a:rPr lang="pt-BR" sz="3600" u="sng" dirty="0">
                <a:latin typeface="Arial" pitchFamily="34" charset="0"/>
                <a:cs typeface="Arial" pitchFamily="34" charset="0"/>
                <a:sym typeface="Symbol"/>
              </a:rPr>
              <a:t>(-4)² + (2)² + 0² + 6²</a:t>
            </a:r>
            <a:endParaRPr lang="pt-BR" sz="3600" dirty="0">
              <a:latin typeface="Arial" pitchFamily="34" charset="0"/>
              <a:cs typeface="Arial" pitchFamily="34" charset="0"/>
              <a:sym typeface="Symbol"/>
            </a:endParaRPr>
          </a:p>
          <a:p>
            <a:pPr marL="514350" indent="-5143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dirty="0">
                <a:latin typeface="Arial" pitchFamily="34" charset="0"/>
                <a:cs typeface="Arial" pitchFamily="34" charset="0"/>
                <a:sym typeface="Symbol"/>
              </a:rPr>
              <a:t>	</a:t>
            </a:r>
            <a:r>
              <a:rPr lang="pt-BR" sz="3600" dirty="0">
                <a:latin typeface="Arial" pitchFamily="34" charset="0"/>
                <a:cs typeface="Arial" pitchFamily="34" charset="0"/>
                <a:sym typeface="Symbol"/>
              </a:rPr>
              <a:t>			4 </a:t>
            </a:r>
            <a:endParaRPr lang="pt-BR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3016" name="CaixaDeTexto 3"/>
          <p:cNvSpPr txBox="1">
            <a:spLocks noChangeArrowheads="1"/>
          </p:cNvSpPr>
          <p:nvPr/>
        </p:nvSpPr>
        <p:spPr bwMode="auto">
          <a:xfrm>
            <a:off x="179388" y="0"/>
            <a:ext cx="504031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solidFill>
                  <a:schemeClr val="bg1"/>
                </a:solidFill>
                <a:latin typeface="Calibri" pitchFamily="34" charset="0"/>
              </a:rPr>
              <a:t>MATEMÁTICA, 1º Ano</a:t>
            </a:r>
          </a:p>
          <a:p>
            <a:r>
              <a:rPr lang="pt-BR">
                <a:solidFill>
                  <a:schemeClr val="bg1"/>
                </a:solidFill>
                <a:latin typeface="Calibri" pitchFamily="34" charset="0"/>
              </a:rPr>
              <a:t>Medidas de dispersão: desvio médio, desvio padrão e variância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>
            <a:spLocks noChangeArrowheads="1"/>
          </p:cNvSpPr>
          <p:nvPr/>
        </p:nvSpPr>
        <p:spPr bwMode="auto">
          <a:xfrm>
            <a:off x="428627" y="1071546"/>
            <a:ext cx="8215339" cy="52322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b="1" dirty="0">
                <a:latin typeface="Calibri" pitchFamily="34" charset="0"/>
                <a:cs typeface="+mn-cs"/>
              </a:rPr>
              <a:t>VARIÂNCIA - SOLUÇÃO </a:t>
            </a:r>
            <a:endParaRPr lang="pt-BR" sz="2800" b="1" dirty="0">
              <a:latin typeface="Calibri" pitchFamily="34" charset="0"/>
              <a:cs typeface="+mn-cs"/>
            </a:endParaRPr>
          </a:p>
        </p:txBody>
      </p:sp>
      <p:sp>
        <p:nvSpPr>
          <p:cNvPr id="4" name="CaixaDeTexto 3"/>
          <p:cNvSpPr txBox="1">
            <a:spLocks noChangeArrowheads="1"/>
          </p:cNvSpPr>
          <p:nvPr/>
        </p:nvSpPr>
        <p:spPr bwMode="auto">
          <a:xfrm>
            <a:off x="899592" y="1928803"/>
            <a:ext cx="7744316" cy="3970318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marL="514350" indent="-5143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dirty="0">
                <a:latin typeface="Arial" pitchFamily="34" charset="0"/>
                <a:cs typeface="Arial" pitchFamily="34" charset="0"/>
                <a:sym typeface="Symbol"/>
              </a:rPr>
              <a:t>Continuando  </a:t>
            </a:r>
          </a:p>
          <a:p>
            <a:pPr marL="514350" indent="-514350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3600" dirty="0">
              <a:latin typeface="Arial" pitchFamily="34" charset="0"/>
              <a:cs typeface="Arial" pitchFamily="34" charset="0"/>
              <a:sym typeface="Symbol"/>
            </a:endParaRPr>
          </a:p>
          <a:p>
            <a:pPr marL="514350" indent="-5143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dirty="0">
                <a:latin typeface="Arial" pitchFamily="34" charset="0"/>
                <a:cs typeface="Arial" pitchFamily="34" charset="0"/>
                <a:sym typeface="Symbol"/>
              </a:rPr>
              <a:t>V = </a:t>
            </a:r>
            <a:r>
              <a:rPr lang="pt-BR" sz="3600" u="sng" dirty="0">
                <a:latin typeface="Arial" pitchFamily="34" charset="0"/>
                <a:cs typeface="Arial" pitchFamily="34" charset="0"/>
                <a:sym typeface="Symbol"/>
              </a:rPr>
              <a:t>(-4)² + (2)² + 0² + 6²</a:t>
            </a:r>
            <a:endParaRPr lang="pt-BR" sz="3600" dirty="0">
              <a:latin typeface="Arial" pitchFamily="34" charset="0"/>
              <a:cs typeface="Arial" pitchFamily="34" charset="0"/>
              <a:sym typeface="Symbol"/>
            </a:endParaRPr>
          </a:p>
          <a:p>
            <a:pPr marL="514350" indent="-5143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dirty="0">
                <a:latin typeface="Arial" pitchFamily="34" charset="0"/>
                <a:cs typeface="Arial" pitchFamily="34" charset="0"/>
                <a:sym typeface="Symbol"/>
              </a:rPr>
              <a:t>	</a:t>
            </a:r>
            <a:r>
              <a:rPr lang="pt-BR" sz="3600" dirty="0">
                <a:latin typeface="Arial" pitchFamily="34" charset="0"/>
                <a:cs typeface="Arial" pitchFamily="34" charset="0"/>
                <a:sym typeface="Symbol"/>
              </a:rPr>
              <a:t>			4 </a:t>
            </a:r>
          </a:p>
          <a:p>
            <a:pPr marL="514350" indent="-514350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3600" dirty="0">
              <a:latin typeface="Arial" pitchFamily="34" charset="0"/>
              <a:cs typeface="Arial" pitchFamily="34" charset="0"/>
              <a:sym typeface="Symbol"/>
            </a:endParaRPr>
          </a:p>
          <a:p>
            <a:pPr marL="514350" indent="-5143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dirty="0">
                <a:latin typeface="Arial" pitchFamily="34" charset="0"/>
                <a:cs typeface="Arial" pitchFamily="34" charset="0"/>
                <a:sym typeface="Symbol"/>
              </a:rPr>
              <a:t>V = </a:t>
            </a:r>
            <a:r>
              <a:rPr lang="pt-BR" sz="3600" u="sng" dirty="0">
                <a:latin typeface="Arial" pitchFamily="34" charset="0"/>
                <a:cs typeface="Arial" pitchFamily="34" charset="0"/>
                <a:sym typeface="Symbol"/>
              </a:rPr>
              <a:t>16 + 4 + 0 + 36</a:t>
            </a:r>
            <a:r>
              <a:rPr lang="pt-BR" sz="3600" dirty="0">
                <a:latin typeface="Arial" pitchFamily="34" charset="0"/>
                <a:cs typeface="Arial" pitchFamily="34" charset="0"/>
                <a:sym typeface="Symbol"/>
              </a:rPr>
              <a:t>    V= </a:t>
            </a:r>
            <a:r>
              <a:rPr lang="pt-BR" sz="3600" u="sng" dirty="0">
                <a:latin typeface="Arial" pitchFamily="34" charset="0"/>
                <a:cs typeface="Arial" pitchFamily="34" charset="0"/>
                <a:sym typeface="Symbol"/>
              </a:rPr>
              <a:t>56</a:t>
            </a:r>
            <a:r>
              <a:rPr lang="pt-BR" sz="3600" dirty="0">
                <a:latin typeface="Arial" pitchFamily="34" charset="0"/>
                <a:cs typeface="Arial" pitchFamily="34" charset="0"/>
                <a:sym typeface="Symbol"/>
              </a:rPr>
              <a:t>    V = 14</a:t>
            </a:r>
          </a:p>
          <a:p>
            <a:pPr marL="514350" indent="-5143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dirty="0">
                <a:latin typeface="Arial" pitchFamily="34" charset="0"/>
                <a:cs typeface="Arial" pitchFamily="34" charset="0"/>
                <a:sym typeface="Symbol"/>
              </a:rPr>
              <a:t> </a:t>
            </a:r>
            <a:r>
              <a:rPr lang="pt-BR" sz="3600" dirty="0">
                <a:latin typeface="Arial" pitchFamily="34" charset="0"/>
                <a:cs typeface="Arial" pitchFamily="34" charset="0"/>
                <a:sym typeface="Symbol"/>
              </a:rPr>
              <a:t>                  4                    4</a:t>
            </a:r>
            <a:endParaRPr lang="pt-BR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4040" name="CaixaDeTexto 3"/>
          <p:cNvSpPr txBox="1">
            <a:spLocks noChangeArrowheads="1"/>
          </p:cNvSpPr>
          <p:nvPr/>
        </p:nvSpPr>
        <p:spPr bwMode="auto">
          <a:xfrm>
            <a:off x="179388" y="0"/>
            <a:ext cx="504031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solidFill>
                  <a:schemeClr val="bg1"/>
                </a:solidFill>
                <a:latin typeface="Calibri" pitchFamily="34" charset="0"/>
              </a:rPr>
              <a:t>MATEMÁTICA, 1º Ano</a:t>
            </a:r>
          </a:p>
          <a:p>
            <a:r>
              <a:rPr lang="pt-BR">
                <a:solidFill>
                  <a:schemeClr val="bg1"/>
                </a:solidFill>
                <a:latin typeface="Calibri" pitchFamily="34" charset="0"/>
              </a:rPr>
              <a:t>Medidas de dispersão: desvio médio, desvio padrão e variância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>
            <a:spLocks noChangeArrowheads="1"/>
          </p:cNvSpPr>
          <p:nvPr/>
        </p:nvSpPr>
        <p:spPr bwMode="auto">
          <a:xfrm>
            <a:off x="428627" y="1071546"/>
            <a:ext cx="8215339" cy="52322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b="1" dirty="0">
                <a:latin typeface="Calibri" pitchFamily="34" charset="0"/>
                <a:cs typeface="+mn-cs"/>
              </a:rPr>
              <a:t>SOLUÇÃO – DESVIO PADRÃO </a:t>
            </a:r>
            <a:endParaRPr lang="pt-BR" sz="2800" b="1" dirty="0">
              <a:latin typeface="Calibri" pitchFamily="34" charset="0"/>
              <a:cs typeface="+mn-cs"/>
            </a:endParaRPr>
          </a:p>
        </p:txBody>
      </p:sp>
      <p:sp>
        <p:nvSpPr>
          <p:cNvPr id="4" name="CaixaDeTexto 3"/>
          <p:cNvSpPr txBox="1">
            <a:spLocks noChangeArrowheads="1"/>
          </p:cNvSpPr>
          <p:nvPr/>
        </p:nvSpPr>
        <p:spPr bwMode="auto">
          <a:xfrm>
            <a:off x="1187624" y="1928802"/>
            <a:ext cx="7056784" cy="3847207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marL="514350" indent="-5143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dirty="0">
                <a:latin typeface="Arial" pitchFamily="34" charset="0"/>
                <a:cs typeface="Arial" pitchFamily="34" charset="0"/>
              </a:rPr>
              <a:t>A distribuição </a:t>
            </a:r>
            <a:r>
              <a:rPr lang="pt-BR" sz="3600" dirty="0">
                <a:latin typeface="Arial" pitchFamily="34" charset="0"/>
                <a:cs typeface="Arial" pitchFamily="34" charset="0"/>
              </a:rPr>
              <a:t>é </a:t>
            </a:r>
            <a:r>
              <a:rPr lang="pt-BR" sz="3600" dirty="0">
                <a:latin typeface="Arial" pitchFamily="34" charset="0"/>
                <a:cs typeface="Arial" pitchFamily="34" charset="0"/>
              </a:rPr>
              <a:t>2, 4, 6 e 12, então temos:</a:t>
            </a:r>
          </a:p>
          <a:p>
            <a:pPr marL="514350" indent="-514350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3600" dirty="0">
              <a:latin typeface="Arial" pitchFamily="34" charset="0"/>
              <a:cs typeface="Arial" pitchFamily="34" charset="0"/>
            </a:endParaRPr>
          </a:p>
          <a:p>
            <a:pPr marL="514350" indent="-5143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dirty="0">
                <a:latin typeface="Arial" pitchFamily="34" charset="0"/>
                <a:cs typeface="Arial" pitchFamily="34" charset="0"/>
              </a:rPr>
              <a:t> </a:t>
            </a:r>
            <a:endParaRPr lang="pt-BR" sz="3600" dirty="0">
              <a:latin typeface="Arial" pitchFamily="34" charset="0"/>
              <a:cs typeface="Arial" pitchFamily="34" charset="0"/>
              <a:sym typeface="Symbol"/>
            </a:endParaRPr>
          </a:p>
          <a:p>
            <a:pPr marL="514350" indent="-514350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3600" dirty="0">
              <a:latin typeface="Arial" pitchFamily="34" charset="0"/>
              <a:cs typeface="Arial" pitchFamily="34" charset="0"/>
              <a:sym typeface="Symbol"/>
            </a:endParaRPr>
          </a:p>
          <a:p>
            <a:pPr marL="514350" indent="-5143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dirty="0">
                <a:latin typeface="Arial" pitchFamily="34" charset="0"/>
                <a:cs typeface="Arial" pitchFamily="34" charset="0"/>
                <a:sym typeface="Symbol"/>
              </a:rPr>
              <a:t>c) DP = 14 = 3,74 </a:t>
            </a:r>
          </a:p>
          <a:p>
            <a:pPr marL="514350" indent="-514350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2800" dirty="0">
              <a:latin typeface="Calibri" pitchFamily="34" charset="0"/>
              <a:cs typeface="+mn-cs"/>
            </a:endParaRPr>
          </a:p>
        </p:txBody>
      </p:sp>
      <p:sp>
        <p:nvSpPr>
          <p:cNvPr id="45064" name="CaixaDeTexto 3"/>
          <p:cNvSpPr txBox="1">
            <a:spLocks noChangeArrowheads="1"/>
          </p:cNvSpPr>
          <p:nvPr/>
        </p:nvSpPr>
        <p:spPr bwMode="auto">
          <a:xfrm>
            <a:off x="179388" y="0"/>
            <a:ext cx="504031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solidFill>
                  <a:schemeClr val="bg1"/>
                </a:solidFill>
                <a:latin typeface="Calibri" pitchFamily="34" charset="0"/>
              </a:rPr>
              <a:t>MATEMÁTICA, 1º Ano</a:t>
            </a:r>
          </a:p>
          <a:p>
            <a:r>
              <a:rPr lang="pt-BR">
                <a:solidFill>
                  <a:schemeClr val="bg1"/>
                </a:solidFill>
                <a:latin typeface="Calibri" pitchFamily="34" charset="0"/>
              </a:rPr>
              <a:t>Medidas de dispersão: desvio médio, desvio padrão e variância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2"/>
          <p:cNvSpPr txBox="1">
            <a:spLocks noChangeArrowheads="1"/>
          </p:cNvSpPr>
          <p:nvPr/>
        </p:nvSpPr>
        <p:spPr bwMode="auto">
          <a:xfrm>
            <a:off x="428627" y="1000108"/>
            <a:ext cx="8215339" cy="52322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b="1" dirty="0">
                <a:latin typeface="Calibri" pitchFamily="34" charset="0"/>
                <a:cs typeface="+mn-cs"/>
              </a:rPr>
              <a:t>EXERCÍCIOS DE FIXAÇÃO </a:t>
            </a:r>
          </a:p>
        </p:txBody>
      </p:sp>
      <p:sp>
        <p:nvSpPr>
          <p:cNvPr id="3" name="CaixaDeTexto 3"/>
          <p:cNvSpPr txBox="1">
            <a:spLocks noChangeArrowheads="1"/>
          </p:cNvSpPr>
          <p:nvPr/>
        </p:nvSpPr>
        <p:spPr bwMode="auto">
          <a:xfrm>
            <a:off x="827584" y="1704322"/>
            <a:ext cx="7826804" cy="4524315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dirty="0">
                <a:latin typeface="Calibri" pitchFamily="34" charset="0"/>
                <a:cs typeface="+mn-cs"/>
              </a:rPr>
              <a:t>2º</a:t>
            </a:r>
            <a:r>
              <a:rPr lang="pt-BR" sz="3600" dirty="0">
                <a:latin typeface="Arial" pitchFamily="34" charset="0"/>
                <a:cs typeface="Arial" pitchFamily="34" charset="0"/>
              </a:rPr>
              <a:t>) </a:t>
            </a:r>
            <a:r>
              <a:rPr lang="pt-BR" sz="3600" dirty="0">
                <a:latin typeface="Arial" pitchFamily="34" charset="0"/>
                <a:cs typeface="Arial" pitchFamily="34" charset="0"/>
              </a:rPr>
              <a:t>Em um </a:t>
            </a:r>
            <a:r>
              <a:rPr lang="pt-BR" sz="3600" dirty="0">
                <a:latin typeface="Arial" pitchFamily="34" charset="0"/>
                <a:cs typeface="Arial" pitchFamily="34" charset="0"/>
              </a:rPr>
              <a:t>jogo de arremessos, </a:t>
            </a:r>
            <a:r>
              <a:rPr lang="pt-BR" sz="3600" dirty="0">
                <a:latin typeface="Arial" pitchFamily="34" charset="0"/>
                <a:cs typeface="Arial" pitchFamily="34" charset="0"/>
              </a:rPr>
              <a:t>coletaram-se </a:t>
            </a:r>
            <a:r>
              <a:rPr lang="pt-BR" sz="3600" dirty="0">
                <a:latin typeface="Arial" pitchFamily="34" charset="0"/>
                <a:cs typeface="Arial" pitchFamily="34" charset="0"/>
              </a:rPr>
              <a:t>os dados da tabela a seguir. Dessa forma, em relação aos acertos, determine: </a:t>
            </a:r>
          </a:p>
          <a:p>
            <a:pPr marL="514350" indent="-514350" algn="just" fontAlgn="auto">
              <a:spcBef>
                <a:spcPts val="0"/>
              </a:spcBef>
              <a:spcAft>
                <a:spcPts val="0"/>
              </a:spcAft>
              <a:buFontTx/>
              <a:buAutoNum type="alphaLcParenR"/>
              <a:defRPr/>
            </a:pPr>
            <a:r>
              <a:rPr lang="pt-BR" sz="3600" dirty="0">
                <a:latin typeface="Arial" pitchFamily="34" charset="0"/>
                <a:cs typeface="Arial" pitchFamily="34" charset="0"/>
              </a:rPr>
              <a:t>a média aritmética; </a:t>
            </a:r>
          </a:p>
          <a:p>
            <a:pPr marL="514350" indent="-514350" algn="just" fontAlgn="auto">
              <a:spcBef>
                <a:spcPts val="0"/>
              </a:spcBef>
              <a:spcAft>
                <a:spcPts val="0"/>
              </a:spcAft>
              <a:buFontTx/>
              <a:buAutoNum type="alphaLcParenR"/>
              <a:defRPr/>
            </a:pPr>
            <a:r>
              <a:rPr lang="pt-BR" sz="3600" dirty="0">
                <a:latin typeface="Arial" pitchFamily="34" charset="0"/>
                <a:cs typeface="Arial" pitchFamily="34" charset="0"/>
              </a:rPr>
              <a:t>o desvio médio;</a:t>
            </a:r>
          </a:p>
          <a:p>
            <a:pPr marL="514350" indent="-514350" algn="just" fontAlgn="auto">
              <a:spcBef>
                <a:spcPts val="0"/>
              </a:spcBef>
              <a:spcAft>
                <a:spcPts val="0"/>
              </a:spcAft>
              <a:buFontTx/>
              <a:buAutoNum type="alphaLcParenR"/>
              <a:defRPr/>
            </a:pPr>
            <a:r>
              <a:rPr lang="pt-BR" sz="3600" dirty="0">
                <a:latin typeface="Arial" pitchFamily="34" charset="0"/>
                <a:cs typeface="Arial" pitchFamily="34" charset="0"/>
              </a:rPr>
              <a:t>a variância;</a:t>
            </a:r>
          </a:p>
          <a:p>
            <a:pPr marL="514350" indent="-514350" algn="just" fontAlgn="auto">
              <a:spcBef>
                <a:spcPts val="0"/>
              </a:spcBef>
              <a:spcAft>
                <a:spcPts val="0"/>
              </a:spcAft>
              <a:buFontTx/>
              <a:buAutoNum type="alphaLcParenR"/>
              <a:defRPr/>
            </a:pPr>
            <a:r>
              <a:rPr lang="pt-BR" sz="3600" dirty="0">
                <a:latin typeface="Arial" pitchFamily="34" charset="0"/>
                <a:cs typeface="Arial" pitchFamily="34" charset="0"/>
              </a:rPr>
              <a:t>o desvio padrão.</a:t>
            </a:r>
            <a:endParaRPr lang="pt-BR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6088" name="CaixaDeTexto 3"/>
          <p:cNvSpPr txBox="1">
            <a:spLocks noChangeArrowheads="1"/>
          </p:cNvSpPr>
          <p:nvPr/>
        </p:nvSpPr>
        <p:spPr bwMode="auto">
          <a:xfrm>
            <a:off x="179388" y="0"/>
            <a:ext cx="504031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solidFill>
                  <a:schemeClr val="bg1"/>
                </a:solidFill>
                <a:latin typeface="Calibri" pitchFamily="34" charset="0"/>
              </a:rPr>
              <a:t>MATEMÁTICA, 1º Ano</a:t>
            </a:r>
          </a:p>
          <a:p>
            <a:r>
              <a:rPr lang="pt-BR">
                <a:solidFill>
                  <a:schemeClr val="bg1"/>
                </a:solidFill>
                <a:latin typeface="Calibri" pitchFamily="34" charset="0"/>
              </a:rPr>
              <a:t>Medidas de dispersão: desvio médio, desvio padrão e variância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2"/>
          <p:cNvSpPr txBox="1">
            <a:spLocks noChangeArrowheads="1"/>
          </p:cNvSpPr>
          <p:nvPr/>
        </p:nvSpPr>
        <p:spPr bwMode="auto">
          <a:xfrm>
            <a:off x="428627" y="1000108"/>
            <a:ext cx="8215339" cy="52322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b="1" dirty="0">
                <a:latin typeface="Calibri" pitchFamily="34" charset="0"/>
                <a:cs typeface="+mn-cs"/>
              </a:rPr>
              <a:t>EXERCÍCIOS DE FIXAÇÃO </a:t>
            </a:r>
          </a:p>
        </p:txBody>
      </p:sp>
      <p:graphicFrame>
        <p:nvGraphicFramePr>
          <p:cNvPr id="8" name="Tabela 7"/>
          <p:cNvGraphicFramePr>
            <a:graphicFrameLocks noGrp="1"/>
          </p:cNvGraphicFramePr>
          <p:nvPr/>
        </p:nvGraphicFramePr>
        <p:xfrm>
          <a:off x="539750" y="1989138"/>
          <a:ext cx="7632700" cy="4416425"/>
        </p:xfrm>
        <a:graphic>
          <a:graphicData uri="http://schemas.openxmlformats.org/drawingml/2006/table">
            <a:tbl>
              <a:tblPr/>
              <a:tblGrid>
                <a:gridCol w="2448272"/>
                <a:gridCol w="3081522"/>
                <a:gridCol w="2103054"/>
              </a:tblGrid>
              <a:tr h="2978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3600" b="1" dirty="0" smtClean="0">
                          <a:latin typeface="Calibri"/>
                          <a:ea typeface="Calibri"/>
                          <a:cs typeface="Times New Roman"/>
                        </a:rPr>
                        <a:t>JOGADORES</a:t>
                      </a:r>
                      <a:endParaRPr lang="pt-BR" sz="3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3600" b="1" dirty="0" smtClean="0">
                          <a:latin typeface="Calibri"/>
                          <a:ea typeface="Calibri"/>
                          <a:cs typeface="Times New Roman"/>
                        </a:rPr>
                        <a:t>LANÇAMENTOS</a:t>
                      </a:r>
                      <a:endParaRPr lang="pt-BR" sz="3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3600" b="1" dirty="0" smtClean="0">
                          <a:latin typeface="Calibri"/>
                          <a:ea typeface="Calibri"/>
                          <a:cs typeface="Times New Roman"/>
                        </a:rPr>
                        <a:t>ACERTOS</a:t>
                      </a:r>
                      <a:endParaRPr lang="pt-BR" sz="3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23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3600" dirty="0" smtClean="0">
                          <a:latin typeface="Calibri"/>
                          <a:ea typeface="Calibri"/>
                          <a:cs typeface="Times New Roman"/>
                        </a:rPr>
                        <a:t>MÁRCIO</a:t>
                      </a:r>
                      <a:endParaRPr lang="pt-BR" sz="3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3600" dirty="0" smtClean="0">
                          <a:latin typeface="Calibri"/>
                          <a:ea typeface="Calibri"/>
                          <a:cs typeface="Times New Roman"/>
                        </a:rPr>
                        <a:t>10 </a:t>
                      </a:r>
                      <a:r>
                        <a:rPr lang="pt-BR" sz="3600" dirty="0">
                          <a:latin typeface="Calibri"/>
                          <a:ea typeface="Calibri"/>
                          <a:cs typeface="Times New Roman"/>
                        </a:rPr>
                        <a:t>arremessos de cada </a:t>
                      </a:r>
                      <a:r>
                        <a:rPr lang="pt-BR" sz="3600" dirty="0" smtClean="0">
                          <a:latin typeface="Calibri"/>
                          <a:ea typeface="Calibri"/>
                          <a:cs typeface="Times New Roman"/>
                        </a:rPr>
                        <a:t>jogador</a:t>
                      </a:r>
                      <a:endParaRPr lang="pt-BR" sz="3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3600" dirty="0">
                          <a:latin typeface="Calibri"/>
                          <a:ea typeface="Calibri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23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3600" dirty="0" smtClean="0">
                          <a:latin typeface="Calibri"/>
                          <a:ea typeface="Calibri"/>
                          <a:cs typeface="Times New Roman"/>
                        </a:rPr>
                        <a:t>MURIEL</a:t>
                      </a:r>
                      <a:endParaRPr lang="pt-BR" sz="3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3600" dirty="0"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23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3600" dirty="0" smtClean="0">
                          <a:latin typeface="Calibri"/>
                          <a:ea typeface="Calibri"/>
                          <a:cs typeface="Times New Roman"/>
                        </a:rPr>
                        <a:t>JONAS</a:t>
                      </a:r>
                      <a:endParaRPr lang="pt-BR" sz="3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3600" dirty="0">
                          <a:latin typeface="Calibri"/>
                          <a:ea typeface="Calibri"/>
                          <a:cs typeface="Times New Roman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23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3600" dirty="0" smtClean="0">
                          <a:latin typeface="Calibri"/>
                          <a:ea typeface="Calibri"/>
                          <a:cs typeface="Times New Roman"/>
                        </a:rPr>
                        <a:t>EDSON</a:t>
                      </a:r>
                      <a:endParaRPr lang="pt-BR" sz="3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3600" dirty="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23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3600" dirty="0" smtClean="0">
                          <a:latin typeface="Calibri"/>
                          <a:ea typeface="Calibri"/>
                          <a:cs typeface="Times New Roman"/>
                        </a:rPr>
                        <a:t>ROMUALDO</a:t>
                      </a:r>
                      <a:endParaRPr lang="pt-BR" sz="3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3600" dirty="0">
                          <a:latin typeface="Calibri"/>
                          <a:ea typeface="Calibri"/>
                          <a:cs typeface="Times New Roman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7139" name="CaixaDeTexto 3"/>
          <p:cNvSpPr txBox="1">
            <a:spLocks noChangeArrowheads="1"/>
          </p:cNvSpPr>
          <p:nvPr/>
        </p:nvSpPr>
        <p:spPr bwMode="auto">
          <a:xfrm>
            <a:off x="179388" y="0"/>
            <a:ext cx="504031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solidFill>
                  <a:schemeClr val="bg1"/>
                </a:solidFill>
                <a:latin typeface="Calibri" pitchFamily="34" charset="0"/>
              </a:rPr>
              <a:t>MATEMÁTICA, 1º Ano</a:t>
            </a:r>
          </a:p>
          <a:p>
            <a:r>
              <a:rPr lang="pt-BR">
                <a:solidFill>
                  <a:schemeClr val="bg1"/>
                </a:solidFill>
                <a:latin typeface="Calibri" pitchFamily="34" charset="0"/>
              </a:rPr>
              <a:t>Medidas de dispersão: desvio médio, desvio padrão e variância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2"/>
          <p:cNvSpPr txBox="1">
            <a:spLocks noChangeArrowheads="1"/>
          </p:cNvSpPr>
          <p:nvPr/>
        </p:nvSpPr>
        <p:spPr bwMode="auto">
          <a:xfrm>
            <a:off x="428627" y="1262706"/>
            <a:ext cx="8215339" cy="52322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b="1" dirty="0">
                <a:latin typeface="Calibri" pitchFamily="34" charset="0"/>
                <a:cs typeface="+mn-cs"/>
              </a:rPr>
              <a:t>SOLUÇÃO </a:t>
            </a:r>
          </a:p>
        </p:txBody>
      </p:sp>
      <p:sp>
        <p:nvSpPr>
          <p:cNvPr id="3" name="CaixaDeTexto 3"/>
          <p:cNvSpPr txBox="1">
            <a:spLocks noChangeArrowheads="1"/>
          </p:cNvSpPr>
          <p:nvPr/>
        </p:nvSpPr>
        <p:spPr bwMode="auto">
          <a:xfrm>
            <a:off x="428654" y="5643578"/>
            <a:ext cx="8215312" cy="52322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marL="514350" indent="-5143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b="1" dirty="0">
                <a:latin typeface="Calibri" pitchFamily="34" charset="0"/>
                <a:cs typeface="+mn-cs"/>
              </a:rPr>
              <a:t>d) DP = </a:t>
            </a:r>
            <a:r>
              <a:rPr lang="pt-BR" sz="2800" b="1" dirty="0">
                <a:latin typeface="Calibri" pitchFamily="34" charset="0"/>
                <a:cs typeface="+mn-cs"/>
                <a:sym typeface="Symbol"/>
              </a:rPr>
              <a:t>4,64 = </a:t>
            </a:r>
            <a:r>
              <a:rPr lang="pt-BR" sz="2800" b="1" dirty="0">
                <a:solidFill>
                  <a:srgbClr val="FF0000"/>
                </a:solidFill>
                <a:latin typeface="Calibri" pitchFamily="34" charset="0"/>
                <a:cs typeface="+mn-cs"/>
                <a:sym typeface="Symbol"/>
              </a:rPr>
              <a:t>2,15</a:t>
            </a:r>
          </a:p>
        </p:txBody>
      </p:sp>
      <p:sp>
        <p:nvSpPr>
          <p:cNvPr id="5" name="CaixaDeTexto 3"/>
          <p:cNvSpPr txBox="1">
            <a:spLocks noChangeArrowheads="1"/>
          </p:cNvSpPr>
          <p:nvPr/>
        </p:nvSpPr>
        <p:spPr bwMode="auto">
          <a:xfrm>
            <a:off x="428596" y="2191400"/>
            <a:ext cx="8215312" cy="52322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marL="514350" indent="-5143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b="1" dirty="0">
                <a:latin typeface="Calibri" pitchFamily="34" charset="0"/>
                <a:cs typeface="+mn-cs"/>
              </a:rPr>
              <a:t>a) MA = (6+4+8+2+7)/5 = 27/5 =  </a:t>
            </a:r>
            <a:r>
              <a:rPr lang="pt-BR" sz="2800" b="1" dirty="0">
                <a:solidFill>
                  <a:srgbClr val="FF0000"/>
                </a:solidFill>
                <a:latin typeface="Calibri" pitchFamily="34" charset="0"/>
                <a:cs typeface="+mn-cs"/>
              </a:rPr>
              <a:t>5,4</a:t>
            </a:r>
            <a:r>
              <a:rPr lang="pt-BR" sz="2800" b="1" dirty="0">
                <a:latin typeface="Calibri" pitchFamily="34" charset="0"/>
                <a:cs typeface="+mn-cs"/>
              </a:rPr>
              <a:t> </a:t>
            </a:r>
          </a:p>
        </p:txBody>
      </p:sp>
      <p:sp>
        <p:nvSpPr>
          <p:cNvPr id="6" name="CaixaDeTexto 3"/>
          <p:cNvSpPr txBox="1">
            <a:spLocks noChangeArrowheads="1"/>
          </p:cNvSpPr>
          <p:nvPr/>
        </p:nvSpPr>
        <p:spPr bwMode="auto">
          <a:xfrm>
            <a:off x="428654" y="3117835"/>
            <a:ext cx="8215312" cy="954107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marL="514350" indent="-5143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b="1" dirty="0">
                <a:latin typeface="Calibri" pitchFamily="34" charset="0"/>
                <a:cs typeface="+mn-cs"/>
              </a:rPr>
              <a:t>b) DM = (</a:t>
            </a:r>
            <a:r>
              <a:rPr lang="pt-BR" sz="2800" b="1" dirty="0">
                <a:latin typeface="Calibri" pitchFamily="34" charset="0"/>
                <a:cs typeface="+mn-cs"/>
                <a:sym typeface="Symbol"/>
              </a:rPr>
              <a:t></a:t>
            </a:r>
            <a:r>
              <a:rPr lang="pt-BR" sz="2800" b="1" dirty="0">
                <a:latin typeface="Calibri" pitchFamily="34" charset="0"/>
                <a:cs typeface="+mn-cs"/>
              </a:rPr>
              <a:t>6-5,4</a:t>
            </a:r>
            <a:r>
              <a:rPr lang="pt-BR" sz="2800" b="1" dirty="0">
                <a:latin typeface="Calibri" pitchFamily="34" charset="0"/>
                <a:cs typeface="+mn-cs"/>
                <a:sym typeface="Symbol"/>
              </a:rPr>
              <a:t></a:t>
            </a:r>
            <a:r>
              <a:rPr lang="pt-BR" sz="2800" b="1" dirty="0">
                <a:latin typeface="Calibri" pitchFamily="34" charset="0"/>
                <a:cs typeface="+mn-cs"/>
              </a:rPr>
              <a:t> + </a:t>
            </a:r>
            <a:r>
              <a:rPr lang="pt-BR" sz="2800" b="1" dirty="0">
                <a:latin typeface="Calibri" pitchFamily="34" charset="0"/>
                <a:cs typeface="+mn-cs"/>
                <a:sym typeface="Symbol"/>
              </a:rPr>
              <a:t>4</a:t>
            </a:r>
            <a:r>
              <a:rPr lang="pt-BR" sz="2800" b="1" dirty="0">
                <a:latin typeface="Calibri" pitchFamily="34" charset="0"/>
                <a:cs typeface="+mn-cs"/>
              </a:rPr>
              <a:t>-5,4</a:t>
            </a:r>
            <a:r>
              <a:rPr lang="pt-BR" sz="2800" b="1" dirty="0">
                <a:latin typeface="Calibri" pitchFamily="34" charset="0"/>
                <a:cs typeface="+mn-cs"/>
                <a:sym typeface="Symbol"/>
              </a:rPr>
              <a:t> + 8</a:t>
            </a:r>
            <a:r>
              <a:rPr lang="pt-BR" sz="2800" b="1" dirty="0">
                <a:latin typeface="Calibri" pitchFamily="34" charset="0"/>
                <a:cs typeface="+mn-cs"/>
              </a:rPr>
              <a:t>-5,4</a:t>
            </a:r>
            <a:r>
              <a:rPr lang="pt-BR" sz="2800" b="1" dirty="0">
                <a:latin typeface="Calibri" pitchFamily="34" charset="0"/>
                <a:cs typeface="+mn-cs"/>
                <a:sym typeface="Symbol"/>
              </a:rPr>
              <a:t> + 2</a:t>
            </a:r>
            <a:r>
              <a:rPr lang="pt-BR" sz="2800" b="1" dirty="0">
                <a:latin typeface="Calibri" pitchFamily="34" charset="0"/>
                <a:cs typeface="+mn-cs"/>
              </a:rPr>
              <a:t>-5,4</a:t>
            </a:r>
            <a:r>
              <a:rPr lang="pt-BR" sz="2800" b="1" dirty="0">
                <a:latin typeface="Calibri" pitchFamily="34" charset="0"/>
                <a:cs typeface="+mn-cs"/>
                <a:sym typeface="Symbol"/>
              </a:rPr>
              <a:t> + 7</a:t>
            </a:r>
            <a:r>
              <a:rPr lang="pt-BR" sz="2800" b="1" dirty="0">
                <a:latin typeface="Calibri" pitchFamily="34" charset="0"/>
                <a:cs typeface="+mn-cs"/>
              </a:rPr>
              <a:t>-5,4</a:t>
            </a:r>
            <a:r>
              <a:rPr lang="pt-BR" sz="2800" b="1" dirty="0">
                <a:latin typeface="Calibri" pitchFamily="34" charset="0"/>
                <a:cs typeface="+mn-cs"/>
                <a:sym typeface="Symbol"/>
              </a:rPr>
              <a:t>)</a:t>
            </a:r>
            <a:r>
              <a:rPr lang="pt-BR" sz="2800" b="1" dirty="0">
                <a:latin typeface="Calibri" pitchFamily="34" charset="0"/>
                <a:cs typeface="+mn-cs"/>
              </a:rPr>
              <a:t>/5 </a:t>
            </a:r>
          </a:p>
          <a:p>
            <a:pPr marL="514350" indent="-5143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b="1" dirty="0">
                <a:latin typeface="Calibri" pitchFamily="34" charset="0"/>
                <a:cs typeface="+mn-cs"/>
              </a:rPr>
              <a:t>    DM =  </a:t>
            </a:r>
            <a:r>
              <a:rPr lang="pt-BR" sz="2800" b="1" dirty="0">
                <a:solidFill>
                  <a:srgbClr val="FF0000"/>
                </a:solidFill>
                <a:latin typeface="Calibri" pitchFamily="34" charset="0"/>
                <a:cs typeface="+mn-cs"/>
              </a:rPr>
              <a:t>1,92</a:t>
            </a:r>
          </a:p>
        </p:txBody>
      </p:sp>
      <p:sp>
        <p:nvSpPr>
          <p:cNvPr id="7" name="CaixaDeTexto 3"/>
          <p:cNvSpPr txBox="1">
            <a:spLocks noChangeArrowheads="1"/>
          </p:cNvSpPr>
          <p:nvPr/>
        </p:nvSpPr>
        <p:spPr bwMode="auto">
          <a:xfrm>
            <a:off x="428654" y="4455391"/>
            <a:ext cx="8215312" cy="830997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marL="514350" indent="-5143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>
                <a:latin typeface="Calibri" pitchFamily="34" charset="0"/>
                <a:cs typeface="+mn-cs"/>
              </a:rPr>
              <a:t>c) V = (</a:t>
            </a:r>
            <a:r>
              <a:rPr lang="pt-BR" sz="2400" b="1" dirty="0">
                <a:latin typeface="Calibri" pitchFamily="34" charset="0"/>
                <a:cs typeface="+mn-cs"/>
                <a:sym typeface="Symbol"/>
              </a:rPr>
              <a:t>(</a:t>
            </a:r>
            <a:r>
              <a:rPr lang="pt-BR" sz="2400" b="1" dirty="0">
                <a:latin typeface="Calibri" pitchFamily="34" charset="0"/>
                <a:cs typeface="+mn-cs"/>
              </a:rPr>
              <a:t>6-5,4</a:t>
            </a:r>
            <a:r>
              <a:rPr lang="pt-BR" sz="2400" b="1" dirty="0">
                <a:latin typeface="Calibri" pitchFamily="34" charset="0"/>
                <a:cs typeface="+mn-cs"/>
                <a:sym typeface="Symbol"/>
              </a:rPr>
              <a:t>)²</a:t>
            </a:r>
            <a:r>
              <a:rPr lang="pt-BR" sz="2400" b="1" dirty="0">
                <a:latin typeface="Calibri" pitchFamily="34" charset="0"/>
                <a:cs typeface="+mn-cs"/>
              </a:rPr>
              <a:t> + </a:t>
            </a:r>
            <a:r>
              <a:rPr lang="pt-BR" sz="2400" b="1" dirty="0">
                <a:latin typeface="Calibri" pitchFamily="34" charset="0"/>
                <a:cs typeface="+mn-cs"/>
                <a:sym typeface="Symbol"/>
              </a:rPr>
              <a:t>(4</a:t>
            </a:r>
            <a:r>
              <a:rPr lang="pt-BR" sz="2400" b="1" dirty="0">
                <a:latin typeface="Calibri" pitchFamily="34" charset="0"/>
                <a:cs typeface="+mn-cs"/>
              </a:rPr>
              <a:t>-5,4</a:t>
            </a:r>
            <a:r>
              <a:rPr lang="pt-BR" sz="2400" b="1" dirty="0">
                <a:latin typeface="Calibri" pitchFamily="34" charset="0"/>
                <a:cs typeface="+mn-cs"/>
                <a:sym typeface="Symbol"/>
              </a:rPr>
              <a:t>)² + (8</a:t>
            </a:r>
            <a:r>
              <a:rPr lang="pt-BR" sz="2400" b="1" dirty="0">
                <a:latin typeface="Calibri" pitchFamily="34" charset="0"/>
                <a:cs typeface="+mn-cs"/>
              </a:rPr>
              <a:t>-5,4</a:t>
            </a:r>
            <a:r>
              <a:rPr lang="pt-BR" sz="2400" b="1" dirty="0">
                <a:latin typeface="Calibri" pitchFamily="34" charset="0"/>
                <a:cs typeface="+mn-cs"/>
                <a:sym typeface="Symbol"/>
              </a:rPr>
              <a:t>)² + (2</a:t>
            </a:r>
            <a:r>
              <a:rPr lang="pt-BR" sz="2400" b="1" dirty="0">
                <a:latin typeface="Calibri" pitchFamily="34" charset="0"/>
                <a:cs typeface="+mn-cs"/>
              </a:rPr>
              <a:t>-5,4</a:t>
            </a:r>
            <a:r>
              <a:rPr lang="pt-BR" sz="2400" b="1" dirty="0">
                <a:latin typeface="Calibri" pitchFamily="34" charset="0"/>
                <a:cs typeface="+mn-cs"/>
                <a:sym typeface="Symbol"/>
              </a:rPr>
              <a:t>)² + (7</a:t>
            </a:r>
            <a:r>
              <a:rPr lang="pt-BR" sz="2400" b="1" dirty="0">
                <a:latin typeface="Calibri" pitchFamily="34" charset="0"/>
                <a:cs typeface="+mn-cs"/>
              </a:rPr>
              <a:t>-5,4</a:t>
            </a:r>
            <a:r>
              <a:rPr lang="pt-BR" sz="2400" b="1" dirty="0">
                <a:latin typeface="Calibri" pitchFamily="34" charset="0"/>
                <a:cs typeface="+mn-cs"/>
                <a:sym typeface="Symbol"/>
              </a:rPr>
              <a:t>)²)</a:t>
            </a:r>
            <a:r>
              <a:rPr lang="pt-BR" sz="2400" b="1" dirty="0">
                <a:latin typeface="Calibri" pitchFamily="34" charset="0"/>
                <a:cs typeface="+mn-cs"/>
              </a:rPr>
              <a:t>/5 </a:t>
            </a:r>
          </a:p>
          <a:p>
            <a:pPr marL="514350" indent="-51435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b="1" dirty="0">
                <a:latin typeface="Calibri" pitchFamily="34" charset="0"/>
                <a:cs typeface="+mn-cs"/>
              </a:rPr>
              <a:t>    V = </a:t>
            </a:r>
            <a:r>
              <a:rPr lang="pt-BR" sz="2400" b="1" dirty="0">
                <a:solidFill>
                  <a:srgbClr val="FF0000"/>
                </a:solidFill>
                <a:latin typeface="Calibri" pitchFamily="34" charset="0"/>
                <a:cs typeface="+mn-cs"/>
              </a:rPr>
              <a:t>4,64 </a:t>
            </a:r>
          </a:p>
        </p:txBody>
      </p:sp>
      <p:sp>
        <p:nvSpPr>
          <p:cNvPr id="48145" name="CaixaDeTexto 3"/>
          <p:cNvSpPr txBox="1">
            <a:spLocks noChangeArrowheads="1"/>
          </p:cNvSpPr>
          <p:nvPr/>
        </p:nvSpPr>
        <p:spPr bwMode="auto">
          <a:xfrm>
            <a:off x="179388" y="0"/>
            <a:ext cx="504031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solidFill>
                  <a:schemeClr val="bg1"/>
                </a:solidFill>
                <a:latin typeface="Calibri" pitchFamily="34" charset="0"/>
              </a:rPr>
              <a:t>MATEMÁTICA, 1º Ano</a:t>
            </a:r>
          </a:p>
          <a:p>
            <a:r>
              <a:rPr lang="pt-BR">
                <a:solidFill>
                  <a:schemeClr val="bg1"/>
                </a:solidFill>
                <a:latin typeface="Calibri" pitchFamily="34" charset="0"/>
              </a:rPr>
              <a:t>Medidas de dispersão: desvio médio, desvio padrão e variância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CaixaDeTexto 2"/>
          <p:cNvSpPr txBox="1">
            <a:spLocks noChangeArrowheads="1"/>
          </p:cNvSpPr>
          <p:nvPr/>
        </p:nvSpPr>
        <p:spPr bwMode="auto">
          <a:xfrm>
            <a:off x="357188" y="1130300"/>
            <a:ext cx="8358187" cy="58420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b="1" dirty="0">
                <a:latin typeface="Calibri" pitchFamily="34" charset="0"/>
                <a:cs typeface="+mn-cs"/>
              </a:rPr>
              <a:t>EXERCÍCIOS DE FIXAÇÃO </a:t>
            </a:r>
          </a:p>
        </p:txBody>
      </p:sp>
      <p:sp>
        <p:nvSpPr>
          <p:cNvPr id="23556" name="CaixaDeTexto 3"/>
          <p:cNvSpPr txBox="1">
            <a:spLocks noChangeArrowheads="1"/>
          </p:cNvSpPr>
          <p:nvPr/>
        </p:nvSpPr>
        <p:spPr bwMode="auto">
          <a:xfrm>
            <a:off x="439076" y="1857364"/>
            <a:ext cx="8215312" cy="2246769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dirty="0">
                <a:latin typeface="Calibri" pitchFamily="34" charset="0"/>
                <a:cs typeface="+mn-cs"/>
              </a:rPr>
              <a:t>3º) No quadro a seguir, está representado o consumo diário de gasolina, em litros, dos carros de três </a:t>
            </a:r>
            <a:r>
              <a:rPr lang="pt-BR" sz="2800" dirty="0">
                <a:latin typeface="Calibri" pitchFamily="34" charset="0"/>
                <a:cs typeface="+mn-cs"/>
              </a:rPr>
              <a:t>taxistas, </a:t>
            </a:r>
            <a:r>
              <a:rPr lang="pt-BR" sz="2800" dirty="0">
                <a:latin typeface="Calibri" pitchFamily="34" charset="0"/>
                <a:cs typeface="+mn-cs"/>
              </a:rPr>
              <a:t>em um período de quatro dias. Determine o desvio padrão do consumo dos carros desses </a:t>
            </a:r>
            <a:r>
              <a:rPr lang="pt-BR" sz="2800" dirty="0">
                <a:latin typeface="Calibri" pitchFamily="34" charset="0"/>
                <a:cs typeface="+mn-cs"/>
              </a:rPr>
              <a:t>taxistas.</a:t>
            </a:r>
            <a:endParaRPr lang="pt-BR" sz="2800" dirty="0">
              <a:latin typeface="Calibri" pitchFamily="34" charset="0"/>
              <a:cs typeface="+mn-cs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dirty="0">
                <a:latin typeface="Calibri" pitchFamily="34" charset="0"/>
                <a:cs typeface="+mn-cs"/>
              </a:rPr>
              <a:t> </a:t>
            </a:r>
          </a:p>
        </p:txBody>
      </p:sp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1117600" y="4330700"/>
          <a:ext cx="6240463" cy="1670050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1445691"/>
                <a:gridCol w="1615228"/>
                <a:gridCol w="901629"/>
                <a:gridCol w="1138982"/>
                <a:gridCol w="1138982"/>
              </a:tblGrid>
              <a:tr h="4286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dirty="0"/>
                        <a:t> </a:t>
                      </a:r>
                      <a:r>
                        <a:rPr lang="pt-BR" sz="2400" dirty="0" smtClean="0"/>
                        <a:t>Taxistas</a:t>
                      </a:r>
                      <a:endParaRPr lang="pt-BR" sz="4400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dirty="0" smtClean="0"/>
                        <a:t>segunda</a:t>
                      </a:r>
                      <a:endParaRPr lang="pt-BR" sz="2400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dirty="0" smtClean="0"/>
                        <a:t>terça</a:t>
                      </a:r>
                      <a:endParaRPr lang="pt-BR" sz="2400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dirty="0" smtClean="0"/>
                        <a:t>quarta</a:t>
                      </a:r>
                      <a:endParaRPr lang="pt-BR" sz="2400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dirty="0" smtClean="0"/>
                        <a:t>quinta</a:t>
                      </a:r>
                      <a:endParaRPr lang="pt-BR" sz="2400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/>
                </a:tc>
              </a:tr>
              <a:tr h="4286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dirty="0" smtClean="0"/>
                        <a:t> I</a:t>
                      </a:r>
                      <a:endParaRPr lang="pt-BR" sz="4400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dirty="0" smtClean="0"/>
                        <a:t>10</a:t>
                      </a:r>
                      <a:endParaRPr lang="pt-BR" sz="2400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dirty="0" smtClean="0"/>
                        <a:t>9</a:t>
                      </a:r>
                      <a:endParaRPr lang="pt-BR" sz="2400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dirty="0" smtClean="0"/>
                        <a:t>23</a:t>
                      </a:r>
                      <a:endParaRPr lang="pt-BR" sz="2400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dirty="0" smtClean="0"/>
                        <a:t>12</a:t>
                      </a:r>
                      <a:endParaRPr lang="pt-BR" sz="2400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/>
                </a:tc>
              </a:tr>
              <a:tr h="4286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dirty="0" smtClean="0"/>
                        <a:t>II</a:t>
                      </a:r>
                      <a:endParaRPr lang="pt-BR" sz="4400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dirty="0" smtClean="0"/>
                        <a:t>16</a:t>
                      </a:r>
                      <a:endParaRPr lang="pt-BR" sz="2400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dirty="0" smtClean="0"/>
                        <a:t>18</a:t>
                      </a:r>
                      <a:endParaRPr lang="pt-BR" sz="2400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dirty="0" smtClean="0"/>
                        <a:t>8</a:t>
                      </a:r>
                      <a:endParaRPr lang="pt-BR" sz="2400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dirty="0" smtClean="0"/>
                        <a:t>32</a:t>
                      </a:r>
                      <a:endParaRPr lang="pt-BR" sz="2400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/>
                </a:tc>
              </a:tr>
              <a:tr h="3571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dirty="0" smtClean="0"/>
                        <a:t>III</a:t>
                      </a:r>
                      <a:endParaRPr lang="pt-BR" sz="4400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dirty="0" smtClean="0"/>
                        <a:t>25</a:t>
                      </a:r>
                      <a:endParaRPr lang="pt-BR" sz="2400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dirty="0" smtClean="0"/>
                        <a:t>17</a:t>
                      </a:r>
                      <a:endParaRPr lang="pt-BR" sz="2400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dirty="0" smtClean="0"/>
                        <a:t>30</a:t>
                      </a:r>
                      <a:endParaRPr lang="pt-BR" sz="2400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400" dirty="0" smtClean="0"/>
                        <a:t>10</a:t>
                      </a:r>
                      <a:endParaRPr lang="pt-BR" sz="2400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/>
                </a:tc>
              </a:tr>
            </a:tbl>
          </a:graphicData>
        </a:graphic>
      </p:graphicFrame>
      <p:sp>
        <p:nvSpPr>
          <p:cNvPr id="49192" name="CaixaDeTexto 3"/>
          <p:cNvSpPr txBox="1">
            <a:spLocks noChangeArrowheads="1"/>
          </p:cNvSpPr>
          <p:nvPr/>
        </p:nvSpPr>
        <p:spPr bwMode="auto">
          <a:xfrm>
            <a:off x="179388" y="0"/>
            <a:ext cx="504031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solidFill>
                  <a:schemeClr val="bg1"/>
                </a:solidFill>
                <a:latin typeface="Calibri" pitchFamily="34" charset="0"/>
              </a:rPr>
              <a:t>MATEMÁTICA, 1º Ano</a:t>
            </a:r>
          </a:p>
          <a:p>
            <a:r>
              <a:rPr lang="pt-BR">
                <a:solidFill>
                  <a:schemeClr val="bg1"/>
                </a:solidFill>
                <a:latin typeface="Calibri" pitchFamily="34" charset="0"/>
              </a:rPr>
              <a:t>Medidas de dispersão: desvio médio, desvio padrão e variância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CaixaDeTexto 2"/>
          <p:cNvSpPr txBox="1">
            <a:spLocks noChangeArrowheads="1"/>
          </p:cNvSpPr>
          <p:nvPr/>
        </p:nvSpPr>
        <p:spPr bwMode="auto">
          <a:xfrm>
            <a:off x="357188" y="1000108"/>
            <a:ext cx="8501062" cy="58420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b="1" dirty="0">
                <a:latin typeface="Calibri" pitchFamily="34" charset="0"/>
                <a:cs typeface="+mn-cs"/>
              </a:rPr>
              <a:t>SOLUÇÃO</a:t>
            </a:r>
          </a:p>
        </p:txBody>
      </p:sp>
      <p:sp>
        <p:nvSpPr>
          <p:cNvPr id="10" name="CaixaDeTexto 2"/>
          <p:cNvSpPr txBox="1">
            <a:spLocks noChangeArrowheads="1"/>
          </p:cNvSpPr>
          <p:nvPr/>
        </p:nvSpPr>
        <p:spPr bwMode="auto">
          <a:xfrm>
            <a:off x="357158" y="1959012"/>
            <a:ext cx="8501062" cy="3970318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dirty="0">
                <a:latin typeface="Calibri" pitchFamily="34" charset="0"/>
                <a:cs typeface="+mn-cs"/>
              </a:rPr>
              <a:t>Para determinarmos o desvio padrão, </a:t>
            </a:r>
            <a:r>
              <a:rPr lang="pt-BR" sz="2800" dirty="0">
                <a:latin typeface="Calibri" pitchFamily="34" charset="0"/>
                <a:cs typeface="+mn-cs"/>
              </a:rPr>
              <a:t>precisaremos, </a:t>
            </a:r>
            <a:r>
              <a:rPr lang="pt-BR" sz="2800" dirty="0">
                <a:latin typeface="Calibri" pitchFamily="34" charset="0"/>
                <a:cs typeface="+mn-cs"/>
              </a:rPr>
              <a:t>antes, calcular a média aritmética e a variância.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dirty="0">
                <a:latin typeface="Calibri" pitchFamily="34" charset="0"/>
                <a:cs typeface="+mn-cs"/>
              </a:rPr>
              <a:t>Calculando a média aritmética de consumo dos carros dos três taxistas, temos: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2800" dirty="0">
              <a:latin typeface="Calibri" pitchFamily="34" charset="0"/>
              <a:cs typeface="+mn-cs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dirty="0">
                <a:latin typeface="Calibri" pitchFamily="34" charset="0"/>
                <a:cs typeface="+mn-cs"/>
              </a:rPr>
              <a:t>MA</a:t>
            </a:r>
            <a:r>
              <a:rPr lang="pt-BR" sz="2800" baseline="-25000" dirty="0">
                <a:latin typeface="Calibri" pitchFamily="34" charset="0"/>
                <a:cs typeface="+mn-cs"/>
              </a:rPr>
              <a:t>I</a:t>
            </a:r>
            <a:r>
              <a:rPr lang="pt-BR" sz="2800" dirty="0">
                <a:latin typeface="Calibri" pitchFamily="34" charset="0"/>
                <a:cs typeface="+mn-cs"/>
              </a:rPr>
              <a:t> = (10+9+23+12)/4 = 13,5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dirty="0">
                <a:latin typeface="Calibri" pitchFamily="34" charset="0"/>
                <a:cs typeface="+mn-cs"/>
              </a:rPr>
              <a:t>MA</a:t>
            </a:r>
            <a:r>
              <a:rPr lang="pt-BR" sz="2800" baseline="-25000" dirty="0">
                <a:latin typeface="Calibri" pitchFamily="34" charset="0"/>
                <a:cs typeface="+mn-cs"/>
              </a:rPr>
              <a:t>II</a:t>
            </a:r>
            <a:r>
              <a:rPr lang="pt-BR" sz="2800" dirty="0">
                <a:latin typeface="Calibri" pitchFamily="34" charset="0"/>
                <a:cs typeface="+mn-cs"/>
              </a:rPr>
              <a:t> = (16+18+8+32)/4 = 18,5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dirty="0">
                <a:latin typeface="Calibri" pitchFamily="34" charset="0"/>
                <a:cs typeface="+mn-cs"/>
              </a:rPr>
              <a:t>MA</a:t>
            </a:r>
            <a:r>
              <a:rPr lang="pt-BR" sz="2800" baseline="-25000" dirty="0">
                <a:latin typeface="Calibri" pitchFamily="34" charset="0"/>
                <a:cs typeface="+mn-cs"/>
              </a:rPr>
              <a:t>III</a:t>
            </a:r>
            <a:r>
              <a:rPr lang="pt-BR" sz="2800" dirty="0">
                <a:latin typeface="Calibri" pitchFamily="34" charset="0"/>
                <a:cs typeface="+mn-cs"/>
              </a:rPr>
              <a:t> = (25+17+30+10)/4 = 20,5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2800" dirty="0">
              <a:latin typeface="Calibri" pitchFamily="34" charset="0"/>
              <a:cs typeface="+mn-cs"/>
            </a:endParaRPr>
          </a:p>
        </p:txBody>
      </p:sp>
      <p:sp>
        <p:nvSpPr>
          <p:cNvPr id="50184" name="CaixaDeTexto 3"/>
          <p:cNvSpPr txBox="1">
            <a:spLocks noChangeArrowheads="1"/>
          </p:cNvSpPr>
          <p:nvPr/>
        </p:nvSpPr>
        <p:spPr bwMode="auto">
          <a:xfrm>
            <a:off x="179388" y="0"/>
            <a:ext cx="504031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solidFill>
                  <a:schemeClr val="bg1"/>
                </a:solidFill>
                <a:latin typeface="Calibri" pitchFamily="34" charset="0"/>
              </a:rPr>
              <a:t>MATEMÁTICA, 1º Ano</a:t>
            </a:r>
          </a:p>
          <a:p>
            <a:r>
              <a:rPr lang="pt-BR">
                <a:solidFill>
                  <a:schemeClr val="bg1"/>
                </a:solidFill>
                <a:latin typeface="Calibri" pitchFamily="34" charset="0"/>
              </a:rPr>
              <a:t>Medidas de dispersão: desvio médio, desvio padrão e variância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CaixaDeTexto 3"/>
          <p:cNvSpPr txBox="1">
            <a:spLocks noChangeArrowheads="1"/>
          </p:cNvSpPr>
          <p:nvPr/>
        </p:nvSpPr>
        <p:spPr bwMode="auto">
          <a:xfrm>
            <a:off x="342410" y="1744698"/>
            <a:ext cx="8515870" cy="341632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dirty="0">
                <a:latin typeface="Calibri" pitchFamily="34" charset="0"/>
                <a:cs typeface="+mn-cs"/>
              </a:rPr>
              <a:t>Agora, </a:t>
            </a:r>
            <a:r>
              <a:rPr lang="pt-BR" sz="2400" dirty="0">
                <a:latin typeface="Calibri" pitchFamily="34" charset="0"/>
                <a:cs typeface="+mn-cs"/>
              </a:rPr>
              <a:t>vamos calcular a variância para o consumo dos carros dos três taxistas.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2400" dirty="0">
              <a:latin typeface="Calibri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dirty="0">
                <a:latin typeface="Calibri" pitchFamily="34" charset="0"/>
                <a:cs typeface="+mn-cs"/>
              </a:rPr>
              <a:t>V</a:t>
            </a:r>
            <a:r>
              <a:rPr lang="pt-BR" sz="2400" baseline="-25000" dirty="0">
                <a:latin typeface="Calibri" pitchFamily="34" charset="0"/>
                <a:cs typeface="+mn-cs"/>
              </a:rPr>
              <a:t>I</a:t>
            </a:r>
            <a:r>
              <a:rPr lang="pt-BR" sz="2400" dirty="0">
                <a:latin typeface="Calibri" pitchFamily="34" charset="0"/>
                <a:cs typeface="+mn-cs"/>
              </a:rPr>
              <a:t> = [(10-13,5)²+(9-13,5)²+(23-13,5)²+(12-13,5)²]/4 </a:t>
            </a:r>
            <a:r>
              <a:rPr lang="pt-BR" sz="2400" dirty="0">
                <a:latin typeface="Calibri" pitchFamily="34" charset="0"/>
                <a:cs typeface="+mn-cs"/>
                <a:sym typeface="Symbol"/>
              </a:rPr>
              <a:t></a:t>
            </a:r>
            <a:r>
              <a:rPr lang="pt-BR" sz="2400" dirty="0">
                <a:latin typeface="Calibri" pitchFamily="34" charset="0"/>
                <a:cs typeface="+mn-cs"/>
              </a:rPr>
              <a:t> 31,25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2400" dirty="0">
              <a:latin typeface="Calibri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dirty="0">
                <a:latin typeface="Calibri" pitchFamily="34" charset="0"/>
                <a:cs typeface="+mn-cs"/>
              </a:rPr>
              <a:t>V</a:t>
            </a:r>
            <a:r>
              <a:rPr lang="pt-BR" sz="2400" baseline="-25000" dirty="0">
                <a:latin typeface="Calibri" pitchFamily="34" charset="0"/>
                <a:cs typeface="+mn-cs"/>
              </a:rPr>
              <a:t>II</a:t>
            </a:r>
            <a:r>
              <a:rPr lang="pt-BR" sz="2400" dirty="0">
                <a:latin typeface="Calibri" pitchFamily="34" charset="0"/>
                <a:cs typeface="+mn-cs"/>
              </a:rPr>
              <a:t> = [(16-18,5)²+(18-18,5)²+(8-18,5)²+(32-18,5)²]/4 </a:t>
            </a:r>
            <a:r>
              <a:rPr lang="pt-BR" sz="2400" dirty="0">
                <a:latin typeface="Calibri" pitchFamily="34" charset="0"/>
                <a:cs typeface="+mn-cs"/>
                <a:sym typeface="Symbol"/>
              </a:rPr>
              <a:t> 74,75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2400" dirty="0">
              <a:latin typeface="Calibri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dirty="0">
                <a:latin typeface="Calibri" pitchFamily="34" charset="0"/>
                <a:cs typeface="+mn-cs"/>
              </a:rPr>
              <a:t>V</a:t>
            </a:r>
            <a:r>
              <a:rPr lang="pt-BR" sz="2400" baseline="-25000" dirty="0">
                <a:latin typeface="Calibri" pitchFamily="34" charset="0"/>
                <a:cs typeface="+mn-cs"/>
              </a:rPr>
              <a:t>III</a:t>
            </a:r>
            <a:r>
              <a:rPr lang="pt-BR" sz="2400" dirty="0">
                <a:latin typeface="Calibri" pitchFamily="34" charset="0"/>
                <a:cs typeface="+mn-cs"/>
              </a:rPr>
              <a:t> = [(25-20,5)²+(17-20,5)²+(30-20,5)²+(10-20,5)²]/4 </a:t>
            </a:r>
            <a:r>
              <a:rPr lang="pt-BR" sz="2400" dirty="0">
                <a:latin typeface="Calibri" pitchFamily="34" charset="0"/>
                <a:cs typeface="+mn-cs"/>
                <a:sym typeface="Symbol"/>
              </a:rPr>
              <a:t> 58,25</a:t>
            </a:r>
            <a:endParaRPr lang="pt-BR" sz="2400" dirty="0">
              <a:latin typeface="Calibri" pitchFamily="34" charset="0"/>
              <a:cs typeface="+mn-cs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2400" dirty="0">
              <a:latin typeface="Calibri" pitchFamily="34" charset="0"/>
              <a:cs typeface="+mn-cs"/>
            </a:endParaRPr>
          </a:p>
        </p:txBody>
      </p:sp>
      <p:sp>
        <p:nvSpPr>
          <p:cNvPr id="5" name="CaixaDeTexto 2"/>
          <p:cNvSpPr txBox="1">
            <a:spLocks noChangeArrowheads="1"/>
          </p:cNvSpPr>
          <p:nvPr/>
        </p:nvSpPr>
        <p:spPr bwMode="auto">
          <a:xfrm>
            <a:off x="357188" y="1071563"/>
            <a:ext cx="8501062" cy="58420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b="1" dirty="0">
                <a:latin typeface="Calibri" pitchFamily="34" charset="0"/>
                <a:cs typeface="+mn-cs"/>
              </a:rPr>
              <a:t>SOLUÇÃO</a:t>
            </a:r>
          </a:p>
        </p:txBody>
      </p:sp>
      <p:sp>
        <p:nvSpPr>
          <p:cNvPr id="7" name="CaixaDeTexto 3"/>
          <p:cNvSpPr txBox="1">
            <a:spLocks noChangeArrowheads="1"/>
          </p:cNvSpPr>
          <p:nvPr/>
        </p:nvSpPr>
        <p:spPr bwMode="auto">
          <a:xfrm>
            <a:off x="357158" y="5300505"/>
            <a:ext cx="8501122" cy="1200329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dirty="0">
                <a:latin typeface="Calibri" pitchFamily="34" charset="0"/>
                <a:cs typeface="+mn-cs"/>
              </a:rPr>
              <a:t>Observando a variância, notamos que o carro do taxista II tem a maior dispersão em relação aos demais, e o carro do taxista </a:t>
            </a:r>
            <a:r>
              <a:rPr lang="pt-BR" sz="2400" dirty="0">
                <a:latin typeface="Calibri" pitchFamily="34" charset="0"/>
                <a:cs typeface="+mn-cs"/>
              </a:rPr>
              <a:t>I </a:t>
            </a:r>
            <a:r>
              <a:rPr lang="pt-BR" sz="2400" dirty="0">
                <a:latin typeface="Calibri" pitchFamily="34" charset="0"/>
                <a:cs typeface="+mn-cs"/>
              </a:rPr>
              <a:t>tem a menor dispersão.</a:t>
            </a:r>
          </a:p>
        </p:txBody>
      </p:sp>
      <p:sp>
        <p:nvSpPr>
          <p:cNvPr id="51211" name="CaixaDeTexto 3"/>
          <p:cNvSpPr txBox="1">
            <a:spLocks noChangeArrowheads="1"/>
          </p:cNvSpPr>
          <p:nvPr/>
        </p:nvSpPr>
        <p:spPr bwMode="auto">
          <a:xfrm>
            <a:off x="179388" y="0"/>
            <a:ext cx="504031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solidFill>
                  <a:schemeClr val="bg1"/>
                </a:solidFill>
                <a:latin typeface="Calibri" pitchFamily="34" charset="0"/>
              </a:rPr>
              <a:t>MATEMÁTICA, 1º Ano</a:t>
            </a:r>
          </a:p>
          <a:p>
            <a:r>
              <a:rPr lang="pt-BR">
                <a:solidFill>
                  <a:schemeClr val="bg1"/>
                </a:solidFill>
                <a:latin typeface="Calibri" pitchFamily="34" charset="0"/>
              </a:rPr>
              <a:t>Medidas de dispersão: desvio médio, desvio padrão e variância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aixaDeTexto 2"/>
          <p:cNvSpPr txBox="1">
            <a:spLocks noChangeArrowheads="1"/>
          </p:cNvSpPr>
          <p:nvPr/>
        </p:nvSpPr>
        <p:spPr bwMode="auto">
          <a:xfrm>
            <a:off x="283448" y="1000108"/>
            <a:ext cx="8501062" cy="58420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b="1" dirty="0">
                <a:latin typeface="Calibri" pitchFamily="34" charset="0"/>
                <a:cs typeface="+mn-cs"/>
              </a:rPr>
              <a:t>SOLUÇÃO</a:t>
            </a:r>
          </a:p>
        </p:txBody>
      </p:sp>
      <p:sp>
        <p:nvSpPr>
          <p:cNvPr id="4" name="CaixaDeTexto 3"/>
          <p:cNvSpPr txBox="1">
            <a:spLocks noChangeArrowheads="1"/>
          </p:cNvSpPr>
          <p:nvPr/>
        </p:nvSpPr>
        <p:spPr bwMode="auto">
          <a:xfrm>
            <a:off x="401402" y="1760513"/>
            <a:ext cx="8347766" cy="954107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marL="514350" indent="-514350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dirty="0">
                <a:latin typeface="Calibri" pitchFamily="34" charset="0"/>
                <a:cs typeface="+mn-cs"/>
              </a:rPr>
              <a:t>Finalmente, </a:t>
            </a:r>
            <a:r>
              <a:rPr lang="pt-BR" sz="2800" dirty="0">
                <a:latin typeface="Calibri" pitchFamily="34" charset="0"/>
                <a:cs typeface="+mn-cs"/>
              </a:rPr>
              <a:t>vamos calcular o desvio padrão e analisar o </a:t>
            </a:r>
          </a:p>
          <a:p>
            <a:pPr marL="514350" indent="-514350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dirty="0">
                <a:latin typeface="Calibri" pitchFamily="34" charset="0"/>
                <a:cs typeface="+mn-cs"/>
              </a:rPr>
              <a:t>consumo dos carros dos </a:t>
            </a:r>
            <a:r>
              <a:rPr lang="pt-BR" sz="2800">
                <a:latin typeface="Calibri" pitchFamily="34" charset="0"/>
                <a:cs typeface="+mn-cs"/>
              </a:rPr>
              <a:t>três </a:t>
            </a:r>
            <a:r>
              <a:rPr lang="pt-BR" sz="2800">
                <a:latin typeface="Calibri" pitchFamily="34" charset="0"/>
                <a:cs typeface="+mn-cs"/>
              </a:rPr>
              <a:t>taxistas.</a:t>
            </a:r>
            <a:endParaRPr lang="pt-BR" sz="2800" dirty="0">
              <a:latin typeface="Calibri" pitchFamily="34" charset="0"/>
              <a:cs typeface="+mn-cs"/>
            </a:endParaRPr>
          </a:p>
        </p:txBody>
      </p:sp>
      <p:sp>
        <p:nvSpPr>
          <p:cNvPr id="11" name="CaixaDeTexto 10"/>
          <p:cNvSpPr txBox="1">
            <a:spLocks noChangeArrowheads="1"/>
          </p:cNvSpPr>
          <p:nvPr/>
        </p:nvSpPr>
        <p:spPr bwMode="auto">
          <a:xfrm>
            <a:off x="357158" y="2896743"/>
            <a:ext cx="8347766" cy="2246769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marL="514350" indent="-514350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dirty="0">
                <a:latin typeface="Calibri" pitchFamily="34" charset="0"/>
                <a:cs typeface="+mn-cs"/>
              </a:rPr>
              <a:t>DP</a:t>
            </a:r>
            <a:r>
              <a:rPr lang="pt-BR" sz="2800" baseline="-25000" dirty="0">
                <a:latin typeface="Calibri" pitchFamily="34" charset="0"/>
                <a:cs typeface="+mn-cs"/>
              </a:rPr>
              <a:t>I</a:t>
            </a:r>
            <a:r>
              <a:rPr lang="pt-BR" sz="2800" dirty="0">
                <a:latin typeface="Calibri" pitchFamily="34" charset="0"/>
                <a:cs typeface="+mn-cs"/>
              </a:rPr>
              <a:t> = </a:t>
            </a:r>
            <a:r>
              <a:rPr lang="pt-BR" sz="2800" dirty="0">
                <a:latin typeface="Calibri" pitchFamily="34" charset="0"/>
                <a:cs typeface="+mn-cs"/>
                <a:sym typeface="Symbol"/>
              </a:rPr>
              <a:t>31,25  </a:t>
            </a:r>
            <a:r>
              <a:rPr lang="pt-BR" sz="2800" b="1" dirty="0">
                <a:solidFill>
                  <a:srgbClr val="FF0000"/>
                </a:solidFill>
                <a:latin typeface="Calibri" pitchFamily="34" charset="0"/>
                <a:cs typeface="+mn-cs"/>
                <a:sym typeface="Symbol"/>
              </a:rPr>
              <a:t>5,59 litros</a:t>
            </a:r>
            <a:endParaRPr lang="pt-BR" sz="2800" b="1" dirty="0">
              <a:solidFill>
                <a:srgbClr val="FF0000"/>
              </a:solidFill>
              <a:latin typeface="Calibri" pitchFamily="34" charset="0"/>
              <a:cs typeface="+mn-cs"/>
            </a:endParaRPr>
          </a:p>
          <a:p>
            <a:pPr marL="514350" indent="-514350"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2800" dirty="0">
              <a:latin typeface="Calibri" pitchFamily="34" charset="0"/>
              <a:cs typeface="+mn-cs"/>
            </a:endParaRPr>
          </a:p>
          <a:p>
            <a:pPr marL="514350" indent="-514350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dirty="0">
                <a:latin typeface="Calibri" pitchFamily="34" charset="0"/>
                <a:cs typeface="+mn-cs"/>
              </a:rPr>
              <a:t>DP</a:t>
            </a:r>
            <a:r>
              <a:rPr lang="pt-BR" sz="2800" baseline="-25000" dirty="0">
                <a:latin typeface="Calibri" pitchFamily="34" charset="0"/>
                <a:cs typeface="+mn-cs"/>
              </a:rPr>
              <a:t>II</a:t>
            </a:r>
            <a:r>
              <a:rPr lang="pt-BR" sz="2800" dirty="0">
                <a:latin typeface="Calibri" pitchFamily="34" charset="0"/>
                <a:cs typeface="+mn-cs"/>
              </a:rPr>
              <a:t> = </a:t>
            </a:r>
            <a:r>
              <a:rPr lang="pt-BR" sz="2800" dirty="0">
                <a:latin typeface="Calibri" pitchFamily="34" charset="0"/>
                <a:cs typeface="+mn-cs"/>
                <a:sym typeface="Symbol"/>
              </a:rPr>
              <a:t>74,75  8,64 litros</a:t>
            </a:r>
            <a:endParaRPr lang="pt-BR" sz="2800" dirty="0">
              <a:latin typeface="Calibri" pitchFamily="34" charset="0"/>
              <a:cs typeface="+mn-cs"/>
            </a:endParaRPr>
          </a:p>
          <a:p>
            <a:pPr marL="514350" indent="-514350"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2800" dirty="0">
              <a:latin typeface="Calibri" pitchFamily="34" charset="0"/>
              <a:cs typeface="+mn-cs"/>
            </a:endParaRPr>
          </a:p>
          <a:p>
            <a:pPr marL="514350" indent="-514350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dirty="0">
                <a:latin typeface="Calibri" pitchFamily="34" charset="0"/>
                <a:cs typeface="+mn-cs"/>
              </a:rPr>
              <a:t>DP</a:t>
            </a:r>
            <a:r>
              <a:rPr lang="pt-BR" sz="2800" baseline="-25000" dirty="0">
                <a:latin typeface="Calibri" pitchFamily="34" charset="0"/>
                <a:cs typeface="+mn-cs"/>
              </a:rPr>
              <a:t>III</a:t>
            </a:r>
            <a:r>
              <a:rPr lang="pt-BR" sz="2800" dirty="0">
                <a:latin typeface="Calibri" pitchFamily="34" charset="0"/>
                <a:cs typeface="+mn-cs"/>
              </a:rPr>
              <a:t> = </a:t>
            </a:r>
            <a:r>
              <a:rPr lang="pt-BR" sz="2800" dirty="0">
                <a:latin typeface="Calibri" pitchFamily="34" charset="0"/>
                <a:cs typeface="+mn-cs"/>
                <a:sym typeface="Symbol"/>
              </a:rPr>
              <a:t>58,25  7,63 litros</a:t>
            </a:r>
            <a:endParaRPr lang="pt-BR" sz="2800" dirty="0">
              <a:latin typeface="Calibri" pitchFamily="34" charset="0"/>
              <a:cs typeface="+mn-cs"/>
            </a:endParaRPr>
          </a:p>
        </p:txBody>
      </p:sp>
      <p:sp>
        <p:nvSpPr>
          <p:cNvPr id="12" name="CaixaDeTexto 11"/>
          <p:cNvSpPr txBox="1">
            <a:spLocks noChangeArrowheads="1"/>
          </p:cNvSpPr>
          <p:nvPr/>
        </p:nvSpPr>
        <p:spPr bwMode="auto">
          <a:xfrm>
            <a:off x="357158" y="5332413"/>
            <a:ext cx="8347766" cy="1200329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marL="514350" indent="-514350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dirty="0">
                <a:latin typeface="Calibri" pitchFamily="34" charset="0"/>
                <a:cs typeface="+mn-cs"/>
              </a:rPr>
              <a:t>Pela análise do </a:t>
            </a:r>
            <a:r>
              <a:rPr lang="pt-BR" sz="2400" dirty="0">
                <a:latin typeface="Calibri" pitchFamily="34" charset="0"/>
                <a:cs typeface="+mn-cs"/>
              </a:rPr>
              <a:t>desvio </a:t>
            </a:r>
            <a:r>
              <a:rPr lang="pt-BR" sz="2400" dirty="0">
                <a:latin typeface="Calibri" pitchFamily="34" charset="0"/>
                <a:cs typeface="+mn-cs"/>
              </a:rPr>
              <a:t>p</a:t>
            </a:r>
            <a:r>
              <a:rPr lang="pt-BR" sz="2400" dirty="0">
                <a:latin typeface="Calibri" pitchFamily="34" charset="0"/>
                <a:cs typeface="+mn-cs"/>
              </a:rPr>
              <a:t>adrão</a:t>
            </a:r>
            <a:r>
              <a:rPr lang="pt-BR" sz="2400" dirty="0">
                <a:latin typeface="Calibri" pitchFamily="34" charset="0"/>
                <a:cs typeface="+mn-cs"/>
              </a:rPr>
              <a:t>, verifica-se que o carro do taxista </a:t>
            </a:r>
            <a:r>
              <a:rPr lang="pt-BR" sz="2400" dirty="0">
                <a:latin typeface="Calibri" pitchFamily="34" charset="0"/>
                <a:cs typeface="+mn-cs"/>
              </a:rPr>
              <a:t>I </a:t>
            </a:r>
            <a:endParaRPr lang="pt-BR" sz="2400" dirty="0">
              <a:latin typeface="Calibri" pitchFamily="34" charset="0"/>
              <a:cs typeface="+mn-cs"/>
            </a:endParaRPr>
          </a:p>
          <a:p>
            <a:pPr marL="514350" indent="-514350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dirty="0">
                <a:latin typeface="Calibri" pitchFamily="34" charset="0"/>
                <a:cs typeface="+mn-cs"/>
              </a:rPr>
              <a:t>teve o consumo mais regular em torno da média, pois seu desvio </a:t>
            </a:r>
          </a:p>
          <a:p>
            <a:pPr marL="514350" indent="-514350"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00" dirty="0">
                <a:latin typeface="Calibri" pitchFamily="34" charset="0"/>
                <a:cs typeface="+mn-cs"/>
              </a:rPr>
              <a:t>padrão é o menor.  </a:t>
            </a:r>
          </a:p>
        </p:txBody>
      </p:sp>
      <p:sp>
        <p:nvSpPr>
          <p:cNvPr id="52238" name="CaixaDeTexto 3"/>
          <p:cNvSpPr txBox="1">
            <a:spLocks noChangeArrowheads="1"/>
          </p:cNvSpPr>
          <p:nvPr/>
        </p:nvSpPr>
        <p:spPr bwMode="auto">
          <a:xfrm>
            <a:off x="179388" y="0"/>
            <a:ext cx="504031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solidFill>
                  <a:schemeClr val="bg1"/>
                </a:solidFill>
                <a:latin typeface="Calibri" pitchFamily="34" charset="0"/>
              </a:rPr>
              <a:t>MATEMÁTICA, 1º Ano</a:t>
            </a:r>
          </a:p>
          <a:p>
            <a:r>
              <a:rPr lang="pt-BR">
                <a:solidFill>
                  <a:schemeClr val="bg1"/>
                </a:solidFill>
                <a:latin typeface="Calibri" pitchFamily="34" charset="0"/>
              </a:rPr>
              <a:t>Medidas de dispersão: desvio médio, desvio padrão e variância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2"/>
          <p:cNvSpPr txBox="1">
            <a:spLocks noChangeArrowheads="1"/>
          </p:cNvSpPr>
          <p:nvPr/>
        </p:nvSpPr>
        <p:spPr bwMode="auto">
          <a:xfrm>
            <a:off x="357188" y="1130300"/>
            <a:ext cx="8358187" cy="58420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b="1" dirty="0">
                <a:latin typeface="Calibri" pitchFamily="34" charset="0"/>
                <a:cs typeface="+mn-cs"/>
              </a:rPr>
              <a:t>EXERCÍCIOS DE FIXAÇÃO </a:t>
            </a:r>
          </a:p>
        </p:txBody>
      </p:sp>
      <p:sp>
        <p:nvSpPr>
          <p:cNvPr id="3" name="CaixaDeTexto 3"/>
          <p:cNvSpPr txBox="1">
            <a:spLocks noChangeArrowheads="1"/>
          </p:cNvSpPr>
          <p:nvPr/>
        </p:nvSpPr>
        <p:spPr bwMode="auto">
          <a:xfrm>
            <a:off x="357158" y="1857364"/>
            <a:ext cx="8347766" cy="1815882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dirty="0">
                <a:latin typeface="Calibri" pitchFamily="34" charset="0"/>
                <a:cs typeface="+mn-cs"/>
              </a:rPr>
              <a:t>4º) Ao procurar emprego, um </a:t>
            </a:r>
            <a:r>
              <a:rPr lang="pt-BR" sz="2800" dirty="0">
                <a:latin typeface="Calibri" pitchFamily="34" charset="0"/>
                <a:cs typeface="+mn-cs"/>
              </a:rPr>
              <a:t>rapaz </a:t>
            </a:r>
            <a:r>
              <a:rPr lang="pt-BR" sz="2800" dirty="0">
                <a:latin typeface="Calibri" pitchFamily="34" charset="0"/>
                <a:cs typeface="+mn-cs"/>
              </a:rPr>
              <a:t>teve que optar por duas ofertas dispostas em um jornal, como mostra a tabela a seguir. Qual das ofertas representa a melhor opção? Por quê?</a:t>
            </a:r>
          </a:p>
        </p:txBody>
      </p:sp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473075" y="3937000"/>
          <a:ext cx="8072438" cy="2349500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2779055"/>
                <a:gridCol w="2564010"/>
                <a:gridCol w="2729429"/>
              </a:tblGrid>
              <a:tr h="58745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800" dirty="0"/>
                        <a:t> </a:t>
                      </a:r>
                      <a:endParaRPr lang="pt-BR" sz="4800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800" dirty="0"/>
                        <a:t>Oferta 1</a:t>
                      </a:r>
                      <a:endParaRPr lang="pt-BR" sz="4800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800"/>
                        <a:t>Oferta 2</a:t>
                      </a:r>
                      <a:endParaRPr lang="pt-BR" sz="480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58745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800"/>
                        <a:t>Média Salarial</a:t>
                      </a:r>
                      <a:endParaRPr lang="pt-BR" sz="480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800" dirty="0"/>
                        <a:t>890,00</a:t>
                      </a:r>
                      <a:endParaRPr lang="pt-BR" sz="4800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800" dirty="0"/>
                        <a:t>950,00</a:t>
                      </a:r>
                      <a:endParaRPr lang="pt-BR" sz="4800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58745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800"/>
                        <a:t>Mediana</a:t>
                      </a:r>
                      <a:endParaRPr lang="pt-BR" sz="480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800"/>
                        <a:t>800,00</a:t>
                      </a:r>
                      <a:endParaRPr lang="pt-BR" sz="480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800" dirty="0"/>
                        <a:t>700,00</a:t>
                      </a:r>
                      <a:endParaRPr lang="pt-BR" sz="4800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  <a:tr h="58745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800"/>
                        <a:t>Desvio Padrão</a:t>
                      </a:r>
                      <a:endParaRPr lang="pt-BR" sz="480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800" dirty="0"/>
                        <a:t>32,00</a:t>
                      </a:r>
                      <a:endParaRPr lang="pt-BR" sz="4800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t-BR" sz="2800" dirty="0"/>
                        <a:t>38,00</a:t>
                      </a:r>
                      <a:endParaRPr lang="pt-BR" sz="4800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</a:tr>
            </a:tbl>
          </a:graphicData>
        </a:graphic>
      </p:graphicFrame>
      <p:sp>
        <p:nvSpPr>
          <p:cNvPr id="53278" name="CaixaDeTexto 3"/>
          <p:cNvSpPr txBox="1">
            <a:spLocks noChangeArrowheads="1"/>
          </p:cNvSpPr>
          <p:nvPr/>
        </p:nvSpPr>
        <p:spPr bwMode="auto">
          <a:xfrm>
            <a:off x="179388" y="0"/>
            <a:ext cx="504031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solidFill>
                  <a:schemeClr val="bg1"/>
                </a:solidFill>
                <a:latin typeface="Calibri" pitchFamily="34" charset="0"/>
              </a:rPr>
              <a:t>MATEMÁTICA, 1º Ano</a:t>
            </a:r>
          </a:p>
          <a:p>
            <a:r>
              <a:rPr lang="pt-BR">
                <a:solidFill>
                  <a:schemeClr val="bg1"/>
                </a:solidFill>
                <a:latin typeface="Calibri" pitchFamily="34" charset="0"/>
              </a:rPr>
              <a:t>Medidas de dispersão: desvio médio, desvio padrão e variância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>
            <a:spLocks noChangeArrowheads="1"/>
          </p:cNvSpPr>
          <p:nvPr/>
        </p:nvSpPr>
        <p:spPr bwMode="auto">
          <a:xfrm>
            <a:off x="283448" y="1000108"/>
            <a:ext cx="8501062" cy="58420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b="1" dirty="0">
                <a:latin typeface="Calibri" pitchFamily="34" charset="0"/>
                <a:cs typeface="+mn-cs"/>
              </a:rPr>
              <a:t>SOLUÇÃO</a:t>
            </a:r>
          </a:p>
        </p:txBody>
      </p:sp>
      <p:sp>
        <p:nvSpPr>
          <p:cNvPr id="4" name="CaixaDeTexto 3"/>
          <p:cNvSpPr txBox="1">
            <a:spLocks noChangeArrowheads="1"/>
          </p:cNvSpPr>
          <p:nvPr/>
        </p:nvSpPr>
        <p:spPr bwMode="auto">
          <a:xfrm>
            <a:off x="357158" y="1857364"/>
            <a:ext cx="8347766" cy="1815882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800" dirty="0">
                <a:latin typeface="Calibri" pitchFamily="34" charset="0"/>
                <a:cs typeface="+mn-cs"/>
              </a:rPr>
              <a:t>Pela definição do desvio padrão, sabemos que quanto menor o </a:t>
            </a:r>
            <a:r>
              <a:rPr lang="pt-BR" sz="2800" dirty="0">
                <a:latin typeface="Calibri" pitchFamily="34" charset="0"/>
                <a:cs typeface="+mn-cs"/>
              </a:rPr>
              <a:t>DP, </a:t>
            </a:r>
            <a:r>
              <a:rPr lang="pt-BR" sz="2800" dirty="0">
                <a:latin typeface="Calibri" pitchFamily="34" charset="0"/>
                <a:cs typeface="+mn-cs"/>
              </a:rPr>
              <a:t>mais homogêneos serão os valores, ou seja, a diferença entre eles é mínima. Dessa forma, a oferta 1 é a mais </a:t>
            </a:r>
            <a:r>
              <a:rPr lang="pt-BR" sz="2800" dirty="0">
                <a:latin typeface="Calibri" pitchFamily="34" charset="0"/>
                <a:cs typeface="+mn-cs"/>
              </a:rPr>
              <a:t>vantajosa, </a:t>
            </a:r>
            <a:r>
              <a:rPr lang="pt-BR" sz="2800" dirty="0">
                <a:latin typeface="Calibri" pitchFamily="34" charset="0"/>
                <a:cs typeface="+mn-cs"/>
              </a:rPr>
              <a:t>por ter o menor desvio padrão.   </a:t>
            </a:r>
          </a:p>
        </p:txBody>
      </p:sp>
      <p:sp>
        <p:nvSpPr>
          <p:cNvPr id="54280" name="CaixaDeTexto 3"/>
          <p:cNvSpPr txBox="1">
            <a:spLocks noChangeArrowheads="1"/>
          </p:cNvSpPr>
          <p:nvPr/>
        </p:nvSpPr>
        <p:spPr bwMode="auto">
          <a:xfrm>
            <a:off x="179388" y="0"/>
            <a:ext cx="504031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solidFill>
                  <a:schemeClr val="bg1"/>
                </a:solidFill>
                <a:latin typeface="Calibri" pitchFamily="34" charset="0"/>
              </a:rPr>
              <a:t>MATEMÁTICA, 1º Ano</a:t>
            </a:r>
          </a:p>
          <a:p>
            <a:r>
              <a:rPr lang="pt-BR">
                <a:solidFill>
                  <a:schemeClr val="bg1"/>
                </a:solidFill>
                <a:latin typeface="Calibri" pitchFamily="34" charset="0"/>
              </a:rPr>
              <a:t>Medidas de dispersão: desvio médio, desvio padrão e variância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CaixaDeTexto 2"/>
          <p:cNvSpPr txBox="1">
            <a:spLocks noChangeArrowheads="1"/>
          </p:cNvSpPr>
          <p:nvPr/>
        </p:nvSpPr>
        <p:spPr bwMode="auto">
          <a:xfrm>
            <a:off x="428625" y="1344613"/>
            <a:ext cx="8286750" cy="58420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dirty="0">
                <a:latin typeface="Calibri" pitchFamily="34" charset="0"/>
                <a:cs typeface="+mn-cs"/>
              </a:rPr>
              <a:t>REFERÊNCIAS BIBLIOGRÁFICAS</a:t>
            </a:r>
            <a:endParaRPr lang="pt-BR" sz="3200" dirty="0">
              <a:latin typeface="Calibri" pitchFamily="34" charset="0"/>
              <a:cs typeface="+mn-cs"/>
            </a:endParaRPr>
          </a:p>
        </p:txBody>
      </p:sp>
      <p:sp>
        <p:nvSpPr>
          <p:cNvPr id="32772" name="CaixaDeTexto 3"/>
          <p:cNvSpPr txBox="1">
            <a:spLocks noChangeArrowheads="1"/>
          </p:cNvSpPr>
          <p:nvPr/>
        </p:nvSpPr>
        <p:spPr bwMode="auto">
          <a:xfrm>
            <a:off x="428625" y="2428875"/>
            <a:ext cx="8286750" cy="2862322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dirty="0">
                <a:latin typeface="Calibri" pitchFamily="34" charset="0"/>
                <a:cs typeface="+mn-cs"/>
              </a:rPr>
              <a:t>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pt-BR" dirty="0">
                <a:latin typeface="Calibri" pitchFamily="34" charset="0"/>
                <a:cs typeface="+mn-cs"/>
              </a:rPr>
              <a:t>DANTE, Luiz Roberto. </a:t>
            </a:r>
            <a:r>
              <a:rPr lang="pt-BR" b="1" dirty="0">
                <a:latin typeface="Calibri" pitchFamily="34" charset="0"/>
                <a:cs typeface="+mn-cs"/>
              </a:rPr>
              <a:t>Matemática</a:t>
            </a:r>
            <a:r>
              <a:rPr lang="pt-BR" dirty="0">
                <a:latin typeface="Calibri" pitchFamily="34" charset="0"/>
                <a:cs typeface="+mn-cs"/>
              </a:rPr>
              <a:t>, volume único. 1ª edição. Ática. São Paulo, 2005.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latin typeface="Calibri" pitchFamily="34" charset="0"/>
              <a:cs typeface="+mn-cs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pt-BR" dirty="0">
                <a:latin typeface="Calibri" pitchFamily="34" charset="0"/>
                <a:cs typeface="+mn-cs"/>
              </a:rPr>
              <a:t> IEZZI, Gelson... [</a:t>
            </a:r>
            <a:r>
              <a:rPr lang="pt-BR" dirty="0" err="1">
                <a:latin typeface="Calibri" pitchFamily="34" charset="0"/>
                <a:cs typeface="+mn-cs"/>
              </a:rPr>
              <a:t>et</a:t>
            </a:r>
            <a:r>
              <a:rPr lang="pt-BR" dirty="0">
                <a:latin typeface="Calibri" pitchFamily="34" charset="0"/>
                <a:cs typeface="+mn-cs"/>
              </a:rPr>
              <a:t> </a:t>
            </a:r>
            <a:r>
              <a:rPr lang="pt-BR" dirty="0" err="1">
                <a:latin typeface="Calibri" pitchFamily="34" charset="0"/>
                <a:cs typeface="+mn-cs"/>
              </a:rPr>
              <a:t>al</a:t>
            </a:r>
            <a:r>
              <a:rPr lang="pt-BR" dirty="0">
                <a:latin typeface="Calibri" pitchFamily="34" charset="0"/>
                <a:cs typeface="+mn-cs"/>
              </a:rPr>
              <a:t>], </a:t>
            </a:r>
            <a:r>
              <a:rPr lang="pt-BR" b="1" dirty="0">
                <a:latin typeface="Calibri" pitchFamily="34" charset="0"/>
                <a:cs typeface="+mn-cs"/>
              </a:rPr>
              <a:t>Matemática: ciência e aplicações</a:t>
            </a:r>
            <a:r>
              <a:rPr lang="pt-BR" dirty="0">
                <a:latin typeface="Calibri" pitchFamily="34" charset="0"/>
                <a:cs typeface="+mn-cs"/>
              </a:rPr>
              <a:t>, 1ª série, Ensino Médio. Atual, São Paulo, 2004.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latin typeface="Calibri" pitchFamily="34" charset="0"/>
              <a:cs typeface="+mn-cs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pt-BR" dirty="0">
                <a:latin typeface="Calibri" pitchFamily="34" charset="0"/>
                <a:cs typeface="+mn-cs"/>
              </a:rPr>
              <a:t> GUELLI, Oscar. </a:t>
            </a:r>
            <a:r>
              <a:rPr lang="pt-BR" b="1" dirty="0">
                <a:latin typeface="Calibri" pitchFamily="34" charset="0"/>
                <a:cs typeface="+mn-cs"/>
              </a:rPr>
              <a:t>Matemática</a:t>
            </a:r>
            <a:r>
              <a:rPr lang="pt-BR" dirty="0">
                <a:latin typeface="Calibri" pitchFamily="34" charset="0"/>
                <a:cs typeface="+mn-cs"/>
              </a:rPr>
              <a:t>, volume único. 1ª edição. Ática. São Paulo, 2003.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latin typeface="Calibri" pitchFamily="34" charset="0"/>
              <a:cs typeface="+mn-cs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pt-BR" dirty="0">
                <a:latin typeface="Calibri" pitchFamily="34" charset="0"/>
                <a:cs typeface="+mn-cs"/>
              </a:rPr>
              <a:t> PAIVA, Manoel. </a:t>
            </a:r>
            <a:r>
              <a:rPr lang="pt-BR" b="1" dirty="0">
                <a:latin typeface="Calibri" pitchFamily="34" charset="0"/>
                <a:cs typeface="+mn-cs"/>
              </a:rPr>
              <a:t>Matemática, </a:t>
            </a:r>
            <a:r>
              <a:rPr lang="pt-BR" dirty="0">
                <a:latin typeface="Calibri" pitchFamily="34" charset="0"/>
                <a:cs typeface="+mn-cs"/>
              </a:rPr>
              <a:t>volume único. 1ª edição, Moderna. São Paulo, 1999.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latin typeface="Calibri" pitchFamily="34" charset="0"/>
              <a:cs typeface="+mn-cs"/>
            </a:endParaRPr>
          </a:p>
        </p:txBody>
      </p:sp>
      <p:sp>
        <p:nvSpPr>
          <p:cNvPr id="55304" name="CaixaDeTexto 3"/>
          <p:cNvSpPr txBox="1">
            <a:spLocks noChangeArrowheads="1"/>
          </p:cNvSpPr>
          <p:nvPr/>
        </p:nvSpPr>
        <p:spPr bwMode="auto">
          <a:xfrm>
            <a:off x="179388" y="0"/>
            <a:ext cx="504031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solidFill>
                  <a:schemeClr val="bg1"/>
                </a:solidFill>
                <a:latin typeface="Calibri" pitchFamily="34" charset="0"/>
              </a:rPr>
              <a:t>MATEMÁTICA, 1º Ano</a:t>
            </a:r>
          </a:p>
          <a:p>
            <a:r>
              <a:rPr lang="pt-BR">
                <a:solidFill>
                  <a:schemeClr val="bg1"/>
                </a:solidFill>
                <a:latin typeface="Calibri" pitchFamily="34" charset="0"/>
              </a:rPr>
              <a:t>Medidas de dispersão: desvio médio, desvio padrão e variância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2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2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CaixaDeTexto 2"/>
          <p:cNvSpPr txBox="1">
            <a:spLocks noChangeArrowheads="1"/>
          </p:cNvSpPr>
          <p:nvPr/>
        </p:nvSpPr>
        <p:spPr bwMode="auto">
          <a:xfrm>
            <a:off x="428625" y="1344613"/>
            <a:ext cx="8286750" cy="58420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dirty="0">
                <a:latin typeface="Calibri" pitchFamily="34" charset="0"/>
                <a:cs typeface="+mn-cs"/>
              </a:rPr>
              <a:t>Disponível em:</a:t>
            </a:r>
            <a:endParaRPr lang="pt-BR" sz="3200" dirty="0">
              <a:latin typeface="Calibri" pitchFamily="34" charset="0"/>
              <a:cs typeface="+mn-cs"/>
            </a:endParaRPr>
          </a:p>
        </p:txBody>
      </p:sp>
      <p:sp>
        <p:nvSpPr>
          <p:cNvPr id="32772" name="CaixaDeTexto 3"/>
          <p:cNvSpPr txBox="1">
            <a:spLocks noChangeArrowheads="1"/>
          </p:cNvSpPr>
          <p:nvPr/>
        </p:nvSpPr>
        <p:spPr bwMode="auto">
          <a:xfrm>
            <a:off x="428625" y="2428875"/>
            <a:ext cx="828675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dirty="0">
                <a:latin typeface="Arial" pitchFamily="34" charset="0"/>
                <a:cs typeface="Arial" pitchFamily="34" charset="0"/>
              </a:rPr>
              <a:t> </a:t>
            </a:r>
            <a:r>
              <a:rPr lang="pt-BR" sz="3600" dirty="0">
                <a:latin typeface="Arial" pitchFamily="34" charset="0"/>
                <a:cs typeface="Arial" pitchFamily="34" charset="0"/>
              </a:rPr>
              <a:t>www.oxnar.com.br</a:t>
            </a:r>
            <a:endParaRPr lang="pt-BR" sz="3600" dirty="0">
              <a:latin typeface="Arial" pitchFamily="34" charset="0"/>
              <a:cs typeface="Arial" pitchFamily="34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latin typeface="Calibri" pitchFamily="34" charset="0"/>
              <a:cs typeface="+mn-cs"/>
            </a:endParaRPr>
          </a:p>
        </p:txBody>
      </p:sp>
      <p:sp>
        <p:nvSpPr>
          <p:cNvPr id="56328" name="CaixaDeTexto 3"/>
          <p:cNvSpPr txBox="1">
            <a:spLocks noChangeArrowheads="1"/>
          </p:cNvSpPr>
          <p:nvPr/>
        </p:nvSpPr>
        <p:spPr bwMode="auto">
          <a:xfrm>
            <a:off x="179388" y="0"/>
            <a:ext cx="504031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="1">
                <a:solidFill>
                  <a:schemeClr val="bg1"/>
                </a:solidFill>
                <a:latin typeface="Calibri" pitchFamily="34" charset="0"/>
              </a:rPr>
              <a:t>MATEMÁTICA, 1º Ano</a:t>
            </a:r>
          </a:p>
          <a:p>
            <a:r>
              <a:rPr lang="pt-BR">
                <a:solidFill>
                  <a:schemeClr val="bg1"/>
                </a:solidFill>
                <a:latin typeface="Calibri" pitchFamily="34" charset="0"/>
              </a:rPr>
              <a:t>Medidas de dispersão: desvio médio, desvio padrão e variância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2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2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urso">
  <a:themeElements>
    <a:clrScheme name="Concurso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urso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urso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oncurso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Concurso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Concurso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Concurso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197</TotalTime>
  <Words>2232</Words>
  <Application>Microsoft Office PowerPoint</Application>
  <PresentationFormat>Apresentação na tela (4:3)</PresentationFormat>
  <Paragraphs>334</Paragraphs>
  <Slides>47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47</vt:i4>
      </vt:variant>
    </vt:vector>
  </HeadingPairs>
  <TitlesOfParts>
    <vt:vector size="57" baseType="lpstr">
      <vt:lpstr>Lucida Sans Unicode</vt:lpstr>
      <vt:lpstr>Arial</vt:lpstr>
      <vt:lpstr>Wingdings 3</vt:lpstr>
      <vt:lpstr>Verdana</vt:lpstr>
      <vt:lpstr>Wingdings 2</vt:lpstr>
      <vt:lpstr>Calibri</vt:lpstr>
      <vt:lpstr>Wingdings</vt:lpstr>
      <vt:lpstr>Symbol</vt:lpstr>
      <vt:lpstr>Times New Roman</vt:lpstr>
      <vt:lpstr>Concurso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usuario</dc:creator>
  <cp:lastModifiedBy>Oxnar</cp:lastModifiedBy>
  <cp:revision>19</cp:revision>
  <dcterms:created xsi:type="dcterms:W3CDTF">2014-08-11T17:32:39Z</dcterms:created>
  <dcterms:modified xsi:type="dcterms:W3CDTF">2014-08-12T13:44:05Z</dcterms:modified>
</cp:coreProperties>
</file>