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4" r:id="rId4"/>
    <p:sldId id="262" r:id="rId5"/>
    <p:sldId id="270" r:id="rId6"/>
    <p:sldId id="271" r:id="rId7"/>
    <p:sldId id="267" r:id="rId8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Lilita One" panose="020B0604020202020204" charset="0"/>
      <p:regular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tzua96cnKMh2iC02t+hZX3TvQ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39" autoAdjust="0"/>
  </p:normalViewPr>
  <p:slideViewPr>
    <p:cSldViewPr snapToGrid="0">
      <p:cViewPr varScale="1">
        <p:scale>
          <a:sx n="38" d="100"/>
          <a:sy n="38" d="100"/>
        </p:scale>
        <p:origin x="51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016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PT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pesquisa buscará o aprimoramento do modelo de competências (CDD-EB) e com isso auxiliar na formação docente ao disponibilizar uma plataforma reformulada que possibilita autorreflexão e inclui a categoria como parte que integra a CDD, num processo auto avaliativo composto por rubricas, as quais permite pensar sobre questões da realidade social na qual está inserido.</a:t>
            </a:r>
            <a:endParaRPr lang="pt-BR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1141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771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5582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0617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9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810500" cy="65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body" idx="2"/>
          </p:nvPr>
        </p:nvSpPr>
        <p:spPr>
          <a:xfrm>
            <a:off x="9220200" y="2738438"/>
            <a:ext cx="7810500" cy="65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2"/>
          </p:nvPr>
        </p:nvSpPr>
        <p:spPr>
          <a:xfrm>
            <a:off x="1260475" y="3757613"/>
            <a:ext cx="7735888" cy="552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3"/>
          </p:nvPr>
        </p:nvSpPr>
        <p:spPr>
          <a:xfrm>
            <a:off x="9258300" y="2522538"/>
            <a:ext cx="7775575" cy="123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5575" cy="552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>
            <a:spLocks noGrp="1"/>
          </p:cNvSpPr>
          <p:nvPr>
            <p:ph type="pic" idx="2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 rot="5400000">
            <a:off x="5880100" y="-1884362"/>
            <a:ext cx="6527800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 rot="5400000">
            <a:off x="10699750" y="2935288"/>
            <a:ext cx="871855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 rot="5400000">
            <a:off x="2736850" y="-931862"/>
            <a:ext cx="8718550" cy="1167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11" name="Google Shape;11;p6"/>
          <p:cNvPicPr preferRelativeResize="0"/>
          <p:nvPr/>
        </p:nvPicPr>
        <p:blipFill rotWithShape="1">
          <a:blip r:embed="rId14">
            <a:alphaModFix/>
          </a:blip>
          <a:srcRect t="1" b="1236"/>
          <a:stretch/>
        </p:blipFill>
        <p:spPr>
          <a:xfrm>
            <a:off x="-181708" y="0"/>
            <a:ext cx="18469708" cy="1033206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/>
        </p:nvSpPr>
        <p:spPr>
          <a:xfrm>
            <a:off x="4602096" y="1638300"/>
            <a:ext cx="9083804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544013"/>
                </a:solidFill>
                <a:latin typeface="Lilita One"/>
                <a:ea typeface="Lilita One"/>
                <a:cs typeface="Lilita One"/>
                <a:sym typeface="Lilita One"/>
              </a:rPr>
              <a:t>IV CONSÓRCIO MESTRAL E DOUTORAL EM GESTÃO DA INFORMAÇÃO DO PROGRAMA DE PÓS GRADUAÇÃO EM GESTÃO DA INFORMAÇÃO</a:t>
            </a:r>
            <a:endParaRPr dirty="0"/>
          </a:p>
        </p:txBody>
      </p:sp>
      <p:pic>
        <p:nvPicPr>
          <p:cNvPr id="91" name="Google Shape;91;p1" descr="Logotipo, nome da empresa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39200" y="8040954"/>
            <a:ext cx="2308294" cy="1825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descr="Imagem em preto e branc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1800" y="8343900"/>
            <a:ext cx="1905000" cy="1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937844" y="3797185"/>
            <a:ext cx="16412308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PT" sz="4000" dirty="0">
                <a:solidFill>
                  <a:srgbClr val="833C0B"/>
                </a:solidFill>
                <a:latin typeface="Lilita One"/>
                <a:ea typeface="Lilita One"/>
                <a:cs typeface="Lilita One"/>
                <a:sym typeface="Lilita One"/>
              </a:rPr>
              <a:t>INCORPORAÇÃO DA CYBERSEGURANÇA AO MODELO DE AUTOAVALIAÇÃO DE COMPETENCIAS DIGITAIS DOCENTES PARA A EDUCAÇÃO BÁSICA</a:t>
            </a:r>
            <a:endParaRPr sz="4000" b="0" i="0" u="none" strike="noStrike" cap="none" dirty="0">
              <a:solidFill>
                <a:srgbClr val="833C0B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2683567" y="5783015"/>
            <a:ext cx="11573833" cy="241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/>
              <a:t>ANDRÉ APARECIDO DA SILVA</a:t>
            </a:r>
            <a:endParaRPr sz="2800" b="1" dirty="0"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Orientadora: Prof.ª Dr.ª Maria do </a:t>
            </a:r>
            <a:r>
              <a:rPr lang="en-US" sz="2800" dirty="0" err="1"/>
              <a:t>Carmo</a:t>
            </a:r>
            <a:r>
              <a:rPr lang="en-US" sz="2800" dirty="0"/>
              <a:t> Duarte Freitas</a:t>
            </a:r>
          </a:p>
          <a:p>
            <a:pPr lvl="0" algn="ctr">
              <a:lnSpc>
                <a:spcPct val="140000"/>
              </a:lnSpc>
            </a:pPr>
            <a:r>
              <a:rPr lang="en-US" sz="2800" dirty="0" err="1"/>
              <a:t>Coorientadora</a:t>
            </a:r>
            <a:r>
              <a:rPr lang="en-US" sz="2800" dirty="0"/>
              <a:t> : Prof.ª Dr.ª </a:t>
            </a:r>
            <a:r>
              <a:rPr lang="en-US" sz="2800" dirty="0" err="1"/>
              <a:t>Eloni</a:t>
            </a:r>
            <a:r>
              <a:rPr lang="en-US" sz="2800" dirty="0"/>
              <a:t> dos Santos </a:t>
            </a:r>
            <a:r>
              <a:rPr lang="en-US" sz="2800" dirty="0" err="1"/>
              <a:t>Perin</a:t>
            </a:r>
            <a:endParaRPr sz="2800" dirty="0"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2023</a:t>
            </a:r>
            <a:endParaRPr sz="2800" dirty="0"/>
          </a:p>
        </p:txBody>
      </p:sp>
      <p:pic>
        <p:nvPicPr>
          <p:cNvPr id="95" name="Google Shape;95;p1" descr="Logotipo&#10;&#10;Descrição gerada automaticamente"/>
          <p:cNvPicPr preferRelativeResize="0"/>
          <p:nvPr/>
        </p:nvPicPr>
        <p:blipFill rotWithShape="1">
          <a:blip r:embed="rId5">
            <a:alphaModFix/>
          </a:blip>
          <a:srcRect l="27451" r="21569" b="18955"/>
          <a:stretch/>
        </p:blipFill>
        <p:spPr>
          <a:xfrm>
            <a:off x="1581253" y="160427"/>
            <a:ext cx="3962400" cy="354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1028700" y="1974825"/>
            <a:ext cx="9486900" cy="130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839" dirty="0" err="1">
                <a:latin typeface="Lilita One"/>
                <a:ea typeface="Lilita One"/>
                <a:cs typeface="Lilita One"/>
                <a:sym typeface="Lilita One"/>
              </a:rPr>
              <a:t>Sumário</a:t>
            </a:r>
            <a:r>
              <a:rPr lang="en-US" sz="7839" b="0" i="0" u="none" strike="noStrike" cap="none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 </a:t>
            </a:r>
            <a:endParaRPr dirty="0"/>
          </a:p>
        </p:txBody>
      </p:sp>
      <p:sp>
        <p:nvSpPr>
          <p:cNvPr id="101" name="Google Shape;101;p2"/>
          <p:cNvSpPr txBox="1"/>
          <p:nvPr/>
        </p:nvSpPr>
        <p:spPr>
          <a:xfrm>
            <a:off x="1028700" y="3837311"/>
            <a:ext cx="7411853" cy="459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42950" marR="0" lvl="0" indent="-7429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370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Introdução </a:t>
            </a:r>
            <a:endParaRPr dirty="0"/>
          </a:p>
          <a:p>
            <a:pPr marL="742950" marR="0" lvl="0" indent="-7429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PT" sz="370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Pergunta e objetivos</a:t>
            </a:r>
          </a:p>
          <a:p>
            <a:pPr marL="742950" marR="0" lvl="0" indent="-7429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PT" sz="3705" dirty="0"/>
              <a:t>Trajetória metodológica</a:t>
            </a:r>
          </a:p>
          <a:p>
            <a:pPr marL="742950" marR="0" lvl="0" indent="-7429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PT" sz="3705" dirty="0"/>
              <a:t>Resultados esperados</a:t>
            </a:r>
          </a:p>
          <a:p>
            <a:pPr marL="742950" marR="0" lvl="0" indent="-7429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PT" sz="3705" dirty="0"/>
              <a:t>Referências bibliográficas</a:t>
            </a:r>
          </a:p>
          <a:p>
            <a:pPr marL="285750" marR="0" lvl="0" indent="-2857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670413" y="671805"/>
            <a:ext cx="9486900" cy="130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839" dirty="0">
                <a:latin typeface="+mj-lt"/>
                <a:ea typeface="Lilita One"/>
                <a:cs typeface="Lilita One"/>
                <a:sym typeface="Lilita One"/>
              </a:rPr>
              <a:t>Introdução</a:t>
            </a:r>
            <a:r>
              <a:rPr lang="en-US" sz="7839" b="0" i="0" u="none" strike="noStrike" cap="none" dirty="0">
                <a:solidFill>
                  <a:srgbClr val="000000"/>
                </a:solidFill>
                <a:latin typeface="+mj-lt"/>
                <a:ea typeface="Lilita One"/>
                <a:cs typeface="Lilita One"/>
                <a:sym typeface="Lilita One"/>
              </a:rPr>
              <a:t> </a:t>
            </a:r>
            <a:endParaRPr dirty="0">
              <a:latin typeface="+mj-lt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1028699" y="2601265"/>
            <a:ext cx="15864841" cy="5379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dirty="0">
                <a:latin typeface="+mn-lt"/>
              </a:rPr>
              <a:t> </a:t>
            </a:r>
            <a:r>
              <a:rPr lang="pt-PT" sz="3200" dirty="0">
                <a:effectLst/>
                <a:latin typeface="+mn-lt"/>
                <a:ea typeface="Times New Roman" panose="02020603050405020304" pitchFamily="18" charset="0"/>
              </a:rPr>
              <a:t>Esta pesquisa aplicada, de abordagem mista, tem como objetivo geral propor a integração da categoria de segurança digital / cibersegurança ao modelo de autoavaliação de competências docentes digitais. Ou seja, o presente estudo visa   responder como inserir a competência de segurança digital, enfatizando a conexão com a tecnologia e propondo critérios específicos de avaliação em uma rubrica.</a:t>
            </a:r>
            <a:endParaRPr lang="pt-BR" sz="3200" dirty="0"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pt-BR" sz="3200" dirty="0"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lvl="0">
              <a:lnSpc>
                <a:spcPct val="140000"/>
              </a:lnSpc>
            </a:pPr>
            <a:endParaRPr lang="pt-PT" sz="3200" dirty="0"/>
          </a:p>
          <a:p>
            <a:pPr marR="0" lvl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2517877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653563" y="2021717"/>
            <a:ext cx="9486900" cy="130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839" dirty="0" err="1">
                <a:latin typeface="+mn-lt"/>
                <a:ea typeface="Lilita One"/>
                <a:cs typeface="Lilita One"/>
                <a:sym typeface="Lilita One"/>
              </a:rPr>
              <a:t>Questão</a:t>
            </a:r>
            <a:r>
              <a:rPr lang="en-US" sz="7839" dirty="0">
                <a:latin typeface="+mn-lt"/>
                <a:ea typeface="Lilita One"/>
                <a:cs typeface="Lilita One"/>
                <a:sym typeface="Lilita One"/>
              </a:rPr>
              <a:t> </a:t>
            </a:r>
            <a:r>
              <a:rPr lang="en-US" sz="7839" dirty="0" err="1">
                <a:latin typeface="+mn-lt"/>
                <a:ea typeface="Lilita One"/>
                <a:cs typeface="Lilita One"/>
                <a:sym typeface="Lilita One"/>
              </a:rPr>
              <a:t>norteadora</a:t>
            </a:r>
            <a:endParaRPr dirty="0">
              <a:latin typeface="+mn-lt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772551" y="4422895"/>
            <a:ext cx="16742897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pt-BR" sz="32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Tendo como questão norteadora “</a:t>
            </a:r>
            <a:r>
              <a:rPr lang="pt-PT" sz="3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Como incluir a competência cibersegurança em um modelo baseado em rubricas, para autoavaliação de CDD dos docentes da educação básica brasileira?</a:t>
            </a:r>
            <a:r>
              <a:rPr lang="pt-PT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”</a:t>
            </a:r>
            <a:endParaRPr sz="1100" dirty="0"/>
          </a:p>
        </p:txBody>
      </p:sp>
    </p:spTree>
    <p:extLst>
      <p:ext uri="{BB962C8B-B14F-4D97-AF65-F5344CB8AC3E}">
        <p14:creationId xmlns:p14="http://schemas.microsoft.com/office/powerpoint/2010/main" val="1610932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493543" y="352937"/>
            <a:ext cx="9486900" cy="130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839" dirty="0" err="1">
                <a:latin typeface="Lilita One"/>
                <a:ea typeface="Lilita One"/>
                <a:cs typeface="Lilita One"/>
                <a:sym typeface="Lilita One"/>
              </a:rPr>
              <a:t>Objetivos</a:t>
            </a:r>
            <a:r>
              <a:rPr lang="en-US" sz="7839" dirty="0">
                <a:latin typeface="Lilita One"/>
                <a:ea typeface="Lilita One"/>
                <a:cs typeface="Lilita One"/>
                <a:sym typeface="Lilita One"/>
              </a:rPr>
              <a:t> </a:t>
            </a:r>
            <a:r>
              <a:rPr lang="en-US" sz="7839" dirty="0" err="1">
                <a:latin typeface="Lilita One"/>
                <a:ea typeface="Lilita One"/>
                <a:cs typeface="Lilita One"/>
                <a:sym typeface="Lilita One"/>
              </a:rPr>
              <a:t>especificos</a:t>
            </a:r>
            <a:r>
              <a:rPr lang="en-US" sz="7839" b="0" i="0" u="none" strike="noStrike" cap="none" dirty="0">
                <a:solidFill>
                  <a:srgbClr val="000000"/>
                </a:solidFill>
                <a:latin typeface="Lilita One"/>
                <a:ea typeface="Lilita One"/>
                <a:cs typeface="Lilita One"/>
                <a:sym typeface="Lilita One"/>
              </a:rPr>
              <a:t> </a:t>
            </a:r>
            <a:endParaRPr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9E1A08F-17B9-DBCC-B23F-A8D7CC894962}"/>
              </a:ext>
            </a:extLst>
          </p:cNvPr>
          <p:cNvSpPr txBox="1"/>
          <p:nvPr/>
        </p:nvSpPr>
        <p:spPr>
          <a:xfrm>
            <a:off x="493543" y="1655794"/>
            <a:ext cx="16980874" cy="9264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3200" b="1" dirty="0"/>
              <a:t>  </a:t>
            </a: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a) Explorar os modelos de competências docentes digitais presentes na literatura atualmente;</a:t>
            </a:r>
            <a:endParaRPr lang="pt-BR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b) Inserção da categoria cibersegurança ao modelo de competências digitais;</a:t>
            </a:r>
            <a:endParaRPr lang="pt-BR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c) Elaborar as rubricas para autoavaliação de competências docentes digitais voltadas a segurança digital.</a:t>
            </a:r>
            <a:endParaRPr lang="pt-BR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d) Validar as rubricas ligadas a cibersegurança presentes no modelo de autoavaliação docente com auxílio de especialistas ou através de outros instrumentos;</a:t>
            </a:r>
            <a:endParaRPr lang="pt-BR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d) Alteração da plataforma de autoavaliação de CDD com a utilização da linguagem PHP e do framework </a:t>
            </a:r>
            <a:r>
              <a:rPr lang="pt-BR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wordpress</a:t>
            </a: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;  </a:t>
            </a:r>
            <a:endParaRPr lang="pt-BR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e) Testar as novas rubricas inseridas no Modelo CDD-EB com público-alvo.</a:t>
            </a:r>
            <a:endParaRPr lang="pt-BR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5405" algn="just">
              <a:lnSpc>
                <a:spcPct val="150000"/>
              </a:lnSpc>
              <a:spcBef>
                <a:spcPts val="5"/>
              </a:spcBef>
              <a:spcAft>
                <a:spcPts val="0"/>
              </a:spcAft>
            </a:pP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f) Simular o perfil de competências digitais dos docentes de educação básica.</a:t>
            </a:r>
            <a:endParaRPr lang="pt-BR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</a:p>
          <a:p>
            <a:r>
              <a:rPr lang="pt-P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493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493543" y="352937"/>
            <a:ext cx="9486900" cy="130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839" dirty="0">
                <a:latin typeface="Lilita One"/>
                <a:ea typeface="Lilita One"/>
                <a:cs typeface="Lilita One"/>
                <a:sym typeface="Lilita One"/>
              </a:rPr>
              <a:t>Desenho</a:t>
            </a:r>
            <a:r>
              <a:rPr lang="en-US" sz="7839" dirty="0">
                <a:latin typeface="Lilita One"/>
                <a:ea typeface="Lilita One"/>
                <a:cs typeface="Lilita One"/>
                <a:sym typeface="Lilita One"/>
              </a:rPr>
              <a:t> da </a:t>
            </a:r>
            <a:r>
              <a:rPr lang="pt-BR" sz="7839" noProof="1">
                <a:latin typeface="Lilita One"/>
                <a:ea typeface="Lilita One"/>
                <a:cs typeface="Lilita One"/>
                <a:sym typeface="Lilita One"/>
              </a:rPr>
              <a:t>Pesquisa</a:t>
            </a:r>
            <a:endParaRPr lang="pt-BR" noProof="1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9E1A08F-17B9-DBCC-B23F-A8D7CC894962}"/>
              </a:ext>
            </a:extLst>
          </p:cNvPr>
          <p:cNvSpPr txBox="1"/>
          <p:nvPr/>
        </p:nvSpPr>
        <p:spPr>
          <a:xfrm>
            <a:off x="493543" y="2062194"/>
            <a:ext cx="16980874" cy="665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dirty="0">
                <a:effectLst/>
                <a:latin typeface="+mn-lt"/>
                <a:ea typeface="Calibri" panose="020F0502020204030204" pitchFamily="34" charset="0"/>
              </a:rPr>
              <a:t>Iniciaremos com um pesquisas bibliográfica e posteriormente inserção da competência de cibersegurança ao  modelo CDD-EB. </a:t>
            </a:r>
            <a:endParaRPr lang="pt-BR" sz="3200" dirty="0">
              <a:effectLst/>
              <a:latin typeface="+mn-lt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3200" dirty="0">
                <a:latin typeface="+mn-lt"/>
                <a:ea typeface="Calibri" panose="020F0502020204030204" pitchFamily="34" charset="0"/>
              </a:rPr>
              <a:t>																	      </a:t>
            </a:r>
            <a:r>
              <a:rPr lang="pt-BR" sz="3200" dirty="0">
                <a:effectLst/>
                <a:latin typeface="+mn-lt"/>
                <a:ea typeface="Calibri" panose="020F0502020204030204" pitchFamily="34" charset="0"/>
              </a:rPr>
              <a:t>Em seguida, com base nas alterações do modelo, a Plataforma CDD-EB será novamente disponibilizada de forma online para que professores testem seus conhecimentos nos itens nela contidos. Posteriormente os dados gerados na plataforma em questão dependendo da quantidade e outros fatores que facilitarão a pesquisa serão analisados de forma manual ou automatizada através de uma ferramenta de análise de dados ou de inteligência artificial.</a:t>
            </a:r>
            <a:endParaRPr lang="pt-BR" sz="3200" dirty="0">
              <a:effectLst/>
              <a:latin typeface="+mn-lt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pt-BR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235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1028699" y="1974825"/>
            <a:ext cx="11215339" cy="130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839" dirty="0">
                <a:latin typeface="+mn-lt"/>
                <a:ea typeface="Lilita One"/>
                <a:cs typeface="Lilita One"/>
                <a:sym typeface="Lilita One"/>
              </a:rPr>
              <a:t>Resultados</a:t>
            </a:r>
            <a:r>
              <a:rPr lang="en-US" sz="7839" dirty="0">
                <a:latin typeface="+mn-lt"/>
                <a:ea typeface="Lilita One"/>
                <a:cs typeface="Lilita One"/>
                <a:sym typeface="Lilita One"/>
              </a:rPr>
              <a:t> </a:t>
            </a:r>
            <a:r>
              <a:rPr lang="pt-BR" sz="7839" dirty="0">
                <a:latin typeface="+mn-lt"/>
                <a:ea typeface="Lilita One"/>
                <a:cs typeface="Lilita One"/>
                <a:sym typeface="Lilita One"/>
              </a:rPr>
              <a:t>esperados</a:t>
            </a:r>
            <a:r>
              <a:rPr lang="en-US" sz="7839" b="0" i="0" u="none" strike="noStrike" cap="none" dirty="0">
                <a:solidFill>
                  <a:srgbClr val="000000"/>
                </a:solidFill>
                <a:latin typeface="+mn-lt"/>
                <a:ea typeface="Lilita One"/>
                <a:cs typeface="Lilita One"/>
                <a:sym typeface="Lilita One"/>
              </a:rPr>
              <a:t> </a:t>
            </a:r>
            <a:endParaRPr dirty="0">
              <a:latin typeface="+mn-lt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1028700" y="4199812"/>
            <a:ext cx="16545622" cy="305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pt-PT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Busca-se entender melhor as dificuldades com a segurança digital para o docente e como estas podem ser sanadas; definir quais as implicações quanto a problemas relacionados com a mesma. Estabelecer algumas diretrizes que auxiliem ou tragam nesse processo; disponibilizar um modelo de boas práticas relacionadas a segurança digital.</a:t>
            </a:r>
            <a:endParaRPr sz="3200"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5325837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3050</TotalTime>
  <Words>508</Words>
  <Application>Microsoft Office PowerPoint</Application>
  <PresentationFormat>Personalizar</PresentationFormat>
  <Paragraphs>33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Lilita One</vt:lpstr>
      <vt:lpstr>Wingdings</vt:lpstr>
      <vt:lpstr>Times New Roman</vt:lpstr>
      <vt:lpstr>Arial</vt:lpstr>
      <vt:lpstr>Calibri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Vivaz Bandeira</dc:creator>
  <cp:lastModifiedBy>Andre Aparecido da Silva</cp:lastModifiedBy>
  <cp:revision>6</cp:revision>
  <dcterms:created xsi:type="dcterms:W3CDTF">2006-08-16T00:00:00Z</dcterms:created>
  <dcterms:modified xsi:type="dcterms:W3CDTF">2023-11-30T14:31:45Z</dcterms:modified>
</cp:coreProperties>
</file>