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5" r:id="rId3"/>
    <p:sldId id="295" r:id="rId4"/>
    <p:sldId id="297" r:id="rId5"/>
    <p:sldId id="276" r:id="rId6"/>
    <p:sldId id="277" r:id="rId7"/>
    <p:sldId id="302" r:id="rId8"/>
    <p:sldId id="293" r:id="rId9"/>
    <p:sldId id="291" r:id="rId10"/>
    <p:sldId id="290" r:id="rId11"/>
    <p:sldId id="294" r:id="rId12"/>
    <p:sldId id="303" r:id="rId13"/>
    <p:sldId id="298" r:id="rId14"/>
    <p:sldId id="299" r:id="rId15"/>
    <p:sldId id="300" r:id="rId16"/>
    <p:sldId id="301" r:id="rId17"/>
    <p:sldId id="288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Aparecido da Silva" initials="AS" lastIdx="1" clrIdx="0">
    <p:extLst>
      <p:ext uri="{19B8F6BF-5375-455C-9EA6-DF929625EA0E}">
        <p15:presenceInfo xmlns:p15="http://schemas.microsoft.com/office/powerpoint/2012/main" userId="S::andre.silva2@ufpr.br::8770e28f-c676-4c00-b5a8-8fe59422a0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77009" autoAdjust="0"/>
  </p:normalViewPr>
  <p:slideViewPr>
    <p:cSldViewPr snapToGrid="0">
      <p:cViewPr varScale="1">
        <p:scale>
          <a:sx n="55" d="100"/>
          <a:sy n="55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200" dirty="0"/>
              <a:t>QUANTIDADE DE ARTIGOS POR CATEGORIA</a:t>
            </a:r>
          </a:p>
        </c:rich>
      </c:tx>
      <c:layout>
        <c:manualLayout>
          <c:xMode val="edge"/>
          <c:yMode val="edge"/>
          <c:x val="3.213661406445887E-2"/>
          <c:y val="1.393875376847077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Frequência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Planilha1!$A$2:$A$8</c:f>
              <c:strCache>
                <c:ptCount val="7"/>
                <c:pt idx="0">
                  <c:v>Formação de Professores</c:v>
                </c:pt>
                <c:pt idx="1">
                  <c:v>Educação Básica</c:v>
                </c:pt>
                <c:pt idx="2">
                  <c:v>Educação </c:v>
                </c:pt>
                <c:pt idx="3">
                  <c:v>IA Plataformas / Sistemas</c:v>
                </c:pt>
                <c:pt idx="4">
                  <c:v>Educação Superior</c:v>
                </c:pt>
                <c:pt idx="5">
                  <c:v>Outros temas</c:v>
                </c:pt>
                <c:pt idx="6">
                  <c:v>Repetidos</c:v>
                </c:pt>
              </c:strCache>
            </c:strRef>
          </c:cat>
          <c:val>
            <c:numRef>
              <c:f>Planilha1!$B$2:$B$8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10</c:v>
                </c:pt>
                <c:pt idx="3">
                  <c:v>28</c:v>
                </c:pt>
                <c:pt idx="4">
                  <c:v>42</c:v>
                </c:pt>
                <c:pt idx="5">
                  <c:v>32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F-4E3A-8926-91547C73E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007547504"/>
        <c:axId val="1007558064"/>
      </c:barChart>
      <c:catAx>
        <c:axId val="1007547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558064"/>
        <c:crosses val="autoZero"/>
        <c:auto val="1"/>
        <c:lblAlgn val="ctr"/>
        <c:lblOffset val="100"/>
        <c:noMultiLvlLbl val="0"/>
      </c:catAx>
      <c:valAx>
        <c:axId val="1007558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54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5F712-48D8-462C-B225-35348D725E10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5C997-ACA7-45A0-BA87-04F22A91DB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218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4. Inclusão e Acessibilidade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Equidade no Acesso:</a:t>
            </a:r>
            <a:r>
              <a:rPr lang="pt-BR" dirty="0"/>
              <a:t> As ferramentas de IA devem ser acessíveis a todos os alunos, incluindo aqueles com necessidades especiais. Os professores devem estar preparados para usar a IA de forma a garantir que todos os alunos tenham as mesmas oportunidades de aprendizado.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Diversidade e Inclusão:</a:t>
            </a:r>
            <a:r>
              <a:rPr lang="pt-BR" dirty="0"/>
              <a:t> Garantir que as ferramentas de IA não perpetuem preconceitos ou estereótipos e que promovam um ambiente de aprendizado inclusivo.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640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Social: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investigação dessas questões pode fornecer percepções valiosas sobre como as instituições de ensino elas incorporam eficazmente a tecnologia e preparar os estudantes para a atualidade, onde a integração entre habilidades digitais e a IA será cada vez mais relevante.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12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4. Inclusão e Acessibilidade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Equidade no Acesso:</a:t>
            </a:r>
            <a:r>
              <a:rPr lang="pt-BR" dirty="0"/>
              <a:t> As ferramentas de IA devem ser acessíveis a todos os alunos, incluindo aqueles com necessidades especiais. Os professores devem estar preparados para usar a IA de forma a garantir que todos os alunos tenham as mesmas oportunidades de aprendizado.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Diversidade e Inclusão:</a:t>
            </a:r>
            <a:r>
              <a:rPr lang="pt-BR" dirty="0"/>
              <a:t> Garantir que as ferramentas de IA não perpetuem preconceitos ou estereótipos e que promovam um ambiente de aprendizado inclusivo.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165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Social: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investigação dessas questões pode fornecer percepções valiosas sobre como as instituições de ensino elas incorporam eficazmente a tecnologia e preparar os estudantes para a atualidade, onde a integração entre habilidades digitais e a IA será cada vez mais relevante.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31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caso das Ciências do Design, o propósito do</a:t>
            </a:r>
          </a:p>
          <a:p>
            <a:r>
              <a:rPr lang="pt-BR" dirty="0"/>
              <a:t>paradigma seria o de desenhar, produzir sistemas que</a:t>
            </a:r>
          </a:p>
          <a:p>
            <a:r>
              <a:rPr lang="pt-BR" dirty="0"/>
              <a:t>ainda não existem, modificar situações existentes para</a:t>
            </a:r>
          </a:p>
          <a:p>
            <a:r>
              <a:rPr lang="pt-BR" dirty="0"/>
              <a:t>atingir resultados melhores e a busca por soluções. A meta</a:t>
            </a:r>
          </a:p>
          <a:p>
            <a:r>
              <a:rPr lang="pt-BR" dirty="0"/>
              <a:t>de investigação envolve a prescrição orientada à resolução</a:t>
            </a:r>
          </a:p>
          <a:p>
            <a:r>
              <a:rPr lang="pt-BR" dirty="0"/>
              <a:t>de problemas. Exemplos de áreas que usualmente</a:t>
            </a:r>
          </a:p>
          <a:p>
            <a:r>
              <a:rPr lang="pt-BR" dirty="0"/>
              <a:t>empregam o paradigma seriam Medicina, Engenharia e</a:t>
            </a:r>
          </a:p>
          <a:p>
            <a:r>
              <a:rPr lang="pt-BR" dirty="0"/>
              <a:t>Administração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31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É um conjunto de tecnologias que permite, principalmente, a transformação de qualquer linguagem ou dado em números, isto é, em zeros e uns (0 e 1)</a:t>
            </a:r>
            <a:r>
              <a:rPr lang="pt-BR" b="0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456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692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 próxima onda, de Mustafa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Suleyman</a:t>
            </a:r>
            <a:r>
              <a:rPr lang="pt-BR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e Michael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Bhaskar</a:t>
            </a:r>
            <a:r>
              <a:rPr lang="pt-BR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é um alerta urgente sobre os riscos que a inteligência artificial e outras tecnologias em rápido desenvolvimento representam para o mundo, e o que é possível fazer para evitá-los enquanto ainda há tempo. ...................</a:t>
            </a:r>
            <a:r>
              <a:rPr lang="pt-BR" dirty="0"/>
              <a:t>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345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573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1774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A segurança na inteligência artificial (IA) abrange diversos aspectos cruciais, incluindo a proteção contra vulnerabilidades e ataques cibernéticos, a garantia de que os sistemas de IA operem de maneira ética e transparente, e a mitigação de riscos associados à tomada de decisões autônomas. É essencial assegurar que os algoritmos sejam robustos e resistentes a manipulações, além de implementar mecanismos para garantir a privacidade dos dados e a conformidade com regulamentações. Adicionalmente, é fundamental desenvolver estratégias para evitar o viés nos modelos de IA e assegurar que suas ações sejam previsíveis e controláveis, minimizando impactos negativos e promovendo a confiança pública na tecnologia.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534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419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95C997-ACA7-45A0-BA87-04F22A91DB4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096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8:notes"/>
          <p:cNvSpPr txBox="1">
            <a:spLocks noGrp="1"/>
          </p:cNvSpPr>
          <p:nvPr>
            <p:ph type="body" idx="1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392D8-68A3-B4B8-AFD1-237AA3CA6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160847-B17A-2E33-3AF4-828A2CEC8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496150-6DC9-95F4-C0B3-43E7A1C0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60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EB850-3C4F-C35C-98CE-03035BB2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A8EF81-CDC5-F0CB-DF4E-688690A47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0ED2A8-5489-7C94-2770-FB559FFD3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EF312A-E722-AD94-D79E-8C37D4E06EB5}"/>
              </a:ext>
            </a:extLst>
          </p:cNvPr>
          <p:cNvCxnSpPr/>
          <p:nvPr userDrawn="1"/>
        </p:nvCxnSpPr>
        <p:spPr>
          <a:xfrm>
            <a:off x="1497106" y="5997388"/>
            <a:ext cx="1069489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00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94DA7-0C49-5680-055A-C7224233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27B3ED-3087-54DF-B3E4-385A63626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F95EE4-DBC1-8CEE-3259-88988EEC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FC724-9441-87EA-9011-A594D31A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E6301F-7117-FEC2-1595-27DFAB46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80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9D15B-0115-3B5A-6893-FBB4F851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85801F-5774-BF98-DBD4-FBD065D5B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DE33AD-5A08-A3A0-6469-75055413F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46CD01-5C45-DE17-1A05-783AC285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69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43DB6-24D2-A2A3-0D4F-72B40F1C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BEF630-ECE6-81F2-8316-E822C7C5B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26DD32-2270-C475-A318-9D4A47A7C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167B879-357F-E7F6-E67E-4D23E8123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6E6F6D1-C497-5014-3FB5-189C376B8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AF05074-FF06-638C-61CF-2AB6CA96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84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22B5-5127-79E0-B74B-96FF4230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485F39-2877-6A15-CC12-7D3819DF01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C66BEFF-2BA4-4A38-29F6-19185DF9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391ACF2-9FBC-3A98-138E-B005EAC0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475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B0A6110-7379-725B-3CD8-9CE071C1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6803F04-46DB-61C9-BD00-F7B2DE1FC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E928F1-537D-60AC-234C-2EB535C6A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370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080F40-548F-63DE-12DA-D960DFDED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A7B7E1-FF4F-56C4-ABFC-E3A687248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48BBA2-E190-3B97-B1A6-7E6746AA7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C37906-1A9E-5660-B3F4-8B43570C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2562E4-178D-5B5D-7E0C-07A39F07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A9CA4C-9B80-478A-D0F0-9F063426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245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D8443-7BA4-BEC7-7174-B2A2F7AC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FE009A7-193D-6DFA-B22A-0168BB14F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0D3487-C214-2940-4866-0FB1EE059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574CD6-1D53-2065-43C3-0581174F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7CA0FB-C382-9E6A-0EB7-3E5DE09D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653D3A-B8F9-F6EF-E311-2D536A84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10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42788-3F59-56D9-E27E-1B3A2CD6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A921500-506A-20CB-D2B1-F6EE37352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79015D-7649-E68F-B24C-593F31ED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0D3957-ED51-67D7-E7EC-1535AF8B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39671A-657C-2A2B-4255-FA061DBE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831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B55827-6E7A-8D79-E1E1-2E0B9CB33A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EDC91D-9B33-194A-C5D4-A33E63E5C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C154FD-9D93-8EB7-E467-DCA1290B31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B2791A-3932-4732-ACED-E94DF3FDBF91}" type="datetimeFigureOut">
              <a:rPr lang="pt-BR" smtClean="0"/>
              <a:t>09/09/2024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1E300F-2CC5-A8BF-8CDD-85D991811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1379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866BBA-2AA9-D542-DF54-53FFE85E4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7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7799C4D-FCFC-C666-4584-79414427A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74F151-C232-43D1-5572-2B93EBD4F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D157B5-6700-15FF-86BA-DFC67BF21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2178F-94F7-4BE2-953B-2EC8AB2010D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524E45-89D1-F629-80EA-B3D44B4EA0F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4676" y="6251201"/>
            <a:ext cx="793418" cy="48334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EC1C139-173A-2BC3-557B-52ADA609ACE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581401" y="6349833"/>
            <a:ext cx="1528076" cy="46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7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06B8E29-CA1E-360A-3917-A860D99907FB}"/>
              </a:ext>
            </a:extLst>
          </p:cNvPr>
          <p:cNvSpPr txBox="1"/>
          <p:nvPr/>
        </p:nvSpPr>
        <p:spPr>
          <a:xfrm>
            <a:off x="8133678" y="6153599"/>
            <a:ext cx="3426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PROGRAMA DE PÓS GRADUAÇÃO EM GESTÃO DA INFORMAÇÃO </a:t>
            </a:r>
          </a:p>
        </p:txBody>
      </p:sp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>
            <a:off x="307778" y="1489754"/>
            <a:ext cx="8767144" cy="1894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indent="457200" algn="ctr">
              <a:lnSpc>
                <a:spcPct val="150000"/>
              </a:lnSpc>
              <a:spcBef>
                <a:spcPts val="1200"/>
              </a:spcBef>
            </a:pPr>
            <a:r>
              <a:rPr lang="pt-BR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COMPETENCIA DOCENTE DIGITAL EN LA ERA DE LA INTELIGENCIA ARTIFICIAL</a:t>
            </a:r>
            <a:endParaRPr lang="pt-BR" sz="2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subTitle" idx="1"/>
          </p:nvPr>
        </p:nvSpPr>
        <p:spPr>
          <a:xfrm>
            <a:off x="2542540" y="4476750"/>
            <a:ext cx="8791712" cy="130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/>
              <a:t>Estudante de maestria : ANDRÉ APARECIDO DA SILVA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/>
              <a:t> </a:t>
            </a:r>
            <a:r>
              <a:rPr lang="pt-BR" dirty="0" err="1"/>
              <a:t>Asesores</a:t>
            </a:r>
            <a:r>
              <a:rPr lang="pt-BR" dirty="0"/>
              <a:t> : Profa. Dra. Maria do Carmo Duarte Freitas 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dirty="0"/>
              <a:t>Profa. Dra. Eloni dos Santos Perin</a:t>
            </a:r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8EED33D-444B-B661-9D8A-4F205901F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922" y="1444310"/>
            <a:ext cx="2915057" cy="1733229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1DF4260-C125-72E9-CB7F-39AE42863854}"/>
              </a:ext>
            </a:extLst>
          </p:cNvPr>
          <p:cNvCxnSpPr/>
          <p:nvPr/>
        </p:nvCxnSpPr>
        <p:spPr>
          <a:xfrm>
            <a:off x="1497106" y="5997388"/>
            <a:ext cx="1069489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39650658-7680-50E0-8936-3AB2EFA78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074924"/>
            <a:ext cx="1201533" cy="7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6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3"/>
          <p:cNvGrpSpPr/>
          <p:nvPr/>
        </p:nvGrpSpPr>
        <p:grpSpPr>
          <a:xfrm>
            <a:off x="461338" y="1411057"/>
            <a:ext cx="11282643" cy="4456295"/>
            <a:chOff x="0" y="0"/>
            <a:chExt cx="7463971" cy="4064485"/>
          </a:xfrm>
        </p:grpSpPr>
        <p:sp>
          <p:nvSpPr>
            <p:cNvPr id="156" name="Google Shape;156;p3"/>
            <p:cNvSpPr/>
            <p:nvPr/>
          </p:nvSpPr>
          <p:spPr>
            <a:xfrm>
              <a:off x="2985588" y="0"/>
              <a:ext cx="4478383" cy="1270151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2985588" y="158769"/>
              <a:ext cx="4002076" cy="952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t" anchorCtr="0">
              <a:noAutofit/>
            </a:bodyPr>
            <a:lstStyle/>
            <a:p>
              <a:pPr marL="0" marR="0" lvl="1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</a:pPr>
              <a:r>
                <a:rPr lang="pt-BR" sz="1600" dirty="0">
                  <a:solidFill>
                    <a:schemeClr val="dk1"/>
                  </a:solidFill>
                  <a:latin typeface="Arial"/>
                  <a:cs typeface="Arial"/>
                  <a:sym typeface="Arial"/>
                </a:rPr>
                <a:t> </a:t>
              </a:r>
              <a:r>
                <a:rPr lang="es-ES" sz="1600" dirty="0">
                  <a:solidFill>
                    <a:schemeClr val="dk1"/>
                  </a:solidFill>
                  <a:latin typeface="Arial"/>
                  <a:cs typeface="Arial"/>
                  <a:sym typeface="Arial"/>
                </a:rPr>
                <a:t>* Las transformaciones de la sociedad y el papel del educador;  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</a:pPr>
              <a:r>
                <a:rPr lang="es-ES" sz="1600" dirty="0">
                  <a:solidFill>
                    <a:schemeClr val="dk1"/>
                  </a:solidFill>
                  <a:latin typeface="Arial"/>
                  <a:cs typeface="Arial"/>
                  <a:sym typeface="Arial"/>
                </a:rPr>
                <a:t> * impactos en el aprendizaje y la enseñanza;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</a:pPr>
              <a:r>
                <a:rPr lang="es-ES" sz="1600" dirty="0">
                  <a:solidFill>
                    <a:schemeClr val="dk1"/>
                  </a:solidFill>
                  <a:latin typeface="Arial"/>
                  <a:cs typeface="Arial"/>
                  <a:sym typeface="Arial"/>
                </a:rPr>
                <a:t>** Integración con Metodologías Pedagógicas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</a:pPr>
              <a:endParaRPr lang="es-ES" sz="1600" dirty="0">
                <a:solidFill>
                  <a:schemeClr val="dk1"/>
                </a:solidFill>
                <a:latin typeface="Arial"/>
                <a:cs typeface="Arial"/>
                <a:sym typeface="Arial"/>
              </a:endParaRPr>
            </a:p>
            <a:p>
              <a:pPr marL="0" marR="0" lvl="1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</a:pPr>
              <a:endParaRPr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0" y="0"/>
              <a:ext cx="2985588" cy="1270151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62004" y="62004"/>
              <a:ext cx="2861580" cy="1146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pt-BR" sz="24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Tecnologías</a:t>
              </a: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pt-BR" sz="24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digitales</a:t>
              </a: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endParaRPr dirty="0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2985588" y="1397167"/>
              <a:ext cx="4478383" cy="1270151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2985588" y="1555936"/>
              <a:ext cx="4002076" cy="952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t" anchorCtr="0">
              <a:noAutofit/>
            </a:bodyPr>
            <a:lstStyle/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b="1" dirty="0">
                  <a:sym typeface="Arial"/>
                </a:rPr>
                <a:t> </a:t>
              </a:r>
              <a:r>
                <a:rPr lang="es-ES" b="1" dirty="0">
                  <a:sym typeface="Arial"/>
                </a:rPr>
                <a:t> Definición de competencias digitales relacionadas con la IA; </a:t>
              </a:r>
            </a:p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s-ES" b="1" dirty="0">
                  <a:sym typeface="Arial"/>
                </a:rPr>
                <a:t>Uso pedagógico de la IA;  </a:t>
              </a:r>
            </a:p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s-ES" b="1" dirty="0">
                  <a:sym typeface="Arial"/>
                </a:rPr>
                <a:t>Ética y privacidad; </a:t>
              </a:r>
            </a:p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endParaRPr lang="es-ES" b="1" dirty="0">
                <a:sym typeface="Arial"/>
              </a:endParaRPr>
            </a:p>
            <a:p>
              <a:pPr marL="171450" lvl="1" indent="-171450">
                <a:lnSpc>
                  <a:spcPct val="90000"/>
                </a:lnSpc>
                <a:spcBef>
                  <a:spcPts val="240"/>
                </a:spcBef>
                <a:buClr>
                  <a:schemeClr val="dk1"/>
                </a:buClr>
                <a:buSzPts val="1600"/>
                <a:buFont typeface="Arial"/>
                <a:buChar char="•"/>
              </a:pPr>
              <a:endParaRPr lang="pt-BR" dirty="0"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endParaRPr dirty="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0" y="1397167"/>
              <a:ext cx="2985588" cy="1270151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62004" y="1459171"/>
              <a:ext cx="2861580" cy="1146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pt-BR" sz="24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Competencias</a:t>
              </a: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pt-BR" sz="24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digitales</a:t>
              </a: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e IA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endParaRPr dirty="0"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2985588" y="2794334"/>
              <a:ext cx="4478383" cy="1270151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2985588" y="2953103"/>
              <a:ext cx="4002076" cy="952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pt-BR" b="1" dirty="0">
                  <a:sym typeface="Arial"/>
                </a:rPr>
                <a:t> </a:t>
              </a:r>
              <a:r>
                <a:rPr lang="es-ES" b="1" dirty="0">
                  <a:sym typeface="Arial"/>
                </a:rPr>
                <a:t> Formación de docentes que incluya IA;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s-ES" b="1" dirty="0">
                  <a:sym typeface="Arial"/>
                </a:rPr>
                <a:t>la IA como un recurso pedagógico más;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lang="es-ES" b="1" dirty="0">
                  <a:sym typeface="Arial"/>
                </a:rPr>
                <a:t>Posibilidades de la IA; </a:t>
              </a:r>
              <a:endParaRPr dirty="0"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0" y="2794334"/>
              <a:ext cx="2985588" cy="1270151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62004" y="2856338"/>
              <a:ext cx="2861580" cy="1146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pt-BR" sz="24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Educación</a:t>
              </a:r>
              <a:r>
                <a:rPr lang="pt-BR" sz="24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continua e IA</a:t>
              </a: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endParaRPr dirty="0"/>
            </a:p>
          </p:txBody>
        </p:sp>
      </p:grpSp>
      <p:sp>
        <p:nvSpPr>
          <p:cNvPr id="154" name="Google Shape;154;p3"/>
          <p:cNvSpPr txBox="1">
            <a:spLocks/>
          </p:cNvSpPr>
          <p:nvPr/>
        </p:nvSpPr>
        <p:spPr>
          <a:xfrm>
            <a:off x="323167" y="2066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Problema</a:t>
            </a:r>
          </a:p>
        </p:txBody>
      </p:sp>
    </p:spTree>
    <p:extLst>
      <p:ext uri="{BB962C8B-B14F-4D97-AF65-F5344CB8AC3E}">
        <p14:creationId xmlns:p14="http://schemas.microsoft.com/office/powerpoint/2010/main" val="1552682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08F1F15-AD0E-6FD4-4B1B-D2320D52EF3A}"/>
              </a:ext>
            </a:extLst>
          </p:cNvPr>
          <p:cNvSpPr txBox="1"/>
          <p:nvPr/>
        </p:nvSpPr>
        <p:spPr>
          <a:xfrm>
            <a:off x="1108193" y="5822270"/>
            <a:ext cx="96095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Fonte: Perin (2021)</a:t>
            </a:r>
          </a:p>
        </p:txBody>
      </p:sp>
      <p:sp>
        <p:nvSpPr>
          <p:cNvPr id="2" name="Google Shape;183;p5">
            <a:extLst>
              <a:ext uri="{FF2B5EF4-FFF2-40B4-BE49-F238E27FC236}">
                <a16:creationId xmlns:a16="http://schemas.microsoft.com/office/drawing/2014/main" id="{7750AD96-5049-DA96-BDFA-E5BFEDB33D32}"/>
              </a:ext>
            </a:extLst>
          </p:cNvPr>
          <p:cNvSpPr txBox="1">
            <a:spLocks/>
          </p:cNvSpPr>
          <p:nvPr/>
        </p:nvSpPr>
        <p:spPr>
          <a:xfrm>
            <a:off x="655163" y="247748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Competência Docente Digital – CDD - EB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A56916E-290D-993C-9255-B72A33B3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4492"/>
            <a:ext cx="12192000" cy="359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0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/>
          <p:nvPr/>
        </p:nvSpPr>
        <p:spPr>
          <a:xfrm>
            <a:off x="1138811" y="1895380"/>
            <a:ext cx="10333003" cy="329944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habilidades digitales son necesarias para que los docentes inserten la IA en los procesos de enseñanza y aprendizaje y comprendan el papel de la IA en sus prácticas pedagógicas?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3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"/>
          <p:cNvSpPr txBox="1">
            <a:spLocks/>
          </p:cNvSpPr>
          <p:nvPr/>
        </p:nvSpPr>
        <p:spPr>
          <a:xfrm>
            <a:off x="323167" y="470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Pregunta orientadora</a:t>
            </a:r>
          </a:p>
        </p:txBody>
      </p:sp>
    </p:spTree>
    <p:extLst>
      <p:ext uri="{BB962C8B-B14F-4D97-AF65-F5344CB8AC3E}">
        <p14:creationId xmlns:p14="http://schemas.microsoft.com/office/powerpoint/2010/main" val="3678862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4;p4">
            <a:extLst>
              <a:ext uri="{FF2B5EF4-FFF2-40B4-BE49-F238E27FC236}">
                <a16:creationId xmlns:a16="http://schemas.microsoft.com/office/drawing/2014/main" id="{2DEBA371-B5EF-3A2A-75B7-F9332C999EF5}"/>
              </a:ext>
            </a:extLst>
          </p:cNvPr>
          <p:cNvSpPr txBox="1">
            <a:spLocks/>
          </p:cNvSpPr>
          <p:nvPr/>
        </p:nvSpPr>
        <p:spPr>
          <a:xfrm>
            <a:off x="767443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1800"/>
              <a:buFont typeface="Aharoni"/>
              <a:buNone/>
              <a:defRPr sz="3600" b="1" i="0" u="none" strike="noStrike" cap="none">
                <a:solidFill>
                  <a:srgbClr val="385623"/>
                </a:solidFill>
                <a:latin typeface="Aharoni"/>
                <a:ea typeface="Aharoni"/>
                <a:cs typeface="Aharoni"/>
                <a:sym typeface="Aharon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pt-B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Objetivos </a:t>
            </a:r>
            <a:r>
              <a:rPr lang="pt-BR" sz="4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Generales</a:t>
            </a:r>
            <a:endParaRPr lang="pt-B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buSzPts val="3600"/>
            </a:pPr>
            <a:endParaRPr lang="pt-B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Google Shape;168;p3">
            <a:extLst>
              <a:ext uri="{FF2B5EF4-FFF2-40B4-BE49-F238E27FC236}">
                <a16:creationId xmlns:a16="http://schemas.microsoft.com/office/drawing/2014/main" id="{5731D0BB-A5F6-2D54-DC25-0FD99FFBF9E6}"/>
              </a:ext>
            </a:extLst>
          </p:cNvPr>
          <p:cNvSpPr/>
          <p:nvPr/>
        </p:nvSpPr>
        <p:spPr>
          <a:xfrm>
            <a:off x="767443" y="2551978"/>
            <a:ext cx="11023810" cy="175404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Proponer la construcción de una rúbrica sobre competencias docentes relacionadas con la IA para su inserción en el modelo CDD-EB.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3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93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>
            <a:spLocks/>
          </p:cNvSpPr>
          <p:nvPr/>
        </p:nvSpPr>
        <p:spPr>
          <a:xfrm>
            <a:off x="746025" y="30011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 err="1"/>
              <a:t>Justificación</a:t>
            </a:r>
            <a:endParaRPr lang="pt-BR" sz="4400" b="1" dirty="0"/>
          </a:p>
        </p:txBody>
      </p:sp>
      <p:grpSp>
        <p:nvGrpSpPr>
          <p:cNvPr id="185" name="Google Shape;185;p5"/>
          <p:cNvGrpSpPr/>
          <p:nvPr/>
        </p:nvGrpSpPr>
        <p:grpSpPr>
          <a:xfrm>
            <a:off x="388923" y="1454259"/>
            <a:ext cx="11414153" cy="4542095"/>
            <a:chOff x="4294" y="96683"/>
            <a:chExt cx="11414153" cy="4790758"/>
          </a:xfrm>
        </p:grpSpPr>
        <p:sp>
          <p:nvSpPr>
            <p:cNvPr id="186" name="Google Shape;186;p5"/>
            <p:cNvSpPr/>
            <p:nvPr/>
          </p:nvSpPr>
          <p:spPr>
            <a:xfrm>
              <a:off x="4294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7" name="Google Shape;187;p5"/>
            <p:cNvSpPr txBox="1"/>
            <p:nvPr/>
          </p:nvSpPr>
          <p:spPr>
            <a:xfrm>
              <a:off x="4294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b="1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Social</a:t>
              </a:r>
              <a:endParaRPr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4294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4294" y="643883"/>
              <a:ext cx="2582387" cy="4107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ES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preparar al profesor para trabajar con estudiantes en la era de la IA 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es-ES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171450" marR="0" lvl="1" indent="-5080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endParaRPr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2948216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1" name="Google Shape;191;p5"/>
            <p:cNvSpPr txBox="1"/>
            <p:nvPr/>
          </p:nvSpPr>
          <p:spPr>
            <a:xfrm>
              <a:off x="2948216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Teórico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2948216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2948216" y="643883"/>
              <a:ext cx="2582387" cy="42435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ES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La CDD relacionada con la IA reúne conceptos y teorías relevantes en la literatura académica sobre tecnología, IA y educación;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</a:pPr>
              <a:endParaRPr lang="pt-BR" sz="18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cap="none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 </a:t>
              </a:r>
              <a:r>
                <a:rPr lang="es-ES" cap="none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 Necesidad de desarrollar habilidades digitales; </a:t>
              </a:r>
              <a:endParaRPr lang="pt-BR" cap="none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cap="none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 </a:t>
              </a:r>
              <a:r>
                <a:rPr lang="pt-BR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ES" sz="1800" b="0" i="0" u="none" strike="noStrike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La IA tiene el potencial de transformar la educación  </a:t>
              </a:r>
              <a:endParaRPr lang="pt-BR"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5892138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5" name="Google Shape;195;p5"/>
            <p:cNvSpPr txBox="1"/>
            <p:nvPr/>
          </p:nvSpPr>
          <p:spPr>
            <a:xfrm>
              <a:off x="5892138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Personal</a:t>
              </a: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5892138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7" name="Google Shape;197;p5"/>
            <p:cNvSpPr txBox="1"/>
            <p:nvPr/>
          </p:nvSpPr>
          <p:spPr>
            <a:xfrm>
              <a:off x="5892138" y="643883"/>
              <a:ext cx="2582387" cy="4107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</a:t>
              </a:r>
              <a:r>
                <a:rPr lang="es-ES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Trabajo con educación y tecnología</a:t>
              </a: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; </a:t>
              </a: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</a:t>
              </a:r>
              <a:r>
                <a:rPr lang="es-ES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Entusiasta del uso de las tecnologías en la educación; 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sz="1900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es-ES" sz="1900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Más información sobre la IA y sus posibilidades;</a:t>
              </a: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8836060" y="96683"/>
              <a:ext cx="2582387" cy="547200"/>
            </a:xfrm>
            <a:prstGeom prst="rect">
              <a:avLst/>
            </a:prstGeom>
            <a:solidFill>
              <a:srgbClr val="599BD5"/>
            </a:soli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9" name="Google Shape;199;p5"/>
            <p:cNvSpPr txBox="1"/>
            <p:nvPr/>
          </p:nvSpPr>
          <p:spPr>
            <a:xfrm>
              <a:off x="8836060" y="96683"/>
              <a:ext cx="2582387" cy="54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77200" rIns="135125" bIns="77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/>
                  <a:sym typeface="Calibri"/>
                </a:rPr>
                <a:t>PPGGI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8836060" y="643883"/>
              <a:ext cx="2582387" cy="410720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01" name="Google Shape;201;p5"/>
            <p:cNvSpPr txBox="1"/>
            <p:nvPr/>
          </p:nvSpPr>
          <p:spPr>
            <a:xfrm>
              <a:off x="8836060" y="643883"/>
              <a:ext cx="2582387" cy="4107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325" tIns="101325" rIns="135125" bIns="152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</a:t>
              </a:r>
              <a:r>
                <a:rPr lang="es-ES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Integración de la IA en las competencias digitales</a:t>
              </a:r>
              <a:r>
                <a:rPr lang="pt-BR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; </a:t>
              </a:r>
            </a:p>
            <a:p>
              <a:pPr marL="0" marR="0" lvl="1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</a:pPr>
              <a:endParaRPr lang="pt-BR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</a:t>
              </a:r>
              <a:r>
                <a:rPr lang="es-ES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 Análisis en profundidad de las innovaciones tecnológicas;</a:t>
              </a:r>
              <a:endParaRPr lang="pt-BR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endParaRPr lang="pt-BR" b="0" i="0" u="none" strike="noStrike" cap="none" dirty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Calibri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pt-BR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</a:t>
              </a:r>
              <a:r>
                <a:rPr lang="es-ES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Ampliación de las discusiones de: </a:t>
              </a:r>
              <a:r>
                <a:rPr lang="es-ES" b="0" i="0" u="none" strike="noStrike" cap="none" dirty="0" err="1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Perin</a:t>
              </a:r>
              <a:r>
                <a:rPr lang="es-ES" b="0" i="0" u="none" strike="noStrike" cap="none" dirty="0">
                  <a:solidFill>
                    <a:schemeClr val="dk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  <a:sym typeface="Calibri"/>
                </a:rPr>
                <a:t> (2017 y 2021); Freitas (2016) </a:t>
              </a:r>
              <a:endParaRPr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467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4;p4">
            <a:extLst>
              <a:ext uri="{FF2B5EF4-FFF2-40B4-BE49-F238E27FC236}">
                <a16:creationId xmlns:a16="http://schemas.microsoft.com/office/drawing/2014/main" id="{2DEBA371-B5EF-3A2A-75B7-F9332C999EF5}"/>
              </a:ext>
            </a:extLst>
          </p:cNvPr>
          <p:cNvSpPr txBox="1">
            <a:spLocks/>
          </p:cNvSpPr>
          <p:nvPr/>
        </p:nvSpPr>
        <p:spPr>
          <a:xfrm>
            <a:off x="767443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1800"/>
              <a:buFont typeface="Aharoni"/>
              <a:buNone/>
              <a:defRPr sz="3600" b="1" i="0" u="none" strike="noStrike" cap="none">
                <a:solidFill>
                  <a:srgbClr val="385623"/>
                </a:solidFill>
                <a:latin typeface="Aharoni"/>
                <a:ea typeface="Aharoni"/>
                <a:cs typeface="Aharoni"/>
                <a:sym typeface="Aharon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pt-B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Procedimentos Metodológicos</a:t>
            </a:r>
          </a:p>
        </p:txBody>
      </p:sp>
      <p:sp>
        <p:nvSpPr>
          <p:cNvPr id="8" name="Google Shape;176;p4">
            <a:extLst>
              <a:ext uri="{FF2B5EF4-FFF2-40B4-BE49-F238E27FC236}">
                <a16:creationId xmlns:a16="http://schemas.microsoft.com/office/drawing/2014/main" id="{51FD321E-B16C-A0D5-28A9-848DA1F2415D}"/>
              </a:ext>
            </a:extLst>
          </p:cNvPr>
          <p:cNvSpPr txBox="1">
            <a:spLocks/>
          </p:cNvSpPr>
          <p:nvPr/>
        </p:nvSpPr>
        <p:spPr>
          <a:xfrm>
            <a:off x="7919933" y="1885453"/>
            <a:ext cx="4474044" cy="263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00100">
              <a:lnSpc>
                <a:spcPct val="17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Análisis bibliométrico;</a:t>
            </a:r>
            <a:r>
              <a:rPr lang="pt-BR" sz="2000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</a:p>
          <a:p>
            <a:pPr marL="800100">
              <a:lnSpc>
                <a:spcPct val="17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Búsqueda bibliográfica</a:t>
            </a:r>
            <a:r>
              <a:rPr lang="pt-BR" sz="2000" b="1" dirty="0">
                <a:solidFill>
                  <a:schemeClr val="accent5">
                    <a:lumMod val="50000"/>
                  </a:schemeClr>
                </a:solidFill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800100">
              <a:lnSpc>
                <a:spcPct val="17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sz="2000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Design Science </a:t>
            </a:r>
            <a:r>
              <a:rPr lang="pt-BR" sz="2000" dirty="0" err="1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Research</a:t>
            </a:r>
            <a:endParaRPr lang="pt-BR" sz="2000" dirty="0">
              <a:highlight>
                <a:srgbClr val="FFFFFF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Google Shape;176;p4">
            <a:extLst>
              <a:ext uri="{FF2B5EF4-FFF2-40B4-BE49-F238E27FC236}">
                <a16:creationId xmlns:a16="http://schemas.microsoft.com/office/drawing/2014/main" id="{51FD321E-B16C-A0D5-28A9-848DA1F2415D}"/>
              </a:ext>
            </a:extLst>
          </p:cNvPr>
          <p:cNvSpPr txBox="1">
            <a:spLocks/>
          </p:cNvSpPr>
          <p:nvPr/>
        </p:nvSpPr>
        <p:spPr>
          <a:xfrm>
            <a:off x="107990" y="1885454"/>
            <a:ext cx="7460598" cy="318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t-BR" sz="20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ES" sz="20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Analizar las competencias docentes digitales respecto al uso de la inteligencia artificial en las prácticas educativas.</a:t>
            </a:r>
          </a:p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Investigar la integración de la Inteligencia Artificial en las prácticas pedagógicas y didácticas de los educadores, categorizando la búsqueda con un enfoque en los aspectos éticos y el tema de la desinformación.</a:t>
            </a:r>
          </a:p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effectLst/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Identificar los riesgos asociados al uso de la IA en el contexto educativo, las prácticas pedagógicas y didácticas de los educadores, con un enfoque en la seguridad de la información;</a:t>
            </a:r>
          </a:p>
          <a:p>
            <a:pPr marL="7560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2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>
            <a:spLocks/>
          </p:cNvSpPr>
          <p:nvPr/>
        </p:nvSpPr>
        <p:spPr>
          <a:xfrm>
            <a:off x="779075" y="0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 </a:t>
            </a:r>
            <a:r>
              <a:rPr lang="pt-BR" sz="4400" b="1" dirty="0" err="1"/>
              <a:t>Tecnologías</a:t>
            </a:r>
            <a:r>
              <a:rPr lang="pt-BR" sz="4400" b="1" dirty="0"/>
              <a:t> </a:t>
            </a:r>
            <a:r>
              <a:rPr lang="pt-BR" sz="4400" b="1" dirty="0" err="1"/>
              <a:t>digitales</a:t>
            </a:r>
            <a:endParaRPr lang="pt-BR" sz="44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F829D07-060B-BF54-AC54-0124F72B99EC}"/>
              </a:ext>
            </a:extLst>
          </p:cNvPr>
          <p:cNvSpPr txBox="1"/>
          <p:nvPr/>
        </p:nvSpPr>
        <p:spPr>
          <a:xfrm>
            <a:off x="998882" y="1416141"/>
            <a:ext cx="1008408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90000"/>
              </a:lnSpc>
              <a:buClr>
                <a:schemeClr val="dk1"/>
              </a:buClr>
              <a:buSzPts val="1900"/>
            </a:pP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Las DT traen cambios en el comportamiento humano, en las relaciones entre las personas, en las relaciones laborales, en las comunicaciones, en las formas de transporte y cambian considerablemente los hábitos de vida de las personas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(CASTELLS, M. A; 2018 e BAUMAN; 2001).</a:t>
            </a: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endParaRPr lang="pt-BR" sz="24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endParaRPr lang="pt-BR" sz="24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 informática y el acceso a Internet han promovido cambios en las acciones humanas a partir del apoyo de herramientas y equipos en la creación, promoción y difusión de información en todas las áreas del conocimiento</a:t>
            </a:r>
            <a:r>
              <a:rPr lang="pt-BR" sz="24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(CASTELLS, 1999; LÉVY, 1999).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20856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/>
          <p:nvPr/>
        </p:nvSpPr>
        <p:spPr>
          <a:xfrm>
            <a:off x="1233294" y="1229349"/>
            <a:ext cx="9563235" cy="4499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01325" tIns="101325" rIns="135125" bIns="152000" anchor="t" anchorCtr="0">
            <a:noAutofit/>
          </a:bodyPr>
          <a:lstStyle/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 refieren al conjunto de habilidades y conocimientos necesarios para el uso eficiente y crítico de las tecnologías digitales en el contexto contemporáneo. Estas competencias abarcan la capacidad de acceder, evaluar, usar y crear información digital de manera efectiva y ética.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(EUROPEAN COMMISSION, 2017).</a:t>
            </a:r>
          </a:p>
          <a:p>
            <a:pPr marL="0" lvl="1" algn="just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Importantes CDD para el éxito y la adaptación tanto en contextos profesionales como personales mediados por las tecnologías digitales 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(CAMPOS, 2015; FLECHA et al., 2017).</a:t>
            </a: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 integración de la categoría sociocultural en el modelo de autoevaluación de competencias digitales docentes para la educación básica</a:t>
            </a:r>
            <a:r>
              <a:rPr lang="pt-BR" sz="200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– Eloni dos </a:t>
            </a:r>
            <a:r>
              <a:rPr lang="pt-BR" sz="2000" dirty="0">
                <a:solidFill>
                  <a:srgbClr val="333333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Santos </a:t>
            </a:r>
            <a:r>
              <a:rPr lang="pt-BR" sz="200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Perin (2021)</a:t>
            </a:r>
          </a:p>
          <a:p>
            <a:pPr marL="0" lvl="1" algn="just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 algn="just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Las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encuestas</a:t>
            </a:r>
            <a:r>
              <a:rPr lang="pt-BR" sz="2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de Perin e Freitas (2017).</a:t>
            </a:r>
            <a:endParaRPr sz="1900" b="0" i="0" u="none" strike="noStrike" cap="none" dirty="0">
              <a:solidFill>
                <a:schemeClr val="dk1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2" name="Google Shape;183;p5">
            <a:extLst>
              <a:ext uri="{FF2B5EF4-FFF2-40B4-BE49-F238E27FC236}">
                <a16:creationId xmlns:a16="http://schemas.microsoft.com/office/drawing/2014/main" id="{A6B098D6-BF92-2377-5434-4BD05E05F074}"/>
              </a:ext>
            </a:extLst>
          </p:cNvPr>
          <p:cNvSpPr txBox="1">
            <a:spLocks/>
          </p:cNvSpPr>
          <p:nvPr/>
        </p:nvSpPr>
        <p:spPr>
          <a:xfrm>
            <a:off x="443106" y="73262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Competência Docente Digital</a:t>
            </a:r>
          </a:p>
        </p:txBody>
      </p:sp>
    </p:spTree>
    <p:extLst>
      <p:ext uri="{BB962C8B-B14F-4D97-AF65-F5344CB8AC3E}">
        <p14:creationId xmlns:p14="http://schemas.microsoft.com/office/powerpoint/2010/main" val="201495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9;p5"/>
          <p:cNvSpPr txBox="1"/>
          <p:nvPr/>
        </p:nvSpPr>
        <p:spPr>
          <a:xfrm>
            <a:off x="806940" y="2939096"/>
            <a:ext cx="10578120" cy="2764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01325" tIns="101325" rIns="135125" bIns="152000" anchor="t" anchorCtr="0">
            <a:noAutofit/>
          </a:bodyPr>
          <a:lstStyle/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Seguridad de la Información en Inteligencia Artificial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– CINQUE, A. (2018).</a:t>
            </a:r>
          </a:p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 próxima ola: inteligencia artificial, poder y el mayor dilema del siglo XXI 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-   MUSTAFA SULEYMAN (2023).</a:t>
            </a: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Riesgos de la inteligencia artificial: las implicaciones de seguridad de </a:t>
            </a:r>
            <a:r>
              <a:rPr lang="es-ES" sz="20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ChatGPT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y otras tecnologías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pt-BR" sz="20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Docusign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- 2023)</a:t>
            </a:r>
          </a:p>
          <a:p>
            <a:pPr marL="0" lvl="1">
              <a:lnSpc>
                <a:spcPct val="90000"/>
              </a:lnSpc>
              <a:buClr>
                <a:schemeClr val="dk1"/>
              </a:buClr>
              <a:buSzPts val="1900"/>
            </a:pPr>
            <a:endParaRPr lang="pt-BR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171450" lvl="1" indent="-171450">
              <a:lnSpc>
                <a:spcPct val="90000"/>
              </a:lnSpc>
              <a:buClr>
                <a:schemeClr val="dk1"/>
              </a:buClr>
              <a:buSzPts val="1900"/>
              <a:buFont typeface="Calibri"/>
              <a:buChar char="•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El papel transformador de la inteligencia artificial en la seguridad</a:t>
            </a: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(LEITE, E.; RIBEIRO, D.; 2023)</a:t>
            </a:r>
            <a:endParaRPr sz="1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91CFE8-6858-C565-1F72-F8BBFD18E2FE}"/>
              </a:ext>
            </a:extLst>
          </p:cNvPr>
          <p:cNvSpPr txBox="1"/>
          <p:nvPr/>
        </p:nvSpPr>
        <p:spPr>
          <a:xfrm>
            <a:off x="0" y="3715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latin typeface="+mj-lt"/>
                <a:ea typeface="+mj-ea"/>
                <a:cs typeface="+mj-cs"/>
              </a:rPr>
              <a:t>Inteligência Artificial</a:t>
            </a:r>
            <a:endParaRPr lang="pt-BR" dirty="0"/>
          </a:p>
        </p:txBody>
      </p:sp>
      <p:sp>
        <p:nvSpPr>
          <p:cNvPr id="4" name="Google Shape;189;p5">
            <a:extLst>
              <a:ext uri="{FF2B5EF4-FFF2-40B4-BE49-F238E27FC236}">
                <a16:creationId xmlns:a16="http://schemas.microsoft.com/office/drawing/2014/main" id="{F8B5AB9E-2686-CCEE-D822-AA5B41117510}"/>
              </a:ext>
            </a:extLst>
          </p:cNvPr>
          <p:cNvSpPr txBox="1"/>
          <p:nvPr/>
        </p:nvSpPr>
        <p:spPr>
          <a:xfrm>
            <a:off x="1528927" y="1422959"/>
            <a:ext cx="8298546" cy="11725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01325" tIns="101325" rIns="135125" bIns="152000" anchor="t" anchorCtr="0">
            <a:noAutofit/>
          </a:bodyPr>
          <a:lstStyle/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pt-BR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Privacidad de datos.		 Seguridad de los datos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Transparencia y </a:t>
            </a:r>
            <a:r>
              <a:rPr lang="es-ES" sz="2000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explicabilidad</a:t>
            </a: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	 Prejuicios y discriminación: 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Seguridad física y digital.		 Impacto psicológico y social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r>
              <a:rPr lang="es-ES" sz="20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Formación y cualificación</a:t>
            </a:r>
          </a:p>
          <a:p>
            <a:pPr marL="3429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ingdings" panose="05000000000000000000" pitchFamily="2" charset="2"/>
              <a:buChar char="à"/>
            </a:pPr>
            <a:endParaRPr lang="pt-BR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Char char="•"/>
            </a:pPr>
            <a:endParaRPr lang="pt-BR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1" indent="-50800" algn="l" rtl="0">
              <a:lnSpc>
                <a:spcPct val="90000"/>
              </a:lnSpc>
              <a:spcBef>
                <a:spcPts val="285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5038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26E2BE8-CD07-BA65-C21C-1D74F57A5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969" y="2167873"/>
            <a:ext cx="8845026" cy="329565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F20776A-4BC1-0C54-ECFA-2BAC2DA7F334}"/>
              </a:ext>
            </a:extLst>
          </p:cNvPr>
          <p:cNvSpPr txBox="1"/>
          <p:nvPr/>
        </p:nvSpPr>
        <p:spPr>
          <a:xfrm>
            <a:off x="187287" y="239781"/>
            <a:ext cx="11358390" cy="89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Superinteligencia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Caminos, Peligros Estrategias para un Nuevo Mundo </a:t>
            </a:r>
            <a:endParaRPr lang="pt-BR" sz="20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b="1" dirty="0" err="1">
                <a:latin typeface="+mj-lt"/>
                <a:ea typeface="+mj-ea"/>
                <a:cs typeface="+mj-cs"/>
              </a:rPr>
              <a:t>Bostron</a:t>
            </a:r>
            <a:r>
              <a:rPr lang="pt-BR" b="1" dirty="0">
                <a:latin typeface="+mj-lt"/>
                <a:ea typeface="+mj-ea"/>
                <a:cs typeface="+mj-cs"/>
              </a:rPr>
              <a:t>, N.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0554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85BE5B-86C8-5AC3-768D-5677AD989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08981"/>
            <a:ext cx="10515600" cy="558799"/>
          </a:xfrm>
        </p:spPr>
        <p:txBody>
          <a:bodyPr/>
          <a:lstStyle/>
          <a:p>
            <a:pPr algn="ctr"/>
            <a:r>
              <a:rPr lang="pt-BR" dirty="0"/>
              <a:t>O que já realizamos de Pesquisa?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85A0B2D-70BF-09EC-2C09-F3166003294C}"/>
              </a:ext>
            </a:extLst>
          </p:cNvPr>
          <p:cNvSpPr txBox="1"/>
          <p:nvPr/>
        </p:nvSpPr>
        <p:spPr>
          <a:xfrm>
            <a:off x="3046535" y="3244334"/>
            <a:ext cx="609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40F53D3-F2A1-6F11-58FD-4948CA49EAE8}"/>
              </a:ext>
            </a:extLst>
          </p:cNvPr>
          <p:cNvSpPr txBox="1"/>
          <p:nvPr/>
        </p:nvSpPr>
        <p:spPr>
          <a:xfrm>
            <a:off x="1160585" y="3105835"/>
            <a:ext cx="79790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Estudio bibliométrico </a:t>
            </a:r>
            <a:r>
              <a:rPr lang="pt-BR" sz="3600" dirty="0" err="1"/>
              <a:t>en</a:t>
            </a:r>
            <a:r>
              <a:rPr lang="pt-BR" sz="3600" dirty="0"/>
              <a:t> </a:t>
            </a:r>
            <a:r>
              <a:rPr lang="pt-BR" sz="3600" dirty="0" err="1"/>
              <a:t>la</a:t>
            </a:r>
            <a:r>
              <a:rPr lang="pt-BR" sz="3600" dirty="0"/>
              <a:t> base de </a:t>
            </a:r>
            <a:r>
              <a:rPr lang="pt-BR" sz="3600" dirty="0" err="1"/>
              <a:t>datos</a:t>
            </a:r>
            <a:r>
              <a:rPr lang="pt-BR" sz="3600" dirty="0"/>
              <a:t> de revistas de </a:t>
            </a:r>
            <a:r>
              <a:rPr lang="pt-BR" sz="3600" dirty="0" err="1"/>
              <a:t>la</a:t>
            </a:r>
            <a:r>
              <a:rPr lang="pt-BR" sz="3600" dirty="0"/>
              <a:t> CAPES</a:t>
            </a:r>
          </a:p>
        </p:txBody>
      </p:sp>
    </p:spTree>
    <p:extLst>
      <p:ext uri="{BB962C8B-B14F-4D97-AF65-F5344CB8AC3E}">
        <p14:creationId xmlns:p14="http://schemas.microsoft.com/office/powerpoint/2010/main" val="4180617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690F035-C4BF-6707-C4D8-8518C751BE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801256"/>
              </p:ext>
            </p:extLst>
          </p:nvPr>
        </p:nvGraphicFramePr>
        <p:xfrm>
          <a:off x="1418474" y="1633588"/>
          <a:ext cx="9146701" cy="441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8D72D9C8-23FC-A4E4-A44D-4D51C20F850D}"/>
              </a:ext>
            </a:extLst>
          </p:cNvPr>
          <p:cNvSpPr txBox="1"/>
          <p:nvPr/>
        </p:nvSpPr>
        <p:spPr>
          <a:xfrm>
            <a:off x="594911" y="156759"/>
            <a:ext cx="11358390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1050" dirty="0"/>
              <a:t> </a:t>
            </a:r>
            <a:r>
              <a:rPr lang="pt-BR" sz="4000" b="1" dirty="0">
                <a:latin typeface="+mj-lt"/>
                <a:ea typeface="+mj-ea"/>
                <a:cs typeface="+mj-cs"/>
              </a:rPr>
              <a:t>Inteligência Artificial e Educação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2800" b="1" dirty="0">
                <a:latin typeface="+mj-lt"/>
                <a:ea typeface="+mj-ea"/>
                <a:cs typeface="+mj-cs"/>
              </a:rPr>
              <a:t>Número de Artigos por Categoria </a:t>
            </a:r>
          </a:p>
        </p:txBody>
      </p:sp>
    </p:spTree>
    <p:extLst>
      <p:ext uri="{BB962C8B-B14F-4D97-AF65-F5344CB8AC3E}">
        <p14:creationId xmlns:p14="http://schemas.microsoft.com/office/powerpoint/2010/main" val="2680425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1C0B20B-F6B3-FF8A-054A-900DFE47B66A}"/>
              </a:ext>
            </a:extLst>
          </p:cNvPr>
          <p:cNvSpPr txBox="1"/>
          <p:nvPr/>
        </p:nvSpPr>
        <p:spPr>
          <a:xfrm>
            <a:off x="0" y="184210"/>
            <a:ext cx="11358390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1050" dirty="0"/>
              <a:t> </a:t>
            </a:r>
            <a:r>
              <a:rPr lang="pt-BR" sz="4000" b="1" dirty="0">
                <a:latin typeface="+mj-lt"/>
                <a:ea typeface="+mj-ea"/>
                <a:cs typeface="+mj-cs"/>
              </a:rPr>
              <a:t>Inteligência Artificial e Educação</a:t>
            </a:r>
          </a:p>
          <a:p>
            <a:pPr marL="0"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</a:pPr>
            <a:r>
              <a:rPr lang="pt-BR" sz="2800" b="1" dirty="0">
                <a:latin typeface="+mj-lt"/>
                <a:ea typeface="+mj-ea"/>
                <a:cs typeface="+mj-cs"/>
              </a:rPr>
              <a:t>Palavras-Chave: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02CE88D-3394-593E-B0CA-7591C440F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048605"/>
              </p:ext>
            </p:extLst>
          </p:nvPr>
        </p:nvGraphicFramePr>
        <p:xfrm>
          <a:off x="2722318" y="1218339"/>
          <a:ext cx="5762625" cy="491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2625">
                  <a:extLst>
                    <a:ext uri="{9D8B030D-6E8A-4147-A177-3AD203B41FA5}">
                      <a16:colId xmlns:a16="http://schemas.microsoft.com/office/drawing/2014/main" val="18281208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7200" algn="l">
                        <a:lnSpc>
                          <a:spcPct val="60000"/>
                        </a:lnSpc>
                        <a:spcBef>
                          <a:spcPts val="1200"/>
                        </a:spcBef>
                      </a:pPr>
                      <a:endParaRPr lang="pt-BR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97791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6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pt-BR" sz="1000" dirty="0">
                          <a:effectLst/>
                        </a:rPr>
                        <a:t>Fonte. Os autores (2024).</a:t>
                      </a:r>
                      <a:endParaRPr lang="pt-B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1801372"/>
                  </a:ext>
                </a:extLst>
              </a:tr>
            </a:tbl>
          </a:graphicData>
        </a:graphic>
      </p:graphicFrame>
      <p:pic>
        <p:nvPicPr>
          <p:cNvPr id="1025" name="image2.png">
            <a:extLst>
              <a:ext uri="{FF2B5EF4-FFF2-40B4-BE49-F238E27FC236}">
                <a16:creationId xmlns:a16="http://schemas.microsoft.com/office/drawing/2014/main" id="{5D865D73-C75E-C0E5-69F9-283011A5C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45" y="1244287"/>
            <a:ext cx="9143617" cy="561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493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09;p27">
            <a:extLst>
              <a:ext uri="{FF2B5EF4-FFF2-40B4-BE49-F238E27FC236}">
                <a16:creationId xmlns:a16="http://schemas.microsoft.com/office/drawing/2014/main" id="{DF4322F8-38A4-8033-2930-868D0B4C2979}"/>
              </a:ext>
            </a:extLst>
          </p:cNvPr>
          <p:cNvSpPr txBox="1">
            <a:spLocks/>
          </p:cNvSpPr>
          <p:nvPr/>
        </p:nvSpPr>
        <p:spPr>
          <a:xfrm>
            <a:off x="740975" y="1928565"/>
            <a:ext cx="10353011" cy="3282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BR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Obtenção da relação entre a 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competências digitais e o uso da IA no contexto escolar, </a:t>
            </a: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Criação de RUBRICAS de orientação para que professores usem nas aulas a IA.; </a:t>
            </a: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Elaboração do Guia (rubricas) para Uso da IA em sala;</a:t>
            </a:r>
          </a:p>
          <a:p>
            <a:pPr marL="800100" indent="-342900" algn="just">
              <a:spcBef>
                <a:spcPts val="1200"/>
              </a:spcBef>
              <a:buFont typeface="Wingdings" panose="05000000000000000000" pitchFamily="2" charset="2"/>
              <a:buChar char="à"/>
            </a:pPr>
            <a:endParaRPr lang="pt-BR" sz="2400" dirty="0"/>
          </a:p>
          <a:p>
            <a:pPr indent="-50800">
              <a:buClr>
                <a:schemeClr val="dk1"/>
              </a:buClr>
              <a:buSzPts val="2800"/>
              <a:buFont typeface="Arial" panose="020B0604020202020204" pitchFamily="34" charset="0"/>
              <a:buNone/>
            </a:pPr>
            <a:endParaRPr lang="pt-BR" dirty="0"/>
          </a:p>
          <a:p>
            <a:pPr indent="-50800">
              <a:buClr>
                <a:schemeClr val="dk1"/>
              </a:buClr>
              <a:buSzPts val="2800"/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2" name="Google Shape;183;p5">
            <a:extLst>
              <a:ext uri="{FF2B5EF4-FFF2-40B4-BE49-F238E27FC236}">
                <a16:creationId xmlns:a16="http://schemas.microsoft.com/office/drawing/2014/main" id="{00D4637D-A63D-1B0B-7A67-4B2066466CCE}"/>
              </a:ext>
            </a:extLst>
          </p:cNvPr>
          <p:cNvSpPr txBox="1">
            <a:spLocks/>
          </p:cNvSpPr>
          <p:nvPr/>
        </p:nvSpPr>
        <p:spPr>
          <a:xfrm>
            <a:off x="349416" y="92588"/>
            <a:ext cx="10515600" cy="120663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/>
              <a:t>Resultados Esperados</a:t>
            </a:r>
          </a:p>
        </p:txBody>
      </p:sp>
    </p:spTree>
    <p:extLst>
      <p:ext uri="{BB962C8B-B14F-4D97-AF65-F5344CB8AC3E}">
        <p14:creationId xmlns:p14="http://schemas.microsoft.com/office/powerpoint/2010/main" val="4207936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08;p27">
            <a:extLst>
              <a:ext uri="{FF2B5EF4-FFF2-40B4-BE49-F238E27FC236}">
                <a16:creationId xmlns:a16="http://schemas.microsoft.com/office/drawing/2014/main" id="{0C87D097-F587-3182-3A8E-E226F689DD4B}"/>
              </a:ext>
            </a:extLst>
          </p:cNvPr>
          <p:cNvSpPr txBox="1">
            <a:spLocks/>
          </p:cNvSpPr>
          <p:nvPr/>
        </p:nvSpPr>
        <p:spPr>
          <a:xfrm>
            <a:off x="838200" y="407235"/>
            <a:ext cx="10515600" cy="920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385623"/>
              </a:buClr>
              <a:buSzPts val="3600"/>
              <a:buFont typeface="Aharoni"/>
              <a:buNone/>
            </a:pPr>
            <a:r>
              <a:rPr lang="pt-BR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t-BR" b="1" dirty="0"/>
              <a:t>Próximos Passos</a:t>
            </a:r>
          </a:p>
        </p:txBody>
      </p:sp>
      <p:sp>
        <p:nvSpPr>
          <p:cNvPr id="5" name="Google Shape;409;p27">
            <a:extLst>
              <a:ext uri="{FF2B5EF4-FFF2-40B4-BE49-F238E27FC236}">
                <a16:creationId xmlns:a16="http://schemas.microsoft.com/office/drawing/2014/main" id="{DF4322F8-38A4-8033-2930-868D0B4C2979}"/>
              </a:ext>
            </a:extLst>
          </p:cNvPr>
          <p:cNvSpPr txBox="1">
            <a:spLocks/>
          </p:cNvSpPr>
          <p:nvPr/>
        </p:nvSpPr>
        <p:spPr>
          <a:xfrm>
            <a:off x="838200" y="1688470"/>
            <a:ext cx="9782980" cy="4196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Repetição da pesquisa nas bases Web </a:t>
            </a:r>
            <a:r>
              <a:rPr lang="pt-BR" dirty="0" err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Of</a:t>
            </a: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Science e Scopus;</a:t>
            </a:r>
          </a:p>
          <a:p>
            <a:pPr marL="742950" indent="-285750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lnSpc>
                <a:spcPct val="110000"/>
              </a:lnSpc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Inclusão da rubrica sobre IA na plataforma CDD-EB;</a:t>
            </a:r>
            <a:b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endParaRPr lang="pt-BR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42950" indent="-285750" algn="just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à"/>
            </a:pPr>
            <a:r>
              <a:rPr lang="pt-B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Elaboração do manual para inserção da IA na sala de aula, para criação será utilizada a metodologia DSR.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205346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8"/>
          <p:cNvSpPr txBox="1">
            <a:spLocks noGrp="1"/>
          </p:cNvSpPr>
          <p:nvPr>
            <p:ph type="title"/>
          </p:nvPr>
        </p:nvSpPr>
        <p:spPr>
          <a:xfrm>
            <a:off x="722086" y="1538514"/>
            <a:ext cx="10515600" cy="29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5400"/>
              <a:buFont typeface="Aharoni"/>
              <a:buNone/>
            </a:pPr>
            <a:r>
              <a:rPr lang="pt-BR" sz="5400" dirty="0"/>
              <a:t> ¡</a:t>
            </a:r>
            <a:r>
              <a:rPr lang="pt-BR" sz="5400" dirty="0" err="1"/>
              <a:t>Gracias</a:t>
            </a:r>
            <a:r>
              <a:rPr lang="pt-BR" sz="5400"/>
              <a:t> a todos!</a:t>
            </a:r>
            <a:endParaRPr dirty="0"/>
          </a:p>
        </p:txBody>
      </p:sp>
      <p:sp>
        <p:nvSpPr>
          <p:cNvPr id="416" name="Google Shape;416;p28"/>
          <p:cNvSpPr txBox="1">
            <a:spLocks noGrp="1"/>
          </p:cNvSpPr>
          <p:nvPr>
            <p:ph type="sldNum" idx="12"/>
          </p:nvPr>
        </p:nvSpPr>
        <p:spPr>
          <a:xfrm>
            <a:off x="10223500" y="6337300"/>
            <a:ext cx="11303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8996</TotalTime>
  <Words>1780</Words>
  <Application>Microsoft Office PowerPoint</Application>
  <PresentationFormat>Widescreen</PresentationFormat>
  <Paragraphs>143</Paragraphs>
  <Slides>17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Aharoni</vt:lpstr>
      <vt:lpstr>Arial</vt:lpstr>
      <vt:lpstr>Calibri</vt:lpstr>
      <vt:lpstr>Calibri Light</vt:lpstr>
      <vt:lpstr>Cambria</vt:lpstr>
      <vt:lpstr>Google Sans</vt:lpstr>
      <vt:lpstr>Wingdings</vt:lpstr>
      <vt:lpstr>Tema do Office</vt:lpstr>
      <vt:lpstr> COMPETENCIA DOCENTE DIGITAL EN LA ERA DE LA INTELIGENCIA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¡Gracias a todos!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COMPETÊNCIA DOCENTE DIGITAL NA ERA  DA INTELIGÊNCIA ARTIFICIAL</dc:title>
  <dc:creator>Andre Aparecido da Silva</dc:creator>
  <cp:lastModifiedBy>Andre Aparecido da Silva</cp:lastModifiedBy>
  <cp:revision>18</cp:revision>
  <dcterms:created xsi:type="dcterms:W3CDTF">2024-09-01T01:20:54Z</dcterms:created>
  <dcterms:modified xsi:type="dcterms:W3CDTF">2024-09-10T10:24:17Z</dcterms:modified>
</cp:coreProperties>
</file>